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4"/>
  </p:notesMasterIdLst>
  <p:handoutMasterIdLst>
    <p:handoutMasterId r:id="rId45"/>
  </p:handoutMasterIdLst>
  <p:sldIdLst>
    <p:sldId id="273" r:id="rId2"/>
    <p:sldId id="256" r:id="rId3"/>
    <p:sldId id="257" r:id="rId4"/>
    <p:sldId id="259" r:id="rId5"/>
    <p:sldId id="260" r:id="rId6"/>
    <p:sldId id="258" r:id="rId7"/>
    <p:sldId id="279" r:id="rId8"/>
    <p:sldId id="282" r:id="rId9"/>
    <p:sldId id="283" r:id="rId10"/>
    <p:sldId id="280" r:id="rId11"/>
    <p:sldId id="261" r:id="rId12"/>
    <p:sldId id="284" r:id="rId13"/>
    <p:sldId id="304" r:id="rId14"/>
    <p:sldId id="265" r:id="rId15"/>
    <p:sldId id="310" r:id="rId16"/>
    <p:sldId id="267" r:id="rId17"/>
    <p:sldId id="285" r:id="rId18"/>
    <p:sldId id="311" r:id="rId19"/>
    <p:sldId id="266" r:id="rId20"/>
    <p:sldId id="262" r:id="rId21"/>
    <p:sldId id="269" r:id="rId22"/>
    <p:sldId id="264" r:id="rId23"/>
    <p:sldId id="270" r:id="rId24"/>
    <p:sldId id="272" r:id="rId25"/>
    <p:sldId id="286" r:id="rId26"/>
    <p:sldId id="301" r:id="rId27"/>
    <p:sldId id="281" r:id="rId28"/>
    <p:sldId id="287" r:id="rId29"/>
    <p:sldId id="302" r:id="rId30"/>
    <p:sldId id="290" r:id="rId31"/>
    <p:sldId id="305" r:id="rId32"/>
    <p:sldId id="306" r:id="rId33"/>
    <p:sldId id="307" r:id="rId34"/>
    <p:sldId id="292" r:id="rId35"/>
    <p:sldId id="293" r:id="rId36"/>
    <p:sldId id="295" r:id="rId37"/>
    <p:sldId id="299" r:id="rId38"/>
    <p:sldId id="300" r:id="rId39"/>
    <p:sldId id="312" r:id="rId40"/>
    <p:sldId id="309" r:id="rId41"/>
    <p:sldId id="291" r:id="rId42"/>
    <p:sldId id="313"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29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44" autoAdjust="0"/>
    <p:restoredTop sz="94660"/>
  </p:normalViewPr>
  <p:slideViewPr>
    <p:cSldViewPr>
      <p:cViewPr varScale="1">
        <p:scale>
          <a:sx n="40" d="100"/>
          <a:sy n="40" d="100"/>
        </p:scale>
        <p:origin x="-7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k43233\Desktop\hataliBlokVeyaBagimsizBolumNumaralarindaDuzeltme%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6.5296251511487421E-2"/>
          <c:y val="3.2036613272311283E-2"/>
          <c:w val="0.61910519951632403"/>
          <c:h val="0.88787185354691256"/>
        </c:manualLayout>
      </c:layout>
      <c:barChart>
        <c:barDir val="col"/>
        <c:grouping val="stacked"/>
        <c:ser>
          <c:idx val="0"/>
          <c:order val="0"/>
          <c:tx>
            <c:strRef>
              <c:f>Sheet2!$A$1</c:f>
              <c:strCache>
                <c:ptCount val="1"/>
                <c:pt idx="0">
                  <c:v>2012 yılında gerçekleştirilen bağımsız bölüm/blok numarası düzeltme talebi</c:v>
                </c:pt>
              </c:strCache>
            </c:strRef>
          </c:tx>
          <c:dLbls>
            <c:dLbl>
              <c:idx val="0"/>
              <c:spPr/>
              <c:txPr>
                <a:bodyPr/>
                <a:lstStyle/>
                <a:p>
                  <a:pPr>
                    <a:defRPr sz="1400" b="1" i="0" baseline="0"/>
                  </a:pPr>
                  <a:endParaRPr lang="tr-TR"/>
                </a:p>
              </c:txPr>
              <c:dLblPos val="ctr"/>
              <c:showVal val="1"/>
            </c:dLbl>
            <c:dLblPos val="inEnd"/>
            <c:showVal val="1"/>
          </c:dLbls>
          <c:cat>
            <c:strRef>
              <c:f>Sheet2!$A$2:$A$3</c:f>
              <c:strCache>
                <c:ptCount val="2"/>
                <c:pt idx="0">
                  <c:v>Bağımsız bölüm</c:v>
                </c:pt>
                <c:pt idx="1">
                  <c:v>Blok</c:v>
                </c:pt>
              </c:strCache>
            </c:strRef>
          </c:cat>
          <c:val>
            <c:numRef>
              <c:f>Sheet2!$B$2:$B$3</c:f>
              <c:numCache>
                <c:formatCode>General</c:formatCode>
                <c:ptCount val="2"/>
                <c:pt idx="0">
                  <c:v>4498</c:v>
                </c:pt>
                <c:pt idx="1">
                  <c:v>216</c:v>
                </c:pt>
              </c:numCache>
            </c:numRef>
          </c:val>
        </c:ser>
        <c:ser>
          <c:idx val="1"/>
          <c:order val="1"/>
          <c:tx>
            <c:strRef>
              <c:f>Sheet2!$A$5</c:f>
              <c:strCache>
                <c:ptCount val="1"/>
                <c:pt idx="0">
                  <c:v>2013 yılında gerçekleştirilen bağımsız bölüm/blok numarası düzeltme talebi</c:v>
                </c:pt>
              </c:strCache>
            </c:strRef>
          </c:tx>
          <c:dLbls>
            <c:txPr>
              <a:bodyPr/>
              <a:lstStyle/>
              <a:p>
                <a:pPr>
                  <a:defRPr sz="1400" b="1" i="0" baseline="0"/>
                </a:pPr>
                <a:endParaRPr lang="tr-TR"/>
              </a:p>
            </c:txPr>
            <c:dLblPos val="ctr"/>
            <c:showVal val="1"/>
          </c:dLbls>
          <c:val>
            <c:numRef>
              <c:f>Sheet2!$B$6:$B$7</c:f>
              <c:numCache>
                <c:formatCode>General</c:formatCode>
                <c:ptCount val="2"/>
                <c:pt idx="0">
                  <c:v>6200</c:v>
                </c:pt>
                <c:pt idx="1">
                  <c:v>300</c:v>
                </c:pt>
              </c:numCache>
            </c:numRef>
          </c:val>
        </c:ser>
        <c:gapWidth val="24"/>
        <c:overlap val="100"/>
        <c:axId val="54374400"/>
        <c:axId val="54375936"/>
      </c:barChart>
      <c:catAx>
        <c:axId val="54374400"/>
        <c:scaling>
          <c:orientation val="minMax"/>
        </c:scaling>
        <c:axPos val="b"/>
        <c:numFmt formatCode="General" sourceLinked="1"/>
        <c:tickLblPos val="nextTo"/>
        <c:txPr>
          <a:bodyPr rot="0" vert="horz" anchor="ctr" anchorCtr="1"/>
          <a:lstStyle/>
          <a:p>
            <a:pPr>
              <a:defRPr/>
            </a:pPr>
            <a:endParaRPr lang="tr-TR"/>
          </a:p>
        </c:txPr>
        <c:crossAx val="54375936"/>
        <c:crosses val="autoZero"/>
        <c:auto val="1"/>
        <c:lblAlgn val="ctr"/>
        <c:lblOffset val="100"/>
      </c:catAx>
      <c:valAx>
        <c:axId val="54375936"/>
        <c:scaling>
          <c:orientation val="minMax"/>
        </c:scaling>
        <c:axPos val="l"/>
        <c:majorGridlines/>
        <c:numFmt formatCode="General" sourceLinked="1"/>
        <c:tickLblPos val="nextTo"/>
        <c:crossAx val="54374400"/>
        <c:crosses val="autoZero"/>
        <c:crossBetween val="between"/>
      </c:valAx>
    </c:plotArea>
    <c:legend>
      <c:legendPos val="r"/>
      <c:legendEntry>
        <c:idx val="1"/>
        <c:txPr>
          <a:bodyPr/>
          <a:lstStyle/>
          <a:p>
            <a:pPr>
              <a:defRPr sz="1200" b="1" i="0" baseline="0"/>
            </a:pPr>
            <a:endParaRPr lang="tr-TR"/>
          </a:p>
        </c:txPr>
      </c:legendEntry>
      <c:legendEntry>
        <c:idx val="0"/>
        <c:txPr>
          <a:bodyPr/>
          <a:lstStyle/>
          <a:p>
            <a:pPr>
              <a:defRPr sz="1200" b="1" i="0" baseline="0"/>
            </a:pPr>
            <a:endParaRPr lang="tr-TR"/>
          </a:p>
        </c:txPr>
      </c:legendEntry>
      <c:layout>
        <c:manualLayout>
          <c:xMode val="edge"/>
          <c:yMode val="edge"/>
          <c:x val="0.68763915997803882"/>
          <c:y val="0.32253001555583588"/>
          <c:w val="0.30222141821147808"/>
          <c:h val="0.33358246695135757"/>
        </c:manualLayout>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277A-3824-4AC6-A440-737C5D72D2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00B4874-F06A-41D9-97EC-4B4C72ECA575}" type="asst">
      <dgm:prSet phldrT="[Metin]" custT="1"/>
      <dgm:spPr/>
      <dgm:t>
        <a:bodyPr/>
        <a:lstStyle/>
        <a:p>
          <a:r>
            <a:rPr lang="tr-TR" sz="1600" dirty="0" smtClean="0"/>
            <a:t>Kadastro Müdürlüğü veya LİHKAB tarafından teknik rapor hazırlanır</a:t>
          </a:r>
          <a:endParaRPr lang="tr-TR" sz="1600" dirty="0"/>
        </a:p>
      </dgm:t>
    </dgm:pt>
    <dgm:pt modelId="{74B10A6E-FCE6-443C-99AD-BB060E6DCE89}" type="parTrans" cxnId="{CFFC4CA6-1CDF-47A5-8538-5F5339D831D0}">
      <dgm:prSet/>
      <dgm:spPr/>
      <dgm:t>
        <a:bodyPr/>
        <a:lstStyle/>
        <a:p>
          <a:endParaRPr lang="tr-TR"/>
        </a:p>
      </dgm:t>
    </dgm:pt>
    <dgm:pt modelId="{7AC1F623-0BD0-4E75-8E3C-21E6A98E0CFD}" type="sibTrans" cxnId="{CFFC4CA6-1CDF-47A5-8538-5F5339D831D0}">
      <dgm:prSet/>
      <dgm:spPr/>
      <dgm:t>
        <a:bodyPr/>
        <a:lstStyle/>
        <a:p>
          <a:endParaRPr lang="tr-TR"/>
        </a:p>
      </dgm:t>
    </dgm:pt>
    <dgm:pt modelId="{DD4DDFB0-B124-44ED-8900-B87F8E04E088}">
      <dgm:prSet phldrT="[Metin]" custT="1"/>
      <dgm:spPr/>
      <dgm:t>
        <a:bodyPr/>
        <a:lstStyle/>
        <a:p>
          <a:r>
            <a:rPr lang="tr-TR" sz="1600" dirty="0" smtClean="0"/>
            <a:t>Blok numarası veya hem blok hem de bağımsız bölüm numarasında hata olması halinde, taşınmazın tamamı için</a:t>
          </a:r>
          <a:endParaRPr lang="tr-TR" sz="1600" dirty="0"/>
        </a:p>
      </dgm:t>
    </dgm:pt>
    <dgm:pt modelId="{8F22AD19-1A30-4913-AB92-94D9C9FC4AC7}" type="parTrans" cxnId="{8B7F27BA-6C4C-4C13-BA0F-730D3109848A}">
      <dgm:prSet/>
      <dgm:spPr/>
      <dgm:t>
        <a:bodyPr/>
        <a:lstStyle/>
        <a:p>
          <a:endParaRPr lang="tr-TR"/>
        </a:p>
      </dgm:t>
    </dgm:pt>
    <dgm:pt modelId="{F3301EFF-BE6A-486B-B143-0A770C1B4968}" type="sibTrans" cxnId="{8B7F27BA-6C4C-4C13-BA0F-730D3109848A}">
      <dgm:prSet/>
      <dgm:spPr/>
      <dgm:t>
        <a:bodyPr/>
        <a:lstStyle/>
        <a:p>
          <a:endParaRPr lang="tr-TR"/>
        </a:p>
      </dgm:t>
    </dgm:pt>
    <dgm:pt modelId="{F5EDE8C0-120A-4AED-BF39-70230FEA6A35}">
      <dgm:prSet phldrT="[Metin]" custT="1"/>
      <dgm:spPr/>
      <dgm:t>
        <a:bodyPr/>
        <a:lstStyle/>
        <a:p>
          <a:r>
            <a:rPr lang="tr-TR" sz="1600" dirty="0" smtClean="0"/>
            <a:t>Yaygın kat mülkiyetinde bağımsız bölüm numarasında hata olması halinde , taşınmazın tamamı için</a:t>
          </a:r>
          <a:endParaRPr lang="tr-TR" sz="1600" dirty="0"/>
        </a:p>
      </dgm:t>
    </dgm:pt>
    <dgm:pt modelId="{D97E051D-CFA7-45DA-AEA3-584B9549697A}" type="parTrans" cxnId="{33CE5782-DA17-4174-B777-B2BF97D822FC}">
      <dgm:prSet/>
      <dgm:spPr/>
      <dgm:t>
        <a:bodyPr/>
        <a:lstStyle/>
        <a:p>
          <a:endParaRPr lang="tr-TR"/>
        </a:p>
      </dgm:t>
    </dgm:pt>
    <dgm:pt modelId="{5C564667-35EA-4626-85B1-63BA0A92EE64}" type="sibTrans" cxnId="{33CE5782-DA17-4174-B777-B2BF97D822FC}">
      <dgm:prSet/>
      <dgm:spPr/>
      <dgm:t>
        <a:bodyPr/>
        <a:lstStyle/>
        <a:p>
          <a:endParaRPr lang="tr-TR"/>
        </a:p>
      </dgm:t>
    </dgm:pt>
    <dgm:pt modelId="{A29D1554-14D6-4519-AD04-15FB9E3BA91E}">
      <dgm:prSet phldrT="[Metin]"/>
      <dgm:spPr/>
      <dgm:t>
        <a:bodyPr/>
        <a:lstStyle/>
        <a:p>
          <a:pPr algn="ctr"/>
          <a:r>
            <a:rPr lang="tr-TR" dirty="0" smtClean="0"/>
            <a:t>Blok numarası dışında sadece bağımsız bölüm numarasında hata olması halinde, ana taşınmazın tamamı için veya blok bazında</a:t>
          </a:r>
          <a:endParaRPr lang="tr-TR" dirty="0"/>
        </a:p>
      </dgm:t>
    </dgm:pt>
    <dgm:pt modelId="{C11A829D-9DB2-4897-8D0C-D89B0E7D68DC}" type="parTrans" cxnId="{A3F8D83A-7C3C-4D5C-AA55-1D3B2D804743}">
      <dgm:prSet/>
      <dgm:spPr/>
      <dgm:t>
        <a:bodyPr/>
        <a:lstStyle/>
        <a:p>
          <a:endParaRPr lang="tr-TR"/>
        </a:p>
      </dgm:t>
    </dgm:pt>
    <dgm:pt modelId="{FD99D0BF-2A34-417F-8266-F601ED9422CC}" type="sibTrans" cxnId="{A3F8D83A-7C3C-4D5C-AA55-1D3B2D804743}">
      <dgm:prSet/>
      <dgm:spPr/>
      <dgm:t>
        <a:bodyPr/>
        <a:lstStyle/>
        <a:p>
          <a:endParaRPr lang="tr-TR"/>
        </a:p>
      </dgm:t>
    </dgm:pt>
    <dgm:pt modelId="{DC55F380-4A24-48EE-A079-83B2D7127395}">
      <dgm:prSet phldrT="[Metin]" custT="1"/>
      <dgm:spPr/>
      <dgm:t>
        <a:bodyPr/>
        <a:lstStyle/>
        <a:p>
          <a:r>
            <a:rPr lang="tr-TR" sz="1800" dirty="0" smtClean="0"/>
            <a:t>Kadastro Müdürlüğü veya </a:t>
          </a:r>
          <a:r>
            <a:rPr lang="tr-TR" sz="1800" dirty="0" err="1" smtClean="0"/>
            <a:t>LİHKAB’a</a:t>
          </a:r>
          <a:r>
            <a:rPr lang="tr-TR" sz="1800" dirty="0" smtClean="0"/>
            <a:t>  başvuru yapılır</a:t>
          </a:r>
          <a:endParaRPr lang="tr-TR" sz="1800" dirty="0"/>
        </a:p>
      </dgm:t>
    </dgm:pt>
    <dgm:pt modelId="{5A245F9A-A27C-472E-BE5F-EC8C11C305B2}" type="sibTrans" cxnId="{688DEFC8-B890-4148-B542-6CB9F399FDF7}">
      <dgm:prSet/>
      <dgm:spPr/>
      <dgm:t>
        <a:bodyPr/>
        <a:lstStyle/>
        <a:p>
          <a:endParaRPr lang="tr-TR"/>
        </a:p>
      </dgm:t>
    </dgm:pt>
    <dgm:pt modelId="{88CDBA11-8973-4F75-98BC-25EC8BB493B0}" type="parTrans" cxnId="{688DEFC8-B890-4148-B542-6CB9F399FDF7}">
      <dgm:prSet/>
      <dgm:spPr/>
      <dgm:t>
        <a:bodyPr/>
        <a:lstStyle/>
        <a:p>
          <a:endParaRPr lang="tr-TR"/>
        </a:p>
      </dgm:t>
    </dgm:pt>
    <dgm:pt modelId="{E4118DBA-B3D8-42BB-BC1F-878246B0C150}" type="pres">
      <dgm:prSet presAssocID="{C15A277A-3824-4AC6-A440-737C5D72D2C7}" presName="hierChild1" presStyleCnt="0">
        <dgm:presLayoutVars>
          <dgm:orgChart val="1"/>
          <dgm:chPref val="1"/>
          <dgm:dir/>
          <dgm:animOne val="branch"/>
          <dgm:animLvl val="lvl"/>
          <dgm:resizeHandles/>
        </dgm:presLayoutVars>
      </dgm:prSet>
      <dgm:spPr/>
      <dgm:t>
        <a:bodyPr/>
        <a:lstStyle/>
        <a:p>
          <a:endParaRPr lang="tr-TR"/>
        </a:p>
      </dgm:t>
    </dgm:pt>
    <dgm:pt modelId="{B0F9BDC9-2F38-451F-934E-8BE651BC525C}" type="pres">
      <dgm:prSet presAssocID="{DC55F380-4A24-48EE-A079-83B2D7127395}" presName="hierRoot1" presStyleCnt="0">
        <dgm:presLayoutVars>
          <dgm:hierBranch val="init"/>
        </dgm:presLayoutVars>
      </dgm:prSet>
      <dgm:spPr/>
    </dgm:pt>
    <dgm:pt modelId="{8894BA3B-8FCD-4CB4-857F-01C412453379}" type="pres">
      <dgm:prSet presAssocID="{DC55F380-4A24-48EE-A079-83B2D7127395}" presName="rootComposite1" presStyleCnt="0"/>
      <dgm:spPr/>
    </dgm:pt>
    <dgm:pt modelId="{2201A791-4750-4220-8DB8-275364F34C98}" type="pres">
      <dgm:prSet presAssocID="{DC55F380-4A24-48EE-A079-83B2D7127395}" presName="rootText1" presStyleLbl="node0" presStyleIdx="0" presStyleCnt="1" custScaleX="193330" custScaleY="222013" custLinFactNeighborX="2109" custLinFactNeighborY="15631">
        <dgm:presLayoutVars>
          <dgm:chPref val="3"/>
        </dgm:presLayoutVars>
      </dgm:prSet>
      <dgm:spPr/>
      <dgm:t>
        <a:bodyPr/>
        <a:lstStyle/>
        <a:p>
          <a:endParaRPr lang="tr-TR"/>
        </a:p>
      </dgm:t>
    </dgm:pt>
    <dgm:pt modelId="{CFCE036C-F290-4AB9-BD45-A0242B0FEA2C}" type="pres">
      <dgm:prSet presAssocID="{DC55F380-4A24-48EE-A079-83B2D7127395}" presName="rootConnector1" presStyleLbl="node1" presStyleIdx="0" presStyleCnt="0"/>
      <dgm:spPr/>
      <dgm:t>
        <a:bodyPr/>
        <a:lstStyle/>
        <a:p>
          <a:endParaRPr lang="tr-TR"/>
        </a:p>
      </dgm:t>
    </dgm:pt>
    <dgm:pt modelId="{493DC621-ABE1-48B5-870C-A3989E89F52C}" type="pres">
      <dgm:prSet presAssocID="{DC55F380-4A24-48EE-A079-83B2D7127395}" presName="hierChild2" presStyleCnt="0"/>
      <dgm:spPr/>
    </dgm:pt>
    <dgm:pt modelId="{49EFDB97-1852-4EC6-8101-E4B258297BEE}" type="pres">
      <dgm:prSet presAssocID="{8F22AD19-1A30-4913-AB92-94D9C9FC4AC7}" presName="Name37" presStyleLbl="parChTrans1D2" presStyleIdx="0" presStyleCnt="4"/>
      <dgm:spPr/>
      <dgm:t>
        <a:bodyPr/>
        <a:lstStyle/>
        <a:p>
          <a:endParaRPr lang="tr-TR"/>
        </a:p>
      </dgm:t>
    </dgm:pt>
    <dgm:pt modelId="{85B2786B-E969-4734-9957-3334E5B63FDA}" type="pres">
      <dgm:prSet presAssocID="{DD4DDFB0-B124-44ED-8900-B87F8E04E088}" presName="hierRoot2" presStyleCnt="0">
        <dgm:presLayoutVars>
          <dgm:hierBranch val="init"/>
        </dgm:presLayoutVars>
      </dgm:prSet>
      <dgm:spPr/>
    </dgm:pt>
    <dgm:pt modelId="{8811C56A-1344-4723-B905-53F1E268BDC2}" type="pres">
      <dgm:prSet presAssocID="{DD4DDFB0-B124-44ED-8900-B87F8E04E088}" presName="rootComposite" presStyleCnt="0"/>
      <dgm:spPr/>
    </dgm:pt>
    <dgm:pt modelId="{E331BB94-E3FC-45EF-B2F5-D5A2C33728FB}" type="pres">
      <dgm:prSet presAssocID="{DD4DDFB0-B124-44ED-8900-B87F8E04E088}" presName="rootText" presStyleLbl="node2" presStyleIdx="0" presStyleCnt="3" custScaleX="218272" custScaleY="376289">
        <dgm:presLayoutVars>
          <dgm:chPref val="3"/>
        </dgm:presLayoutVars>
      </dgm:prSet>
      <dgm:spPr/>
      <dgm:t>
        <a:bodyPr/>
        <a:lstStyle/>
        <a:p>
          <a:endParaRPr lang="tr-TR"/>
        </a:p>
      </dgm:t>
    </dgm:pt>
    <dgm:pt modelId="{CCD5964B-9B2C-4CCC-8A44-55F902D7D6A7}" type="pres">
      <dgm:prSet presAssocID="{DD4DDFB0-B124-44ED-8900-B87F8E04E088}" presName="rootConnector" presStyleLbl="node2" presStyleIdx="0" presStyleCnt="3"/>
      <dgm:spPr/>
      <dgm:t>
        <a:bodyPr/>
        <a:lstStyle/>
        <a:p>
          <a:endParaRPr lang="tr-TR"/>
        </a:p>
      </dgm:t>
    </dgm:pt>
    <dgm:pt modelId="{FBCCE664-CF6E-40DD-8350-A75E55BD6755}" type="pres">
      <dgm:prSet presAssocID="{DD4DDFB0-B124-44ED-8900-B87F8E04E088}" presName="hierChild4" presStyleCnt="0"/>
      <dgm:spPr/>
    </dgm:pt>
    <dgm:pt modelId="{5208F831-A4DE-4E95-BE26-FEC18CE86588}" type="pres">
      <dgm:prSet presAssocID="{DD4DDFB0-B124-44ED-8900-B87F8E04E088}" presName="hierChild5" presStyleCnt="0"/>
      <dgm:spPr/>
    </dgm:pt>
    <dgm:pt modelId="{F473E17C-EFD4-4890-AE70-733E5BE0B4E2}" type="pres">
      <dgm:prSet presAssocID="{D97E051D-CFA7-45DA-AEA3-584B9549697A}" presName="Name37" presStyleLbl="parChTrans1D2" presStyleIdx="1" presStyleCnt="4"/>
      <dgm:spPr/>
      <dgm:t>
        <a:bodyPr/>
        <a:lstStyle/>
        <a:p>
          <a:endParaRPr lang="tr-TR"/>
        </a:p>
      </dgm:t>
    </dgm:pt>
    <dgm:pt modelId="{7F945B7C-A35A-42D0-BE24-0AD24E3A73C5}" type="pres">
      <dgm:prSet presAssocID="{F5EDE8C0-120A-4AED-BF39-70230FEA6A35}" presName="hierRoot2" presStyleCnt="0">
        <dgm:presLayoutVars>
          <dgm:hierBranch val="init"/>
        </dgm:presLayoutVars>
      </dgm:prSet>
      <dgm:spPr/>
    </dgm:pt>
    <dgm:pt modelId="{32D5220B-A0C5-423B-A992-5C56068064FD}" type="pres">
      <dgm:prSet presAssocID="{F5EDE8C0-120A-4AED-BF39-70230FEA6A35}" presName="rootComposite" presStyleCnt="0"/>
      <dgm:spPr/>
    </dgm:pt>
    <dgm:pt modelId="{AA2B9C43-D0C1-4EAB-9A72-6CFEB4E19E15}" type="pres">
      <dgm:prSet presAssocID="{F5EDE8C0-120A-4AED-BF39-70230FEA6A35}" presName="rootText" presStyleLbl="node2" presStyleIdx="1" presStyleCnt="3" custScaleX="162090" custScaleY="398442">
        <dgm:presLayoutVars>
          <dgm:chPref val="3"/>
        </dgm:presLayoutVars>
      </dgm:prSet>
      <dgm:spPr/>
      <dgm:t>
        <a:bodyPr/>
        <a:lstStyle/>
        <a:p>
          <a:endParaRPr lang="tr-TR"/>
        </a:p>
      </dgm:t>
    </dgm:pt>
    <dgm:pt modelId="{F1D9D73C-7D33-4491-98ED-E5963AF05CC7}" type="pres">
      <dgm:prSet presAssocID="{F5EDE8C0-120A-4AED-BF39-70230FEA6A35}" presName="rootConnector" presStyleLbl="node2" presStyleIdx="1" presStyleCnt="3"/>
      <dgm:spPr/>
      <dgm:t>
        <a:bodyPr/>
        <a:lstStyle/>
        <a:p>
          <a:endParaRPr lang="tr-TR"/>
        </a:p>
      </dgm:t>
    </dgm:pt>
    <dgm:pt modelId="{371F34A6-2DEB-4F6A-AB6B-A2944E299244}" type="pres">
      <dgm:prSet presAssocID="{F5EDE8C0-120A-4AED-BF39-70230FEA6A35}" presName="hierChild4" presStyleCnt="0"/>
      <dgm:spPr/>
    </dgm:pt>
    <dgm:pt modelId="{AD851693-882E-4635-8BF6-A4DF05B7983D}" type="pres">
      <dgm:prSet presAssocID="{F5EDE8C0-120A-4AED-BF39-70230FEA6A35}" presName="hierChild5" presStyleCnt="0"/>
      <dgm:spPr/>
    </dgm:pt>
    <dgm:pt modelId="{21FFA260-9118-405D-A7B0-A8A7672AB82D}" type="pres">
      <dgm:prSet presAssocID="{C11A829D-9DB2-4897-8D0C-D89B0E7D68DC}" presName="Name37" presStyleLbl="parChTrans1D2" presStyleIdx="2" presStyleCnt="4"/>
      <dgm:spPr/>
      <dgm:t>
        <a:bodyPr/>
        <a:lstStyle/>
        <a:p>
          <a:endParaRPr lang="tr-TR"/>
        </a:p>
      </dgm:t>
    </dgm:pt>
    <dgm:pt modelId="{9559DD7C-49FD-4D80-82E2-BECE95A2B6B6}" type="pres">
      <dgm:prSet presAssocID="{A29D1554-14D6-4519-AD04-15FB9E3BA91E}" presName="hierRoot2" presStyleCnt="0">
        <dgm:presLayoutVars>
          <dgm:hierBranch val="init"/>
        </dgm:presLayoutVars>
      </dgm:prSet>
      <dgm:spPr/>
    </dgm:pt>
    <dgm:pt modelId="{C756F6AE-39B9-4709-BB62-7AF45536292A}" type="pres">
      <dgm:prSet presAssocID="{A29D1554-14D6-4519-AD04-15FB9E3BA91E}" presName="rootComposite" presStyleCnt="0"/>
      <dgm:spPr/>
    </dgm:pt>
    <dgm:pt modelId="{967A1197-95B9-466A-881B-5C04CAF803C3}" type="pres">
      <dgm:prSet presAssocID="{A29D1554-14D6-4519-AD04-15FB9E3BA91E}" presName="rootText" presStyleLbl="node2" presStyleIdx="2" presStyleCnt="3" custScaleX="183084" custScaleY="390644">
        <dgm:presLayoutVars>
          <dgm:chPref val="3"/>
        </dgm:presLayoutVars>
      </dgm:prSet>
      <dgm:spPr/>
      <dgm:t>
        <a:bodyPr/>
        <a:lstStyle/>
        <a:p>
          <a:endParaRPr lang="tr-TR"/>
        </a:p>
      </dgm:t>
    </dgm:pt>
    <dgm:pt modelId="{48156C54-4463-4980-A555-D3E725CD9285}" type="pres">
      <dgm:prSet presAssocID="{A29D1554-14D6-4519-AD04-15FB9E3BA91E}" presName="rootConnector" presStyleLbl="node2" presStyleIdx="2" presStyleCnt="3"/>
      <dgm:spPr/>
      <dgm:t>
        <a:bodyPr/>
        <a:lstStyle/>
        <a:p>
          <a:endParaRPr lang="tr-TR"/>
        </a:p>
      </dgm:t>
    </dgm:pt>
    <dgm:pt modelId="{63E02C1E-0477-4AB1-AF1F-4D71D9A87603}" type="pres">
      <dgm:prSet presAssocID="{A29D1554-14D6-4519-AD04-15FB9E3BA91E}" presName="hierChild4" presStyleCnt="0"/>
      <dgm:spPr/>
    </dgm:pt>
    <dgm:pt modelId="{2F7F10D6-5C74-4C3E-A9EE-71D15A8AA3D9}" type="pres">
      <dgm:prSet presAssocID="{A29D1554-14D6-4519-AD04-15FB9E3BA91E}" presName="hierChild5" presStyleCnt="0"/>
      <dgm:spPr/>
    </dgm:pt>
    <dgm:pt modelId="{19D3A33C-F912-4630-B09E-8F390EB91C44}" type="pres">
      <dgm:prSet presAssocID="{DC55F380-4A24-48EE-A079-83B2D7127395}" presName="hierChild3" presStyleCnt="0"/>
      <dgm:spPr/>
    </dgm:pt>
    <dgm:pt modelId="{9B6130DC-6D1D-4F5C-A683-175B7EEB64DA}" type="pres">
      <dgm:prSet presAssocID="{74B10A6E-FCE6-443C-99AD-BB060E6DCE89}" presName="Name111" presStyleLbl="parChTrans1D2" presStyleIdx="3" presStyleCnt="4"/>
      <dgm:spPr/>
      <dgm:t>
        <a:bodyPr/>
        <a:lstStyle/>
        <a:p>
          <a:endParaRPr lang="tr-TR"/>
        </a:p>
      </dgm:t>
    </dgm:pt>
    <dgm:pt modelId="{06E7E3CA-1AA2-45D3-849A-EEC254642EED}" type="pres">
      <dgm:prSet presAssocID="{300B4874-F06A-41D9-97EC-4B4C72ECA575}" presName="hierRoot3" presStyleCnt="0">
        <dgm:presLayoutVars>
          <dgm:hierBranch val="init"/>
        </dgm:presLayoutVars>
      </dgm:prSet>
      <dgm:spPr/>
    </dgm:pt>
    <dgm:pt modelId="{2A19760B-21F6-4086-A953-6A9476FE05FB}" type="pres">
      <dgm:prSet presAssocID="{300B4874-F06A-41D9-97EC-4B4C72ECA575}" presName="rootComposite3" presStyleCnt="0"/>
      <dgm:spPr/>
    </dgm:pt>
    <dgm:pt modelId="{37053995-9F07-45D5-B81E-6D80900FE5E2}" type="pres">
      <dgm:prSet presAssocID="{300B4874-F06A-41D9-97EC-4B4C72ECA575}" presName="rootText3" presStyleLbl="asst1" presStyleIdx="0" presStyleCnt="1" custScaleX="187225" custScaleY="201222">
        <dgm:presLayoutVars>
          <dgm:chPref val="3"/>
        </dgm:presLayoutVars>
      </dgm:prSet>
      <dgm:spPr/>
      <dgm:t>
        <a:bodyPr/>
        <a:lstStyle/>
        <a:p>
          <a:endParaRPr lang="tr-TR"/>
        </a:p>
      </dgm:t>
    </dgm:pt>
    <dgm:pt modelId="{5F961266-8DCD-45F9-9E76-9CBEB967B356}" type="pres">
      <dgm:prSet presAssocID="{300B4874-F06A-41D9-97EC-4B4C72ECA575}" presName="rootConnector3" presStyleLbl="asst1" presStyleIdx="0" presStyleCnt="1"/>
      <dgm:spPr/>
      <dgm:t>
        <a:bodyPr/>
        <a:lstStyle/>
        <a:p>
          <a:endParaRPr lang="tr-TR"/>
        </a:p>
      </dgm:t>
    </dgm:pt>
    <dgm:pt modelId="{37304929-8C0C-4218-8B24-C4CF2E4F6A30}" type="pres">
      <dgm:prSet presAssocID="{300B4874-F06A-41D9-97EC-4B4C72ECA575}" presName="hierChild6" presStyleCnt="0"/>
      <dgm:spPr/>
    </dgm:pt>
    <dgm:pt modelId="{12558D99-B0F5-4906-8BBA-AE897D2AAA85}" type="pres">
      <dgm:prSet presAssocID="{300B4874-F06A-41D9-97EC-4B4C72ECA575}" presName="hierChild7" presStyleCnt="0"/>
      <dgm:spPr/>
    </dgm:pt>
  </dgm:ptLst>
  <dgm:cxnLst>
    <dgm:cxn modelId="{AFDC86FB-F53E-4731-B12A-D78BE3CFCE60}" type="presOf" srcId="{DD4DDFB0-B124-44ED-8900-B87F8E04E088}" destId="{E331BB94-E3FC-45EF-B2F5-D5A2C33728FB}" srcOrd="0" destOrd="0" presId="urn:microsoft.com/office/officeart/2005/8/layout/orgChart1"/>
    <dgm:cxn modelId="{688DEFC8-B890-4148-B542-6CB9F399FDF7}" srcId="{C15A277A-3824-4AC6-A440-737C5D72D2C7}" destId="{DC55F380-4A24-48EE-A079-83B2D7127395}" srcOrd="0" destOrd="0" parTransId="{88CDBA11-8973-4F75-98BC-25EC8BB493B0}" sibTransId="{5A245F9A-A27C-472E-BE5F-EC8C11C305B2}"/>
    <dgm:cxn modelId="{EA74FEDC-AB1F-442D-A215-B9CF09EC93D5}" type="presOf" srcId="{300B4874-F06A-41D9-97EC-4B4C72ECA575}" destId="{37053995-9F07-45D5-B81E-6D80900FE5E2}" srcOrd="0" destOrd="0" presId="urn:microsoft.com/office/officeart/2005/8/layout/orgChart1"/>
    <dgm:cxn modelId="{2949886A-A256-4D21-86F0-78E030A83889}" type="presOf" srcId="{DC55F380-4A24-48EE-A079-83B2D7127395}" destId="{CFCE036C-F290-4AB9-BD45-A0242B0FEA2C}" srcOrd="1" destOrd="0" presId="urn:microsoft.com/office/officeart/2005/8/layout/orgChart1"/>
    <dgm:cxn modelId="{DBFA6B40-CCA5-4CBB-A30A-2B919AEA011D}" type="presOf" srcId="{C15A277A-3824-4AC6-A440-737C5D72D2C7}" destId="{E4118DBA-B3D8-42BB-BC1F-878246B0C150}" srcOrd="0" destOrd="0" presId="urn:microsoft.com/office/officeart/2005/8/layout/orgChart1"/>
    <dgm:cxn modelId="{A3F8D83A-7C3C-4D5C-AA55-1D3B2D804743}" srcId="{DC55F380-4A24-48EE-A079-83B2D7127395}" destId="{A29D1554-14D6-4519-AD04-15FB9E3BA91E}" srcOrd="3" destOrd="0" parTransId="{C11A829D-9DB2-4897-8D0C-D89B0E7D68DC}" sibTransId="{FD99D0BF-2A34-417F-8266-F601ED9422CC}"/>
    <dgm:cxn modelId="{CB38BB33-946A-4D66-80AF-2C645FEDF8EF}" type="presOf" srcId="{D97E051D-CFA7-45DA-AEA3-584B9549697A}" destId="{F473E17C-EFD4-4890-AE70-733E5BE0B4E2}" srcOrd="0" destOrd="0" presId="urn:microsoft.com/office/officeart/2005/8/layout/orgChart1"/>
    <dgm:cxn modelId="{47C3913E-3D1D-46B4-B019-A609AE5C643B}" type="presOf" srcId="{A29D1554-14D6-4519-AD04-15FB9E3BA91E}" destId="{967A1197-95B9-466A-881B-5C04CAF803C3}" srcOrd="0" destOrd="0" presId="urn:microsoft.com/office/officeart/2005/8/layout/orgChart1"/>
    <dgm:cxn modelId="{A7EBED67-1129-47D9-95E9-7D2C0BBABC8C}" type="presOf" srcId="{DC55F380-4A24-48EE-A079-83B2D7127395}" destId="{2201A791-4750-4220-8DB8-275364F34C98}" srcOrd="0" destOrd="0" presId="urn:microsoft.com/office/officeart/2005/8/layout/orgChart1"/>
    <dgm:cxn modelId="{240757B9-9CDC-4070-B150-5614017399C6}" type="presOf" srcId="{DD4DDFB0-B124-44ED-8900-B87F8E04E088}" destId="{CCD5964B-9B2C-4CCC-8A44-55F902D7D6A7}" srcOrd="1" destOrd="0" presId="urn:microsoft.com/office/officeart/2005/8/layout/orgChart1"/>
    <dgm:cxn modelId="{33CE5782-DA17-4174-B777-B2BF97D822FC}" srcId="{DC55F380-4A24-48EE-A079-83B2D7127395}" destId="{F5EDE8C0-120A-4AED-BF39-70230FEA6A35}" srcOrd="2" destOrd="0" parTransId="{D97E051D-CFA7-45DA-AEA3-584B9549697A}" sibTransId="{5C564667-35EA-4626-85B1-63BA0A92EE64}"/>
    <dgm:cxn modelId="{3B9933EE-9E40-4EF9-88DD-8BB5E10F702D}" type="presOf" srcId="{A29D1554-14D6-4519-AD04-15FB9E3BA91E}" destId="{48156C54-4463-4980-A555-D3E725CD9285}" srcOrd="1" destOrd="0" presId="urn:microsoft.com/office/officeart/2005/8/layout/orgChart1"/>
    <dgm:cxn modelId="{396B418E-190B-4AFE-9451-2F27535035B4}" type="presOf" srcId="{F5EDE8C0-120A-4AED-BF39-70230FEA6A35}" destId="{AA2B9C43-D0C1-4EAB-9A72-6CFEB4E19E15}" srcOrd="0" destOrd="0" presId="urn:microsoft.com/office/officeart/2005/8/layout/orgChart1"/>
    <dgm:cxn modelId="{0901B070-9201-4410-AC85-741675EDC124}" type="presOf" srcId="{74B10A6E-FCE6-443C-99AD-BB060E6DCE89}" destId="{9B6130DC-6D1D-4F5C-A683-175B7EEB64DA}" srcOrd="0" destOrd="0" presId="urn:microsoft.com/office/officeart/2005/8/layout/orgChart1"/>
    <dgm:cxn modelId="{37EBDF4F-9A15-4C47-8752-7BF8EC904740}" type="presOf" srcId="{8F22AD19-1A30-4913-AB92-94D9C9FC4AC7}" destId="{49EFDB97-1852-4EC6-8101-E4B258297BEE}" srcOrd="0" destOrd="0" presId="urn:microsoft.com/office/officeart/2005/8/layout/orgChart1"/>
    <dgm:cxn modelId="{52F7D7DB-41E1-4F24-8862-092E8D081541}" type="presOf" srcId="{300B4874-F06A-41D9-97EC-4B4C72ECA575}" destId="{5F961266-8DCD-45F9-9E76-9CBEB967B356}" srcOrd="1" destOrd="0" presId="urn:microsoft.com/office/officeart/2005/8/layout/orgChart1"/>
    <dgm:cxn modelId="{CFFC4CA6-1CDF-47A5-8538-5F5339D831D0}" srcId="{DC55F380-4A24-48EE-A079-83B2D7127395}" destId="{300B4874-F06A-41D9-97EC-4B4C72ECA575}" srcOrd="0" destOrd="0" parTransId="{74B10A6E-FCE6-443C-99AD-BB060E6DCE89}" sibTransId="{7AC1F623-0BD0-4E75-8E3C-21E6A98E0CFD}"/>
    <dgm:cxn modelId="{8B7F27BA-6C4C-4C13-BA0F-730D3109848A}" srcId="{DC55F380-4A24-48EE-A079-83B2D7127395}" destId="{DD4DDFB0-B124-44ED-8900-B87F8E04E088}" srcOrd="1" destOrd="0" parTransId="{8F22AD19-1A30-4913-AB92-94D9C9FC4AC7}" sibTransId="{F3301EFF-BE6A-486B-B143-0A770C1B4968}"/>
    <dgm:cxn modelId="{D7A926DD-773A-4247-A956-29B60CFD42EB}" type="presOf" srcId="{F5EDE8C0-120A-4AED-BF39-70230FEA6A35}" destId="{F1D9D73C-7D33-4491-98ED-E5963AF05CC7}" srcOrd="1" destOrd="0" presId="urn:microsoft.com/office/officeart/2005/8/layout/orgChart1"/>
    <dgm:cxn modelId="{36FE6776-DA94-42F9-B991-EA075EE4BF03}" type="presOf" srcId="{C11A829D-9DB2-4897-8D0C-D89B0E7D68DC}" destId="{21FFA260-9118-405D-A7B0-A8A7672AB82D}" srcOrd="0" destOrd="0" presId="urn:microsoft.com/office/officeart/2005/8/layout/orgChart1"/>
    <dgm:cxn modelId="{760F9974-B538-4ED1-860A-25E97CA1646B}" type="presParOf" srcId="{E4118DBA-B3D8-42BB-BC1F-878246B0C150}" destId="{B0F9BDC9-2F38-451F-934E-8BE651BC525C}" srcOrd="0" destOrd="0" presId="urn:microsoft.com/office/officeart/2005/8/layout/orgChart1"/>
    <dgm:cxn modelId="{DA67E58C-50A5-4CFB-8F65-0F67FC91956E}" type="presParOf" srcId="{B0F9BDC9-2F38-451F-934E-8BE651BC525C}" destId="{8894BA3B-8FCD-4CB4-857F-01C412453379}" srcOrd="0" destOrd="0" presId="urn:microsoft.com/office/officeart/2005/8/layout/orgChart1"/>
    <dgm:cxn modelId="{ABF65B19-7F63-4D18-8A59-C6734AB9206B}" type="presParOf" srcId="{8894BA3B-8FCD-4CB4-857F-01C412453379}" destId="{2201A791-4750-4220-8DB8-275364F34C98}" srcOrd="0" destOrd="0" presId="urn:microsoft.com/office/officeart/2005/8/layout/orgChart1"/>
    <dgm:cxn modelId="{C5D81D09-75CD-42AA-88FF-1651C153D499}" type="presParOf" srcId="{8894BA3B-8FCD-4CB4-857F-01C412453379}" destId="{CFCE036C-F290-4AB9-BD45-A0242B0FEA2C}" srcOrd="1" destOrd="0" presId="urn:microsoft.com/office/officeart/2005/8/layout/orgChart1"/>
    <dgm:cxn modelId="{CA916DED-D405-414E-A54F-9570117595B8}" type="presParOf" srcId="{B0F9BDC9-2F38-451F-934E-8BE651BC525C}" destId="{493DC621-ABE1-48B5-870C-A3989E89F52C}" srcOrd="1" destOrd="0" presId="urn:microsoft.com/office/officeart/2005/8/layout/orgChart1"/>
    <dgm:cxn modelId="{3B490557-4C72-494E-80F9-F0D3AB81CD07}" type="presParOf" srcId="{493DC621-ABE1-48B5-870C-A3989E89F52C}" destId="{49EFDB97-1852-4EC6-8101-E4B258297BEE}" srcOrd="0" destOrd="0" presId="urn:microsoft.com/office/officeart/2005/8/layout/orgChart1"/>
    <dgm:cxn modelId="{DDE5E6CE-3B5F-4E00-A191-9D1EDA3496DF}" type="presParOf" srcId="{493DC621-ABE1-48B5-870C-A3989E89F52C}" destId="{85B2786B-E969-4734-9957-3334E5B63FDA}" srcOrd="1" destOrd="0" presId="urn:microsoft.com/office/officeart/2005/8/layout/orgChart1"/>
    <dgm:cxn modelId="{D3C773D5-988C-4698-A13F-EACB72275569}" type="presParOf" srcId="{85B2786B-E969-4734-9957-3334E5B63FDA}" destId="{8811C56A-1344-4723-B905-53F1E268BDC2}" srcOrd="0" destOrd="0" presId="urn:microsoft.com/office/officeart/2005/8/layout/orgChart1"/>
    <dgm:cxn modelId="{00C7E1DE-EF21-4980-B651-3F24030FE689}" type="presParOf" srcId="{8811C56A-1344-4723-B905-53F1E268BDC2}" destId="{E331BB94-E3FC-45EF-B2F5-D5A2C33728FB}" srcOrd="0" destOrd="0" presId="urn:microsoft.com/office/officeart/2005/8/layout/orgChart1"/>
    <dgm:cxn modelId="{115B1FEC-AD43-4D54-BBAF-DF6AECFB0BDC}" type="presParOf" srcId="{8811C56A-1344-4723-B905-53F1E268BDC2}" destId="{CCD5964B-9B2C-4CCC-8A44-55F902D7D6A7}" srcOrd="1" destOrd="0" presId="urn:microsoft.com/office/officeart/2005/8/layout/orgChart1"/>
    <dgm:cxn modelId="{F3CC6F34-0685-469F-A23B-466229A2A321}" type="presParOf" srcId="{85B2786B-E969-4734-9957-3334E5B63FDA}" destId="{FBCCE664-CF6E-40DD-8350-A75E55BD6755}" srcOrd="1" destOrd="0" presId="urn:microsoft.com/office/officeart/2005/8/layout/orgChart1"/>
    <dgm:cxn modelId="{BF3B4C00-01E7-4A18-B04B-F15270DFEF1F}" type="presParOf" srcId="{85B2786B-E969-4734-9957-3334E5B63FDA}" destId="{5208F831-A4DE-4E95-BE26-FEC18CE86588}" srcOrd="2" destOrd="0" presId="urn:microsoft.com/office/officeart/2005/8/layout/orgChart1"/>
    <dgm:cxn modelId="{9CF73C65-14CC-4EF3-9DE1-DF8CA3B8B227}" type="presParOf" srcId="{493DC621-ABE1-48B5-870C-A3989E89F52C}" destId="{F473E17C-EFD4-4890-AE70-733E5BE0B4E2}" srcOrd="2" destOrd="0" presId="urn:microsoft.com/office/officeart/2005/8/layout/orgChart1"/>
    <dgm:cxn modelId="{F53E85DF-7705-408E-AD66-769A326795CC}" type="presParOf" srcId="{493DC621-ABE1-48B5-870C-A3989E89F52C}" destId="{7F945B7C-A35A-42D0-BE24-0AD24E3A73C5}" srcOrd="3" destOrd="0" presId="urn:microsoft.com/office/officeart/2005/8/layout/orgChart1"/>
    <dgm:cxn modelId="{0FC37F52-8121-4D26-85E8-B47C289C234B}" type="presParOf" srcId="{7F945B7C-A35A-42D0-BE24-0AD24E3A73C5}" destId="{32D5220B-A0C5-423B-A992-5C56068064FD}" srcOrd="0" destOrd="0" presId="urn:microsoft.com/office/officeart/2005/8/layout/orgChart1"/>
    <dgm:cxn modelId="{055D6805-9D6B-4F23-9866-C600414F2AB6}" type="presParOf" srcId="{32D5220B-A0C5-423B-A992-5C56068064FD}" destId="{AA2B9C43-D0C1-4EAB-9A72-6CFEB4E19E15}" srcOrd="0" destOrd="0" presId="urn:microsoft.com/office/officeart/2005/8/layout/orgChart1"/>
    <dgm:cxn modelId="{49DD5C04-3165-4912-86AD-09D84FADE149}" type="presParOf" srcId="{32D5220B-A0C5-423B-A992-5C56068064FD}" destId="{F1D9D73C-7D33-4491-98ED-E5963AF05CC7}" srcOrd="1" destOrd="0" presId="urn:microsoft.com/office/officeart/2005/8/layout/orgChart1"/>
    <dgm:cxn modelId="{BFD4E595-EDE1-490C-85E9-7342190B9F2F}" type="presParOf" srcId="{7F945B7C-A35A-42D0-BE24-0AD24E3A73C5}" destId="{371F34A6-2DEB-4F6A-AB6B-A2944E299244}" srcOrd="1" destOrd="0" presId="urn:microsoft.com/office/officeart/2005/8/layout/orgChart1"/>
    <dgm:cxn modelId="{30468B84-AB0C-4270-8E2F-69FBB80B5F87}" type="presParOf" srcId="{7F945B7C-A35A-42D0-BE24-0AD24E3A73C5}" destId="{AD851693-882E-4635-8BF6-A4DF05B7983D}" srcOrd="2" destOrd="0" presId="urn:microsoft.com/office/officeart/2005/8/layout/orgChart1"/>
    <dgm:cxn modelId="{B7DF574C-1445-42E4-9360-286D414F7A1C}" type="presParOf" srcId="{493DC621-ABE1-48B5-870C-A3989E89F52C}" destId="{21FFA260-9118-405D-A7B0-A8A7672AB82D}" srcOrd="4" destOrd="0" presId="urn:microsoft.com/office/officeart/2005/8/layout/orgChart1"/>
    <dgm:cxn modelId="{9AA5D42B-1FC4-47B7-B86A-34CF4E993DD7}" type="presParOf" srcId="{493DC621-ABE1-48B5-870C-A3989E89F52C}" destId="{9559DD7C-49FD-4D80-82E2-BECE95A2B6B6}" srcOrd="5" destOrd="0" presId="urn:microsoft.com/office/officeart/2005/8/layout/orgChart1"/>
    <dgm:cxn modelId="{B5441F84-03B2-4C0E-8A48-1D73186A20E6}" type="presParOf" srcId="{9559DD7C-49FD-4D80-82E2-BECE95A2B6B6}" destId="{C756F6AE-39B9-4709-BB62-7AF45536292A}" srcOrd="0" destOrd="0" presId="urn:microsoft.com/office/officeart/2005/8/layout/orgChart1"/>
    <dgm:cxn modelId="{8FB3F3F2-ECD4-4C39-9ADB-ED67392613C7}" type="presParOf" srcId="{C756F6AE-39B9-4709-BB62-7AF45536292A}" destId="{967A1197-95B9-466A-881B-5C04CAF803C3}" srcOrd="0" destOrd="0" presId="urn:microsoft.com/office/officeart/2005/8/layout/orgChart1"/>
    <dgm:cxn modelId="{B31D1088-E192-4963-AC98-E6FBFA184544}" type="presParOf" srcId="{C756F6AE-39B9-4709-BB62-7AF45536292A}" destId="{48156C54-4463-4980-A555-D3E725CD9285}" srcOrd="1" destOrd="0" presId="urn:microsoft.com/office/officeart/2005/8/layout/orgChart1"/>
    <dgm:cxn modelId="{0BB6A29E-0B22-4363-8DC2-FC683DA51613}" type="presParOf" srcId="{9559DD7C-49FD-4D80-82E2-BECE95A2B6B6}" destId="{63E02C1E-0477-4AB1-AF1F-4D71D9A87603}" srcOrd="1" destOrd="0" presId="urn:microsoft.com/office/officeart/2005/8/layout/orgChart1"/>
    <dgm:cxn modelId="{243BB250-F9E5-4ABC-B1F7-BCD0D5D9641A}" type="presParOf" srcId="{9559DD7C-49FD-4D80-82E2-BECE95A2B6B6}" destId="{2F7F10D6-5C74-4C3E-A9EE-71D15A8AA3D9}" srcOrd="2" destOrd="0" presId="urn:microsoft.com/office/officeart/2005/8/layout/orgChart1"/>
    <dgm:cxn modelId="{6BCF181B-E20A-4F00-9E8E-90779F457FA0}" type="presParOf" srcId="{B0F9BDC9-2F38-451F-934E-8BE651BC525C}" destId="{19D3A33C-F912-4630-B09E-8F390EB91C44}" srcOrd="2" destOrd="0" presId="urn:microsoft.com/office/officeart/2005/8/layout/orgChart1"/>
    <dgm:cxn modelId="{AE3559C9-C262-4437-AF8B-D4460696CA04}" type="presParOf" srcId="{19D3A33C-F912-4630-B09E-8F390EB91C44}" destId="{9B6130DC-6D1D-4F5C-A683-175B7EEB64DA}" srcOrd="0" destOrd="0" presId="urn:microsoft.com/office/officeart/2005/8/layout/orgChart1"/>
    <dgm:cxn modelId="{B0E4AA50-4D5A-4976-9E87-559DA17E67AB}" type="presParOf" srcId="{19D3A33C-F912-4630-B09E-8F390EB91C44}" destId="{06E7E3CA-1AA2-45D3-849A-EEC254642EED}" srcOrd="1" destOrd="0" presId="urn:microsoft.com/office/officeart/2005/8/layout/orgChart1"/>
    <dgm:cxn modelId="{247221DF-077D-401C-9130-91DE5D5A8A41}" type="presParOf" srcId="{06E7E3CA-1AA2-45D3-849A-EEC254642EED}" destId="{2A19760B-21F6-4086-A953-6A9476FE05FB}" srcOrd="0" destOrd="0" presId="urn:microsoft.com/office/officeart/2005/8/layout/orgChart1"/>
    <dgm:cxn modelId="{FFB8B6BD-D47D-4C16-BC34-A851AF322A58}" type="presParOf" srcId="{2A19760B-21F6-4086-A953-6A9476FE05FB}" destId="{37053995-9F07-45D5-B81E-6D80900FE5E2}" srcOrd="0" destOrd="0" presId="urn:microsoft.com/office/officeart/2005/8/layout/orgChart1"/>
    <dgm:cxn modelId="{1760CF43-7245-4849-B297-3552596AD1D3}" type="presParOf" srcId="{2A19760B-21F6-4086-A953-6A9476FE05FB}" destId="{5F961266-8DCD-45F9-9E76-9CBEB967B356}" srcOrd="1" destOrd="0" presId="urn:microsoft.com/office/officeart/2005/8/layout/orgChart1"/>
    <dgm:cxn modelId="{5B839468-B821-48BB-B937-266BD5E2AA98}" type="presParOf" srcId="{06E7E3CA-1AA2-45D3-849A-EEC254642EED}" destId="{37304929-8C0C-4218-8B24-C4CF2E4F6A30}" srcOrd="1" destOrd="0" presId="urn:microsoft.com/office/officeart/2005/8/layout/orgChart1"/>
    <dgm:cxn modelId="{828107DB-8263-4EF4-996D-FC95DD8ACA3A}" type="presParOf" srcId="{06E7E3CA-1AA2-45D3-849A-EEC254642EED}" destId="{12558D99-B0F5-4906-8BBA-AE897D2AAA85}"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4C747-D763-47ED-A0DB-D99F7BA6FD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9DDAC11-F5A3-4EA9-9D93-8677DDB338BC}">
      <dgm:prSet phldrT="[Metin]" phldr="1"/>
      <dgm:spPr/>
      <dgm:t>
        <a:bodyPr/>
        <a:lstStyle/>
        <a:p>
          <a:endParaRPr lang="tr-TR" dirty="0"/>
        </a:p>
      </dgm:t>
    </dgm:pt>
    <dgm:pt modelId="{D2B84467-3701-40D6-973D-E04F62C3C3B3}" type="parTrans" cxnId="{6876DDDB-4C12-433B-8789-3C2FED3FF7D0}">
      <dgm:prSet/>
      <dgm:spPr/>
      <dgm:t>
        <a:bodyPr/>
        <a:lstStyle/>
        <a:p>
          <a:endParaRPr lang="tr-TR"/>
        </a:p>
      </dgm:t>
    </dgm:pt>
    <dgm:pt modelId="{A5007DC8-2C2D-498C-A551-41A9AED23B41}" type="sibTrans" cxnId="{6876DDDB-4C12-433B-8789-3C2FED3FF7D0}">
      <dgm:prSet/>
      <dgm:spPr/>
      <dgm:t>
        <a:bodyPr/>
        <a:lstStyle/>
        <a:p>
          <a:endParaRPr lang="tr-TR"/>
        </a:p>
      </dgm:t>
    </dgm:pt>
    <dgm:pt modelId="{6CCE2EB5-0675-4758-B5BC-906B1575EFA4}">
      <dgm:prSet phldrT="[Metin]" custT="1"/>
      <dgm:spPr/>
      <dgm:t>
        <a:bodyPr/>
        <a:lstStyle/>
        <a:p>
          <a:pPr algn="just"/>
          <a:r>
            <a:rPr lang="tr-TR" sz="1600" dirty="0" smtClean="0"/>
            <a:t>Taşınmaz belediye  veya  belediye mücavir alan sınırları içinde ise belediye başkanlığı tarafından</a:t>
          </a:r>
          <a:endParaRPr lang="tr-TR" sz="1600" dirty="0"/>
        </a:p>
      </dgm:t>
    </dgm:pt>
    <dgm:pt modelId="{74831E5F-8C56-43B7-8DC0-69557780053C}" type="parTrans" cxnId="{13ACC4E0-C24D-41DE-BD13-593906D0DC8D}">
      <dgm:prSet/>
      <dgm:spPr/>
      <dgm:t>
        <a:bodyPr/>
        <a:lstStyle/>
        <a:p>
          <a:endParaRPr lang="tr-TR"/>
        </a:p>
      </dgm:t>
    </dgm:pt>
    <dgm:pt modelId="{254023D3-F2BE-40DF-B2BE-09CF45EFC51B}" type="sibTrans" cxnId="{13ACC4E0-C24D-41DE-BD13-593906D0DC8D}">
      <dgm:prSet/>
      <dgm:spPr/>
      <dgm:t>
        <a:bodyPr/>
        <a:lstStyle/>
        <a:p>
          <a:endParaRPr lang="tr-TR"/>
        </a:p>
      </dgm:t>
    </dgm:pt>
    <dgm:pt modelId="{4BCE1B88-2746-4498-971D-D4B2351E5392}">
      <dgm:prSet phldrT="[Metin]" custT="1"/>
      <dgm:spPr/>
      <dgm:t>
        <a:bodyPr/>
        <a:lstStyle/>
        <a:p>
          <a:pPr algn="just"/>
          <a:r>
            <a:rPr lang="tr-TR" sz="1600" dirty="0" smtClean="0"/>
            <a:t>Belediye veya  belediye mücavir alan sınırları dışında ise, il özel idaresi tarafından onanır.</a:t>
          </a:r>
          <a:endParaRPr lang="tr-TR" sz="1600" dirty="0"/>
        </a:p>
      </dgm:t>
    </dgm:pt>
    <dgm:pt modelId="{D8A71F92-CD95-4EC6-BD68-C7F669EC4267}" type="parTrans" cxnId="{4ABD356E-BDED-4EBF-B2CC-321FA96BB2F0}">
      <dgm:prSet/>
      <dgm:spPr/>
      <dgm:t>
        <a:bodyPr/>
        <a:lstStyle/>
        <a:p>
          <a:endParaRPr lang="tr-TR"/>
        </a:p>
      </dgm:t>
    </dgm:pt>
    <dgm:pt modelId="{5070E75D-8BC0-44F1-9457-99F094028737}" type="sibTrans" cxnId="{4ABD356E-BDED-4EBF-B2CC-321FA96BB2F0}">
      <dgm:prSet/>
      <dgm:spPr/>
      <dgm:t>
        <a:bodyPr/>
        <a:lstStyle/>
        <a:p>
          <a:endParaRPr lang="tr-TR"/>
        </a:p>
      </dgm:t>
    </dgm:pt>
    <dgm:pt modelId="{E710F64C-6B16-4900-BABD-C329DF5B3B33}">
      <dgm:prSet/>
      <dgm:spPr/>
      <dgm:t>
        <a:bodyPr/>
        <a:lstStyle/>
        <a:p>
          <a:r>
            <a:rPr lang="tr-TR" dirty="0" smtClean="0"/>
            <a:t>Düzenlenen teknik rapor</a:t>
          </a:r>
          <a:endParaRPr lang="tr-TR" dirty="0"/>
        </a:p>
      </dgm:t>
    </dgm:pt>
    <dgm:pt modelId="{C1B44FBE-23E2-4168-A050-F1747FCCA63A}" type="parTrans" cxnId="{EFB53C3C-CCF3-4EE0-A541-81F02830C9D0}">
      <dgm:prSet/>
      <dgm:spPr/>
      <dgm:t>
        <a:bodyPr/>
        <a:lstStyle/>
        <a:p>
          <a:endParaRPr lang="tr-TR"/>
        </a:p>
      </dgm:t>
    </dgm:pt>
    <dgm:pt modelId="{382ADD57-13B6-47BC-948D-2C2CBD732487}" type="sibTrans" cxnId="{EFB53C3C-CCF3-4EE0-A541-81F02830C9D0}">
      <dgm:prSet/>
      <dgm:spPr/>
      <dgm:t>
        <a:bodyPr/>
        <a:lstStyle/>
        <a:p>
          <a:endParaRPr lang="tr-TR"/>
        </a:p>
      </dgm:t>
    </dgm:pt>
    <dgm:pt modelId="{B1768272-8E76-4605-BE6F-4D19CE3A6EA0}">
      <dgm:prSet/>
      <dgm:spPr/>
      <dgm:t>
        <a:bodyPr/>
        <a:lstStyle/>
        <a:p>
          <a:pPr algn="just"/>
          <a:r>
            <a:rPr lang="tr-TR" dirty="0" smtClean="0"/>
            <a:t>Kadastro müdürlüğü veya LİHKAB tarafından bir üst yazı ile hatalı  bağımsız bölümlerin beyanlar hanesinde belirtme yapılması için tapu müdürlüğüne bildirimde bulunulur.</a:t>
          </a:r>
          <a:endParaRPr lang="tr-TR" dirty="0"/>
        </a:p>
      </dgm:t>
    </dgm:pt>
    <dgm:pt modelId="{3CC8D387-CB04-4A55-AFB4-8B2AE72B9FDF}" type="parTrans" cxnId="{FB8BBEA4-F326-4DF5-BE7A-5B87CD06A606}">
      <dgm:prSet/>
      <dgm:spPr/>
      <dgm:t>
        <a:bodyPr/>
        <a:lstStyle/>
        <a:p>
          <a:endParaRPr lang="tr-TR"/>
        </a:p>
      </dgm:t>
    </dgm:pt>
    <dgm:pt modelId="{9E414696-1D66-46FE-A017-1BC0D330EF7E}" type="sibTrans" cxnId="{FB8BBEA4-F326-4DF5-BE7A-5B87CD06A606}">
      <dgm:prSet/>
      <dgm:spPr/>
      <dgm:t>
        <a:bodyPr/>
        <a:lstStyle/>
        <a:p>
          <a:endParaRPr lang="tr-TR"/>
        </a:p>
      </dgm:t>
    </dgm:pt>
    <dgm:pt modelId="{634B9CB8-112F-4946-BD85-5237A0DE13A0}">
      <dgm:prSet phldrT="[Metin]"/>
      <dgm:spPr/>
      <dgm:t>
        <a:bodyPr/>
        <a:lstStyle/>
        <a:p>
          <a:pPr algn="just"/>
          <a:r>
            <a:rPr lang="tr-TR" dirty="0" smtClean="0"/>
            <a:t>Tapu müdürlüğünce de, “… tarihli rapora göre; bu bağımsız bölümün/bloğun projede belirlenen bağımsız bölüm numarası/blok numarası ile fiili kullanımı uyumsuzdur.” şeklinde ... tarih … yevmiye numarası ile beyanlar bölümüne belirtme yapılır..</a:t>
          </a:r>
          <a:endParaRPr lang="tr-TR" dirty="0"/>
        </a:p>
      </dgm:t>
    </dgm:pt>
    <dgm:pt modelId="{234CACD2-18CF-4808-85D1-E7B6C5D28CCE}" type="sibTrans" cxnId="{780BACC8-AAFE-4B4A-8DED-8F17F33CA0BB}">
      <dgm:prSet/>
      <dgm:spPr/>
      <dgm:t>
        <a:bodyPr/>
        <a:lstStyle/>
        <a:p>
          <a:endParaRPr lang="tr-TR"/>
        </a:p>
      </dgm:t>
    </dgm:pt>
    <dgm:pt modelId="{CC186E5A-FCA0-4D69-A948-E868EEFE50FF}" type="parTrans" cxnId="{780BACC8-AAFE-4B4A-8DED-8F17F33CA0BB}">
      <dgm:prSet/>
      <dgm:spPr/>
      <dgm:t>
        <a:bodyPr/>
        <a:lstStyle/>
        <a:p>
          <a:endParaRPr lang="tr-TR"/>
        </a:p>
      </dgm:t>
    </dgm:pt>
    <dgm:pt modelId="{9A53A1E1-7887-4409-8599-73188C94D00F}">
      <dgm:prSet phldrT="[Metin]"/>
      <dgm:spPr/>
      <dgm:t>
        <a:bodyPr/>
        <a:lstStyle/>
        <a:p>
          <a:endParaRPr lang="tr-TR" dirty="0"/>
        </a:p>
      </dgm:t>
    </dgm:pt>
    <dgm:pt modelId="{7D23F3F1-BA84-48D5-84A0-FAD9AC01A396}" type="sibTrans" cxnId="{79E8CC86-8173-4C01-8616-95DD0EC1A92B}">
      <dgm:prSet/>
      <dgm:spPr/>
      <dgm:t>
        <a:bodyPr/>
        <a:lstStyle/>
        <a:p>
          <a:endParaRPr lang="tr-TR"/>
        </a:p>
      </dgm:t>
    </dgm:pt>
    <dgm:pt modelId="{9821F513-485E-433F-92E0-9F7683924E3A}" type="parTrans" cxnId="{79E8CC86-8173-4C01-8616-95DD0EC1A92B}">
      <dgm:prSet/>
      <dgm:spPr/>
      <dgm:t>
        <a:bodyPr/>
        <a:lstStyle/>
        <a:p>
          <a:endParaRPr lang="tr-TR"/>
        </a:p>
      </dgm:t>
    </dgm:pt>
    <dgm:pt modelId="{48BDC4AF-DA6E-46EF-BED1-3C0F2C800F8B}">
      <dgm:prSet phldrT="[Metin]"/>
      <dgm:spPr/>
      <dgm:t>
        <a:bodyPr/>
        <a:lstStyle/>
        <a:p>
          <a:endParaRPr lang="tr-TR" dirty="0"/>
        </a:p>
      </dgm:t>
    </dgm:pt>
    <dgm:pt modelId="{A3AF666C-0585-4869-BF2E-1FE69793019F}" type="sibTrans" cxnId="{EE206AFD-781C-4506-BC92-058CB297CD2C}">
      <dgm:prSet/>
      <dgm:spPr/>
      <dgm:t>
        <a:bodyPr/>
        <a:lstStyle/>
        <a:p>
          <a:endParaRPr lang="tr-TR"/>
        </a:p>
      </dgm:t>
    </dgm:pt>
    <dgm:pt modelId="{8B65AF4A-0AB7-4345-809E-C91EF47AB2C0}" type="parTrans" cxnId="{EE206AFD-781C-4506-BC92-058CB297CD2C}">
      <dgm:prSet/>
      <dgm:spPr/>
      <dgm:t>
        <a:bodyPr/>
        <a:lstStyle/>
        <a:p>
          <a:endParaRPr lang="tr-TR"/>
        </a:p>
      </dgm:t>
    </dgm:pt>
    <dgm:pt modelId="{E81E0CE7-78EA-48CC-A720-4B12AA5CAB34}">
      <dgm:prSet/>
      <dgm:spPr/>
      <dgm:t>
        <a:bodyPr/>
        <a:lstStyle/>
        <a:p>
          <a:pPr algn="just"/>
          <a:r>
            <a:rPr lang="tr-TR" dirty="0" smtClean="0">
              <a:solidFill>
                <a:srgbClr val="FF0000"/>
              </a:solidFill>
            </a:rPr>
            <a:t>06.12.2012 tarihinde resmi gazetede yayınlanan 6360 sayılı kanunla; bazı illerin </a:t>
          </a:r>
          <a:r>
            <a:rPr lang="tr-TR" dirty="0" err="1" smtClean="0">
              <a:solidFill>
                <a:srgbClr val="FF0000"/>
              </a:solidFill>
            </a:rPr>
            <a:t>büyüşehir</a:t>
          </a:r>
          <a:r>
            <a:rPr lang="tr-TR" dirty="0" smtClean="0">
              <a:solidFill>
                <a:srgbClr val="FF0000"/>
              </a:solidFill>
            </a:rPr>
            <a:t> belediyesi yapılmasıyla birlikte sınırlar il mülki sınırı olarak belirlenerek il belediyeleri, büyükşehir belediyelerine dönüştürülmüştür. Büyükşehir belediyelerindeki il özel  idarelerinin tüzel kişilikleri  kaldırılmıştır. Bu kanunun yürürlük tarihi ilk mahalli idareler genel seçimleridir.</a:t>
          </a:r>
          <a:endParaRPr lang="tr-TR" dirty="0">
            <a:solidFill>
              <a:srgbClr val="FF0000"/>
            </a:solidFill>
          </a:endParaRPr>
        </a:p>
      </dgm:t>
    </dgm:pt>
    <dgm:pt modelId="{BD77E065-F5DF-4CEC-8EC4-66E964A173F0}" type="parTrans" cxnId="{EA2E4227-D8AF-4C2E-9222-FCEE27151B71}">
      <dgm:prSet/>
      <dgm:spPr/>
      <dgm:t>
        <a:bodyPr/>
        <a:lstStyle/>
        <a:p>
          <a:endParaRPr lang="tr-TR"/>
        </a:p>
      </dgm:t>
    </dgm:pt>
    <dgm:pt modelId="{13949397-821F-4BFA-B631-C68D9A4FFA00}" type="sibTrans" cxnId="{EA2E4227-D8AF-4C2E-9222-FCEE27151B71}">
      <dgm:prSet/>
      <dgm:spPr/>
      <dgm:t>
        <a:bodyPr/>
        <a:lstStyle/>
        <a:p>
          <a:endParaRPr lang="tr-TR"/>
        </a:p>
      </dgm:t>
    </dgm:pt>
    <dgm:pt modelId="{27CEBF3D-AD80-4B98-A27C-BA6556A30AA2}" type="pres">
      <dgm:prSet presAssocID="{E874C747-D763-47ED-A0DB-D99F7BA6FD64}" presName="linearFlow" presStyleCnt="0">
        <dgm:presLayoutVars>
          <dgm:dir/>
          <dgm:animLvl val="lvl"/>
          <dgm:resizeHandles val="exact"/>
        </dgm:presLayoutVars>
      </dgm:prSet>
      <dgm:spPr/>
      <dgm:t>
        <a:bodyPr/>
        <a:lstStyle/>
        <a:p>
          <a:endParaRPr lang="tr-TR"/>
        </a:p>
      </dgm:t>
    </dgm:pt>
    <dgm:pt modelId="{B4939017-EE21-41CA-BD81-0EB66FD702AB}" type="pres">
      <dgm:prSet presAssocID="{E9DDAC11-F5A3-4EA9-9D93-8677DDB338BC}" presName="composite" presStyleCnt="0"/>
      <dgm:spPr/>
    </dgm:pt>
    <dgm:pt modelId="{0F3E3B4E-79A6-44AF-91D1-63E51DEA2903}" type="pres">
      <dgm:prSet presAssocID="{E9DDAC11-F5A3-4EA9-9D93-8677DDB338BC}" presName="parentText" presStyleLbl="alignNode1" presStyleIdx="0" presStyleCnt="4">
        <dgm:presLayoutVars>
          <dgm:chMax val="1"/>
          <dgm:bulletEnabled val="1"/>
        </dgm:presLayoutVars>
      </dgm:prSet>
      <dgm:spPr/>
      <dgm:t>
        <a:bodyPr/>
        <a:lstStyle/>
        <a:p>
          <a:endParaRPr lang="tr-TR"/>
        </a:p>
      </dgm:t>
    </dgm:pt>
    <dgm:pt modelId="{1CB6AA83-7B51-4827-A582-D01DBC5FC79F}" type="pres">
      <dgm:prSet presAssocID="{E9DDAC11-F5A3-4EA9-9D93-8677DDB338BC}" presName="descendantText" presStyleLbl="alignAcc1" presStyleIdx="0" presStyleCnt="4" custScaleY="119394">
        <dgm:presLayoutVars>
          <dgm:bulletEnabled val="1"/>
        </dgm:presLayoutVars>
      </dgm:prSet>
      <dgm:spPr/>
      <dgm:t>
        <a:bodyPr/>
        <a:lstStyle/>
        <a:p>
          <a:endParaRPr lang="tr-TR"/>
        </a:p>
      </dgm:t>
    </dgm:pt>
    <dgm:pt modelId="{19309C67-C1E7-425C-A50A-D7BBE2EA0E80}" type="pres">
      <dgm:prSet presAssocID="{A5007DC8-2C2D-498C-A551-41A9AED23B41}" presName="sp" presStyleCnt="0"/>
      <dgm:spPr/>
    </dgm:pt>
    <dgm:pt modelId="{DA4DDA41-9248-4FA3-9D13-93B0BC76576C}" type="pres">
      <dgm:prSet presAssocID="{E710F64C-6B16-4900-BABD-C329DF5B3B33}" presName="composite" presStyleCnt="0"/>
      <dgm:spPr/>
    </dgm:pt>
    <dgm:pt modelId="{EF1E3F4E-5F2A-4925-86A1-3574F06955A7}" type="pres">
      <dgm:prSet presAssocID="{E710F64C-6B16-4900-BABD-C329DF5B3B33}" presName="parentText" presStyleLbl="alignNode1" presStyleIdx="1" presStyleCnt="4" custLinFactNeighborX="259" custLinFactNeighborY="-94082">
        <dgm:presLayoutVars>
          <dgm:chMax val="1"/>
          <dgm:bulletEnabled val="1"/>
        </dgm:presLayoutVars>
      </dgm:prSet>
      <dgm:spPr/>
      <dgm:t>
        <a:bodyPr/>
        <a:lstStyle/>
        <a:p>
          <a:endParaRPr lang="tr-TR"/>
        </a:p>
      </dgm:t>
    </dgm:pt>
    <dgm:pt modelId="{EC10B197-1E9A-4940-A418-12535BE26354}" type="pres">
      <dgm:prSet presAssocID="{E710F64C-6B16-4900-BABD-C329DF5B3B33}" presName="descendantText" presStyleLbl="alignAcc1" presStyleIdx="1" presStyleCnt="4" custScaleY="104557">
        <dgm:presLayoutVars>
          <dgm:bulletEnabled val="1"/>
        </dgm:presLayoutVars>
      </dgm:prSet>
      <dgm:spPr/>
      <dgm:t>
        <a:bodyPr/>
        <a:lstStyle/>
        <a:p>
          <a:endParaRPr lang="tr-TR"/>
        </a:p>
      </dgm:t>
    </dgm:pt>
    <dgm:pt modelId="{C651625A-F11D-4366-B807-6A5B15F502CF}" type="pres">
      <dgm:prSet presAssocID="{382ADD57-13B6-47BC-948D-2C2CBD732487}" presName="sp" presStyleCnt="0"/>
      <dgm:spPr/>
    </dgm:pt>
    <dgm:pt modelId="{06EA28D1-8CCB-4CEB-BB9C-D4CD47623FAF}" type="pres">
      <dgm:prSet presAssocID="{48BDC4AF-DA6E-46EF-BED1-3C0F2C800F8B}" presName="composite" presStyleCnt="0"/>
      <dgm:spPr/>
    </dgm:pt>
    <dgm:pt modelId="{0C36F9F6-A6B9-40D7-AF6D-B3C87E30D8D8}" type="pres">
      <dgm:prSet presAssocID="{48BDC4AF-DA6E-46EF-BED1-3C0F2C800F8B}" presName="parentText" presStyleLbl="alignNode1" presStyleIdx="2" presStyleCnt="4" custLinFactY="-1755" custLinFactNeighborX="265" custLinFactNeighborY="-100000">
        <dgm:presLayoutVars>
          <dgm:chMax val="1"/>
          <dgm:bulletEnabled val="1"/>
        </dgm:presLayoutVars>
      </dgm:prSet>
      <dgm:spPr/>
      <dgm:t>
        <a:bodyPr/>
        <a:lstStyle/>
        <a:p>
          <a:endParaRPr lang="tr-TR"/>
        </a:p>
      </dgm:t>
    </dgm:pt>
    <dgm:pt modelId="{4EB484A4-162E-4849-ACA7-5966AA77AAC2}" type="pres">
      <dgm:prSet presAssocID="{48BDC4AF-DA6E-46EF-BED1-3C0F2C800F8B}" presName="descendantText" presStyleLbl="alignAcc1" presStyleIdx="2" presStyleCnt="4" custScaleX="99012" custScaleY="109673">
        <dgm:presLayoutVars>
          <dgm:bulletEnabled val="1"/>
        </dgm:presLayoutVars>
      </dgm:prSet>
      <dgm:spPr/>
      <dgm:t>
        <a:bodyPr/>
        <a:lstStyle/>
        <a:p>
          <a:endParaRPr lang="tr-TR"/>
        </a:p>
      </dgm:t>
    </dgm:pt>
    <dgm:pt modelId="{ED901C32-E731-4755-B0FE-6D9C69759054}" type="pres">
      <dgm:prSet presAssocID="{A3AF666C-0585-4869-BF2E-1FE69793019F}" presName="sp" presStyleCnt="0"/>
      <dgm:spPr/>
    </dgm:pt>
    <dgm:pt modelId="{626CD088-BB04-47DF-A506-33BFDA740D6C}" type="pres">
      <dgm:prSet presAssocID="{9A53A1E1-7887-4409-8599-73188C94D00F}" presName="composite" presStyleCnt="0"/>
      <dgm:spPr/>
    </dgm:pt>
    <dgm:pt modelId="{0F2950FC-9DBB-48AC-8237-7A65D9EC95B4}" type="pres">
      <dgm:prSet presAssocID="{9A53A1E1-7887-4409-8599-73188C94D00F}" presName="parentText" presStyleLbl="alignNode1" presStyleIdx="3" presStyleCnt="4" custLinFactY="-2436" custLinFactNeighborX="5316" custLinFactNeighborY="-100000">
        <dgm:presLayoutVars>
          <dgm:chMax val="1"/>
          <dgm:bulletEnabled val="1"/>
        </dgm:presLayoutVars>
      </dgm:prSet>
      <dgm:spPr/>
      <dgm:t>
        <a:bodyPr/>
        <a:lstStyle/>
        <a:p>
          <a:endParaRPr lang="tr-TR"/>
        </a:p>
      </dgm:t>
    </dgm:pt>
    <dgm:pt modelId="{F71DAEEE-53C9-4155-B44F-C14B52DB5178}" type="pres">
      <dgm:prSet presAssocID="{9A53A1E1-7887-4409-8599-73188C94D00F}" presName="descendantText" presStyleLbl="alignAcc1" presStyleIdx="3" presStyleCnt="4" custFlipVert="0" custScaleX="106931" custScaleY="118248" custLinFactNeighborX="-1690" custLinFactNeighborY="16511">
        <dgm:presLayoutVars>
          <dgm:bulletEnabled val="1"/>
        </dgm:presLayoutVars>
      </dgm:prSet>
      <dgm:spPr/>
      <dgm:t>
        <a:bodyPr/>
        <a:lstStyle/>
        <a:p>
          <a:endParaRPr lang="tr-TR"/>
        </a:p>
      </dgm:t>
    </dgm:pt>
  </dgm:ptLst>
  <dgm:cxnLst>
    <dgm:cxn modelId="{B9AD6ACE-B4BB-4170-80E2-1F02EF0F1AFB}" type="presOf" srcId="{6CCE2EB5-0675-4758-B5BC-906B1575EFA4}" destId="{1CB6AA83-7B51-4827-A582-D01DBC5FC79F}" srcOrd="0" destOrd="0" presId="urn:microsoft.com/office/officeart/2005/8/layout/chevron2"/>
    <dgm:cxn modelId="{79E8CC86-8173-4C01-8616-95DD0EC1A92B}" srcId="{E874C747-D763-47ED-A0DB-D99F7BA6FD64}" destId="{9A53A1E1-7887-4409-8599-73188C94D00F}" srcOrd="3" destOrd="0" parTransId="{9821F513-485E-433F-92E0-9F7683924E3A}" sibTransId="{7D23F3F1-BA84-48D5-84A0-FAD9AC01A396}"/>
    <dgm:cxn modelId="{B462FB6E-B01C-4B8F-A63D-345200BA1286}" type="presOf" srcId="{9A53A1E1-7887-4409-8599-73188C94D00F}" destId="{0F2950FC-9DBB-48AC-8237-7A65D9EC95B4}" srcOrd="0" destOrd="0" presId="urn:microsoft.com/office/officeart/2005/8/layout/chevron2"/>
    <dgm:cxn modelId="{13ACC4E0-C24D-41DE-BD13-593906D0DC8D}" srcId="{E9DDAC11-F5A3-4EA9-9D93-8677DDB338BC}" destId="{6CCE2EB5-0675-4758-B5BC-906B1575EFA4}" srcOrd="0" destOrd="0" parTransId="{74831E5F-8C56-43B7-8DC0-69557780053C}" sibTransId="{254023D3-F2BE-40DF-B2BE-09CF45EFC51B}"/>
    <dgm:cxn modelId="{8EB0ED20-84E1-4977-AA2B-8AE039511F0C}" type="presOf" srcId="{B1768272-8E76-4605-BE6F-4D19CE3A6EA0}" destId="{EC10B197-1E9A-4940-A418-12535BE26354}" srcOrd="0" destOrd="0" presId="urn:microsoft.com/office/officeart/2005/8/layout/chevron2"/>
    <dgm:cxn modelId="{FB8BBEA4-F326-4DF5-BE7A-5B87CD06A606}" srcId="{E710F64C-6B16-4900-BABD-C329DF5B3B33}" destId="{B1768272-8E76-4605-BE6F-4D19CE3A6EA0}" srcOrd="0" destOrd="0" parTransId="{3CC8D387-CB04-4A55-AFB4-8B2AE72B9FDF}" sibTransId="{9E414696-1D66-46FE-A017-1BC0D330EF7E}"/>
    <dgm:cxn modelId="{4ABD356E-BDED-4EBF-B2CC-321FA96BB2F0}" srcId="{E9DDAC11-F5A3-4EA9-9D93-8677DDB338BC}" destId="{4BCE1B88-2746-4498-971D-D4B2351E5392}" srcOrd="1" destOrd="0" parTransId="{D8A71F92-CD95-4EC6-BD68-C7F669EC4267}" sibTransId="{5070E75D-8BC0-44F1-9457-99F094028737}"/>
    <dgm:cxn modelId="{780BACC8-AAFE-4B4A-8DED-8F17F33CA0BB}" srcId="{48BDC4AF-DA6E-46EF-BED1-3C0F2C800F8B}" destId="{634B9CB8-112F-4946-BD85-5237A0DE13A0}" srcOrd="0" destOrd="0" parTransId="{CC186E5A-FCA0-4D69-A948-E868EEFE50FF}" sibTransId="{234CACD2-18CF-4808-85D1-E7B6C5D28CCE}"/>
    <dgm:cxn modelId="{B9E806CC-BE94-405E-83C7-F01E20315CE3}" type="presOf" srcId="{48BDC4AF-DA6E-46EF-BED1-3C0F2C800F8B}" destId="{0C36F9F6-A6B9-40D7-AF6D-B3C87E30D8D8}" srcOrd="0" destOrd="0" presId="urn:microsoft.com/office/officeart/2005/8/layout/chevron2"/>
    <dgm:cxn modelId="{28DFCF3F-BAE1-4832-A6D2-2F01C4CE22DC}" type="presOf" srcId="{E874C747-D763-47ED-A0DB-D99F7BA6FD64}" destId="{27CEBF3D-AD80-4B98-A27C-BA6556A30AA2}" srcOrd="0" destOrd="0" presId="urn:microsoft.com/office/officeart/2005/8/layout/chevron2"/>
    <dgm:cxn modelId="{EA2E4227-D8AF-4C2E-9222-FCEE27151B71}" srcId="{9A53A1E1-7887-4409-8599-73188C94D00F}" destId="{E81E0CE7-78EA-48CC-A720-4B12AA5CAB34}" srcOrd="0" destOrd="0" parTransId="{BD77E065-F5DF-4CEC-8EC4-66E964A173F0}" sibTransId="{13949397-821F-4BFA-B631-C68D9A4FFA00}"/>
    <dgm:cxn modelId="{164EA77D-5463-4BC2-A26D-2F03929BDDF3}" type="presOf" srcId="{E81E0CE7-78EA-48CC-A720-4B12AA5CAB34}" destId="{F71DAEEE-53C9-4155-B44F-C14B52DB5178}" srcOrd="0" destOrd="0" presId="urn:microsoft.com/office/officeart/2005/8/layout/chevron2"/>
    <dgm:cxn modelId="{6876DDDB-4C12-433B-8789-3C2FED3FF7D0}" srcId="{E874C747-D763-47ED-A0DB-D99F7BA6FD64}" destId="{E9DDAC11-F5A3-4EA9-9D93-8677DDB338BC}" srcOrd="0" destOrd="0" parTransId="{D2B84467-3701-40D6-973D-E04F62C3C3B3}" sibTransId="{A5007DC8-2C2D-498C-A551-41A9AED23B41}"/>
    <dgm:cxn modelId="{2A71CF87-071E-4114-B5DF-E317373F3C47}" type="presOf" srcId="{E710F64C-6B16-4900-BABD-C329DF5B3B33}" destId="{EF1E3F4E-5F2A-4925-86A1-3574F06955A7}" srcOrd="0" destOrd="0" presId="urn:microsoft.com/office/officeart/2005/8/layout/chevron2"/>
    <dgm:cxn modelId="{F746B7CF-A32F-4E25-A125-22A6B76ADE20}" type="presOf" srcId="{634B9CB8-112F-4946-BD85-5237A0DE13A0}" destId="{4EB484A4-162E-4849-ACA7-5966AA77AAC2}" srcOrd="0" destOrd="0" presId="urn:microsoft.com/office/officeart/2005/8/layout/chevron2"/>
    <dgm:cxn modelId="{EFB53C3C-CCF3-4EE0-A541-81F02830C9D0}" srcId="{E874C747-D763-47ED-A0DB-D99F7BA6FD64}" destId="{E710F64C-6B16-4900-BABD-C329DF5B3B33}" srcOrd="1" destOrd="0" parTransId="{C1B44FBE-23E2-4168-A050-F1747FCCA63A}" sibTransId="{382ADD57-13B6-47BC-948D-2C2CBD732487}"/>
    <dgm:cxn modelId="{CB3250FD-01F3-455E-B698-A86B149205B9}" type="presOf" srcId="{E9DDAC11-F5A3-4EA9-9D93-8677DDB338BC}" destId="{0F3E3B4E-79A6-44AF-91D1-63E51DEA2903}" srcOrd="0" destOrd="0" presId="urn:microsoft.com/office/officeart/2005/8/layout/chevron2"/>
    <dgm:cxn modelId="{15D5327B-F963-4D6B-93D1-791CA786F38F}" type="presOf" srcId="{4BCE1B88-2746-4498-971D-D4B2351E5392}" destId="{1CB6AA83-7B51-4827-A582-D01DBC5FC79F}" srcOrd="0" destOrd="1" presId="urn:microsoft.com/office/officeart/2005/8/layout/chevron2"/>
    <dgm:cxn modelId="{EE206AFD-781C-4506-BC92-058CB297CD2C}" srcId="{E874C747-D763-47ED-A0DB-D99F7BA6FD64}" destId="{48BDC4AF-DA6E-46EF-BED1-3C0F2C800F8B}" srcOrd="2" destOrd="0" parTransId="{8B65AF4A-0AB7-4345-809E-C91EF47AB2C0}" sibTransId="{A3AF666C-0585-4869-BF2E-1FE69793019F}"/>
    <dgm:cxn modelId="{FE6E8921-937C-4C3A-9E5D-1629317637D5}" type="presParOf" srcId="{27CEBF3D-AD80-4B98-A27C-BA6556A30AA2}" destId="{B4939017-EE21-41CA-BD81-0EB66FD702AB}" srcOrd="0" destOrd="0" presId="urn:microsoft.com/office/officeart/2005/8/layout/chevron2"/>
    <dgm:cxn modelId="{1520AC9E-F843-4CC1-BC31-86DF8F6BF7ED}" type="presParOf" srcId="{B4939017-EE21-41CA-BD81-0EB66FD702AB}" destId="{0F3E3B4E-79A6-44AF-91D1-63E51DEA2903}" srcOrd="0" destOrd="0" presId="urn:microsoft.com/office/officeart/2005/8/layout/chevron2"/>
    <dgm:cxn modelId="{96E32736-1D7A-40DD-ACCC-E0AAD8A3554D}" type="presParOf" srcId="{B4939017-EE21-41CA-BD81-0EB66FD702AB}" destId="{1CB6AA83-7B51-4827-A582-D01DBC5FC79F}" srcOrd="1" destOrd="0" presId="urn:microsoft.com/office/officeart/2005/8/layout/chevron2"/>
    <dgm:cxn modelId="{81376F46-B38E-469C-9FCC-73C27CE69595}" type="presParOf" srcId="{27CEBF3D-AD80-4B98-A27C-BA6556A30AA2}" destId="{19309C67-C1E7-425C-A50A-D7BBE2EA0E80}" srcOrd="1" destOrd="0" presId="urn:microsoft.com/office/officeart/2005/8/layout/chevron2"/>
    <dgm:cxn modelId="{20CEEE41-B70B-42AE-9CB9-54C155C52C68}" type="presParOf" srcId="{27CEBF3D-AD80-4B98-A27C-BA6556A30AA2}" destId="{DA4DDA41-9248-4FA3-9D13-93B0BC76576C}" srcOrd="2" destOrd="0" presId="urn:microsoft.com/office/officeart/2005/8/layout/chevron2"/>
    <dgm:cxn modelId="{6363ADA8-4586-4CFD-9833-3B22A2114C7C}" type="presParOf" srcId="{DA4DDA41-9248-4FA3-9D13-93B0BC76576C}" destId="{EF1E3F4E-5F2A-4925-86A1-3574F06955A7}" srcOrd="0" destOrd="0" presId="urn:microsoft.com/office/officeart/2005/8/layout/chevron2"/>
    <dgm:cxn modelId="{F8B7062D-7682-4457-B156-7A71A1F1C891}" type="presParOf" srcId="{DA4DDA41-9248-4FA3-9D13-93B0BC76576C}" destId="{EC10B197-1E9A-4940-A418-12535BE26354}" srcOrd="1" destOrd="0" presId="urn:microsoft.com/office/officeart/2005/8/layout/chevron2"/>
    <dgm:cxn modelId="{27F3D2D0-EDDD-479E-9B9B-EDE41C46D854}" type="presParOf" srcId="{27CEBF3D-AD80-4B98-A27C-BA6556A30AA2}" destId="{C651625A-F11D-4366-B807-6A5B15F502CF}" srcOrd="3" destOrd="0" presId="urn:microsoft.com/office/officeart/2005/8/layout/chevron2"/>
    <dgm:cxn modelId="{A6EDA08D-D72D-441E-AA65-D18DD249E758}" type="presParOf" srcId="{27CEBF3D-AD80-4B98-A27C-BA6556A30AA2}" destId="{06EA28D1-8CCB-4CEB-BB9C-D4CD47623FAF}" srcOrd="4" destOrd="0" presId="urn:microsoft.com/office/officeart/2005/8/layout/chevron2"/>
    <dgm:cxn modelId="{9C16BB08-5F8B-4670-8BA7-1E454DD30309}" type="presParOf" srcId="{06EA28D1-8CCB-4CEB-BB9C-D4CD47623FAF}" destId="{0C36F9F6-A6B9-40D7-AF6D-B3C87E30D8D8}" srcOrd="0" destOrd="0" presId="urn:microsoft.com/office/officeart/2005/8/layout/chevron2"/>
    <dgm:cxn modelId="{C0CFA25A-B2A5-41C8-A675-FF1A43C353E3}" type="presParOf" srcId="{06EA28D1-8CCB-4CEB-BB9C-D4CD47623FAF}" destId="{4EB484A4-162E-4849-ACA7-5966AA77AAC2}" srcOrd="1" destOrd="0" presId="urn:microsoft.com/office/officeart/2005/8/layout/chevron2"/>
    <dgm:cxn modelId="{88D5E77C-6CA3-4DF8-93D1-1ADF9D947486}" type="presParOf" srcId="{27CEBF3D-AD80-4B98-A27C-BA6556A30AA2}" destId="{ED901C32-E731-4755-B0FE-6D9C69759054}" srcOrd="5" destOrd="0" presId="urn:microsoft.com/office/officeart/2005/8/layout/chevron2"/>
    <dgm:cxn modelId="{1FC34EC8-DAA4-4A74-97AB-B584DBD8911D}" type="presParOf" srcId="{27CEBF3D-AD80-4B98-A27C-BA6556A30AA2}" destId="{626CD088-BB04-47DF-A506-33BFDA740D6C}" srcOrd="6" destOrd="0" presId="urn:microsoft.com/office/officeart/2005/8/layout/chevron2"/>
    <dgm:cxn modelId="{A3E1B2CB-1D11-4CE5-8859-D8EBDE812C40}" type="presParOf" srcId="{626CD088-BB04-47DF-A506-33BFDA740D6C}" destId="{0F2950FC-9DBB-48AC-8237-7A65D9EC95B4}" srcOrd="0" destOrd="0" presId="urn:microsoft.com/office/officeart/2005/8/layout/chevron2"/>
    <dgm:cxn modelId="{611BCEC6-7DF7-4F7E-B64A-C7A9E1EB5EE4}" type="presParOf" srcId="{626CD088-BB04-47DF-A506-33BFDA740D6C}" destId="{F71DAEEE-53C9-4155-B44F-C14B52DB5178}"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4DB96-85FA-4BFB-88FF-7C8689F3CB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5A34AB3C-4E36-48F1-9356-88082933E84E}">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b="1" dirty="0" smtClean="0"/>
            <a:t>Tüm kat maliklerinin talebiyle</a:t>
          </a:r>
          <a:endParaRPr lang="tr-TR" sz="2000" dirty="0" smtClean="0"/>
        </a:p>
        <a:p>
          <a:pPr defTabSz="1155700">
            <a:lnSpc>
              <a:spcPct val="90000"/>
            </a:lnSpc>
            <a:spcBef>
              <a:spcPct val="0"/>
            </a:spcBef>
            <a:spcAft>
              <a:spcPct val="35000"/>
            </a:spcAft>
          </a:pPr>
          <a:endParaRPr lang="tr-TR" sz="1800" dirty="0"/>
        </a:p>
      </dgm:t>
    </dgm:pt>
    <dgm:pt modelId="{D4A6E3DB-DABC-47BF-AB1B-E086AAF63FF7}" type="parTrans" cxnId="{A5B21844-6164-40AD-8CE8-BED3519D347A}">
      <dgm:prSet/>
      <dgm:spPr/>
      <dgm:t>
        <a:bodyPr/>
        <a:lstStyle/>
        <a:p>
          <a:endParaRPr lang="tr-TR"/>
        </a:p>
      </dgm:t>
    </dgm:pt>
    <dgm:pt modelId="{0CCCC3E5-0EF9-43A1-B962-734815853313}" type="sibTrans" cxnId="{A5B21844-6164-40AD-8CE8-BED3519D347A}">
      <dgm:prSet/>
      <dgm:spPr/>
      <dgm:t>
        <a:bodyPr/>
        <a:lstStyle/>
        <a:p>
          <a:endParaRPr lang="tr-TR"/>
        </a:p>
      </dgm:t>
    </dgm:pt>
    <dgm:pt modelId="{C0B07225-8763-4C30-85CE-D90AF4EF0E7A}">
      <dgm:prSet phldrT="[Metin]"/>
      <dgm:spPr/>
      <dgm:t>
        <a:bodyPr/>
        <a:lstStyle/>
        <a:p>
          <a:pPr algn="l"/>
          <a:endParaRPr lang="tr-TR" sz="1100" dirty="0"/>
        </a:p>
      </dgm:t>
    </dgm:pt>
    <dgm:pt modelId="{70FB1276-1D03-47C8-951C-4630B6EA1DB8}" type="parTrans" cxnId="{884C7FE1-0238-4350-A572-E62CC9B18527}">
      <dgm:prSet/>
      <dgm:spPr/>
      <dgm:t>
        <a:bodyPr/>
        <a:lstStyle/>
        <a:p>
          <a:endParaRPr lang="tr-TR"/>
        </a:p>
      </dgm:t>
    </dgm:pt>
    <dgm:pt modelId="{4962934C-8D48-447D-8FF5-42C2DA956A83}" type="sibTrans" cxnId="{884C7FE1-0238-4350-A572-E62CC9B18527}">
      <dgm:prSet/>
      <dgm:spPr/>
      <dgm:t>
        <a:bodyPr/>
        <a:lstStyle/>
        <a:p>
          <a:endParaRPr lang="tr-TR"/>
        </a:p>
      </dgm:t>
    </dgm:pt>
    <dgm:pt modelId="{7373E736-F906-4AB1-9663-1D2D0F6BA1E0}">
      <dgm:prSet/>
      <dgm:spPr/>
      <dgm:t>
        <a:bodyPr/>
        <a:lstStyle/>
        <a:p>
          <a:r>
            <a:rPr lang="tr-TR" b="1" dirty="0" smtClean="0"/>
            <a:t>Kat malikleri kurulu kararına istinaden yöneticinin talebiyle</a:t>
          </a:r>
          <a:endParaRPr lang="tr-TR" dirty="0"/>
        </a:p>
      </dgm:t>
    </dgm:pt>
    <dgm:pt modelId="{ED3A5B19-40DB-40D3-A4CB-DA2D56937684}" type="parTrans" cxnId="{AD328B4A-9A31-4865-8D47-EEF41AC23CDE}">
      <dgm:prSet/>
      <dgm:spPr/>
      <dgm:t>
        <a:bodyPr/>
        <a:lstStyle/>
        <a:p>
          <a:endParaRPr lang="tr-TR"/>
        </a:p>
      </dgm:t>
    </dgm:pt>
    <dgm:pt modelId="{1CB228FB-27A2-4E4A-8370-DD0ACC8652AC}" type="sibTrans" cxnId="{AD328B4A-9A31-4865-8D47-EEF41AC23CDE}">
      <dgm:prSet/>
      <dgm:spPr/>
      <dgm:t>
        <a:bodyPr/>
        <a:lstStyle/>
        <a:p>
          <a:endParaRPr lang="tr-TR"/>
        </a:p>
      </dgm:t>
    </dgm:pt>
    <dgm:pt modelId="{056F0A4B-6AF2-49A8-A644-59FFA4D8CA80}">
      <dgm:prSet custT="1"/>
      <dgm:spPr/>
      <dgm:t>
        <a:bodyPr/>
        <a:lstStyle/>
        <a:p>
          <a:pPr algn="just"/>
          <a:r>
            <a:rPr lang="tr-TR" sz="1800" dirty="0" smtClean="0"/>
            <a:t>634 sayılı Kat Mülkiyeti Kanunu’nun 12. ve 68. maddeleri uyarınca; söz konusu bağımsız bölüm numaralarında mevcut hatayı düzelten yetkili kurum tarafından onaylanmış vaziyet planı/mimari projenin ibraz edilmesi ve işlemin sonuçlandırılması için </a:t>
          </a:r>
          <a:r>
            <a:rPr lang="tr-TR" sz="1800" b="1" dirty="0" smtClean="0">
              <a:solidFill>
                <a:srgbClr val="FF0000"/>
              </a:solidFill>
            </a:rPr>
            <a:t>tüm kat maliklerinin talebi </a:t>
          </a:r>
          <a:r>
            <a:rPr lang="tr-TR" sz="1800" dirty="0" smtClean="0"/>
            <a:t>ve imzası gerekir</a:t>
          </a:r>
          <a:endParaRPr lang="tr-TR" sz="1800" dirty="0"/>
        </a:p>
      </dgm:t>
    </dgm:pt>
    <dgm:pt modelId="{B7B2FB51-4ADF-472E-9BC4-37F179D29199}" type="parTrans" cxnId="{D7F4494F-2021-48F9-9896-94D54A6BEF40}">
      <dgm:prSet/>
      <dgm:spPr/>
      <dgm:t>
        <a:bodyPr/>
        <a:lstStyle/>
        <a:p>
          <a:endParaRPr lang="tr-TR"/>
        </a:p>
      </dgm:t>
    </dgm:pt>
    <dgm:pt modelId="{764EEC60-DFB0-4100-8483-22D7535BF46A}" type="sibTrans" cxnId="{D7F4494F-2021-48F9-9896-94D54A6BEF40}">
      <dgm:prSet/>
      <dgm:spPr/>
      <dgm:t>
        <a:bodyPr/>
        <a:lstStyle/>
        <a:p>
          <a:endParaRPr lang="tr-TR"/>
        </a:p>
      </dgm:t>
    </dgm:pt>
    <dgm:pt modelId="{E062DB04-B5AB-410C-B8FE-FD6E36FE4260}">
      <dgm:prSet/>
      <dgm:spPr/>
      <dgm:t>
        <a:bodyPr/>
        <a:lstStyle/>
        <a:p>
          <a:pPr algn="just"/>
          <a:r>
            <a:rPr lang="tr-TR" dirty="0" smtClean="0"/>
            <a:t>634 sayılı Kat Mülkiyeti Kanunu’nun 12. ve 68. maddeleri uyarınca; söz konusu bağımsız bölüm numaralarında mevcut hatayı düzelten yetkili kurum tarafından onaylanmış vaziyet planı/mimari proje ve </a:t>
          </a:r>
          <a:r>
            <a:rPr lang="tr-TR" b="1" dirty="0" smtClean="0">
              <a:solidFill>
                <a:srgbClr val="FF0000"/>
              </a:solidFill>
            </a:rPr>
            <a:t>tüm kat maliklerinin oybirliği</a:t>
          </a:r>
          <a:r>
            <a:rPr lang="tr-TR" dirty="0" smtClean="0">
              <a:solidFill>
                <a:srgbClr val="FF0000"/>
              </a:solidFill>
            </a:rPr>
            <a:t> </a:t>
          </a:r>
          <a:r>
            <a:rPr lang="tr-TR" dirty="0" smtClean="0"/>
            <a:t>ile alınmış düzeltmeye ve işlemin yönetici tarafından yapılabileceğine ilişkin </a:t>
          </a:r>
          <a:r>
            <a:rPr lang="tr-TR" b="1" dirty="0" smtClean="0">
              <a:solidFill>
                <a:srgbClr val="FF0000"/>
              </a:solidFill>
            </a:rPr>
            <a:t>noter tasdikli kat malikleri kurul kararının</a:t>
          </a:r>
          <a:r>
            <a:rPr lang="tr-TR" dirty="0" smtClean="0"/>
            <a:t> ibraz edilmesi halinde yöneticinin talebi ve imzası gerekir.</a:t>
          </a:r>
          <a:endParaRPr lang="tr-TR" dirty="0"/>
        </a:p>
      </dgm:t>
    </dgm:pt>
    <dgm:pt modelId="{5A826475-C7E4-4C63-BA89-BE2F3D661D52}" type="parTrans" cxnId="{77AC6F41-6AD7-417C-A246-DDEBB2D314AD}">
      <dgm:prSet/>
      <dgm:spPr/>
      <dgm:t>
        <a:bodyPr/>
        <a:lstStyle/>
        <a:p>
          <a:endParaRPr lang="tr-TR"/>
        </a:p>
      </dgm:t>
    </dgm:pt>
    <dgm:pt modelId="{30C19189-3563-4618-8A26-066E2CDDC196}" type="sibTrans" cxnId="{77AC6F41-6AD7-417C-A246-DDEBB2D314AD}">
      <dgm:prSet/>
      <dgm:spPr/>
      <dgm:t>
        <a:bodyPr/>
        <a:lstStyle/>
        <a:p>
          <a:endParaRPr lang="tr-TR"/>
        </a:p>
      </dgm:t>
    </dgm:pt>
    <dgm:pt modelId="{EC97AFC3-FDA7-4237-9309-E08868EDB293}" type="pres">
      <dgm:prSet presAssocID="{BD74DB96-85FA-4BFB-88FF-7C8689F3CB6F}" presName="Name0" presStyleCnt="0">
        <dgm:presLayoutVars>
          <dgm:dir/>
          <dgm:animLvl val="lvl"/>
          <dgm:resizeHandles/>
        </dgm:presLayoutVars>
      </dgm:prSet>
      <dgm:spPr/>
      <dgm:t>
        <a:bodyPr/>
        <a:lstStyle/>
        <a:p>
          <a:endParaRPr lang="tr-TR"/>
        </a:p>
      </dgm:t>
    </dgm:pt>
    <dgm:pt modelId="{AC16CFD9-127E-46C5-AC6C-E8CD6943EA29}" type="pres">
      <dgm:prSet presAssocID="{5A34AB3C-4E36-48F1-9356-88082933E84E}" presName="linNode" presStyleCnt="0"/>
      <dgm:spPr/>
    </dgm:pt>
    <dgm:pt modelId="{525E25A6-2505-4273-8E0B-FAC037A529CD}" type="pres">
      <dgm:prSet presAssocID="{5A34AB3C-4E36-48F1-9356-88082933E84E}" presName="parentShp" presStyleLbl="node1" presStyleIdx="0" presStyleCnt="2" custScaleX="90752" custLinFactNeighborX="-104" custLinFactNeighborY="399">
        <dgm:presLayoutVars>
          <dgm:bulletEnabled val="1"/>
        </dgm:presLayoutVars>
      </dgm:prSet>
      <dgm:spPr/>
      <dgm:t>
        <a:bodyPr/>
        <a:lstStyle/>
        <a:p>
          <a:endParaRPr lang="tr-TR"/>
        </a:p>
      </dgm:t>
    </dgm:pt>
    <dgm:pt modelId="{4F68209F-DAC8-4315-8329-CD96A5FE2EE7}" type="pres">
      <dgm:prSet presAssocID="{5A34AB3C-4E36-48F1-9356-88082933E84E}" presName="childShp" presStyleLbl="bgAccFollowNode1" presStyleIdx="0" presStyleCnt="2" custScaleX="148389" custScaleY="107929">
        <dgm:presLayoutVars>
          <dgm:bulletEnabled val="1"/>
        </dgm:presLayoutVars>
      </dgm:prSet>
      <dgm:spPr/>
      <dgm:t>
        <a:bodyPr/>
        <a:lstStyle/>
        <a:p>
          <a:endParaRPr lang="tr-TR"/>
        </a:p>
      </dgm:t>
    </dgm:pt>
    <dgm:pt modelId="{ECE56739-CF80-4704-A830-D5E0E96BF8ED}" type="pres">
      <dgm:prSet presAssocID="{0CCCC3E5-0EF9-43A1-B962-734815853313}" presName="spacing" presStyleCnt="0"/>
      <dgm:spPr/>
    </dgm:pt>
    <dgm:pt modelId="{91FDBCC1-023E-42C0-B489-1F636F59FBEE}" type="pres">
      <dgm:prSet presAssocID="{7373E736-F906-4AB1-9663-1D2D0F6BA1E0}" presName="linNode" presStyleCnt="0"/>
      <dgm:spPr/>
    </dgm:pt>
    <dgm:pt modelId="{1F798BD9-5103-4BD9-B138-A81C676A81A1}" type="pres">
      <dgm:prSet presAssocID="{7373E736-F906-4AB1-9663-1D2D0F6BA1E0}" presName="parentShp" presStyleLbl="node1" presStyleIdx="1" presStyleCnt="2">
        <dgm:presLayoutVars>
          <dgm:bulletEnabled val="1"/>
        </dgm:presLayoutVars>
      </dgm:prSet>
      <dgm:spPr/>
      <dgm:t>
        <a:bodyPr/>
        <a:lstStyle/>
        <a:p>
          <a:endParaRPr lang="tr-TR"/>
        </a:p>
      </dgm:t>
    </dgm:pt>
    <dgm:pt modelId="{C45C7F3A-1AD9-4B72-AF18-02853828D94E}" type="pres">
      <dgm:prSet presAssocID="{7373E736-F906-4AB1-9663-1D2D0F6BA1E0}" presName="childShp" presStyleLbl="bgAccFollowNode1" presStyleIdx="1" presStyleCnt="2" custScaleX="165606" custScaleY="116527">
        <dgm:presLayoutVars>
          <dgm:bulletEnabled val="1"/>
        </dgm:presLayoutVars>
      </dgm:prSet>
      <dgm:spPr/>
      <dgm:t>
        <a:bodyPr/>
        <a:lstStyle/>
        <a:p>
          <a:endParaRPr lang="tr-TR"/>
        </a:p>
      </dgm:t>
    </dgm:pt>
  </dgm:ptLst>
  <dgm:cxnLst>
    <dgm:cxn modelId="{AD328B4A-9A31-4865-8D47-EEF41AC23CDE}" srcId="{BD74DB96-85FA-4BFB-88FF-7C8689F3CB6F}" destId="{7373E736-F906-4AB1-9663-1D2D0F6BA1E0}" srcOrd="1" destOrd="0" parTransId="{ED3A5B19-40DB-40D3-A4CB-DA2D56937684}" sibTransId="{1CB228FB-27A2-4E4A-8370-DD0ACC8652AC}"/>
    <dgm:cxn modelId="{B72CC23D-64BF-4839-AAE6-7BBF4043B806}" type="presOf" srcId="{5A34AB3C-4E36-48F1-9356-88082933E84E}" destId="{525E25A6-2505-4273-8E0B-FAC037A529CD}" srcOrd="0" destOrd="0" presId="urn:microsoft.com/office/officeart/2005/8/layout/vList6"/>
    <dgm:cxn modelId="{957B3B35-7471-4C59-9D09-DE8B94F017B2}" type="presOf" srcId="{E062DB04-B5AB-410C-B8FE-FD6E36FE4260}" destId="{C45C7F3A-1AD9-4B72-AF18-02853828D94E}" srcOrd="0" destOrd="0" presId="urn:microsoft.com/office/officeart/2005/8/layout/vList6"/>
    <dgm:cxn modelId="{E5B7E8C4-DFEA-4A4F-A86B-0DE768181FA2}" type="presOf" srcId="{056F0A4B-6AF2-49A8-A644-59FFA4D8CA80}" destId="{4F68209F-DAC8-4315-8329-CD96A5FE2EE7}" srcOrd="0" destOrd="1" presId="urn:microsoft.com/office/officeart/2005/8/layout/vList6"/>
    <dgm:cxn modelId="{ECA4FA38-2427-4CDA-995E-F3EFAF96B83A}" type="presOf" srcId="{7373E736-F906-4AB1-9663-1D2D0F6BA1E0}" destId="{1F798BD9-5103-4BD9-B138-A81C676A81A1}" srcOrd="0" destOrd="0" presId="urn:microsoft.com/office/officeart/2005/8/layout/vList6"/>
    <dgm:cxn modelId="{77AC6F41-6AD7-417C-A246-DDEBB2D314AD}" srcId="{7373E736-F906-4AB1-9663-1D2D0F6BA1E0}" destId="{E062DB04-B5AB-410C-B8FE-FD6E36FE4260}" srcOrd="0" destOrd="0" parTransId="{5A826475-C7E4-4C63-BA89-BE2F3D661D52}" sibTransId="{30C19189-3563-4618-8A26-066E2CDDC196}"/>
    <dgm:cxn modelId="{E667956A-B276-4A31-BF6C-302FC11CFC27}" type="presOf" srcId="{BD74DB96-85FA-4BFB-88FF-7C8689F3CB6F}" destId="{EC97AFC3-FDA7-4237-9309-E08868EDB293}" srcOrd="0" destOrd="0" presId="urn:microsoft.com/office/officeart/2005/8/layout/vList6"/>
    <dgm:cxn modelId="{A5B21844-6164-40AD-8CE8-BED3519D347A}" srcId="{BD74DB96-85FA-4BFB-88FF-7C8689F3CB6F}" destId="{5A34AB3C-4E36-48F1-9356-88082933E84E}" srcOrd="0" destOrd="0" parTransId="{D4A6E3DB-DABC-47BF-AB1B-E086AAF63FF7}" sibTransId="{0CCCC3E5-0EF9-43A1-B962-734815853313}"/>
    <dgm:cxn modelId="{884C7FE1-0238-4350-A572-E62CC9B18527}" srcId="{5A34AB3C-4E36-48F1-9356-88082933E84E}" destId="{C0B07225-8763-4C30-85CE-D90AF4EF0E7A}" srcOrd="0" destOrd="0" parTransId="{70FB1276-1D03-47C8-951C-4630B6EA1DB8}" sibTransId="{4962934C-8D48-447D-8FF5-42C2DA956A83}"/>
    <dgm:cxn modelId="{A57727F0-7B7E-4BA9-8266-75641C400BCC}" type="presOf" srcId="{C0B07225-8763-4C30-85CE-D90AF4EF0E7A}" destId="{4F68209F-DAC8-4315-8329-CD96A5FE2EE7}" srcOrd="0" destOrd="0" presId="urn:microsoft.com/office/officeart/2005/8/layout/vList6"/>
    <dgm:cxn modelId="{D7F4494F-2021-48F9-9896-94D54A6BEF40}" srcId="{5A34AB3C-4E36-48F1-9356-88082933E84E}" destId="{056F0A4B-6AF2-49A8-A644-59FFA4D8CA80}" srcOrd="1" destOrd="0" parTransId="{B7B2FB51-4ADF-472E-9BC4-37F179D29199}" sibTransId="{764EEC60-DFB0-4100-8483-22D7535BF46A}"/>
    <dgm:cxn modelId="{12536280-902D-4CF0-B65A-E5F37049498A}" type="presParOf" srcId="{EC97AFC3-FDA7-4237-9309-E08868EDB293}" destId="{AC16CFD9-127E-46C5-AC6C-E8CD6943EA29}" srcOrd="0" destOrd="0" presId="urn:microsoft.com/office/officeart/2005/8/layout/vList6"/>
    <dgm:cxn modelId="{C7942734-D9BE-466E-BB27-1AA3A8FF5BEE}" type="presParOf" srcId="{AC16CFD9-127E-46C5-AC6C-E8CD6943EA29}" destId="{525E25A6-2505-4273-8E0B-FAC037A529CD}" srcOrd="0" destOrd="0" presId="urn:microsoft.com/office/officeart/2005/8/layout/vList6"/>
    <dgm:cxn modelId="{20FDADB3-FE9C-4FE0-825F-E418E151E3E6}" type="presParOf" srcId="{AC16CFD9-127E-46C5-AC6C-E8CD6943EA29}" destId="{4F68209F-DAC8-4315-8329-CD96A5FE2EE7}" srcOrd="1" destOrd="0" presId="urn:microsoft.com/office/officeart/2005/8/layout/vList6"/>
    <dgm:cxn modelId="{6070E09E-DB44-480D-ABF0-8C630289141C}" type="presParOf" srcId="{EC97AFC3-FDA7-4237-9309-E08868EDB293}" destId="{ECE56739-CF80-4704-A830-D5E0E96BF8ED}" srcOrd="1" destOrd="0" presId="urn:microsoft.com/office/officeart/2005/8/layout/vList6"/>
    <dgm:cxn modelId="{BD17B144-90A9-42D2-9853-1DD5D0615C0E}" type="presParOf" srcId="{EC97AFC3-FDA7-4237-9309-E08868EDB293}" destId="{91FDBCC1-023E-42C0-B489-1F636F59FBEE}" srcOrd="2" destOrd="0" presId="urn:microsoft.com/office/officeart/2005/8/layout/vList6"/>
    <dgm:cxn modelId="{B7C2FF4A-3512-4C74-94B6-343D5B7EC86D}" type="presParOf" srcId="{91FDBCC1-023E-42C0-B489-1F636F59FBEE}" destId="{1F798BD9-5103-4BD9-B138-A81C676A81A1}" srcOrd="0" destOrd="0" presId="urn:microsoft.com/office/officeart/2005/8/layout/vList6"/>
    <dgm:cxn modelId="{EEFEFE99-A0A4-48A3-8AEC-98E80311C77A}" type="presParOf" srcId="{91FDBCC1-023E-42C0-B489-1F636F59FBEE}" destId="{C45C7F3A-1AD9-4B72-AF18-02853828D94E}"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130DC-6D1D-4F5C-A683-175B7EEB64DA}">
      <dsp:nvSpPr>
        <dsp:cNvPr id="0" name=""/>
        <dsp:cNvSpPr/>
      </dsp:nvSpPr>
      <dsp:spPr>
        <a:xfrm>
          <a:off x="2943299" y="1126499"/>
          <a:ext cx="125730" cy="633089"/>
        </a:xfrm>
        <a:custGeom>
          <a:avLst/>
          <a:gdLst/>
          <a:ahLst/>
          <a:cxnLst/>
          <a:rect l="0" t="0" r="0" b="0"/>
          <a:pathLst>
            <a:path>
              <a:moveTo>
                <a:pt x="125730" y="0"/>
              </a:moveTo>
              <a:lnTo>
                <a:pt x="125730" y="633089"/>
              </a:lnTo>
              <a:lnTo>
                <a:pt x="0" y="633089"/>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FFA260-9118-405D-A7B0-A8A7672AB82D}">
      <dsp:nvSpPr>
        <dsp:cNvPr id="0" name=""/>
        <dsp:cNvSpPr/>
      </dsp:nvSpPr>
      <dsp:spPr>
        <a:xfrm>
          <a:off x="3069029" y="1126499"/>
          <a:ext cx="2084758" cy="1344111"/>
        </a:xfrm>
        <a:custGeom>
          <a:avLst/>
          <a:gdLst/>
          <a:ahLst/>
          <a:cxnLst/>
          <a:rect l="0" t="0" r="0" b="0"/>
          <a:pathLst>
            <a:path>
              <a:moveTo>
                <a:pt x="0" y="0"/>
              </a:moveTo>
              <a:lnTo>
                <a:pt x="0" y="1239410"/>
              </a:lnTo>
              <a:lnTo>
                <a:pt x="2084758" y="1239410"/>
              </a:lnTo>
              <a:lnTo>
                <a:pt x="2084758" y="1344111"/>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3E17C-EFD4-4890-AE70-733E5BE0B4E2}">
      <dsp:nvSpPr>
        <dsp:cNvPr id="0" name=""/>
        <dsp:cNvSpPr/>
      </dsp:nvSpPr>
      <dsp:spPr>
        <a:xfrm>
          <a:off x="3069029" y="1126499"/>
          <a:ext cx="154408" cy="1344111"/>
        </a:xfrm>
        <a:custGeom>
          <a:avLst/>
          <a:gdLst/>
          <a:ahLst/>
          <a:cxnLst/>
          <a:rect l="0" t="0" r="0" b="0"/>
          <a:pathLst>
            <a:path>
              <a:moveTo>
                <a:pt x="0" y="0"/>
              </a:moveTo>
              <a:lnTo>
                <a:pt x="0" y="1239410"/>
              </a:lnTo>
              <a:lnTo>
                <a:pt x="154408" y="1239410"/>
              </a:lnTo>
              <a:lnTo>
                <a:pt x="154408" y="1344111"/>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FDB97-1852-4EC6-8101-E4B258297BEE}">
      <dsp:nvSpPr>
        <dsp:cNvPr id="0" name=""/>
        <dsp:cNvSpPr/>
      </dsp:nvSpPr>
      <dsp:spPr>
        <a:xfrm>
          <a:off x="1117650" y="1126499"/>
          <a:ext cx="1951379" cy="1344111"/>
        </a:xfrm>
        <a:custGeom>
          <a:avLst/>
          <a:gdLst/>
          <a:ahLst/>
          <a:cxnLst/>
          <a:rect l="0" t="0" r="0" b="0"/>
          <a:pathLst>
            <a:path>
              <a:moveTo>
                <a:pt x="1951379" y="0"/>
              </a:moveTo>
              <a:lnTo>
                <a:pt x="1951379" y="1239410"/>
              </a:lnTo>
              <a:lnTo>
                <a:pt x="0" y="1239410"/>
              </a:lnTo>
              <a:lnTo>
                <a:pt x="0" y="1344111"/>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1A791-4750-4220-8DB8-275364F34C98}">
      <dsp:nvSpPr>
        <dsp:cNvPr id="0" name=""/>
        <dsp:cNvSpPr/>
      </dsp:nvSpPr>
      <dsp:spPr>
        <a:xfrm>
          <a:off x="2105136" y="80844"/>
          <a:ext cx="1927787" cy="1045654"/>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Kadastro Müdürlüğü veya </a:t>
          </a:r>
          <a:r>
            <a:rPr lang="tr-TR" sz="1800" kern="1200" dirty="0" err="1" smtClean="0"/>
            <a:t>LİHKAB’a</a:t>
          </a:r>
          <a:r>
            <a:rPr lang="tr-TR" sz="1800" kern="1200" dirty="0" smtClean="0"/>
            <a:t>  başvuru yapılır</a:t>
          </a:r>
          <a:endParaRPr lang="tr-TR" sz="1800" kern="1200" dirty="0"/>
        </a:p>
      </dsp:txBody>
      <dsp:txXfrm>
        <a:off x="2105136" y="80844"/>
        <a:ext cx="1927787" cy="1045654"/>
      </dsp:txXfrm>
    </dsp:sp>
    <dsp:sp modelId="{E331BB94-E3FC-45EF-B2F5-D5A2C33728FB}">
      <dsp:nvSpPr>
        <dsp:cNvPr id="0" name=""/>
        <dsp:cNvSpPr/>
      </dsp:nvSpPr>
      <dsp:spPr>
        <a:xfrm>
          <a:off x="29402" y="2470610"/>
          <a:ext cx="2176495" cy="1480027"/>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Blok numarası veya hem blok hem de bağımsız bölüm numarasında hata olması halinde, taşınmazın tamamı için</a:t>
          </a:r>
          <a:endParaRPr lang="tr-TR" sz="1600" kern="1200" dirty="0"/>
        </a:p>
      </dsp:txBody>
      <dsp:txXfrm>
        <a:off x="29402" y="2470610"/>
        <a:ext cx="2176495" cy="1480027"/>
      </dsp:txXfrm>
    </dsp:sp>
    <dsp:sp modelId="{AA2B9C43-D0C1-4EAB-9A72-6CFEB4E19E15}">
      <dsp:nvSpPr>
        <dsp:cNvPr id="0" name=""/>
        <dsp:cNvSpPr/>
      </dsp:nvSpPr>
      <dsp:spPr>
        <a:xfrm>
          <a:off x="2415299" y="2470610"/>
          <a:ext cx="1616277" cy="158394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Yaygın kat mülkiyetinde bağımsız bölüm numarasında hata olması halinde , taşınmazın tamamı için</a:t>
          </a:r>
          <a:endParaRPr lang="tr-TR" sz="1600" kern="1200" dirty="0"/>
        </a:p>
      </dsp:txBody>
      <dsp:txXfrm>
        <a:off x="2415299" y="2470610"/>
        <a:ext cx="1616277" cy="1583940"/>
      </dsp:txXfrm>
    </dsp:sp>
    <dsp:sp modelId="{967A1197-95B9-466A-881B-5C04CAF803C3}">
      <dsp:nvSpPr>
        <dsp:cNvPr id="0" name=""/>
        <dsp:cNvSpPr/>
      </dsp:nvSpPr>
      <dsp:spPr>
        <a:xfrm>
          <a:off x="4240978" y="2470610"/>
          <a:ext cx="1825619" cy="159047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smtClean="0"/>
            <a:t>Blok numarası dışında sadece bağımsız bölüm numarasında hata olması halinde, ana taşınmazın tamamı için veya blok bazında</a:t>
          </a:r>
          <a:endParaRPr lang="tr-TR" sz="1500" kern="1200" dirty="0"/>
        </a:p>
      </dsp:txBody>
      <dsp:txXfrm>
        <a:off x="4240978" y="2470610"/>
        <a:ext cx="1825619" cy="1590476"/>
      </dsp:txXfrm>
    </dsp:sp>
    <dsp:sp modelId="{37053995-9F07-45D5-B81E-6D80900FE5E2}">
      <dsp:nvSpPr>
        <dsp:cNvPr id="0" name=""/>
        <dsp:cNvSpPr/>
      </dsp:nvSpPr>
      <dsp:spPr>
        <a:xfrm>
          <a:off x="1076388" y="1257968"/>
          <a:ext cx="1866911" cy="1003241"/>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Kadastro Müdürlüğü veya LİHKAB tarafından teknik rapor hazırlanır</a:t>
          </a:r>
          <a:endParaRPr lang="tr-TR" sz="1600" kern="1200" dirty="0"/>
        </a:p>
      </dsp:txBody>
      <dsp:txXfrm>
        <a:off x="1076388" y="1257968"/>
        <a:ext cx="1866911" cy="1003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3B4E-79A6-44AF-91D1-63E51DEA2903}">
      <dsp:nvSpPr>
        <dsp:cNvPr id="0" name=""/>
        <dsp:cNvSpPr/>
      </dsp:nvSpPr>
      <dsp:spPr>
        <a:xfrm rot="5400000">
          <a:off x="-231959" y="256652"/>
          <a:ext cx="1546398" cy="1082479"/>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a:p>
      </dsp:txBody>
      <dsp:txXfrm rot="-5400000">
        <a:off x="1" y="565933"/>
        <a:ext cx="1082479" cy="463919"/>
      </dsp:txXfrm>
    </dsp:sp>
    <dsp:sp modelId="{1CB6AA83-7B51-4827-A582-D01DBC5FC79F}">
      <dsp:nvSpPr>
        <dsp:cNvPr id="0" name=""/>
        <dsp:cNvSpPr/>
      </dsp:nvSpPr>
      <dsp:spPr>
        <a:xfrm rot="5400000">
          <a:off x="4217767" y="-3110596"/>
          <a:ext cx="1005159" cy="7275736"/>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Taşınmaz belediye  veya  belediye mücavir alan sınırları içinde ise belediye başkanlığı tarafından</a:t>
          </a:r>
          <a:endParaRPr lang="tr-TR" sz="1600" kern="1200" dirty="0"/>
        </a:p>
        <a:p>
          <a:pPr marL="171450" lvl="1" indent="-171450" algn="just" defTabSz="711200">
            <a:lnSpc>
              <a:spcPct val="90000"/>
            </a:lnSpc>
            <a:spcBef>
              <a:spcPct val="0"/>
            </a:spcBef>
            <a:spcAft>
              <a:spcPct val="15000"/>
            </a:spcAft>
            <a:buChar char="••"/>
          </a:pPr>
          <a:r>
            <a:rPr lang="tr-TR" sz="1600" kern="1200" dirty="0" smtClean="0"/>
            <a:t>Belediye veya  belediye mücavir alan sınırları dışında ise, il özel idaresi tarafından onanır.</a:t>
          </a:r>
          <a:endParaRPr lang="tr-TR" sz="1600" kern="1200" dirty="0"/>
        </a:p>
      </dsp:txBody>
      <dsp:txXfrm rot="-5400000">
        <a:off x="1082479" y="73760"/>
        <a:ext cx="7226668" cy="907023"/>
      </dsp:txXfrm>
    </dsp:sp>
    <dsp:sp modelId="{EF1E3F4E-5F2A-4925-86A1-3574F06955A7}">
      <dsp:nvSpPr>
        <dsp:cNvPr id="0" name=""/>
        <dsp:cNvSpPr/>
      </dsp:nvSpPr>
      <dsp:spPr>
        <a:xfrm rot="5400000">
          <a:off x="-231959" y="270627"/>
          <a:ext cx="1546398" cy="1082479"/>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t>Düzenlenen teknik rapor</a:t>
          </a:r>
          <a:endParaRPr lang="tr-TR" sz="1600" kern="1200" dirty="0"/>
        </a:p>
      </dsp:txBody>
      <dsp:txXfrm rot="-5400000">
        <a:off x="1" y="579908"/>
        <a:ext cx="1082479" cy="463919"/>
      </dsp:txXfrm>
    </dsp:sp>
    <dsp:sp modelId="{EC10B197-1E9A-4940-A418-12535BE26354}">
      <dsp:nvSpPr>
        <dsp:cNvPr id="0" name=""/>
        <dsp:cNvSpPr/>
      </dsp:nvSpPr>
      <dsp:spPr>
        <a:xfrm rot="5400000">
          <a:off x="4217767" y="-1699032"/>
          <a:ext cx="1005159" cy="7275736"/>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Kadastro müdürlüğü veya LİHKAB tarafından bir üst yazı ile hatalı  bağımsız bölümlerin beyanlar hanesinde belirtme yapılması için tapu müdürlüğüne bildirimde bulunulur.</a:t>
          </a:r>
          <a:endParaRPr lang="tr-TR" sz="1600" kern="1200" dirty="0"/>
        </a:p>
      </dsp:txBody>
      <dsp:txXfrm rot="-5400000">
        <a:off x="1082479" y="1485324"/>
        <a:ext cx="7226668" cy="907023"/>
      </dsp:txXfrm>
    </dsp:sp>
    <dsp:sp modelId="{0C36F9F6-A6B9-40D7-AF6D-B3C87E30D8D8}">
      <dsp:nvSpPr>
        <dsp:cNvPr id="0" name=""/>
        <dsp:cNvSpPr/>
      </dsp:nvSpPr>
      <dsp:spPr>
        <a:xfrm rot="5400000">
          <a:off x="-231959" y="1666094"/>
          <a:ext cx="1546398" cy="1082479"/>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a:p>
      </dsp:txBody>
      <dsp:txXfrm rot="-5400000">
        <a:off x="1" y="1975375"/>
        <a:ext cx="1082479" cy="463919"/>
      </dsp:txXfrm>
    </dsp:sp>
    <dsp:sp modelId="{4EB484A4-162E-4849-ACA7-5966AA77AAC2}">
      <dsp:nvSpPr>
        <dsp:cNvPr id="0" name=""/>
        <dsp:cNvSpPr/>
      </dsp:nvSpPr>
      <dsp:spPr>
        <a:xfrm rot="5400000">
          <a:off x="4217767" y="-287467"/>
          <a:ext cx="1005159" cy="7275736"/>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Tapu müdürlüğünce de, “… tarihli rapora göre; bu bağımsız bölümün/bloğun projede belirlenen bağımsız bölüm numarası/blok numarası ile fiili kullanımı uyumsuzdur.” şeklinde ... tarih … yevmiye numarası ile beyanlar bölümüne belirtme yapılır..</a:t>
          </a:r>
          <a:endParaRPr lang="tr-TR" sz="1600" kern="1200" dirty="0"/>
        </a:p>
      </dsp:txBody>
      <dsp:txXfrm rot="-5400000">
        <a:off x="1082479" y="2896889"/>
        <a:ext cx="7226668" cy="907023"/>
      </dsp:txXfrm>
    </dsp:sp>
    <dsp:sp modelId="{0F2950FC-9DBB-48AC-8237-7A65D9EC95B4}">
      <dsp:nvSpPr>
        <dsp:cNvPr id="0" name=""/>
        <dsp:cNvSpPr/>
      </dsp:nvSpPr>
      <dsp:spPr>
        <a:xfrm rot="5400000">
          <a:off x="-231959" y="3325737"/>
          <a:ext cx="1546398" cy="1082479"/>
        </a:xfrm>
        <a:prstGeom prst="chevron">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kern="1200" dirty="0"/>
        </a:p>
      </dsp:txBody>
      <dsp:txXfrm rot="-5400000">
        <a:off x="1" y="3635018"/>
        <a:ext cx="1082479" cy="463919"/>
      </dsp:txXfrm>
    </dsp:sp>
    <dsp:sp modelId="{F71DAEEE-53C9-4155-B44F-C14B52DB5178}">
      <dsp:nvSpPr>
        <dsp:cNvPr id="0" name=""/>
        <dsp:cNvSpPr/>
      </dsp:nvSpPr>
      <dsp:spPr>
        <a:xfrm rot="5400000">
          <a:off x="3821147" y="1534342"/>
          <a:ext cx="1631493" cy="7275736"/>
        </a:xfrm>
        <a:prstGeom prst="round2Same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tr-TR" sz="1800" b="1" kern="1200" dirty="0" smtClean="0">
              <a:solidFill>
                <a:srgbClr val="FF0000"/>
              </a:solidFill>
            </a:rPr>
            <a:t>Düzeltme işlemine konu blokların veya bağımsız bölümlerin tapu kayıtlarında aynî veya kişisel haklar, yasaklayıcı veya kısıtlayıcı şerhler bulunması halinde, hak lehtarından ve şerhi talep eden idarelerden düzeltmeye ilişkin muvafakat aranır. </a:t>
          </a:r>
          <a:r>
            <a:rPr lang="tr-TR" sz="1800" b="1" i="1" u="sng" kern="1200" dirty="0" smtClean="0">
              <a:solidFill>
                <a:srgbClr val="FF0000"/>
              </a:solidFill>
            </a:rPr>
            <a:t>(Noterden imzası onaylanmak suretiyle alınacak </a:t>
          </a:r>
          <a:r>
            <a:rPr lang="tr-TR" sz="1800" b="1" i="1" u="sng" kern="1200" dirty="0" err="1" smtClean="0">
              <a:solidFill>
                <a:srgbClr val="FF0000"/>
              </a:solidFill>
            </a:rPr>
            <a:t>muvafakatname</a:t>
          </a:r>
          <a:r>
            <a:rPr lang="tr-TR" sz="1800" b="1" i="1" u="sng" kern="1200" dirty="0" smtClean="0">
              <a:solidFill>
                <a:srgbClr val="FF0000"/>
              </a:solidFill>
            </a:rPr>
            <a:t> kabul edilir.)</a:t>
          </a:r>
          <a:endParaRPr lang="tr-TR" sz="1800" b="1" i="1" u="sng" kern="1200" dirty="0">
            <a:solidFill>
              <a:srgbClr val="FF0000"/>
            </a:solidFill>
          </a:endParaRPr>
        </a:p>
      </dsp:txBody>
      <dsp:txXfrm rot="-5400000">
        <a:off x="999026" y="4436107"/>
        <a:ext cx="7196093" cy="1472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8209F-DAC8-4315-8329-CD96A5FE2EE7}">
      <dsp:nvSpPr>
        <dsp:cNvPr id="0" name=""/>
        <dsp:cNvSpPr/>
      </dsp:nvSpPr>
      <dsp:spPr>
        <a:xfrm>
          <a:off x="2401860" y="1598"/>
          <a:ext cx="5880821" cy="2512433"/>
        </a:xfrm>
        <a:prstGeom prst="rightArrow">
          <a:avLst>
            <a:gd name="adj1" fmla="val 75000"/>
            <a:gd name="adj2" fmla="val 50000"/>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88950">
            <a:lnSpc>
              <a:spcPct val="90000"/>
            </a:lnSpc>
            <a:spcBef>
              <a:spcPct val="0"/>
            </a:spcBef>
            <a:spcAft>
              <a:spcPct val="15000"/>
            </a:spcAft>
            <a:buChar char="••"/>
          </a:pPr>
          <a:endParaRPr lang="tr-TR" sz="1100" kern="1200" dirty="0"/>
        </a:p>
        <a:p>
          <a:pPr marL="171450" lvl="1" indent="-171450" algn="just" defTabSz="800100">
            <a:lnSpc>
              <a:spcPct val="90000"/>
            </a:lnSpc>
            <a:spcBef>
              <a:spcPct val="0"/>
            </a:spcBef>
            <a:spcAft>
              <a:spcPct val="15000"/>
            </a:spcAft>
            <a:buChar char="••"/>
          </a:pPr>
          <a:r>
            <a:rPr lang="tr-TR" sz="1800" kern="1200" dirty="0" smtClean="0"/>
            <a:t>634 sayılı Kat Mülkiyeti Kanunu’nun 12. ve 68. maddeleri uyarınca; söz konusu bağımsız bölüm numaralarında mevcut hatayı düzelten yetkili kurum tarafından onaylanmış vaziyet planı/mimari projenin ibraz edilmesi ve işlemin sonuçlandırılması için tüm kat maliklerinin talebi ve imzası gerekir</a:t>
          </a:r>
          <a:endParaRPr lang="tr-TR" sz="1800" kern="1200" dirty="0"/>
        </a:p>
      </dsp:txBody>
      <dsp:txXfrm>
        <a:off x="2401860" y="315652"/>
        <a:ext cx="4938659" cy="1884325"/>
      </dsp:txXfrm>
    </dsp:sp>
    <dsp:sp modelId="{525E25A6-2505-4273-8E0B-FAC037A529CD}">
      <dsp:nvSpPr>
        <dsp:cNvPr id="0" name=""/>
        <dsp:cNvSpPr/>
      </dsp:nvSpPr>
      <dsp:spPr>
        <a:xfrm>
          <a:off x="3" y="103174"/>
          <a:ext cx="2397735" cy="232785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b="1" kern="1200" dirty="0" smtClean="0"/>
            <a:t>Tüm kat maliklerinin talebiyle</a:t>
          </a:r>
          <a:endParaRPr lang="tr-TR" sz="2000" kern="1200" dirty="0" smtClean="0"/>
        </a:p>
        <a:p>
          <a:pPr lvl="0" algn="ctr" defTabSz="1155700">
            <a:lnSpc>
              <a:spcPct val="90000"/>
            </a:lnSpc>
            <a:spcBef>
              <a:spcPct val="0"/>
            </a:spcBef>
            <a:spcAft>
              <a:spcPct val="35000"/>
            </a:spcAft>
          </a:pPr>
          <a:endParaRPr lang="tr-TR" sz="1800" kern="1200" dirty="0"/>
        </a:p>
      </dsp:txBody>
      <dsp:txXfrm>
        <a:off x="113640" y="216811"/>
        <a:ext cx="2170461" cy="2100583"/>
      </dsp:txXfrm>
    </dsp:sp>
    <dsp:sp modelId="{C45C7F3A-1AD9-4B72-AF18-02853828D94E}">
      <dsp:nvSpPr>
        <dsp:cNvPr id="0" name=""/>
        <dsp:cNvSpPr/>
      </dsp:nvSpPr>
      <dsp:spPr>
        <a:xfrm>
          <a:off x="2380317" y="2746818"/>
          <a:ext cx="5902156" cy="2712582"/>
        </a:xfrm>
        <a:prstGeom prst="rightArrow">
          <a:avLst>
            <a:gd name="adj1" fmla="val 75000"/>
            <a:gd name="adj2" fmla="val 50000"/>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just" defTabSz="755650">
            <a:lnSpc>
              <a:spcPct val="90000"/>
            </a:lnSpc>
            <a:spcBef>
              <a:spcPct val="0"/>
            </a:spcBef>
            <a:spcAft>
              <a:spcPct val="15000"/>
            </a:spcAft>
            <a:buChar char="••"/>
          </a:pPr>
          <a:r>
            <a:rPr lang="tr-TR" sz="1700" kern="1200" dirty="0" smtClean="0"/>
            <a:t>634 sayılı Kat Mülkiyeti Kanunu’nun 12. ve 68. maddeleri uyarınca; söz konusu bağımsız bölüm numaralarında mevcut hatayı düzelten yetkili kurum tarafından onaylanmış vaziyet planı/mimari proje ve </a:t>
          </a:r>
          <a:r>
            <a:rPr lang="tr-TR" sz="1700" b="1" kern="1200" dirty="0" smtClean="0">
              <a:solidFill>
                <a:srgbClr val="FF0000"/>
              </a:solidFill>
            </a:rPr>
            <a:t>tüm kat maliklerinin oybirliği</a:t>
          </a:r>
          <a:r>
            <a:rPr lang="tr-TR" sz="1700" kern="1200" dirty="0" smtClean="0">
              <a:solidFill>
                <a:srgbClr val="FF0000"/>
              </a:solidFill>
            </a:rPr>
            <a:t> </a:t>
          </a:r>
          <a:r>
            <a:rPr lang="tr-TR" sz="1700" kern="1200" dirty="0" smtClean="0"/>
            <a:t>ile alınmış düzeltmeye ve işlemin yönetici tarafından yapılabileceğine ilişkin noter tasdikli kat malikleri kurul kararının ibraz edilmesi halinde yöneticinin talebi ve imzası gerekir.</a:t>
          </a:r>
          <a:endParaRPr lang="tr-TR" sz="1700" kern="1200" dirty="0"/>
        </a:p>
      </dsp:txBody>
      <dsp:txXfrm>
        <a:off x="2380317" y="3085891"/>
        <a:ext cx="4884938" cy="2034436"/>
      </dsp:txXfrm>
    </dsp:sp>
    <dsp:sp modelId="{1F798BD9-5103-4BD9-B138-A81C676A81A1}">
      <dsp:nvSpPr>
        <dsp:cNvPr id="0" name=""/>
        <dsp:cNvSpPr/>
      </dsp:nvSpPr>
      <dsp:spPr>
        <a:xfrm>
          <a:off x="4334" y="2939180"/>
          <a:ext cx="2375983" cy="232785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tr-TR" sz="2500" b="1" kern="1200" dirty="0" smtClean="0"/>
            <a:t>Kat malikleri kurulu kararına istinaden yöneticinin talebiyle</a:t>
          </a:r>
          <a:endParaRPr lang="tr-TR" sz="2500" kern="1200" dirty="0"/>
        </a:p>
      </dsp:txBody>
      <dsp:txXfrm>
        <a:off x="117971" y="3052817"/>
        <a:ext cx="2148709" cy="21005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E4ACB-32DA-49C3-9040-BCF8DCC75B09}" type="datetimeFigureOut">
              <a:rPr lang="tr-TR" smtClean="0"/>
              <a:pPr/>
              <a:t>31.12.2013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BB1D07-65E5-4FDF-B647-E3BD28839AC2}"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7D306-1CAA-4176-9C40-381C6D4CB9A6}" type="datetimeFigureOut">
              <a:rPr lang="tr-TR" smtClean="0"/>
              <a:pPr/>
              <a:t>31.12.2013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8EB8E-FB04-4D72-B8C3-8A02089FF122}" type="slidenum">
              <a:rPr lang="tr-TR" smtClean="0"/>
              <a:pPr/>
              <a:t>‹#›</a:t>
            </a:fld>
            <a:endParaRPr lang="tr-TR"/>
          </a:p>
        </p:txBody>
      </p:sp>
    </p:spTree>
    <p:extLst>
      <p:ext uri="{BB962C8B-B14F-4D97-AF65-F5344CB8AC3E}">
        <p14:creationId xmlns="" xmlns:p14="http://schemas.microsoft.com/office/powerpoint/2010/main" val="350511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A58EB8E-FB04-4D72-B8C3-8A02089FF122}"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A58EB8E-FB04-4D72-B8C3-8A02089FF122}"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A58EB8E-FB04-4D72-B8C3-8A02089FF122}" type="slidenum">
              <a:rPr lang="tr-TR" smtClean="0"/>
              <a:pPr/>
              <a:t>4</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p>
        </p:txBody>
      </p:sp>
      <p:sp>
        <p:nvSpPr>
          <p:cNvPr id="4" name="3 Slayt Numarası Yer Tutucusu"/>
          <p:cNvSpPr>
            <a:spLocks noGrp="1"/>
          </p:cNvSpPr>
          <p:nvPr>
            <p:ph type="sldNum" sz="quarter" idx="10"/>
          </p:nvPr>
        </p:nvSpPr>
        <p:spPr/>
        <p:txBody>
          <a:bodyPr/>
          <a:lstStyle/>
          <a:p>
            <a:fld id="{9A58EB8E-FB04-4D72-B8C3-8A02089FF122}" type="slidenum">
              <a:rPr lang="tr-TR" smtClean="0"/>
              <a:pPr/>
              <a:t>10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B0FD1A69-56B7-44AE-9EB2-D65513566418}" type="datetime1">
              <a:rPr lang="tr-TR" smtClean="0"/>
              <a:pPr/>
              <a:t>31.12.2013</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C3759F28-7421-4333-A305-59443FA3736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82A9D70-5268-477C-971E-BED4CA79E865}" type="datetime1">
              <a:rPr lang="tr-TR" smtClean="0"/>
              <a:pPr/>
              <a:t>31.12.2013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BC12A69-B15D-4DE0-8AA2-99BAF4134C8B}" type="datetime1">
              <a:rPr lang="tr-TR" smtClean="0"/>
              <a:pPr/>
              <a:t>31.12.2013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B74BC5B-767A-4219-B060-1CC3765D47A9}" type="datetime1">
              <a:rPr lang="tr-TR" smtClean="0"/>
              <a:pPr/>
              <a:t>31.12.2013</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C3759F28-7421-4333-A305-59443FA3736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98FED16D-6A17-4C5B-9BE9-9A0C4FD97FA5}" type="datetime1">
              <a:rPr lang="tr-TR" smtClean="0"/>
              <a:pPr/>
              <a:t>31.12.2013</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0836CD62-E1C9-440C-9EFD-423B1E826893}" type="datetime1">
              <a:rPr lang="tr-TR" smtClean="0"/>
              <a:pPr/>
              <a:t>31.12.2013</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8682FC7D-EEE2-4C9A-92E3-FEADFFB4ED6F}" type="datetime1">
              <a:rPr lang="tr-TR" smtClean="0"/>
              <a:pPr/>
              <a:t>31.12.2013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C3759F28-7421-4333-A305-59443FA3736E}"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39D21339-B62F-4C29-B7BB-B2744E924A5B}" type="datetime1">
              <a:rPr lang="tr-TR" smtClean="0"/>
              <a:pPr/>
              <a:t>31.12.2013</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149DB66-A226-4955-B02F-52ECA1E33B72}" type="datetime1">
              <a:rPr lang="tr-TR" smtClean="0"/>
              <a:pPr/>
              <a:t>31.12.2013</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B2B318F8-D747-4385-8F74-FBEC55EACE06}" type="datetime1">
              <a:rPr lang="tr-TR" smtClean="0"/>
              <a:pPr/>
              <a:t>31.12.2013</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0F993D3F-0966-4F74-A1CC-4C875E48E943}" type="datetime1">
              <a:rPr lang="tr-TR" smtClean="0"/>
              <a:pPr/>
              <a:t>31.12.2013</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C3759F28-7421-4333-A305-59443FA3736E}"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41AB18C-5392-4EF1-BFC2-9FFFD10920BB}" type="datetime1">
              <a:rPr lang="tr-TR" smtClean="0"/>
              <a:pPr/>
              <a:t>31.12.2013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3759F28-7421-4333-A305-59443FA3736E}"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PowerPoint_Sunusu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t>
            </a:r>
            <a:br>
              <a:rPr lang="tr-TR" dirty="0" smtClean="0"/>
            </a:br>
            <a:r>
              <a:rPr lang="tr-TR" dirty="0" smtClean="0"/>
              <a:t>           </a:t>
            </a:r>
            <a:br>
              <a:rPr lang="tr-TR" dirty="0" smtClean="0"/>
            </a:br>
            <a:r>
              <a:rPr lang="tr-TR" dirty="0" smtClean="0"/>
              <a:t>             </a:t>
            </a:r>
            <a:br>
              <a:rPr lang="tr-TR" dirty="0" smtClean="0"/>
            </a:br>
            <a:r>
              <a:rPr lang="tr-TR" dirty="0" smtClean="0"/>
              <a:t>            </a:t>
            </a:r>
            <a:br>
              <a:rPr lang="tr-TR" dirty="0" smtClean="0"/>
            </a:br>
            <a:r>
              <a:rPr lang="tr-TR" dirty="0" smtClean="0"/>
              <a:t>              </a:t>
            </a:r>
            <a:r>
              <a:rPr lang="tr-TR" b="1" dirty="0" smtClean="0"/>
              <a:t>TAPU DAİRESİ BAŞKANLIĞI</a:t>
            </a:r>
            <a:r>
              <a:rPr lang="tr-TR" dirty="0" smtClean="0"/>
              <a:t/>
            </a:r>
            <a:br>
              <a:rPr lang="tr-TR" dirty="0" smtClean="0"/>
            </a:br>
            <a:endParaRPr lang="tr-TR" dirty="0"/>
          </a:p>
        </p:txBody>
      </p:sp>
      <p:sp>
        <p:nvSpPr>
          <p:cNvPr id="3" name="2 İçerik Yer Tutucusu"/>
          <p:cNvSpPr>
            <a:spLocks noGrp="1"/>
          </p:cNvSpPr>
          <p:nvPr>
            <p:ph idx="1"/>
          </p:nvPr>
        </p:nvSpPr>
        <p:spPr>
          <a:xfrm>
            <a:off x="642910" y="3571876"/>
            <a:ext cx="7858180" cy="3286124"/>
          </a:xfrm>
        </p:spPr>
        <p:txBody>
          <a:bodyPr>
            <a:noAutofit/>
          </a:bodyPr>
          <a:lstStyle/>
          <a:p>
            <a:pPr>
              <a:buNone/>
            </a:pPr>
            <a:r>
              <a:rPr lang="tr-TR" sz="2000" dirty="0" smtClean="0"/>
              <a:t>                                             </a:t>
            </a:r>
            <a:r>
              <a:rPr lang="tr-TR" sz="2400" dirty="0" smtClean="0"/>
              <a:t> </a:t>
            </a:r>
          </a:p>
          <a:p>
            <a:pPr>
              <a:buNone/>
            </a:pPr>
            <a:r>
              <a:rPr lang="tr-TR" sz="2400" b="1" dirty="0" smtClean="0"/>
              <a:t>                                      HAZIRLAYAN</a:t>
            </a:r>
          </a:p>
          <a:p>
            <a:pPr>
              <a:buNone/>
            </a:pPr>
            <a:r>
              <a:rPr lang="tr-TR" sz="2400" b="1" dirty="0" smtClean="0"/>
              <a:t>                     T.K. UZMAN YRD. HAVVA KOŞAR</a:t>
            </a:r>
          </a:p>
          <a:p>
            <a:endParaRPr lang="tr-TR" sz="2400" b="1" dirty="0" smtClean="0"/>
          </a:p>
          <a:p>
            <a:pPr>
              <a:buNone/>
            </a:pPr>
            <a:r>
              <a:rPr lang="tr-TR" sz="2400" b="1" dirty="0" smtClean="0"/>
              <a:t>                                        DANIŞMAN</a:t>
            </a:r>
          </a:p>
          <a:p>
            <a:pPr>
              <a:buNone/>
            </a:pPr>
            <a:r>
              <a:rPr lang="tr-TR" sz="2400" b="1" dirty="0" smtClean="0"/>
              <a:t>                     T.K. UZMANI BİRSEN ASLANTAŞ</a:t>
            </a:r>
          </a:p>
          <a:p>
            <a:pPr>
              <a:buNone/>
            </a:pPr>
            <a:r>
              <a:rPr lang="tr-TR" sz="2400" b="1" dirty="0" smtClean="0"/>
              <a:t>				        </a:t>
            </a:r>
            <a:r>
              <a:rPr lang="tr-TR" sz="1800" b="1" dirty="0" smtClean="0"/>
              <a:t>27.12.2013</a:t>
            </a:r>
            <a:endParaRPr lang="tr-TR" sz="1800" b="1" dirty="0"/>
          </a:p>
        </p:txBody>
      </p:sp>
      <p:pic>
        <p:nvPicPr>
          <p:cNvPr id="5" name="Picture 36" descr="C:\Documents and Settings\fozduzgun.TKGM\Desktop\logo.png"/>
          <p:cNvPicPr>
            <a:picLocks noChangeAspect="1" noChangeArrowheads="1"/>
          </p:cNvPicPr>
          <p:nvPr/>
        </p:nvPicPr>
        <p:blipFill>
          <a:blip r:embed="rId3"/>
          <a:srcRect/>
          <a:stretch>
            <a:fillRect/>
          </a:stretch>
        </p:blipFill>
        <p:spPr bwMode="auto">
          <a:xfrm>
            <a:off x="2786051" y="186722"/>
            <a:ext cx="3571900" cy="26977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642918"/>
          </a:xfrm>
        </p:spPr>
        <p:txBody>
          <a:bodyPr>
            <a:normAutofit/>
          </a:bodyPr>
          <a:lstStyle/>
          <a:p>
            <a:r>
              <a:rPr lang="tr-TR" sz="2800" dirty="0" smtClean="0"/>
              <a:t>        </a:t>
            </a:r>
            <a:r>
              <a:rPr lang="tr-TR" sz="2800" b="1" dirty="0" err="1" smtClean="0"/>
              <a:t>HatalarIn</a:t>
            </a:r>
            <a:r>
              <a:rPr lang="tr-TR" sz="2800" b="1" dirty="0" smtClean="0"/>
              <a:t> </a:t>
            </a:r>
            <a:r>
              <a:rPr lang="tr-TR" sz="2800" b="1" dirty="0" err="1" smtClean="0"/>
              <a:t>düzeltİlmesİnde</a:t>
            </a:r>
            <a:r>
              <a:rPr lang="tr-TR" sz="2800" b="1" dirty="0" smtClean="0"/>
              <a:t> usul</a:t>
            </a:r>
            <a:endParaRPr lang="tr-TR" sz="2800" b="1" dirty="0"/>
          </a:p>
        </p:txBody>
      </p:sp>
      <p:sp>
        <p:nvSpPr>
          <p:cNvPr id="3" name="2 İçerik Yer Tutucusu"/>
          <p:cNvSpPr>
            <a:spLocks noGrp="1"/>
          </p:cNvSpPr>
          <p:nvPr>
            <p:ph idx="1"/>
          </p:nvPr>
        </p:nvSpPr>
        <p:spPr>
          <a:xfrm>
            <a:off x="304800" y="642918"/>
            <a:ext cx="8686800" cy="5437207"/>
          </a:xfrm>
        </p:spPr>
        <p:txBody>
          <a:bodyPr>
            <a:normAutofit/>
          </a:bodyPr>
          <a:lstStyle/>
          <a:p>
            <a:pPr>
              <a:buNone/>
            </a:pPr>
            <a:r>
              <a:rPr lang="tr-TR" sz="2000" b="1" i="1" u="sng" dirty="0" smtClean="0">
                <a:solidFill>
                  <a:srgbClr val="FF0000"/>
                </a:solidFill>
              </a:rPr>
              <a:t>  1- TEKNİK RAPORLA DÜZELTME</a:t>
            </a:r>
            <a:endParaRPr lang="tr-TR" sz="2000" dirty="0">
              <a:solidFill>
                <a:srgbClr val="FF0000"/>
              </a:solidFill>
            </a:endParaRPr>
          </a:p>
        </p:txBody>
      </p:sp>
      <p:graphicFrame>
        <p:nvGraphicFramePr>
          <p:cNvPr id="4" name="3 Diyagram"/>
          <p:cNvGraphicFramePr/>
          <p:nvPr/>
        </p:nvGraphicFramePr>
        <p:xfrm>
          <a:off x="428596" y="785794"/>
          <a:ext cx="6096000"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Bulut Belirtme Çizgisi"/>
          <p:cNvSpPr/>
          <p:nvPr/>
        </p:nvSpPr>
        <p:spPr>
          <a:xfrm>
            <a:off x="5572132" y="1214422"/>
            <a:ext cx="3071834" cy="2214578"/>
          </a:xfrm>
          <a:prstGeom prst="cloudCallout">
            <a:avLst>
              <a:gd name="adj1" fmla="val -107624"/>
              <a:gd name="adj2" fmla="val 2488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Danıştay’ın  27.12.2012 tarihli  kararı gereğince LİHKAB faaliyetleri durdurulmuştur</a:t>
            </a:r>
            <a:endParaRPr lang="tr-TR" dirty="0"/>
          </a:p>
        </p:txBody>
      </p:sp>
      <p:sp>
        <p:nvSpPr>
          <p:cNvPr id="10" name="9 Slayt Numarası Yer Tutucusu"/>
          <p:cNvSpPr>
            <a:spLocks noGrp="1"/>
          </p:cNvSpPr>
          <p:nvPr>
            <p:ph type="sldNum" sz="quarter" idx="12"/>
          </p:nvPr>
        </p:nvSpPr>
        <p:spPr/>
        <p:txBody>
          <a:bodyPr/>
          <a:lstStyle/>
          <a:p>
            <a:fld id="{C3759F28-7421-4333-A305-59443FA3736E}"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 xmlns:p14="http://schemas.microsoft.com/office/powerpoint/2010/main" val="3436036852"/>
              </p:ext>
            </p:extLst>
          </p:nvPr>
        </p:nvGraphicFramePr>
        <p:xfrm>
          <a:off x="214282" y="357166"/>
          <a:ext cx="8715436"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Slayt Numarası Yer Tutucusu"/>
          <p:cNvSpPr>
            <a:spLocks noGrp="1"/>
          </p:cNvSpPr>
          <p:nvPr>
            <p:ph type="sldNum" sz="quarter" idx="12"/>
          </p:nvPr>
        </p:nvSpPr>
        <p:spPr/>
        <p:txBody>
          <a:bodyPr/>
          <a:lstStyle/>
          <a:p>
            <a:fld id="{C3759F28-7421-4333-A305-59443FA3736E}"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0"/>
            <a:ext cx="8686800" cy="642918"/>
          </a:xfrm>
        </p:spPr>
        <p:txBody>
          <a:bodyPr>
            <a:normAutofit/>
          </a:bodyPr>
          <a:lstStyle/>
          <a:p>
            <a:r>
              <a:rPr lang="tr-TR" sz="2800" b="1" dirty="0" smtClean="0"/>
              <a:t>         Beyanlar </a:t>
            </a:r>
            <a:r>
              <a:rPr lang="tr-TR" sz="2800" b="1" dirty="0" err="1" smtClean="0"/>
              <a:t>hanesİnde</a:t>
            </a:r>
            <a:r>
              <a:rPr lang="tr-TR" sz="2800" b="1" dirty="0" smtClean="0"/>
              <a:t> </a:t>
            </a:r>
            <a:r>
              <a:rPr lang="tr-TR" sz="2800" b="1" dirty="0" err="1" smtClean="0"/>
              <a:t>belİrtme</a:t>
            </a:r>
            <a:endParaRPr lang="tr-TR" sz="2800" b="1" dirty="0"/>
          </a:p>
        </p:txBody>
      </p:sp>
      <p:pic>
        <p:nvPicPr>
          <p:cNvPr id="4" name="3 İçerik Yer Tutucusu" descr="015055.JPG"/>
          <p:cNvPicPr>
            <a:picLocks noGrp="1" noChangeAspect="1"/>
          </p:cNvPicPr>
          <p:nvPr>
            <p:ph idx="1"/>
          </p:nvPr>
        </p:nvPicPr>
        <p:blipFill>
          <a:blip r:embed="rId2" cstate="print"/>
          <a:stretch>
            <a:fillRect/>
          </a:stretch>
        </p:blipFill>
        <p:spPr>
          <a:xfrm>
            <a:off x="0" y="500042"/>
            <a:ext cx="9144000" cy="6357958"/>
          </a:xfrm>
        </p:spPr>
      </p:pic>
      <p:sp>
        <p:nvSpPr>
          <p:cNvPr id="7" name="6 Slayt Numarası Yer Tutucusu"/>
          <p:cNvSpPr>
            <a:spLocks noGrp="1"/>
          </p:cNvSpPr>
          <p:nvPr>
            <p:ph type="sldNum" sz="quarter" idx="12"/>
          </p:nvPr>
        </p:nvSpPr>
        <p:spPr/>
        <p:txBody>
          <a:bodyPr/>
          <a:lstStyle/>
          <a:p>
            <a:fld id="{C3759F28-7421-4333-A305-59443FA3736E}"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54162"/>
            <a:ext cx="8858280" cy="4525963"/>
          </a:xfrm>
        </p:spPr>
        <p:txBody>
          <a:bodyPr/>
          <a:lstStyle/>
          <a:p>
            <a:pPr lvl="0" algn="just">
              <a:buNone/>
            </a:pPr>
            <a:r>
              <a:rPr lang="tr-TR" sz="2800" b="1" dirty="0" smtClean="0"/>
              <a:t>          </a:t>
            </a:r>
            <a:r>
              <a:rPr lang="tr-TR" sz="2800" dirty="0" smtClean="0"/>
              <a:t>Düzeltme işlemine konu blokların veya bağımsız bölümlerin tapu kayıtlarında aynî veya kişisel haklar, yasaklayıcı veya kısıtlayıcı şerhler bulunması halinde, hak lehtarından ve şerhi talep eden idarelerden düzeltmeye ilişkin muvafakat aranır</a:t>
            </a:r>
            <a:r>
              <a:rPr lang="tr-TR" sz="2800" b="1" dirty="0" smtClean="0"/>
              <a:t>. </a:t>
            </a:r>
            <a:r>
              <a:rPr lang="tr-TR" sz="2800" b="1" i="1" u="sng" dirty="0" smtClean="0">
                <a:solidFill>
                  <a:srgbClr val="FF0000"/>
                </a:solidFill>
              </a:rPr>
              <a:t>(Noterden imzası onaylanmak suretiyle alınacak </a:t>
            </a:r>
            <a:r>
              <a:rPr lang="tr-TR" sz="2800" b="1" i="1" u="sng" dirty="0" err="1" smtClean="0">
                <a:solidFill>
                  <a:srgbClr val="FF0000"/>
                </a:solidFill>
              </a:rPr>
              <a:t>muvafakatname</a:t>
            </a:r>
            <a:r>
              <a:rPr lang="tr-TR" sz="2800" b="1" i="1" u="sng" dirty="0" smtClean="0">
                <a:solidFill>
                  <a:srgbClr val="FF0000"/>
                </a:solidFill>
              </a:rPr>
              <a:t> kabul edilir.)</a:t>
            </a:r>
            <a:endParaRPr lang="tr-TR" sz="2800" dirty="0" smtClean="0"/>
          </a:p>
          <a:p>
            <a:endParaRPr lang="tr-TR"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86808" cy="1571636"/>
          </a:xfrm>
        </p:spPr>
        <p:txBody>
          <a:bodyPr>
            <a:normAutofit/>
          </a:bodyPr>
          <a:lstStyle/>
          <a:p>
            <a:pPr algn="ctr"/>
            <a:r>
              <a:rPr lang="tr-TR" sz="2400" b="1" dirty="0" err="1" smtClean="0"/>
              <a:t>Teknİk</a:t>
            </a:r>
            <a:r>
              <a:rPr lang="tr-TR" sz="2400" b="1" dirty="0" smtClean="0"/>
              <a:t> Raporun </a:t>
            </a:r>
            <a:r>
              <a:rPr lang="tr-TR" sz="2400" b="1" dirty="0" err="1" smtClean="0"/>
              <a:t>uygulanIş</a:t>
            </a:r>
            <a:r>
              <a:rPr lang="tr-TR" sz="2400" b="1" dirty="0" smtClean="0"/>
              <a:t> </a:t>
            </a:r>
            <a:r>
              <a:rPr lang="tr-TR" sz="2400" b="1" dirty="0" err="1" smtClean="0"/>
              <a:t>şeklİne</a:t>
            </a:r>
            <a:r>
              <a:rPr lang="tr-TR" sz="2400" b="1" dirty="0" smtClean="0"/>
              <a:t> </a:t>
            </a:r>
            <a:r>
              <a:rPr lang="tr-TR" sz="2400" b="1" dirty="0" err="1" smtClean="0"/>
              <a:t>İlİşkİn</a:t>
            </a:r>
            <a:r>
              <a:rPr lang="tr-TR" sz="2400" b="1" dirty="0" smtClean="0"/>
              <a:t> genel </a:t>
            </a:r>
            <a:r>
              <a:rPr lang="tr-TR" sz="2400" b="1" dirty="0" err="1" smtClean="0"/>
              <a:t>değerlendİrme</a:t>
            </a:r>
            <a:r>
              <a:rPr lang="tr-TR" dirty="0" smtClean="0"/>
              <a:t/>
            </a:r>
            <a:br>
              <a:rPr lang="tr-TR" dirty="0" smtClean="0"/>
            </a:br>
            <a:endParaRPr lang="tr-TR" dirty="0"/>
          </a:p>
        </p:txBody>
      </p:sp>
      <p:sp>
        <p:nvSpPr>
          <p:cNvPr id="3" name="2 İçerik Yer Tutucusu"/>
          <p:cNvSpPr>
            <a:spLocks noGrp="1"/>
          </p:cNvSpPr>
          <p:nvPr>
            <p:ph idx="1"/>
          </p:nvPr>
        </p:nvSpPr>
        <p:spPr>
          <a:xfrm>
            <a:off x="304800" y="1571612"/>
            <a:ext cx="8553480" cy="5072098"/>
          </a:xfrm>
        </p:spPr>
        <p:txBody>
          <a:bodyPr>
            <a:normAutofit fontScale="55000" lnSpcReduction="20000"/>
          </a:bodyPr>
          <a:lstStyle/>
          <a:p>
            <a:endParaRPr lang="tr-TR" dirty="0" smtClean="0"/>
          </a:p>
          <a:p>
            <a:pPr algn="just">
              <a:buFont typeface="Wingdings" pitchFamily="2" charset="2"/>
              <a:buChar char="Ø"/>
            </a:pPr>
            <a:r>
              <a:rPr lang="tr-TR" sz="3800" dirty="0" smtClean="0"/>
              <a:t>     Hatadan etkilenen karşılıklı bağımsız bölüm maliklerinin bireysel (mükerrer bağımsız bölüm numarası oluşturulmayacak şekilde) başvuruları mümkün olup, örneğin; A/Blok 2. Kat 6 ve 7 </a:t>
            </a:r>
            <a:r>
              <a:rPr lang="tr-TR" sz="3800" dirty="0" err="1" smtClean="0"/>
              <a:t>nolu</a:t>
            </a:r>
            <a:r>
              <a:rPr lang="tr-TR" sz="3800" dirty="0" smtClean="0"/>
              <a:t> bağımsız bölüm malikleri kendi bağımsız bölümlerine ilişkin düzeltme isteminde bulunabilir.</a:t>
            </a:r>
          </a:p>
          <a:p>
            <a:pPr algn="just">
              <a:buFont typeface="Wingdings" pitchFamily="2" charset="2"/>
              <a:buChar char="Ø"/>
            </a:pPr>
            <a:endParaRPr lang="tr-TR" sz="3800" dirty="0" smtClean="0"/>
          </a:p>
          <a:p>
            <a:pPr algn="just">
              <a:buFont typeface="Wingdings" pitchFamily="2" charset="2"/>
              <a:buChar char="Ø"/>
            </a:pPr>
            <a:r>
              <a:rPr lang="tr-TR" sz="3800" dirty="0" smtClean="0"/>
              <a:t>     Düzeltme, hatalı bağımsız bölüm maliklerinin tamamının katılımı ile tek istemde karşılanabileceği gibi, bir kısım hatalı bağımsız bölüm maliklerinin istemi ile rapor gereği </a:t>
            </a:r>
            <a:r>
              <a:rPr lang="tr-TR" sz="3800" b="1" i="1" dirty="0" smtClean="0">
                <a:solidFill>
                  <a:srgbClr val="FF0000"/>
                </a:solidFill>
              </a:rPr>
              <a:t>kısmi olarak ilgili bağımsız bölümler düzeyinde</a:t>
            </a:r>
            <a:r>
              <a:rPr lang="tr-TR" sz="3800" dirty="0" smtClean="0">
                <a:solidFill>
                  <a:srgbClr val="FF0000"/>
                </a:solidFill>
              </a:rPr>
              <a:t> </a:t>
            </a:r>
            <a:r>
              <a:rPr lang="tr-TR" sz="3800" dirty="0" smtClean="0"/>
              <a:t>de sağlanabilir.</a:t>
            </a:r>
          </a:p>
          <a:p>
            <a:pPr algn="just">
              <a:buFont typeface="Wingdings" pitchFamily="2" charset="2"/>
              <a:buChar char="Ø"/>
            </a:pPr>
            <a:endParaRPr lang="tr-TR" sz="3800" dirty="0" smtClean="0"/>
          </a:p>
          <a:p>
            <a:pPr algn="just">
              <a:buFont typeface="Wingdings" pitchFamily="2" charset="2"/>
              <a:buChar char="Ø"/>
            </a:pPr>
            <a:r>
              <a:rPr lang="tr-TR" sz="3800" dirty="0" smtClean="0"/>
              <a:t>     İstem, tescil istem belgesi düzenlenerek, düzeltme isteyen bağımsız bölüm maliklerinin veya düzeltme yapılacak bloklardaki tüm bağımsız bölüm maliklerinin bizzat veya temsilcisinin talebi ya da muvafakati (Düzeltme istemlerinde, noterden verilen kat malikinin kimlik ve taşınmaz bilgilerini içerir </a:t>
            </a:r>
            <a:r>
              <a:rPr lang="tr-TR" sz="3800" dirty="0" err="1" smtClean="0"/>
              <a:t>muvafakatname</a:t>
            </a:r>
            <a:r>
              <a:rPr lang="tr-TR" sz="3800" dirty="0" smtClean="0"/>
              <a:t> kabul edilir.) alındıktan sonra düzeltme işlemi olarak yevmiye defterine kayıt edilerek;</a:t>
            </a:r>
          </a:p>
          <a:p>
            <a:endParaRPr lang="tr-TR" dirty="0" smtClean="0"/>
          </a:p>
          <a:p>
            <a:pPr>
              <a:buNone/>
            </a:pP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3759F28-7421-4333-A305-59443FA3736E}" type="slidenum">
              <a:rPr lang="tr-TR" smtClean="0"/>
              <a:pPr/>
              <a:t>15</a:t>
            </a:fld>
            <a:endParaRPr lang="tr-TR"/>
          </a:p>
        </p:txBody>
      </p:sp>
      <p:pic>
        <p:nvPicPr>
          <p:cNvPr id="5" name="3 İçerik Yer Tutucusu" descr="015041.JPG"/>
          <p:cNvPicPr>
            <a:picLocks noGrp="1" noChangeAspect="1"/>
          </p:cNvPicPr>
          <p:nvPr>
            <p:ph idx="1"/>
          </p:nvPr>
        </p:nvPicPr>
        <p:blipFill>
          <a:blip r:embed="rId2"/>
          <a:stretch>
            <a:fillRect/>
          </a:stretch>
        </p:blipFill>
        <p:spPr>
          <a:xfrm>
            <a:off x="928662" y="0"/>
            <a:ext cx="7072362"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İçerik Yer Tutucusu"/>
          <p:cNvSpPr>
            <a:spLocks noGrp="1"/>
          </p:cNvSpPr>
          <p:nvPr>
            <p:ph idx="1"/>
          </p:nvPr>
        </p:nvSpPr>
        <p:spPr>
          <a:xfrm>
            <a:off x="304800" y="1214423"/>
            <a:ext cx="8553480" cy="4429156"/>
          </a:xfrm>
        </p:spPr>
        <p:txBody>
          <a:bodyPr>
            <a:normAutofit fontScale="77500" lnSpcReduction="20000"/>
          </a:bodyPr>
          <a:lstStyle/>
          <a:p>
            <a:pPr algn="just">
              <a:buNone/>
            </a:pPr>
            <a:r>
              <a:rPr lang="tr-TR" b="1" dirty="0" smtClean="0"/>
              <a:t>a- Bağımsız bölümler arasında yapılan düzeltmelerde</a:t>
            </a:r>
            <a:endParaRPr lang="tr-TR" dirty="0" smtClean="0"/>
          </a:p>
          <a:p>
            <a:pPr algn="just">
              <a:buFont typeface="Wingdings" pitchFamily="2" charset="2"/>
              <a:buChar char="v"/>
            </a:pPr>
            <a:endParaRPr lang="tr-TR" dirty="0" smtClean="0"/>
          </a:p>
          <a:p>
            <a:pPr algn="just">
              <a:buFont typeface="Wingdings" pitchFamily="2" charset="2"/>
              <a:buChar char="Ø"/>
            </a:pPr>
            <a:r>
              <a:rPr lang="tr-TR" dirty="0" smtClean="0"/>
              <a:t>    Tapu kütüğünün beyanlar bölümüne; </a:t>
            </a:r>
            <a:r>
              <a:rPr lang="tr-TR" dirty="0" smtClean="0">
                <a:solidFill>
                  <a:srgbClr val="FF0000"/>
                </a:solidFill>
              </a:rPr>
              <a:t>“Mimari projesi üzerinde bağımsız bölüm numarası değiştirilmiştir. </a:t>
            </a:r>
            <a:r>
              <a:rPr lang="tr-TR" dirty="0" smtClean="0"/>
              <a:t>… Tarih … Yevmiye” şeklinde belirtme yapılmalıdır. Mimari projedeki </a:t>
            </a:r>
            <a:r>
              <a:rPr lang="tr-TR" dirty="0" smtClean="0">
                <a:solidFill>
                  <a:srgbClr val="FF0000"/>
                </a:solidFill>
              </a:rPr>
              <a:t>ilgili bağımsız bölüm numaraları kırmızı renkli mürekkepli kalemle çizilerek</a:t>
            </a:r>
            <a:r>
              <a:rPr lang="tr-TR" dirty="0" smtClean="0"/>
              <a:t> yenisi yazılmak suretiyle tarih ve yevmiye numarası belirtilmeli ve düzeltilen kısma maliklerin imzası alınmalıdır.</a:t>
            </a:r>
          </a:p>
          <a:p>
            <a:pPr algn="just">
              <a:buNone/>
            </a:pPr>
            <a:r>
              <a:rPr lang="tr-TR" dirty="0" smtClean="0"/>
              <a:t>    </a:t>
            </a:r>
          </a:p>
          <a:p>
            <a:pPr algn="just">
              <a:buFont typeface="Wingdings" pitchFamily="2" charset="2"/>
              <a:buChar char="Ø"/>
            </a:pPr>
            <a:r>
              <a:rPr lang="tr-TR" dirty="0" smtClean="0"/>
              <a:t>    Mimari proje/vaziyet planında yapılan düzeltme işleminin tarih ve yevmiye numarası ile, daha önce beyanlar bölümüne yapılmış belirtme de terkin edilir.</a:t>
            </a:r>
          </a:p>
          <a:p>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991600" cy="785794"/>
          </a:xfrm>
        </p:spPr>
        <p:txBody>
          <a:bodyPr>
            <a:noAutofit/>
          </a:bodyPr>
          <a:lstStyle/>
          <a:p>
            <a:r>
              <a:rPr lang="tr-TR" sz="2800" b="1" dirty="0" smtClean="0"/>
              <a:t>  Beyanlar </a:t>
            </a:r>
            <a:r>
              <a:rPr lang="tr-TR" sz="2800" b="1" dirty="0" err="1" smtClean="0"/>
              <a:t>hanesİne</a:t>
            </a:r>
            <a:r>
              <a:rPr lang="tr-TR" sz="2800" b="1" dirty="0" smtClean="0"/>
              <a:t> </a:t>
            </a:r>
            <a:r>
              <a:rPr lang="tr-TR" sz="2800" b="1" dirty="0" err="1" smtClean="0"/>
              <a:t>yapIlan</a:t>
            </a:r>
            <a:r>
              <a:rPr lang="tr-TR" sz="2800" b="1" dirty="0" smtClean="0"/>
              <a:t> </a:t>
            </a:r>
            <a:r>
              <a:rPr lang="tr-TR" sz="2800" b="1" dirty="0" err="1" smtClean="0"/>
              <a:t>İkİncİ</a:t>
            </a:r>
            <a:r>
              <a:rPr lang="tr-TR" sz="2800" b="1" dirty="0" smtClean="0"/>
              <a:t> </a:t>
            </a:r>
            <a:r>
              <a:rPr lang="tr-TR" sz="2800" b="1" dirty="0" err="1" smtClean="0"/>
              <a:t>belİrtme</a:t>
            </a:r>
            <a:endParaRPr lang="tr-TR" sz="2800" b="1" dirty="0"/>
          </a:p>
        </p:txBody>
      </p:sp>
      <p:pic>
        <p:nvPicPr>
          <p:cNvPr id="4" name="3 İçerik Yer Tutucusu" descr="hbb belirtmeleri (1).JPG"/>
          <p:cNvPicPr>
            <a:picLocks noGrp="1" noChangeAspect="1"/>
          </p:cNvPicPr>
          <p:nvPr>
            <p:ph idx="1"/>
          </p:nvPr>
        </p:nvPicPr>
        <p:blipFill>
          <a:blip r:embed="rId2"/>
          <a:stretch>
            <a:fillRect/>
          </a:stretch>
        </p:blipFill>
        <p:spPr>
          <a:xfrm>
            <a:off x="-21882" y="642918"/>
            <a:ext cx="9143999" cy="6219096"/>
          </a:xfrm>
        </p:spPr>
      </p:pic>
      <p:sp>
        <p:nvSpPr>
          <p:cNvPr id="7" name="6 Slayt Numarası Yer Tutucusu"/>
          <p:cNvSpPr>
            <a:spLocks noGrp="1"/>
          </p:cNvSpPr>
          <p:nvPr>
            <p:ph type="sldNum" sz="quarter" idx="12"/>
          </p:nvPr>
        </p:nvSpPr>
        <p:spPr/>
        <p:txBody>
          <a:bodyPr/>
          <a:lstStyle/>
          <a:p>
            <a:fld id="{C3759F28-7421-4333-A305-59443FA3736E}"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takbis işlem ağacı.png"/>
          <p:cNvPicPr>
            <a:picLocks noGrp="1" noChangeAspect="1"/>
          </p:cNvPicPr>
          <p:nvPr>
            <p:ph idx="1"/>
          </p:nvPr>
        </p:nvPicPr>
        <p:blipFill>
          <a:blip r:embed="rId2"/>
          <a:stretch>
            <a:fillRect/>
          </a:stretch>
        </p:blipFill>
        <p:spPr>
          <a:xfrm>
            <a:off x="0" y="0"/>
            <a:ext cx="9144000" cy="6858000"/>
          </a:xfrm>
        </p:spPr>
      </p:pic>
      <p:sp>
        <p:nvSpPr>
          <p:cNvPr id="4" name="3 Slayt Numarası Yer Tutucusu"/>
          <p:cNvSpPr>
            <a:spLocks noGrp="1"/>
          </p:cNvSpPr>
          <p:nvPr>
            <p:ph type="sldNum" sz="quarter" idx="12"/>
          </p:nvPr>
        </p:nvSpPr>
        <p:spPr/>
        <p:txBody>
          <a:bodyPr/>
          <a:lstStyle/>
          <a:p>
            <a:fld id="{C3759F28-7421-4333-A305-59443FA3736E}"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142984"/>
            <a:ext cx="8482042" cy="4786346"/>
          </a:xfrm>
        </p:spPr>
        <p:txBody>
          <a:bodyPr>
            <a:normAutofit fontScale="85000" lnSpcReduction="20000"/>
          </a:bodyPr>
          <a:lstStyle/>
          <a:p>
            <a:pPr algn="just">
              <a:buNone/>
            </a:pPr>
            <a:r>
              <a:rPr lang="tr-TR" b="1" dirty="0"/>
              <a:t>b</a:t>
            </a:r>
            <a:r>
              <a:rPr lang="tr-TR" b="1" dirty="0" smtClean="0"/>
              <a:t>- Blok düzeltmelerinde;</a:t>
            </a:r>
          </a:p>
          <a:p>
            <a:pPr algn="just">
              <a:buNone/>
            </a:pPr>
            <a:r>
              <a:rPr lang="tr-TR" b="1" dirty="0" smtClean="0"/>
              <a:t>    </a:t>
            </a:r>
          </a:p>
          <a:p>
            <a:pPr algn="just">
              <a:buFont typeface="Wingdings" pitchFamily="2" charset="2"/>
              <a:buChar char="Ø"/>
            </a:pPr>
            <a:r>
              <a:rPr lang="tr-TR" dirty="0" smtClean="0"/>
              <a:t>     Blok numaralarının düzeltilmesinde, hatalı olan bloklardaki tüm bağımsız bölüm maliklerinin aynı anda istemde bulunması gerekir.</a:t>
            </a:r>
          </a:p>
          <a:p>
            <a:pPr algn="just">
              <a:buNone/>
            </a:pPr>
            <a:r>
              <a:rPr lang="tr-TR" dirty="0" smtClean="0"/>
              <a:t>    </a:t>
            </a:r>
          </a:p>
          <a:p>
            <a:pPr algn="just">
              <a:buFont typeface="Wingdings" pitchFamily="2" charset="2"/>
              <a:buChar char="Ø"/>
            </a:pPr>
            <a:r>
              <a:rPr lang="tr-TR" dirty="0" smtClean="0"/>
              <a:t>     Tapu kütüğünün beyanlar bölümüne; </a:t>
            </a:r>
            <a:r>
              <a:rPr lang="tr-TR" dirty="0" smtClean="0">
                <a:solidFill>
                  <a:srgbClr val="FF0000"/>
                </a:solidFill>
              </a:rPr>
              <a:t>“Vaziyet planında/mimari projede blok değişikliği yapılmıştır</a:t>
            </a:r>
            <a:r>
              <a:rPr lang="tr-TR" dirty="0" smtClean="0"/>
              <a:t>. … Tarih … Yevmiye” şeklinde ikinci belirtme yapılmalıdır. </a:t>
            </a:r>
            <a:r>
              <a:rPr lang="tr-TR" dirty="0" smtClean="0">
                <a:solidFill>
                  <a:srgbClr val="FF0000"/>
                </a:solidFill>
              </a:rPr>
              <a:t>Vaziyet planı veya projedeki eski blok numarası kırmızı renkli mürekkepli kalemle çizilerek </a:t>
            </a:r>
            <a:r>
              <a:rPr lang="tr-TR" dirty="0" smtClean="0"/>
              <a:t>yenisi yazılmak suretiyle tarih ve yevmiye numarası belirtilmeli ve düzeltilen kısma maliklerin imzası alınmalıdır.</a:t>
            </a:r>
          </a:p>
          <a:p>
            <a:pPr>
              <a:buFont typeface="Wingdings" pitchFamily="2" charset="2"/>
              <a:buChar char="Ø"/>
            </a:pP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19</a:t>
            </a:fld>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82" y="1268760"/>
            <a:ext cx="8572560" cy="4464496"/>
          </a:xfrm>
        </p:spPr>
        <p:txBody>
          <a:bodyPr>
            <a:normAutofit fontScale="90000"/>
          </a:bodyPr>
          <a:lstStyle/>
          <a:p>
            <a:pPr algn="ctr"/>
            <a:r>
              <a:rPr lang="tr-TR" b="1" dirty="0" smtClean="0"/>
              <a:t>Kat </a:t>
            </a:r>
            <a:r>
              <a:rPr lang="tr-TR" b="1" dirty="0" err="1" smtClean="0"/>
              <a:t>İrtİfaklI</a:t>
            </a:r>
            <a:r>
              <a:rPr lang="tr-TR" b="1" dirty="0" smtClean="0"/>
              <a:t> ve kat </a:t>
            </a:r>
            <a:r>
              <a:rPr lang="tr-TR" b="1" dirty="0" err="1" smtClean="0"/>
              <a:t>mülkİyetlİ</a:t>
            </a:r>
            <a:r>
              <a:rPr lang="tr-TR" b="1" dirty="0" smtClean="0"/>
              <a:t> </a:t>
            </a:r>
            <a:r>
              <a:rPr lang="tr-TR" b="1" dirty="0" err="1" smtClean="0"/>
              <a:t>yapIlarda</a:t>
            </a:r>
            <a:r>
              <a:rPr lang="tr-TR" b="1" dirty="0" smtClean="0"/>
              <a:t>  </a:t>
            </a:r>
            <a:br>
              <a:rPr lang="tr-TR" b="1" dirty="0" smtClean="0"/>
            </a:br>
            <a:r>
              <a:rPr lang="tr-TR" b="1" dirty="0" smtClean="0"/>
              <a:t>BAĞIMSIZ BÖLÜM / blok </a:t>
            </a:r>
            <a:r>
              <a:rPr lang="tr-TR" b="1" dirty="0" err="1" smtClean="0"/>
              <a:t>numaralarI</a:t>
            </a:r>
            <a:r>
              <a:rPr lang="tr-TR" b="1" dirty="0" smtClean="0"/>
              <a:t> </a:t>
            </a:r>
            <a:br>
              <a:rPr lang="tr-TR" b="1" dirty="0" smtClean="0"/>
            </a:br>
            <a:r>
              <a:rPr lang="tr-TR" b="1" dirty="0" err="1" smtClean="0"/>
              <a:t>hatalarInIn</a:t>
            </a:r>
            <a:r>
              <a:rPr lang="tr-TR" b="1" dirty="0" smtClean="0"/>
              <a:t/>
            </a:r>
            <a:br>
              <a:rPr lang="tr-TR" b="1" dirty="0" smtClean="0"/>
            </a:br>
            <a:r>
              <a:rPr lang="tr-TR" b="1" dirty="0" smtClean="0"/>
              <a:t> </a:t>
            </a:r>
            <a:r>
              <a:rPr lang="tr-TR" b="1" dirty="0" err="1" smtClean="0"/>
              <a:t>düzeltİlmesİne</a:t>
            </a:r>
            <a:r>
              <a:rPr lang="tr-TR" b="1" dirty="0" smtClean="0"/>
              <a:t> </a:t>
            </a:r>
            <a:r>
              <a:rPr lang="tr-TR" b="1" dirty="0" err="1" smtClean="0"/>
              <a:t>İlİşkİn</a:t>
            </a:r>
            <a:r>
              <a:rPr lang="tr-TR" b="1" dirty="0" smtClean="0"/>
              <a:t/>
            </a:r>
            <a:br>
              <a:rPr lang="tr-TR" b="1" dirty="0" smtClean="0"/>
            </a:br>
            <a:r>
              <a:rPr lang="tr-TR" b="1" dirty="0" smtClean="0"/>
              <a:t> 2011/3 sAYILI </a:t>
            </a:r>
            <a:r>
              <a:rPr lang="tr-TR" b="1" dirty="0" err="1" smtClean="0"/>
              <a:t>Genelgemİz</a:t>
            </a:r>
            <a:r>
              <a:rPr lang="tr-TR" b="1" dirty="0" smtClean="0"/>
              <a:t>  </a:t>
            </a:r>
            <a:br>
              <a:rPr lang="tr-TR" b="1" dirty="0" smtClean="0"/>
            </a:br>
            <a:r>
              <a:rPr lang="tr-TR" b="1" dirty="0" smtClean="0"/>
              <a:t>ve </a:t>
            </a:r>
            <a:br>
              <a:rPr lang="tr-TR" b="1" dirty="0" smtClean="0"/>
            </a:br>
            <a:r>
              <a:rPr lang="tr-TR" b="1" dirty="0" smtClean="0"/>
              <a:t>uygulama </a:t>
            </a:r>
            <a:r>
              <a:rPr lang="tr-TR" b="1" dirty="0" err="1" smtClean="0"/>
              <a:t>sorunlarI</a:t>
            </a:r>
            <a:r>
              <a:rPr lang="tr-TR" sz="3100" b="1" dirty="0" smtClean="0"/>
              <a:t/>
            </a:r>
            <a:br>
              <a:rPr lang="tr-TR" sz="3100" b="1" dirty="0" smtClean="0"/>
            </a:br>
            <a:r>
              <a:rPr lang="tr-TR" dirty="0" smtClean="0"/>
              <a:t/>
            </a:r>
            <a:br>
              <a:rPr lang="tr-TR" dirty="0" smtClean="0"/>
            </a:br>
            <a:r>
              <a:rPr lang="tr-TR" dirty="0"/>
              <a:t/>
            </a:r>
            <a:br>
              <a:rPr lang="tr-TR" dirty="0"/>
            </a:b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686800" cy="1214422"/>
          </a:xfrm>
        </p:spPr>
        <p:txBody>
          <a:bodyPr>
            <a:noAutofit/>
          </a:bodyPr>
          <a:lstStyle/>
          <a:p>
            <a:r>
              <a:rPr lang="tr-TR" sz="2000" b="1" i="1" u="sng" dirty="0" smtClean="0">
                <a:solidFill>
                  <a:srgbClr val="FF0000"/>
                </a:solidFill>
              </a:rPr>
              <a:t>2) </a:t>
            </a:r>
            <a:r>
              <a:rPr lang="tr-TR" sz="2000" b="1" i="1" u="sng" dirty="0" err="1" smtClean="0">
                <a:solidFill>
                  <a:srgbClr val="FF0000"/>
                </a:solidFill>
              </a:rPr>
              <a:t>Beledİye</a:t>
            </a:r>
            <a:r>
              <a:rPr lang="tr-TR" sz="2000" b="1" i="1" u="sng" dirty="0" smtClean="0">
                <a:solidFill>
                  <a:srgbClr val="FF0000"/>
                </a:solidFill>
              </a:rPr>
              <a:t> veya İl özel </a:t>
            </a:r>
            <a:r>
              <a:rPr lang="tr-TR" sz="2000" b="1" i="1" u="sng" dirty="0" err="1" smtClean="0">
                <a:solidFill>
                  <a:srgbClr val="FF0000"/>
                </a:solidFill>
              </a:rPr>
              <a:t>İdaresİ</a:t>
            </a:r>
            <a:r>
              <a:rPr lang="tr-TR" sz="2000" b="1" i="1" u="sng" dirty="0" smtClean="0">
                <a:solidFill>
                  <a:srgbClr val="FF0000"/>
                </a:solidFill>
              </a:rPr>
              <a:t> </a:t>
            </a:r>
            <a:r>
              <a:rPr lang="tr-TR" sz="2000" b="1" i="1" u="sng" dirty="0" err="1" smtClean="0">
                <a:solidFill>
                  <a:srgbClr val="FF0000"/>
                </a:solidFill>
              </a:rPr>
              <a:t>tarafIndan</a:t>
            </a:r>
            <a:r>
              <a:rPr lang="tr-TR" sz="2000" b="1" i="1" u="sng" dirty="0" smtClean="0">
                <a:solidFill>
                  <a:srgbClr val="FF0000"/>
                </a:solidFill>
              </a:rPr>
              <a:t> düzenlenen blok/</a:t>
            </a:r>
            <a:r>
              <a:rPr lang="tr-TR" sz="2000" b="1" i="1" u="sng" dirty="0" err="1" smtClean="0">
                <a:solidFill>
                  <a:srgbClr val="FF0000"/>
                </a:solidFill>
              </a:rPr>
              <a:t>bb</a:t>
            </a:r>
            <a:r>
              <a:rPr lang="tr-TR" sz="2000" b="1" i="1" u="sng" dirty="0" smtClean="0">
                <a:solidFill>
                  <a:srgbClr val="FF0000"/>
                </a:solidFill>
              </a:rPr>
              <a:t> </a:t>
            </a:r>
            <a:r>
              <a:rPr lang="tr-TR" sz="2000" b="1" i="1" u="sng" dirty="0" err="1" smtClean="0">
                <a:solidFill>
                  <a:srgbClr val="FF0000"/>
                </a:solidFill>
              </a:rPr>
              <a:t>numaralarI</a:t>
            </a:r>
            <a:r>
              <a:rPr lang="tr-TR" sz="2000" b="1" i="1" u="sng" dirty="0" smtClean="0">
                <a:solidFill>
                  <a:srgbClr val="FF0000"/>
                </a:solidFill>
              </a:rPr>
              <a:t> </a:t>
            </a:r>
            <a:r>
              <a:rPr lang="tr-TR" sz="2000" b="1" i="1" u="sng" dirty="0" err="1" smtClean="0">
                <a:solidFill>
                  <a:srgbClr val="FF0000"/>
                </a:solidFill>
              </a:rPr>
              <a:t>düzeltİlmİş</a:t>
            </a:r>
            <a:r>
              <a:rPr lang="tr-TR" sz="2000" b="1" i="1" u="sng" dirty="0" smtClean="0">
                <a:solidFill>
                  <a:srgbClr val="FF0000"/>
                </a:solidFill>
              </a:rPr>
              <a:t> </a:t>
            </a:r>
            <a:r>
              <a:rPr lang="tr-TR" sz="2000" b="1" i="1" u="sng" dirty="0" err="1" smtClean="0">
                <a:solidFill>
                  <a:srgbClr val="FF0000"/>
                </a:solidFill>
              </a:rPr>
              <a:t>projenİn</a:t>
            </a:r>
            <a:r>
              <a:rPr lang="tr-TR" sz="2000" b="1" i="1" u="sng" dirty="0" smtClean="0">
                <a:solidFill>
                  <a:srgbClr val="FF0000"/>
                </a:solidFill>
              </a:rPr>
              <a:t> İbraz </a:t>
            </a:r>
            <a:r>
              <a:rPr lang="tr-TR" sz="2000" b="1" i="1" u="sng" dirty="0" err="1" smtClean="0">
                <a:solidFill>
                  <a:srgbClr val="FF0000"/>
                </a:solidFill>
              </a:rPr>
              <a:t>edİlmesİ</a:t>
            </a:r>
            <a:r>
              <a:rPr lang="tr-TR" sz="2000" b="1" i="1" u="sng" dirty="0" smtClean="0">
                <a:solidFill>
                  <a:srgbClr val="FF0000"/>
                </a:solidFill>
              </a:rPr>
              <a:t> </a:t>
            </a:r>
            <a:r>
              <a:rPr lang="tr-TR" sz="2000" b="1" i="1" u="sng" dirty="0" err="1" smtClean="0">
                <a:solidFill>
                  <a:srgbClr val="FF0000"/>
                </a:solidFill>
              </a:rPr>
              <a:t>halİnde</a:t>
            </a:r>
            <a:r>
              <a:rPr lang="tr-TR" sz="2000" b="1" i="1" u="sng" dirty="0" smtClean="0">
                <a:solidFill>
                  <a:srgbClr val="FF0000"/>
                </a:solidFill>
              </a:rPr>
              <a:t> düzeltme</a:t>
            </a:r>
            <a:endParaRPr lang="tr-TR" sz="2000" u="sng" dirty="0">
              <a:solidFill>
                <a:srgbClr val="FF0000"/>
              </a:solidFill>
            </a:endParaRPr>
          </a:p>
        </p:txBody>
      </p:sp>
      <p:sp>
        <p:nvSpPr>
          <p:cNvPr id="3" name="2 İçerik Yer Tutucusu"/>
          <p:cNvSpPr>
            <a:spLocks noGrp="1"/>
          </p:cNvSpPr>
          <p:nvPr>
            <p:ph idx="1"/>
          </p:nvPr>
        </p:nvSpPr>
        <p:spPr>
          <a:xfrm>
            <a:off x="428596" y="1571612"/>
            <a:ext cx="8429684" cy="4875234"/>
          </a:xfrm>
        </p:spPr>
        <p:txBody>
          <a:bodyPr>
            <a:normAutofit/>
          </a:bodyPr>
          <a:lstStyle/>
          <a:p>
            <a:pPr>
              <a:buNone/>
            </a:pPr>
            <a:r>
              <a:rPr lang="tr-TR" dirty="0" smtClean="0"/>
              <a:t/>
            </a:r>
            <a:br>
              <a:rPr lang="tr-TR" dirty="0" smtClean="0"/>
            </a:br>
            <a:endParaRPr lang="tr-TR" dirty="0" smtClean="0"/>
          </a:p>
          <a:p>
            <a:pPr>
              <a:buNone/>
            </a:pPr>
            <a:endParaRPr lang="tr-TR" dirty="0"/>
          </a:p>
        </p:txBody>
      </p:sp>
      <p:graphicFrame>
        <p:nvGraphicFramePr>
          <p:cNvPr id="4" name="3 Diyagram"/>
          <p:cNvGraphicFramePr/>
          <p:nvPr>
            <p:extLst>
              <p:ext uri="{D42A27DB-BD31-4B8C-83A1-F6EECF244321}">
                <p14:modId xmlns="" xmlns:p14="http://schemas.microsoft.com/office/powerpoint/2010/main" val="3349913621"/>
              </p:ext>
            </p:extLst>
          </p:nvPr>
        </p:nvGraphicFramePr>
        <p:xfrm>
          <a:off x="428596" y="1214422"/>
          <a:ext cx="8286808"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Slayt Numarası Yer Tutucusu"/>
          <p:cNvSpPr>
            <a:spLocks noGrp="1"/>
          </p:cNvSpPr>
          <p:nvPr>
            <p:ph type="sldNum" sz="quarter" idx="12"/>
          </p:nvPr>
        </p:nvSpPr>
        <p:spPr/>
        <p:txBody>
          <a:bodyPr/>
          <a:lstStyle/>
          <a:p>
            <a:fld id="{C3759F28-7421-4333-A305-59443FA3736E}" type="slidenum">
              <a:rPr lang="tr-TR" smtClean="0"/>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429684" cy="1214446"/>
          </a:xfrm>
        </p:spPr>
        <p:txBody>
          <a:bodyPr>
            <a:normAutofit fontScale="90000"/>
          </a:bodyPr>
          <a:lstStyle/>
          <a:p>
            <a:pPr algn="ctr"/>
            <a:r>
              <a:rPr lang="tr-TR" sz="2700" b="1" dirty="0" smtClean="0"/>
              <a:t> </a:t>
            </a:r>
            <a:r>
              <a:rPr lang="tr-TR" sz="2700" b="1" dirty="0" err="1" smtClean="0"/>
              <a:t>düzeltİlmİş</a:t>
            </a:r>
            <a:r>
              <a:rPr lang="tr-TR" sz="2700" b="1" dirty="0" smtClean="0"/>
              <a:t> </a:t>
            </a:r>
            <a:r>
              <a:rPr lang="tr-TR" sz="2700" b="1" dirty="0" err="1" smtClean="0"/>
              <a:t>projenİn</a:t>
            </a:r>
            <a:r>
              <a:rPr lang="tr-TR" sz="2700" b="1" dirty="0" smtClean="0"/>
              <a:t> </a:t>
            </a:r>
            <a:r>
              <a:rPr lang="tr-TR" sz="2700" b="1" dirty="0" err="1" smtClean="0"/>
              <a:t>İbrazIna</a:t>
            </a:r>
            <a:r>
              <a:rPr lang="tr-TR" sz="2700" b="1" dirty="0" smtClean="0"/>
              <a:t> </a:t>
            </a:r>
            <a:r>
              <a:rPr lang="tr-TR" sz="2700" b="1" dirty="0" err="1" smtClean="0"/>
              <a:t>İlİşkİn</a:t>
            </a:r>
            <a:r>
              <a:rPr lang="tr-TR" sz="2700" b="1" dirty="0" smtClean="0"/>
              <a:t> genel </a:t>
            </a:r>
            <a:r>
              <a:rPr lang="tr-TR" sz="2700" b="1" dirty="0" err="1" smtClean="0"/>
              <a:t>değerlendİrme</a:t>
            </a:r>
            <a:r>
              <a:rPr lang="tr-TR" dirty="0" smtClean="0"/>
              <a:t/>
            </a:r>
            <a:br>
              <a:rPr lang="tr-TR" dirty="0" smtClean="0"/>
            </a:br>
            <a:endParaRPr lang="tr-TR" dirty="0"/>
          </a:p>
        </p:txBody>
      </p:sp>
      <p:sp>
        <p:nvSpPr>
          <p:cNvPr id="3" name="2 İçerik Yer Tutucusu"/>
          <p:cNvSpPr>
            <a:spLocks noGrp="1"/>
          </p:cNvSpPr>
          <p:nvPr>
            <p:ph idx="1"/>
          </p:nvPr>
        </p:nvSpPr>
        <p:spPr>
          <a:xfrm>
            <a:off x="304800" y="1071546"/>
            <a:ext cx="8624918" cy="5500726"/>
          </a:xfrm>
        </p:spPr>
        <p:txBody>
          <a:bodyPr>
            <a:normAutofit fontScale="47500" lnSpcReduction="20000"/>
          </a:bodyPr>
          <a:lstStyle/>
          <a:p>
            <a:pPr algn="just">
              <a:buNone/>
            </a:pPr>
            <a:r>
              <a:rPr lang="tr-TR" sz="3800" dirty="0" smtClean="0"/>
              <a:t>    </a:t>
            </a:r>
          </a:p>
          <a:p>
            <a:pPr algn="just">
              <a:buFont typeface="Wingdings" pitchFamily="2" charset="2"/>
              <a:buChar char="Ø"/>
            </a:pPr>
            <a:r>
              <a:rPr lang="tr-TR" sz="4200" dirty="0" smtClean="0"/>
              <a:t>     Düzeltmeye konu blokların veya bağımsız bölümlerin tapu kayıtlarında aynî veya kişisel haklar, yasaklayıcı veya kısıtlayıcı şerhler bulunması halinde, hak lehtarından ve şerhi talep eden idarelerden düzeltmeye ilişkin muvafakat aranır.</a:t>
            </a:r>
          </a:p>
          <a:p>
            <a:pPr algn="just">
              <a:buFont typeface="Wingdings" pitchFamily="2" charset="2"/>
              <a:buChar char="Ø"/>
            </a:pPr>
            <a:endParaRPr lang="tr-TR" sz="4200" dirty="0" smtClean="0"/>
          </a:p>
          <a:p>
            <a:pPr algn="just">
              <a:buFont typeface="Wingdings" pitchFamily="2" charset="2"/>
              <a:buChar char="Ø"/>
            </a:pPr>
            <a:r>
              <a:rPr lang="tr-TR" sz="4200" dirty="0" smtClean="0"/>
              <a:t>      İstem, tescil istem belgesi düzenlenmek suretiyle, yöneticinin veya tüm bağımsız bölüm maliklerinin bizzat veya temsilcisinin talebi ya da muvafakati </a:t>
            </a:r>
            <a:r>
              <a:rPr lang="tr-TR" sz="4200" i="1" u="sng" dirty="0" smtClean="0">
                <a:solidFill>
                  <a:srgbClr val="FF0000"/>
                </a:solidFill>
              </a:rPr>
              <a:t>(Düzeltme istemlerinde, noterden verilen kat malikinin kimlik ve taşınmaz bilgilerini içerir muvafakat kabul edilir.) </a:t>
            </a:r>
            <a:r>
              <a:rPr lang="tr-TR" sz="4200" dirty="0" smtClean="0"/>
              <a:t>alındıktan sonra düzeltme işlemi olarak yevmiye defterine kayıt edilerek;</a:t>
            </a:r>
          </a:p>
          <a:p>
            <a:pPr algn="just">
              <a:buFont typeface="Wingdings" pitchFamily="2" charset="2"/>
              <a:buChar char="Ø"/>
            </a:pPr>
            <a:endParaRPr lang="tr-TR" sz="4200" dirty="0" smtClean="0"/>
          </a:p>
          <a:p>
            <a:pPr algn="just">
              <a:buFont typeface="Wingdings" pitchFamily="2" charset="2"/>
              <a:buChar char="Ø"/>
            </a:pPr>
            <a:r>
              <a:rPr lang="tr-TR" sz="4200" dirty="0" smtClean="0"/>
              <a:t>     Tapu kütüğünün beyanlar bölümüne</a:t>
            </a:r>
            <a:r>
              <a:rPr lang="tr-TR" sz="4200" dirty="0" smtClean="0">
                <a:solidFill>
                  <a:srgbClr val="FF0000"/>
                </a:solidFill>
              </a:rPr>
              <a:t>; “Vaziyet planında/mimari projede blok değişikliği yapılmıştır.</a:t>
            </a:r>
            <a:r>
              <a:rPr lang="tr-TR" sz="4200" dirty="0" smtClean="0"/>
              <a:t> … Tarih … Yevmiye” veya “Mimari  projesi  üzerinde   bağımsız  bölüm numarası değiştirilmiştir. … Tarih … Yevmiye” şeklinde belirtme yapılmalı ve düzeltmeye esas yeni proje dosyasında saklanmalı, ayrıca eski vaziyet planı ve mimari projenin ön sayfasına,  </a:t>
            </a:r>
            <a:r>
              <a:rPr lang="tr-TR" sz="4200" dirty="0" smtClean="0">
                <a:solidFill>
                  <a:srgbClr val="FF0000"/>
                </a:solidFill>
              </a:rPr>
              <a:t>“İşbu projenin blok/bağımsız bölüm numaraları … tarihli yeni düzenlenmiş vaziyet planı/mimari proje ile değiştirilmiştir.</a:t>
            </a:r>
            <a:r>
              <a:rPr lang="tr-TR" sz="4200" dirty="0" smtClean="0"/>
              <a:t> … Tarih … </a:t>
            </a:r>
            <a:r>
              <a:rPr lang="tr-TR" sz="4200" dirty="0" err="1" smtClean="0"/>
              <a:t>yev</a:t>
            </a:r>
            <a:r>
              <a:rPr lang="tr-TR" sz="4200" dirty="0" smtClean="0"/>
              <a:t>.” şeklinde kırmızı mürekkepli kalemle şerh düşülmesi gerekmektedir.</a:t>
            </a:r>
          </a:p>
          <a:p>
            <a:pPr>
              <a:buFont typeface="Wingdings" pitchFamily="2" charset="2"/>
              <a:buChar char="Ø"/>
            </a:pPr>
            <a:endParaRPr lang="tr-TR" sz="4200" dirty="0" smtClean="0"/>
          </a:p>
          <a:p>
            <a:endParaRPr lang="tr-TR" sz="4200"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pPr algn="ctr"/>
            <a:r>
              <a:rPr lang="tr-TR" sz="2800" b="1" dirty="0" err="1" smtClean="0"/>
              <a:t>GenelGeye</a:t>
            </a:r>
            <a:r>
              <a:rPr lang="tr-TR" sz="2800" b="1" dirty="0" smtClean="0"/>
              <a:t> İLİŞKİN ÖNEMLİ HUSUSLAR</a:t>
            </a:r>
            <a:endParaRPr lang="tr-TR" sz="2800" b="1" dirty="0"/>
          </a:p>
        </p:txBody>
      </p:sp>
      <p:sp>
        <p:nvSpPr>
          <p:cNvPr id="3" name="2 İçerik Yer Tutucusu"/>
          <p:cNvSpPr>
            <a:spLocks noGrp="1"/>
          </p:cNvSpPr>
          <p:nvPr>
            <p:ph idx="1"/>
          </p:nvPr>
        </p:nvSpPr>
        <p:spPr>
          <a:xfrm>
            <a:off x="304800" y="1554162"/>
            <a:ext cx="8553480" cy="4525963"/>
          </a:xfrm>
        </p:spPr>
        <p:txBody>
          <a:bodyPr>
            <a:normAutofit fontScale="92500"/>
          </a:bodyPr>
          <a:lstStyle/>
          <a:p>
            <a:pPr algn="just">
              <a:buFont typeface="Wingdings" pitchFamily="2" charset="2"/>
              <a:buChar char="Ø"/>
            </a:pPr>
            <a:r>
              <a:rPr lang="tr-TR" dirty="0" smtClean="0"/>
              <a:t>   Düzeltme işlemi sonucu, mimari inşaat projesinde/vaziyet planında </a:t>
            </a:r>
            <a:r>
              <a:rPr lang="tr-TR" b="1" i="1" u="sng" dirty="0" smtClean="0">
                <a:solidFill>
                  <a:srgbClr val="FF0000"/>
                </a:solidFill>
              </a:rPr>
              <a:t>blok veya bağımsız bölüm numaraları dışında</a:t>
            </a:r>
            <a:r>
              <a:rPr lang="tr-TR" dirty="0" smtClean="0"/>
              <a:t> herhangi bir değişiklik yapılamaz.</a:t>
            </a:r>
          </a:p>
          <a:p>
            <a:pPr algn="just">
              <a:buNone/>
            </a:pPr>
            <a:r>
              <a:rPr lang="tr-TR" dirty="0" smtClean="0"/>
              <a:t>    </a:t>
            </a:r>
          </a:p>
          <a:p>
            <a:pPr algn="just">
              <a:buFont typeface="Wingdings" pitchFamily="2" charset="2"/>
              <a:buChar char="Ø"/>
            </a:pPr>
            <a:r>
              <a:rPr lang="tr-TR" dirty="0" smtClean="0"/>
              <a:t>   Düzeltme raporu gereğince, blok veya bağımsız bölüm numaralarında değişiklik yapıldıktan sonra aynı yönde gelecek </a:t>
            </a:r>
            <a:r>
              <a:rPr lang="tr-TR" b="1" i="1" u="sng" dirty="0" smtClean="0">
                <a:solidFill>
                  <a:srgbClr val="FF0000"/>
                </a:solidFill>
              </a:rPr>
              <a:t>ikinci düzeltme isteminin yargı kararıyla karşılanması </a:t>
            </a:r>
            <a:r>
              <a:rPr lang="tr-TR" dirty="0" smtClean="0"/>
              <a:t>gerekir.</a:t>
            </a:r>
          </a:p>
          <a:p>
            <a:pPr>
              <a:buFont typeface="Wingdings" pitchFamily="2" charset="2"/>
              <a:buChar char="Ø"/>
            </a:pPr>
            <a:endParaRPr lang="tr-TR" dirty="0"/>
          </a:p>
        </p:txBody>
      </p:sp>
      <p:sp>
        <p:nvSpPr>
          <p:cNvPr id="8" name="7 Slayt Numarası Yer Tutucusu"/>
          <p:cNvSpPr>
            <a:spLocks noGrp="1"/>
          </p:cNvSpPr>
          <p:nvPr>
            <p:ph type="sldNum" sz="quarter" idx="12"/>
          </p:nvPr>
        </p:nvSpPr>
        <p:spPr/>
        <p:txBody>
          <a:bodyPr/>
          <a:lstStyle/>
          <a:p>
            <a:fld id="{C3759F28-7421-4333-A305-59443FA3736E}"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428604"/>
            <a:ext cx="8715436" cy="838200"/>
          </a:xfrm>
        </p:spPr>
        <p:txBody>
          <a:bodyPr>
            <a:normAutofit/>
          </a:bodyPr>
          <a:lstStyle/>
          <a:p>
            <a:r>
              <a:rPr lang="tr-TR" sz="3200" b="1" dirty="0" smtClean="0"/>
              <a:t>                 </a:t>
            </a:r>
            <a:r>
              <a:rPr lang="tr-TR" sz="3200" b="1" dirty="0" err="1" smtClean="0"/>
              <a:t>İşlemİn</a:t>
            </a:r>
            <a:r>
              <a:rPr lang="tr-TR" sz="3200" b="1" dirty="0" smtClean="0"/>
              <a:t> </a:t>
            </a:r>
            <a:r>
              <a:rPr lang="tr-TR" sz="3200" b="1" dirty="0" err="1" smtClean="0"/>
              <a:t>Malİ</a:t>
            </a:r>
            <a:r>
              <a:rPr lang="tr-TR" sz="3200" b="1" dirty="0" smtClean="0"/>
              <a:t> Yönü</a:t>
            </a:r>
            <a:endParaRPr lang="tr-TR" sz="3200" dirty="0"/>
          </a:p>
        </p:txBody>
      </p:sp>
      <p:sp>
        <p:nvSpPr>
          <p:cNvPr id="3" name="2 İçerik Yer Tutucusu"/>
          <p:cNvSpPr>
            <a:spLocks noGrp="1"/>
          </p:cNvSpPr>
          <p:nvPr>
            <p:ph idx="1"/>
          </p:nvPr>
        </p:nvSpPr>
        <p:spPr>
          <a:xfrm>
            <a:off x="304800" y="1571613"/>
            <a:ext cx="8482042" cy="4357718"/>
          </a:xfrm>
        </p:spPr>
        <p:txBody>
          <a:bodyPr>
            <a:normAutofit fontScale="62500" lnSpcReduction="20000"/>
          </a:bodyPr>
          <a:lstStyle/>
          <a:p>
            <a:pPr algn="just">
              <a:buFont typeface="Wingdings" pitchFamily="2" charset="2"/>
              <a:buChar char="Ø"/>
            </a:pPr>
            <a:r>
              <a:rPr lang="tr-TR" dirty="0" smtClean="0"/>
              <a:t>    </a:t>
            </a:r>
            <a:r>
              <a:rPr lang="tr-TR" sz="3400" dirty="0" smtClean="0"/>
              <a:t>492 sayılı Harçlar Kanunu’nun Tapu ve Kadastro Harçlarının yer aldığı (4) sayılı tarifesinin 13/c pozisyonu gereği işlem başına harç ve  Döner Sermaye İşletme Müdürlüğünce belirlenen döner sermaye ücreti tapu müdürlüğünce  tahsil edilir.</a:t>
            </a:r>
          </a:p>
          <a:p>
            <a:pPr algn="just">
              <a:buNone/>
            </a:pPr>
            <a:r>
              <a:rPr lang="tr-TR" i="1" dirty="0" smtClean="0"/>
              <a:t>   </a:t>
            </a:r>
          </a:p>
          <a:p>
            <a:pPr algn="just">
              <a:buFont typeface="Wingdings" pitchFamily="2" charset="2"/>
              <a:buChar char="Ø"/>
            </a:pPr>
            <a:r>
              <a:rPr lang="tr-TR" i="1" dirty="0" smtClean="0"/>
              <a:t> </a:t>
            </a:r>
            <a:r>
              <a:rPr lang="tr-TR" b="1" i="1" dirty="0" smtClean="0">
                <a:solidFill>
                  <a:srgbClr val="FF0000"/>
                </a:solidFill>
              </a:rPr>
              <a:t>(4) SAYILI TARİFE </a:t>
            </a:r>
            <a:r>
              <a:rPr lang="tr-TR" b="1" i="1" baseline="30000" dirty="0" smtClean="0">
                <a:solidFill>
                  <a:srgbClr val="FF0000"/>
                </a:solidFill>
              </a:rPr>
              <a:t>(1)</a:t>
            </a:r>
            <a:r>
              <a:rPr lang="tr-TR" b="1" i="1" dirty="0" smtClean="0">
                <a:solidFill>
                  <a:srgbClr val="FF0000"/>
                </a:solidFill>
              </a:rPr>
              <a:t> </a:t>
            </a:r>
            <a:r>
              <a:rPr lang="tr-TR" i="1" dirty="0" smtClean="0">
                <a:solidFill>
                  <a:srgbClr val="FF0000"/>
                </a:solidFill>
              </a:rPr>
              <a:t>13/c) </a:t>
            </a:r>
            <a:r>
              <a:rPr lang="tr-TR" b="1" i="1" dirty="0" smtClean="0">
                <a:solidFill>
                  <a:srgbClr val="FF0000"/>
                </a:solidFill>
              </a:rPr>
              <a:t> </a:t>
            </a:r>
            <a:r>
              <a:rPr lang="tr-TR" i="1" dirty="0" smtClean="0">
                <a:solidFill>
                  <a:srgbClr val="FF0000"/>
                </a:solidFill>
              </a:rPr>
              <a:t>(a) fıkrası  dışında kalan </a:t>
            </a:r>
            <a:r>
              <a:rPr lang="tr-TR" b="1" i="1" u="sng" dirty="0" smtClean="0">
                <a:solidFill>
                  <a:srgbClr val="FF0000"/>
                </a:solidFill>
              </a:rPr>
              <a:t>her nevi cins ve kayıt tashihinde (her bir işlem için)  (78,25 TL.) </a:t>
            </a:r>
          </a:p>
          <a:p>
            <a:pPr algn="just">
              <a:buFont typeface="Wingdings" pitchFamily="2" charset="2"/>
              <a:buChar char="Ø"/>
            </a:pPr>
            <a:endParaRPr lang="tr-TR" sz="3400" dirty="0" smtClean="0"/>
          </a:p>
          <a:p>
            <a:pPr algn="just">
              <a:buFont typeface="Wingdings" pitchFamily="2" charset="2"/>
              <a:buChar char="Ø"/>
            </a:pPr>
            <a:r>
              <a:rPr lang="tr-TR" sz="3400" dirty="0" smtClean="0"/>
              <a:t>     Ayrıca, Genelgenin 1. bölümüne göre,  Lisanslı Harita Kadastro Mühendislik Bürosu tarafından, Lisanslı Büroların çalışmaya başlamadığı yerlerde ise Kadastro Müdürlüğü tarafından rapor hazırlanmış ise, İdarece belirlenen ücret  tahsil edilir.</a:t>
            </a:r>
          </a:p>
          <a:p>
            <a:pPr algn="just">
              <a:buNone/>
            </a:pPr>
            <a:r>
              <a:rPr lang="tr-TR" sz="3400" dirty="0" smtClean="0"/>
              <a:t>   </a:t>
            </a:r>
          </a:p>
          <a:p>
            <a:pPr algn="just">
              <a:buFont typeface="Wingdings" pitchFamily="2" charset="2"/>
              <a:buChar char="Ø"/>
            </a:pPr>
            <a:r>
              <a:rPr lang="tr-TR" sz="3400" dirty="0" smtClean="0"/>
              <a:t>    Diğer taraftan, genelge kapsamında yapılan işlemlerde zorunlu deprem sigorta poliçesi aranmaz.</a:t>
            </a:r>
          </a:p>
          <a:p>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8715436" cy="1285884"/>
          </a:xfrm>
        </p:spPr>
        <p:txBody>
          <a:bodyPr>
            <a:normAutofit/>
          </a:bodyPr>
          <a:lstStyle/>
          <a:p>
            <a:pPr algn="ctr"/>
            <a:r>
              <a:rPr lang="tr-TR" sz="2400" dirty="0" smtClean="0"/>
              <a:t>   </a:t>
            </a:r>
            <a:r>
              <a:rPr lang="tr-TR" sz="2400" b="1" dirty="0" err="1" smtClean="0"/>
              <a:t>genelgemİzle</a:t>
            </a:r>
            <a:r>
              <a:rPr lang="tr-TR" sz="2400" b="1" dirty="0" smtClean="0"/>
              <a:t> </a:t>
            </a:r>
            <a:r>
              <a:rPr lang="tr-TR" sz="2400" b="1" dirty="0" err="1" smtClean="0"/>
              <a:t>İlgİlİ</a:t>
            </a:r>
            <a:r>
              <a:rPr lang="tr-TR" sz="2400" b="1" dirty="0" smtClean="0"/>
              <a:t> uygulamada </a:t>
            </a:r>
            <a:r>
              <a:rPr lang="tr-TR" sz="2400" b="1" dirty="0" err="1" smtClean="0"/>
              <a:t>karşIlaştIğImIz</a:t>
            </a:r>
            <a:r>
              <a:rPr lang="tr-TR" sz="2400" b="1" dirty="0" smtClean="0"/>
              <a:t>  sorunlar </a:t>
            </a:r>
            <a:endParaRPr lang="tr-TR" sz="2400" b="1" dirty="0"/>
          </a:p>
        </p:txBody>
      </p:sp>
      <p:sp>
        <p:nvSpPr>
          <p:cNvPr id="3" name="2 İçerik Yer Tutucusu"/>
          <p:cNvSpPr>
            <a:spLocks noGrp="1"/>
          </p:cNvSpPr>
          <p:nvPr>
            <p:ph idx="1"/>
          </p:nvPr>
        </p:nvSpPr>
        <p:spPr>
          <a:xfrm>
            <a:off x="357158" y="1500174"/>
            <a:ext cx="8339166" cy="4857784"/>
          </a:xfrm>
        </p:spPr>
        <p:txBody>
          <a:bodyPr>
            <a:normAutofit fontScale="25000" lnSpcReduction="20000"/>
          </a:bodyPr>
          <a:lstStyle/>
          <a:p>
            <a:pPr algn="just">
              <a:buNone/>
            </a:pPr>
            <a:endParaRPr lang="tr-TR" sz="8600" b="1" dirty="0" smtClean="0"/>
          </a:p>
          <a:p>
            <a:pPr algn="just">
              <a:buNone/>
            </a:pPr>
            <a:r>
              <a:rPr lang="tr-TR" sz="8600" b="1" dirty="0" smtClean="0"/>
              <a:t>1- </a:t>
            </a:r>
            <a:r>
              <a:rPr lang="tr-TR" sz="8600" dirty="0" smtClean="0"/>
              <a:t>Genelgemiz, Adres ve Numaralandırmaya İlişkin Yönetmelik ve Kat Mülkiyeti Kanunu ile çelişiyor mu?</a:t>
            </a:r>
          </a:p>
          <a:p>
            <a:pPr algn="just">
              <a:buNone/>
            </a:pPr>
            <a:r>
              <a:rPr lang="tr-TR" sz="8600" b="1" dirty="0" smtClean="0"/>
              <a:t>2- </a:t>
            </a:r>
            <a:r>
              <a:rPr lang="tr-TR" sz="8600" dirty="0" smtClean="0"/>
              <a:t>Bağımsız bölüm/ blok üzerindeki hataların düzeltilmesinde diğer hak sahiplerinin (ayni veya kişisel haklar, yasaklayıcı veya kısıtlayıcı şerhler)  </a:t>
            </a:r>
            <a:r>
              <a:rPr lang="tr-TR" sz="8600" dirty="0" err="1" smtClean="0"/>
              <a:t>muvafakatlarının</a:t>
            </a:r>
            <a:r>
              <a:rPr lang="tr-TR" sz="8600" dirty="0" smtClean="0"/>
              <a:t> aranmasında uygulamada karşımıza ne gibi sorunlar çıkmaktadır?</a:t>
            </a:r>
          </a:p>
          <a:p>
            <a:pPr algn="just">
              <a:buNone/>
            </a:pPr>
            <a:r>
              <a:rPr lang="tr-TR" sz="8600" b="1" dirty="0" smtClean="0"/>
              <a:t>3- </a:t>
            </a:r>
            <a:r>
              <a:rPr lang="tr-TR" sz="8600" dirty="0" smtClean="0"/>
              <a:t>Diğer kurumların neden olduğu hatalarda farklı bir yol izlenebilir mi?</a:t>
            </a:r>
          </a:p>
          <a:p>
            <a:pPr algn="just">
              <a:buNone/>
            </a:pPr>
            <a:r>
              <a:rPr lang="tr-TR" sz="8600" b="1" dirty="0" smtClean="0"/>
              <a:t>4- </a:t>
            </a:r>
            <a:r>
              <a:rPr lang="tr-TR" sz="8600" dirty="0" smtClean="0"/>
              <a:t>Ruhsatı olmayan veya ruhsatı hükümsüz hale gelen yapılarda Genelgemiz hükümlerinin uygulanması mümkün müdür?</a:t>
            </a:r>
          </a:p>
          <a:p>
            <a:pPr algn="just">
              <a:buNone/>
            </a:pPr>
            <a:r>
              <a:rPr lang="tr-TR" sz="8600" b="1" dirty="0" smtClean="0"/>
              <a:t>5-</a:t>
            </a:r>
            <a:r>
              <a:rPr lang="tr-TR" sz="8600" dirty="0" smtClean="0"/>
              <a:t>Genelgemiz farklı ada ve parsellerde bulunan hatalı </a:t>
            </a:r>
            <a:r>
              <a:rPr lang="tr-TR" sz="8600" dirty="0" err="1" smtClean="0"/>
              <a:t>bb</a:t>
            </a:r>
            <a:r>
              <a:rPr lang="tr-TR" sz="8600" dirty="0" smtClean="0"/>
              <a:t>/blok   numaralarının düzeltilmesi yönündeki sorunlara cevap veriyor mu?</a:t>
            </a:r>
          </a:p>
          <a:p>
            <a:pPr algn="just">
              <a:buNone/>
            </a:pPr>
            <a:endParaRPr lang="tr-TR" dirty="0" smtClean="0"/>
          </a:p>
          <a:p>
            <a:pPr>
              <a:buNone/>
            </a:pP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0"/>
            <a:ext cx="8786874" cy="6715148"/>
          </a:xfrm>
        </p:spPr>
        <p:txBody>
          <a:bodyPr>
            <a:normAutofit fontScale="47500" lnSpcReduction="20000"/>
          </a:bodyPr>
          <a:lstStyle/>
          <a:p>
            <a:pPr algn="just">
              <a:buNone/>
            </a:pPr>
            <a:r>
              <a:rPr lang="tr-TR" sz="3600" b="1" dirty="0" smtClean="0">
                <a:solidFill>
                  <a:schemeClr val="tx1"/>
                </a:solidFill>
              </a:rPr>
              <a:t>  </a:t>
            </a:r>
          </a:p>
          <a:p>
            <a:pPr algn="just">
              <a:buNone/>
            </a:pPr>
            <a:r>
              <a:rPr lang="tr-TR" sz="3600" b="1" dirty="0" smtClean="0">
                <a:solidFill>
                  <a:schemeClr val="tx1"/>
                </a:solidFill>
              </a:rPr>
              <a:t>  </a:t>
            </a:r>
            <a:r>
              <a:rPr lang="tr-TR" sz="4200" b="1" dirty="0" smtClean="0">
                <a:solidFill>
                  <a:schemeClr val="tx1"/>
                </a:solidFill>
              </a:rPr>
              <a:t>1-KISMİ DÜZELTME YAPILMASIYLA ORTAYA ÇIKAN DURUMUN ADRES VE NUMARALANDIRMAYA İLİŞKİN YÖNETMELİK VE KAT MÜLKİYETİ KANUNU BAĞLAMINDA DEĞERLENDİRİLMESİ;</a:t>
            </a:r>
          </a:p>
          <a:p>
            <a:pPr algn="just">
              <a:buNone/>
            </a:pPr>
            <a:endParaRPr lang="tr-TR" sz="4400" dirty="0" smtClean="0"/>
          </a:p>
          <a:p>
            <a:pPr algn="just">
              <a:buFont typeface="Wingdings" pitchFamily="2" charset="2"/>
              <a:buChar char="Ø"/>
            </a:pPr>
            <a:r>
              <a:rPr lang="tr-TR" sz="4400" dirty="0" smtClean="0"/>
              <a:t>    Adres ve Numaralandırmaya İlişkin Yönetmelik md. 31/a :Apartmanlarda, bodrum kattan itibaren </a:t>
            </a:r>
            <a:r>
              <a:rPr lang="tr-TR" sz="4400" b="1" i="1" u="sng" dirty="0" smtClean="0">
                <a:solidFill>
                  <a:srgbClr val="FF0000"/>
                </a:solidFill>
              </a:rPr>
              <a:t>1'den başlamak üzere bütün dairelere sıra ile bağımsız numaralar</a:t>
            </a:r>
            <a:r>
              <a:rPr lang="tr-TR" sz="4400" b="1" dirty="0" smtClean="0">
                <a:solidFill>
                  <a:srgbClr val="FF0000"/>
                </a:solidFill>
              </a:rPr>
              <a:t> </a:t>
            </a:r>
            <a:r>
              <a:rPr lang="tr-TR" sz="4400" dirty="0" smtClean="0"/>
              <a:t>verilir (…….) hükmündedir.</a:t>
            </a:r>
          </a:p>
          <a:p>
            <a:pPr algn="just">
              <a:buFont typeface="Wingdings" pitchFamily="2" charset="2"/>
              <a:buChar char="Ø"/>
            </a:pPr>
            <a:endParaRPr lang="tr-TR" sz="4400" dirty="0" smtClean="0"/>
          </a:p>
          <a:p>
            <a:pPr algn="just">
              <a:buFont typeface="Wingdings" pitchFamily="2" charset="2"/>
              <a:buChar char="Ø"/>
            </a:pPr>
            <a:r>
              <a:rPr lang="tr-TR" sz="4400" dirty="0" smtClean="0"/>
              <a:t>    634 s. Kat Mülkiyeti Kanunu m. 12/a: Ana gayrimenkulde, yapı veya yapıların dış cepheler ve iç taksimatı bağımsız bölüm, eklenti, ortak yerlerinin ölçüleri ve bağımsız bölümlerin konum ve büyüklüklerine göre hesaplanan değerleriyle oranlı arsa payları, kat, daire, iş bürosu gibi nevi ile bunların </a:t>
            </a:r>
            <a:r>
              <a:rPr lang="tr-TR" sz="4400" b="1" i="1" u="sng" dirty="0" smtClean="0">
                <a:solidFill>
                  <a:srgbClr val="FF0000"/>
                </a:solidFill>
              </a:rPr>
              <a:t>birden başlayıp sırayla giden numarası </a:t>
            </a:r>
            <a:r>
              <a:rPr lang="tr-TR" sz="4400" dirty="0" smtClean="0"/>
              <a:t>(……) hükmündedir.</a:t>
            </a:r>
          </a:p>
          <a:p>
            <a:pPr algn="just">
              <a:buNone/>
            </a:pPr>
            <a:endParaRPr lang="tr-TR" sz="4400" dirty="0" smtClean="0"/>
          </a:p>
          <a:p>
            <a:pPr algn="just">
              <a:buNone/>
            </a:pPr>
            <a:r>
              <a:rPr lang="tr-TR" sz="4400" dirty="0" smtClean="0"/>
              <a:t>         Kısmi düzeltme yaptığımızda söz konusu yönetmeliğe ve kanuna aykırı bir durum ortaya çıkmaktadır.  Öyle ki bağımsız bölüm numaralarının yönetmelikte ve kanunda ifade edilen sıralaması bozulmaktadır.  Teknik rapor belediyece onaylanmaktır, bunun yanı sıra Genelgemizin amacı düşünüldüğünde  sorunun çözümü ve vatandaşlarımızın memnuniyeti için uygulamanın bu yönde devam etmesi gerektiği açıkça görülmektedir.</a:t>
            </a:r>
          </a:p>
          <a:p>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109663" y="1071546"/>
            <a:ext cx="6891361" cy="4500594"/>
          </a:xfrm>
          <a:prstGeom prst="rect">
            <a:avLst/>
          </a:prstGeom>
          <a:noFill/>
          <a:ln w="9525">
            <a:noFill/>
            <a:miter lim="800000"/>
            <a:headEnd/>
            <a:tailEnd/>
          </a:ln>
          <a:effectLst/>
        </p:spPr>
      </p:pic>
      <p:sp>
        <p:nvSpPr>
          <p:cNvPr id="7" name="6 Slayt Numarası Yer Tutucusu"/>
          <p:cNvSpPr>
            <a:spLocks noGrp="1"/>
          </p:cNvSpPr>
          <p:nvPr>
            <p:ph type="sldNum" sz="quarter" idx="12"/>
          </p:nvPr>
        </p:nvSpPr>
        <p:spPr/>
        <p:txBody>
          <a:bodyPr/>
          <a:lstStyle/>
          <a:p>
            <a:fld id="{C3759F28-7421-4333-A305-59443FA3736E}" type="slidenum">
              <a:rPr lang="tr-TR" smtClean="0"/>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42852"/>
            <a:ext cx="8686800" cy="1643074"/>
          </a:xfrm>
        </p:spPr>
        <p:txBody>
          <a:bodyPr>
            <a:normAutofit/>
          </a:bodyPr>
          <a:lstStyle/>
          <a:p>
            <a:pPr algn="just"/>
            <a:r>
              <a:rPr lang="tr-TR" sz="1800" b="1" dirty="0" smtClean="0">
                <a:solidFill>
                  <a:schemeClr val="tx1"/>
                </a:solidFill>
              </a:rPr>
              <a:t>2- </a:t>
            </a:r>
            <a:r>
              <a:rPr lang="tr-TR" sz="1800" b="1" dirty="0" err="1" smtClean="0">
                <a:solidFill>
                  <a:schemeClr val="tx1"/>
                </a:solidFill>
              </a:rPr>
              <a:t>BağImsIz</a:t>
            </a:r>
            <a:r>
              <a:rPr lang="tr-TR" sz="1800" b="1" dirty="0" smtClean="0">
                <a:solidFill>
                  <a:schemeClr val="tx1"/>
                </a:solidFill>
              </a:rPr>
              <a:t> bölüm/ blok </a:t>
            </a:r>
            <a:r>
              <a:rPr lang="tr-TR" sz="1800" b="1" dirty="0" err="1" smtClean="0">
                <a:solidFill>
                  <a:schemeClr val="tx1"/>
                </a:solidFill>
              </a:rPr>
              <a:t>üzerİndekİ</a:t>
            </a:r>
            <a:r>
              <a:rPr lang="tr-TR" sz="1800" b="1" dirty="0" smtClean="0">
                <a:solidFill>
                  <a:schemeClr val="tx1"/>
                </a:solidFill>
              </a:rPr>
              <a:t> </a:t>
            </a:r>
            <a:r>
              <a:rPr lang="tr-TR" sz="1800" b="1" dirty="0" err="1" smtClean="0">
                <a:solidFill>
                  <a:schemeClr val="tx1"/>
                </a:solidFill>
              </a:rPr>
              <a:t>hatalarIn</a:t>
            </a:r>
            <a:r>
              <a:rPr lang="tr-TR" sz="1800" b="1" dirty="0" smtClean="0">
                <a:solidFill>
                  <a:schemeClr val="tx1"/>
                </a:solidFill>
              </a:rPr>
              <a:t> </a:t>
            </a:r>
            <a:r>
              <a:rPr lang="tr-TR" sz="1800" b="1" dirty="0" err="1" smtClean="0">
                <a:solidFill>
                  <a:schemeClr val="tx1"/>
                </a:solidFill>
              </a:rPr>
              <a:t>düzeltİlmesİnde</a:t>
            </a:r>
            <a:r>
              <a:rPr lang="tr-TR" sz="1800" b="1" dirty="0" smtClean="0">
                <a:solidFill>
                  <a:schemeClr val="tx1"/>
                </a:solidFill>
              </a:rPr>
              <a:t> </a:t>
            </a:r>
            <a:r>
              <a:rPr lang="tr-TR" sz="1800" b="1" dirty="0" err="1" smtClean="0">
                <a:solidFill>
                  <a:schemeClr val="tx1"/>
                </a:solidFill>
              </a:rPr>
              <a:t>dİğer</a:t>
            </a:r>
            <a:r>
              <a:rPr lang="tr-TR" sz="1800" b="1" dirty="0" smtClean="0">
                <a:solidFill>
                  <a:schemeClr val="tx1"/>
                </a:solidFill>
              </a:rPr>
              <a:t> hak </a:t>
            </a:r>
            <a:r>
              <a:rPr lang="tr-TR" sz="1800" b="1" dirty="0" err="1" smtClean="0">
                <a:solidFill>
                  <a:schemeClr val="tx1"/>
                </a:solidFill>
              </a:rPr>
              <a:t>sahİplerİnİn</a:t>
            </a:r>
            <a:r>
              <a:rPr lang="tr-TR" sz="1800" b="1" dirty="0" smtClean="0">
                <a:solidFill>
                  <a:schemeClr val="tx1"/>
                </a:solidFill>
              </a:rPr>
              <a:t> (</a:t>
            </a:r>
            <a:r>
              <a:rPr lang="tr-TR" sz="1800" b="1" dirty="0" err="1" smtClean="0">
                <a:solidFill>
                  <a:schemeClr val="tx1"/>
                </a:solidFill>
              </a:rPr>
              <a:t>aynİ</a:t>
            </a:r>
            <a:r>
              <a:rPr lang="tr-TR" sz="1800" b="1" dirty="0" smtClean="0">
                <a:solidFill>
                  <a:schemeClr val="tx1"/>
                </a:solidFill>
              </a:rPr>
              <a:t> veya </a:t>
            </a:r>
            <a:r>
              <a:rPr lang="tr-TR" sz="1800" b="1" dirty="0" err="1" smtClean="0">
                <a:solidFill>
                  <a:schemeClr val="tx1"/>
                </a:solidFill>
              </a:rPr>
              <a:t>kİşİsel</a:t>
            </a:r>
            <a:r>
              <a:rPr lang="tr-TR" sz="1800" b="1" dirty="0" smtClean="0">
                <a:solidFill>
                  <a:schemeClr val="tx1"/>
                </a:solidFill>
              </a:rPr>
              <a:t> haklar, </a:t>
            </a:r>
            <a:r>
              <a:rPr lang="tr-TR" sz="1800" b="1" dirty="0" err="1" smtClean="0">
                <a:solidFill>
                  <a:schemeClr val="tx1"/>
                </a:solidFill>
              </a:rPr>
              <a:t>yasaklayIcI</a:t>
            </a:r>
            <a:r>
              <a:rPr lang="tr-TR" sz="1800" b="1" dirty="0" smtClean="0">
                <a:solidFill>
                  <a:schemeClr val="tx1"/>
                </a:solidFill>
              </a:rPr>
              <a:t> veya </a:t>
            </a:r>
            <a:r>
              <a:rPr lang="tr-TR" sz="1800" b="1" dirty="0" err="1" smtClean="0">
                <a:solidFill>
                  <a:schemeClr val="tx1"/>
                </a:solidFill>
              </a:rPr>
              <a:t>kIsItlayIcI</a:t>
            </a:r>
            <a:r>
              <a:rPr lang="tr-TR" sz="1800" b="1" dirty="0" smtClean="0">
                <a:solidFill>
                  <a:schemeClr val="tx1"/>
                </a:solidFill>
              </a:rPr>
              <a:t> şerhler)  </a:t>
            </a:r>
            <a:r>
              <a:rPr lang="tr-TR" sz="1800" b="1" dirty="0" err="1" smtClean="0">
                <a:solidFill>
                  <a:schemeClr val="tx1"/>
                </a:solidFill>
              </a:rPr>
              <a:t>muvafakatlarInIn</a:t>
            </a:r>
            <a:r>
              <a:rPr lang="tr-TR" sz="1800" b="1" dirty="0" smtClean="0">
                <a:solidFill>
                  <a:schemeClr val="tx1"/>
                </a:solidFill>
              </a:rPr>
              <a:t> </a:t>
            </a:r>
            <a:r>
              <a:rPr lang="tr-TR" sz="1800" b="1" dirty="0" err="1" smtClean="0">
                <a:solidFill>
                  <a:schemeClr val="tx1"/>
                </a:solidFill>
              </a:rPr>
              <a:t>aranmasInda</a:t>
            </a:r>
            <a:r>
              <a:rPr lang="tr-TR" sz="1800" b="1" dirty="0" smtClean="0">
                <a:solidFill>
                  <a:schemeClr val="tx1"/>
                </a:solidFill>
              </a:rPr>
              <a:t> uygulamada </a:t>
            </a:r>
            <a:r>
              <a:rPr lang="tr-TR" sz="1800" b="1" dirty="0" err="1" smtClean="0">
                <a:solidFill>
                  <a:schemeClr val="tx1"/>
                </a:solidFill>
              </a:rPr>
              <a:t>karşImIza</a:t>
            </a:r>
            <a:r>
              <a:rPr lang="tr-TR" sz="1800" b="1" dirty="0" smtClean="0">
                <a:solidFill>
                  <a:schemeClr val="tx1"/>
                </a:solidFill>
              </a:rPr>
              <a:t> ne </a:t>
            </a:r>
            <a:r>
              <a:rPr lang="tr-TR" sz="1800" b="1" dirty="0" err="1" smtClean="0">
                <a:solidFill>
                  <a:schemeClr val="tx1"/>
                </a:solidFill>
              </a:rPr>
              <a:t>gİbİ</a:t>
            </a:r>
            <a:r>
              <a:rPr lang="tr-TR" sz="1800" b="1" dirty="0" smtClean="0">
                <a:solidFill>
                  <a:schemeClr val="tx1"/>
                </a:solidFill>
              </a:rPr>
              <a:t> sorunlar </a:t>
            </a:r>
            <a:r>
              <a:rPr lang="tr-TR" sz="1800" b="1" dirty="0" err="1" smtClean="0">
                <a:solidFill>
                  <a:schemeClr val="tx1"/>
                </a:solidFill>
              </a:rPr>
              <a:t>çIkmaktadIr</a:t>
            </a:r>
            <a:r>
              <a:rPr lang="tr-TR" sz="1800" b="1" dirty="0" smtClean="0">
                <a:solidFill>
                  <a:schemeClr val="tx1"/>
                </a:solidFill>
              </a:rPr>
              <a:t>?</a:t>
            </a:r>
            <a:r>
              <a:rPr lang="tr-TR" sz="1800" dirty="0" smtClean="0"/>
              <a:t/>
            </a:r>
            <a:br>
              <a:rPr lang="tr-TR" sz="1800" dirty="0" smtClean="0"/>
            </a:br>
            <a:endParaRPr lang="tr-TR" sz="1800" b="1" dirty="0"/>
          </a:p>
        </p:txBody>
      </p:sp>
      <p:sp>
        <p:nvSpPr>
          <p:cNvPr id="3" name="2 İçerik Yer Tutucusu"/>
          <p:cNvSpPr>
            <a:spLocks noGrp="1"/>
          </p:cNvSpPr>
          <p:nvPr>
            <p:ph idx="1"/>
          </p:nvPr>
        </p:nvSpPr>
        <p:spPr>
          <a:xfrm>
            <a:off x="142844" y="1285860"/>
            <a:ext cx="8848756" cy="5715040"/>
          </a:xfrm>
        </p:spPr>
        <p:txBody>
          <a:bodyPr>
            <a:normAutofit fontScale="70000" lnSpcReduction="20000"/>
          </a:bodyPr>
          <a:lstStyle/>
          <a:p>
            <a:pPr algn="just">
              <a:buNone/>
            </a:pPr>
            <a:endParaRPr lang="tr-TR" sz="3100" dirty="0" smtClean="0"/>
          </a:p>
          <a:p>
            <a:pPr algn="just">
              <a:buNone/>
            </a:pPr>
            <a:r>
              <a:rPr lang="tr-TR" sz="3100" dirty="0" smtClean="0"/>
              <a:t>Erzurum Tapu ve Kadastro VIII. Bölge Müdürlüğünden gelen yazıda ;</a:t>
            </a:r>
            <a:r>
              <a:rPr lang="tr-TR" dirty="0" smtClean="0"/>
              <a:t>      </a:t>
            </a:r>
          </a:p>
          <a:p>
            <a:pPr algn="just">
              <a:buFont typeface="Wingdings" pitchFamily="2" charset="2"/>
              <a:buChar char="Ø"/>
            </a:pPr>
            <a:r>
              <a:rPr lang="tr-TR" sz="2800" dirty="0" smtClean="0"/>
              <a:t>     Düzeltme işlemine konu blokların veya bağımsız bölümlerin tapu kayıtlarında aynî veya kişisel haklar, yasaklayıcı veya kısıtlayıcı şerhler bulunması halinde, hak lehtarından ve şerhi talep eden idarelerden düzeltmeye ilişkin muvafakat  belgesi ön başvuru sırasında ibraz edilmesi gereken belgelerden olmadığından, ön başvuru kabul edilerek işlemin havalesi yapılır. Daha sonra işlemin havale edildiği personel tarafından işlem konusu taşınmaz üzerinde bulunan tüm </a:t>
            </a:r>
            <a:r>
              <a:rPr lang="tr-TR" sz="2800" dirty="0" err="1" smtClean="0"/>
              <a:t>takyidat</a:t>
            </a:r>
            <a:r>
              <a:rPr lang="tr-TR" sz="2800" dirty="0" smtClean="0"/>
              <a:t> lehtarlarına </a:t>
            </a:r>
            <a:r>
              <a:rPr lang="tr-TR" sz="2800" dirty="0" err="1" smtClean="0"/>
              <a:t>muvafakatları</a:t>
            </a:r>
            <a:r>
              <a:rPr lang="tr-TR" sz="2800" dirty="0" smtClean="0"/>
              <a:t> için yazılar yazılır.</a:t>
            </a:r>
          </a:p>
          <a:p>
            <a:pPr lvl="0" algn="just">
              <a:buNone/>
            </a:pPr>
            <a:r>
              <a:rPr lang="tr-TR" sz="2800" dirty="0" smtClean="0"/>
              <a:t>     </a:t>
            </a:r>
          </a:p>
          <a:p>
            <a:pPr lvl="0" algn="just">
              <a:buFont typeface="Wingdings" pitchFamily="2" charset="2"/>
              <a:buChar char="Ø"/>
            </a:pPr>
            <a:r>
              <a:rPr lang="tr-TR" sz="2800" dirty="0" smtClean="0"/>
              <a:t>     Tapu müdürlüklerince yazılı </a:t>
            </a:r>
            <a:r>
              <a:rPr lang="tr-TR" sz="2800" dirty="0" err="1" smtClean="0"/>
              <a:t>muvafakatların</a:t>
            </a:r>
            <a:r>
              <a:rPr lang="tr-TR" sz="2800" dirty="0" smtClean="0"/>
              <a:t> temini için bankalara yönlendirilen taşınmaz maliklerinin ilgili bankalarca muhatap kabul edilmemesi ve tapu müdürlüklerinden kendilerine yazı gelmedikçe vatandaşlara bu yazıların verilmeyeceği; aynı şekilde </a:t>
            </a:r>
            <a:r>
              <a:rPr lang="tr-TR" sz="2800" dirty="0" err="1" smtClean="0"/>
              <a:t>takyidat</a:t>
            </a:r>
            <a:r>
              <a:rPr lang="tr-TR" sz="2800" dirty="0" smtClean="0"/>
              <a:t> lehtarları icra müdürlükleri veya mahkemeler ise muvafakat yazılarının yine kesinlikle verilmediği uygulamada görülmektedir.</a:t>
            </a:r>
          </a:p>
          <a:p>
            <a:pPr lvl="0" algn="just">
              <a:buNone/>
            </a:pPr>
            <a:r>
              <a:rPr lang="tr-TR" sz="2800" dirty="0" smtClean="0"/>
              <a:t>    </a:t>
            </a:r>
          </a:p>
          <a:p>
            <a:pPr lvl="0" algn="just">
              <a:buNone/>
            </a:pPr>
            <a:r>
              <a:rPr lang="tr-TR" sz="2800" dirty="0" smtClean="0"/>
              <a:t>          Bu uygulama vatandaşlarca yanlış algılanıyor ve  tapu müdürlükleri uygulamada zorluk çıkarmakla itham ediliyor.</a:t>
            </a:r>
          </a:p>
          <a:p>
            <a:pPr lvl="0">
              <a:buFont typeface="Wingdings" pitchFamily="2" charset="2"/>
              <a:buChar char="Ø"/>
            </a:pPr>
            <a:endParaRPr lang="tr-TR" sz="2800" dirty="0" smtClean="0"/>
          </a:p>
          <a:p>
            <a:pPr>
              <a:buNone/>
            </a:pP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571480"/>
            <a:ext cx="8482042" cy="5508645"/>
          </a:xfrm>
        </p:spPr>
        <p:txBody>
          <a:bodyPr>
            <a:normAutofit/>
          </a:bodyPr>
          <a:lstStyle/>
          <a:p>
            <a:pPr>
              <a:buNone/>
            </a:pPr>
            <a:r>
              <a:rPr lang="tr-TR" sz="2400" b="1" dirty="0" smtClean="0"/>
              <a:t> </a:t>
            </a:r>
          </a:p>
          <a:p>
            <a:pPr>
              <a:buNone/>
            </a:pPr>
            <a:r>
              <a:rPr lang="tr-TR" sz="2400" b="1" dirty="0" smtClean="0"/>
              <a:t> </a:t>
            </a:r>
          </a:p>
          <a:p>
            <a:pPr>
              <a:buNone/>
            </a:pPr>
            <a:r>
              <a:rPr lang="tr-TR" sz="2400" b="1" dirty="0" smtClean="0"/>
              <a:t>    Erzurum Bölge Müdürlüğünün görüşü:</a:t>
            </a:r>
          </a:p>
          <a:p>
            <a:pPr algn="just">
              <a:buNone/>
            </a:pPr>
            <a:r>
              <a:rPr lang="tr-TR" sz="2400" dirty="0" smtClean="0"/>
              <a:t>         Bu durum Genelge ile amaçlanan pratik sonucun gerçekleşmesine engel teşkil etmektedir. Bu sebeple muvafakat alınmadan, düzeltmenin yapılıp sonucundan Tapu Sicil Tüzüğü 74/6 gereği ilgililere tebliğ yapılmakla yetinilmesi gerekir.</a:t>
            </a:r>
          </a:p>
          <a:p>
            <a:pPr>
              <a:buNone/>
            </a:pPr>
            <a:endParaRPr lang="tr-TR" sz="2400" b="1" dirty="0" smtClean="0"/>
          </a:p>
          <a:p>
            <a:pPr>
              <a:buNone/>
            </a:pPr>
            <a:r>
              <a:rPr lang="tr-TR" sz="2400" b="1" dirty="0" smtClean="0"/>
              <a:t>    Genel Müdürlüğümüzce verilen cevapta :</a:t>
            </a:r>
          </a:p>
          <a:p>
            <a:pPr algn="just">
              <a:buNone/>
            </a:pPr>
            <a:r>
              <a:rPr lang="tr-TR" sz="2400" b="1" dirty="0" smtClean="0"/>
              <a:t>        </a:t>
            </a:r>
            <a:r>
              <a:rPr lang="tr-TR" sz="2400" dirty="0" smtClean="0"/>
              <a:t>Genelgenin aynı şekilde uygulanması ve hükümlerine titizlikle uyulması gerekliliği bildirilmiştir.</a:t>
            </a:r>
            <a:endParaRPr lang="tr-TR" sz="2400" b="1" dirty="0" smtClean="0"/>
          </a:p>
          <a:p>
            <a:pPr>
              <a:buNone/>
            </a:pPr>
            <a:endParaRPr lang="tr-TR" sz="2400"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357166"/>
            <a:ext cx="8686800" cy="571504"/>
          </a:xfrm>
        </p:spPr>
        <p:txBody>
          <a:bodyPr>
            <a:normAutofit fontScale="90000"/>
          </a:bodyPr>
          <a:lstStyle/>
          <a:p>
            <a:r>
              <a:rPr lang="tr-TR" sz="2800" b="1" dirty="0" smtClean="0">
                <a:solidFill>
                  <a:schemeClr val="tx1"/>
                </a:solidFill>
              </a:rPr>
              <a:t>3- </a:t>
            </a:r>
            <a:r>
              <a:rPr lang="tr-TR" sz="2800" b="1" dirty="0" err="1" smtClean="0">
                <a:solidFill>
                  <a:schemeClr val="tx1"/>
                </a:solidFill>
              </a:rPr>
              <a:t>Dİğer</a:t>
            </a:r>
            <a:r>
              <a:rPr lang="tr-TR" sz="2800" b="1" dirty="0" smtClean="0">
                <a:solidFill>
                  <a:schemeClr val="tx1"/>
                </a:solidFill>
              </a:rPr>
              <a:t> </a:t>
            </a:r>
            <a:r>
              <a:rPr lang="tr-TR" sz="2800" b="1" dirty="0" err="1" smtClean="0">
                <a:solidFill>
                  <a:schemeClr val="tx1"/>
                </a:solidFill>
              </a:rPr>
              <a:t>kurumlarIn</a:t>
            </a:r>
            <a:r>
              <a:rPr lang="tr-TR" sz="2800" b="1" dirty="0" smtClean="0">
                <a:solidFill>
                  <a:schemeClr val="tx1"/>
                </a:solidFill>
              </a:rPr>
              <a:t> neden olduğu hatalarda </a:t>
            </a:r>
            <a:r>
              <a:rPr lang="tr-TR" sz="2800" b="1" dirty="0" err="1" smtClean="0">
                <a:solidFill>
                  <a:schemeClr val="tx1"/>
                </a:solidFill>
              </a:rPr>
              <a:t>farklI</a:t>
            </a:r>
            <a:r>
              <a:rPr lang="tr-TR" sz="2800" b="1" dirty="0" smtClean="0">
                <a:solidFill>
                  <a:schemeClr val="tx1"/>
                </a:solidFill>
              </a:rPr>
              <a:t>  </a:t>
            </a:r>
            <a:r>
              <a:rPr lang="tr-TR" sz="2800" b="1" dirty="0" err="1" smtClean="0">
                <a:solidFill>
                  <a:schemeClr val="tx1"/>
                </a:solidFill>
              </a:rPr>
              <a:t>bİr</a:t>
            </a:r>
            <a:r>
              <a:rPr lang="tr-TR" sz="2800" b="1" dirty="0" smtClean="0">
                <a:solidFill>
                  <a:schemeClr val="tx1"/>
                </a:solidFill>
              </a:rPr>
              <a:t> yol </a:t>
            </a:r>
            <a:r>
              <a:rPr lang="tr-TR" sz="2800" b="1" dirty="0" err="1" smtClean="0">
                <a:solidFill>
                  <a:schemeClr val="tx1"/>
                </a:solidFill>
              </a:rPr>
              <a:t>İzlenebİlİr</a:t>
            </a:r>
            <a:r>
              <a:rPr lang="tr-TR" sz="2800" b="1" dirty="0" smtClean="0">
                <a:solidFill>
                  <a:schemeClr val="tx1"/>
                </a:solidFill>
              </a:rPr>
              <a:t> mİ?</a:t>
            </a:r>
            <a:endParaRPr lang="tr-TR" sz="2800" dirty="0"/>
          </a:p>
        </p:txBody>
      </p:sp>
      <p:sp>
        <p:nvSpPr>
          <p:cNvPr id="3" name="2 İçerik Yer Tutucusu"/>
          <p:cNvSpPr>
            <a:spLocks noGrp="1"/>
          </p:cNvSpPr>
          <p:nvPr>
            <p:ph idx="1"/>
          </p:nvPr>
        </p:nvSpPr>
        <p:spPr>
          <a:xfrm>
            <a:off x="0" y="1214422"/>
            <a:ext cx="8858280" cy="5286412"/>
          </a:xfrm>
        </p:spPr>
        <p:txBody>
          <a:bodyPr/>
          <a:lstStyle/>
          <a:p>
            <a:pPr algn="just">
              <a:buNone/>
            </a:pPr>
            <a:r>
              <a:rPr lang="tr-TR" b="1" dirty="0" smtClean="0">
                <a:solidFill>
                  <a:srgbClr val="FF0000"/>
                </a:solidFill>
              </a:rPr>
              <a:t>       A) </a:t>
            </a:r>
            <a:r>
              <a:rPr lang="tr-TR" sz="2400" dirty="0" smtClean="0"/>
              <a:t>Şanlıurfa Tapu ve Kadastro 21. Bölge Müdürlüğünden gelen yazıda; TOKİ tarafından 172 ada 1 sayılı parsel üzerinde 45 adet afet konutu inşa edilmiş olup Afet İşleri Genel Müdürlüğüne tahsis edilmek üzere Maliye Hazinesine devir işlemi  yapılmıştır. Sonradan İl Afet ve Acil Durum Müdürlüğünün yazısından 172 ada 1 parsel sayılı taşınmaza tescili yapılan hak sahiplerinin, 170 ada 1 parsel sayılı taşınmaz üzerinde oturdukları anlaşılmıştır. </a:t>
            </a:r>
          </a:p>
          <a:p>
            <a:pPr algn="just">
              <a:buNone/>
            </a:pPr>
            <a:endParaRPr lang="tr-TR" sz="2400" dirty="0" smtClean="0"/>
          </a:p>
          <a:p>
            <a:pPr algn="just">
              <a:buNone/>
            </a:pPr>
            <a:r>
              <a:rPr lang="tr-TR" sz="2400" dirty="0" smtClean="0"/>
              <a:t>          2011/3 s. Genelgede belirtilen ‘(….)mimari inşaat projesinde/vaziyet planında </a:t>
            </a:r>
            <a:r>
              <a:rPr lang="tr-TR" sz="2400" dirty="0" smtClean="0">
                <a:solidFill>
                  <a:srgbClr val="FF0000"/>
                </a:solidFill>
              </a:rPr>
              <a:t>blok veya bağımsız bölüm</a:t>
            </a:r>
            <a:r>
              <a:rPr lang="tr-TR" sz="2400" b="1" dirty="0" smtClean="0">
                <a:solidFill>
                  <a:srgbClr val="FF0000"/>
                </a:solidFill>
              </a:rPr>
              <a:t> numaraları dışında</a:t>
            </a:r>
            <a:r>
              <a:rPr lang="tr-TR" sz="2400" dirty="0" smtClean="0"/>
              <a:t> herhangi bir değişiklik yapılamaz.’ hükmünden dolayı ada bazında oluşan hatayı düzeltmek Genelgemiz kapsamında mümkün değildir.</a:t>
            </a:r>
            <a:endParaRPr lang="tr-TR" sz="2400"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t>
            </a:r>
            <a:br>
              <a:rPr lang="tr-TR" dirty="0" smtClean="0"/>
            </a:br>
            <a:endParaRPr lang="tr-TR" dirty="0"/>
          </a:p>
        </p:txBody>
      </p:sp>
      <p:sp>
        <p:nvSpPr>
          <p:cNvPr id="3" name="2 İçerik Yer Tutucusu"/>
          <p:cNvSpPr>
            <a:spLocks noGrp="1"/>
          </p:cNvSpPr>
          <p:nvPr>
            <p:ph idx="1"/>
          </p:nvPr>
        </p:nvSpPr>
        <p:spPr>
          <a:xfrm>
            <a:off x="304800" y="1500174"/>
            <a:ext cx="8339166" cy="4579951"/>
          </a:xfrm>
        </p:spPr>
        <p:txBody>
          <a:bodyPr/>
          <a:lstStyle/>
          <a:p>
            <a:pPr algn="just">
              <a:buFont typeface="Wingdings" pitchFamily="2" charset="2"/>
              <a:buChar char="Ø"/>
            </a:pPr>
            <a:r>
              <a:rPr lang="tr-TR" dirty="0" smtClean="0"/>
              <a:t>   Genel Müdürlüğümüze intikal eden taleplerde; ülke genelinde dikey veya yatay kat irtifaklı veya kat mülkiyetli yapıların; fiili durumları ile tapu kayıtlarının dayanağını oluşturan mimarî projelerindeki bağımsız bölüm numaraları veya vaziyet planında gösterilen blokların blok numaraları zaman zaman farklılıklar göstermektedir. </a:t>
            </a:r>
            <a:endParaRPr lang="tr-TR" dirty="0"/>
          </a:p>
        </p:txBody>
      </p:sp>
      <p:sp>
        <p:nvSpPr>
          <p:cNvPr id="6" name="5 Slayt Numarası Yer Tutucusu"/>
          <p:cNvSpPr>
            <a:spLocks noGrp="1"/>
          </p:cNvSpPr>
          <p:nvPr>
            <p:ph type="sldNum" sz="quarter" idx="12"/>
          </p:nvPr>
        </p:nvSpPr>
        <p:spPr>
          <a:xfrm>
            <a:off x="8643966" y="6429396"/>
            <a:ext cx="344586" cy="285728"/>
          </a:xfrm>
        </p:spPr>
        <p:txBody>
          <a:bodyPr/>
          <a:lstStyle/>
          <a:p>
            <a:pPr lvl="0" algn="l">
              <a:defRPr/>
            </a:pPr>
            <a:r>
              <a:rPr lang="tr-TR" b="1" dirty="0" smtClean="0">
                <a:solidFill>
                  <a:schemeClr val="accent1">
                    <a:lumMod val="50000"/>
                  </a:schemeClr>
                </a:solidFill>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100" b="1" dirty="0" smtClean="0"/>
              <a:t>    Genel Müdürlüğümüzün görüşü</a:t>
            </a:r>
            <a:endParaRPr lang="tr-TR" dirty="0"/>
          </a:p>
        </p:txBody>
      </p:sp>
      <p:sp>
        <p:nvSpPr>
          <p:cNvPr id="3" name="2 İçerik Yer Tutucusu"/>
          <p:cNvSpPr>
            <a:spLocks noGrp="1"/>
          </p:cNvSpPr>
          <p:nvPr>
            <p:ph idx="1"/>
          </p:nvPr>
        </p:nvSpPr>
        <p:spPr>
          <a:xfrm>
            <a:off x="357158" y="1285860"/>
            <a:ext cx="8358246" cy="5072098"/>
          </a:xfrm>
        </p:spPr>
        <p:txBody>
          <a:bodyPr>
            <a:normAutofit fontScale="70000" lnSpcReduction="20000"/>
          </a:bodyPr>
          <a:lstStyle/>
          <a:p>
            <a:pPr>
              <a:buNone/>
            </a:pPr>
            <a:endParaRPr lang="tr-TR" dirty="0" smtClean="0"/>
          </a:p>
          <a:p>
            <a:pPr algn="just">
              <a:buNone/>
            </a:pPr>
            <a:r>
              <a:rPr lang="tr-TR" dirty="0" smtClean="0"/>
              <a:t>         Genel Müdürlüğümüzün </a:t>
            </a:r>
            <a:r>
              <a:rPr lang="tr-TR" b="1" i="1" u="sng" dirty="0" smtClean="0">
                <a:solidFill>
                  <a:srgbClr val="FF0000"/>
                </a:solidFill>
              </a:rPr>
              <a:t>1458 Sayılı "Sicil Üzerinde Yapılmış Olan Hataların Tashihi" Konulu Genelgesi  </a:t>
            </a:r>
            <a:r>
              <a:rPr lang="tr-TR" b="1" dirty="0" smtClean="0"/>
              <a:t>‘C- Diğer İdarelerin Sebep Olduğu Hatalar</a:t>
            </a:r>
            <a:r>
              <a:rPr lang="tr-TR" dirty="0" smtClean="0"/>
              <a:t>: Tapu sicil muhafızlıklarında yapılan akit ve tescil işlemlerine dayanak olan ve diğer idareler veya mahkemelerce düzenlenen (kimlik belgesi, tahsis kararı, veraset belgesi v.s.) belgelerde bu idarece düşülen hatalar da yine aynı idarenin doğru durumu belirleyen resmi belgelerine dayandırılarak düzeltilmelidir.’ hükmündedir. </a:t>
            </a:r>
          </a:p>
          <a:p>
            <a:pPr algn="just">
              <a:buNone/>
            </a:pPr>
            <a:r>
              <a:rPr lang="tr-TR" dirty="0" smtClean="0"/>
              <a:t>         </a:t>
            </a:r>
          </a:p>
          <a:p>
            <a:pPr algn="just">
              <a:buNone/>
            </a:pPr>
            <a:r>
              <a:rPr lang="tr-TR" dirty="0" smtClean="0"/>
              <a:t>         Söz konusu Genelgeye dayanılarak;  maliklerin, işlemi yürüten yetkili idarenin talebiyle, hatalı yazımdan sonra hak sahibi olmuş kişilerin yazılı olurları alınarak, şerh, belirtme ve ipoteklerin yeni bağımsız bölümlere aynen aktarılması koşuluyla, yetkili idarenin hatanın düzeltilmesine ilişkin resmi belgeleri doğrultusunda düzeltme işlemi yapılabilir.</a:t>
            </a:r>
          </a:p>
          <a:p>
            <a:pPr>
              <a:buNone/>
            </a:pPr>
            <a:endParaRPr lang="tr-TR" dirty="0" smtClean="0"/>
          </a:p>
          <a:p>
            <a:pPr>
              <a:buNone/>
            </a:pPr>
            <a:endParaRPr lang="tr-TR" i="1" u="sng" dirty="0" smtClean="0"/>
          </a:p>
        </p:txBody>
      </p:sp>
      <p:sp>
        <p:nvSpPr>
          <p:cNvPr id="6" name="5 Slayt Numarası Yer Tutucusu"/>
          <p:cNvSpPr>
            <a:spLocks noGrp="1"/>
          </p:cNvSpPr>
          <p:nvPr>
            <p:ph type="sldNum" sz="quarter" idx="12"/>
          </p:nvPr>
        </p:nvSpPr>
        <p:spPr/>
        <p:txBody>
          <a:bodyPr/>
          <a:lstStyle/>
          <a:p>
            <a:fld id="{C3759F28-7421-4333-A305-59443FA3736E}"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428604"/>
            <a:ext cx="8553480" cy="5651521"/>
          </a:xfrm>
        </p:spPr>
        <p:txBody>
          <a:bodyPr>
            <a:normAutofit/>
          </a:bodyPr>
          <a:lstStyle/>
          <a:p>
            <a:pPr algn="just"/>
            <a:endParaRPr lang="tr-TR" sz="2800" dirty="0" smtClean="0"/>
          </a:p>
          <a:p>
            <a:pPr algn="just">
              <a:buNone/>
            </a:pPr>
            <a:r>
              <a:rPr lang="tr-TR" sz="2800" dirty="0" smtClean="0"/>
              <a:t>      </a:t>
            </a:r>
          </a:p>
          <a:p>
            <a:pPr algn="just">
              <a:buNone/>
            </a:pPr>
            <a:r>
              <a:rPr lang="tr-TR" sz="2800" b="1" dirty="0" smtClean="0">
                <a:solidFill>
                  <a:srgbClr val="FF0000"/>
                </a:solidFill>
              </a:rPr>
              <a:t>         B) </a:t>
            </a:r>
            <a:r>
              <a:rPr lang="tr-TR" sz="2800" dirty="0" smtClean="0"/>
              <a:t>Eskişehir Tapu ve Kadastro XVII. Bölge Müdürlüğünden gelen yazıda; TOKİ tarafından ihale listesinde yapılan hata nedeniyle taşınmazın bağımsız bölüm nitelikleri ve arsa paylarının tapu kaydı ile fiili durumları farklılık göstermektedir. 2011/3 sayılı Genelgede belirtilen </a:t>
            </a:r>
            <a:r>
              <a:rPr lang="tr-TR" sz="2800" dirty="0" smtClean="0">
                <a:solidFill>
                  <a:srgbClr val="FF0000"/>
                </a:solidFill>
              </a:rPr>
              <a:t>‘(…) mimari inşaat projesinde/vaziyet planında blok veya bağımsız bölüm numaraları dışında herhangi bir değişiklik yapılamaz.’ </a:t>
            </a:r>
            <a:r>
              <a:rPr lang="tr-TR" sz="2800" dirty="0" smtClean="0"/>
              <a:t>hükmünden dolayı düzeltme yapılamamaktadır.</a:t>
            </a:r>
            <a:endParaRPr lang="tr-TR" sz="2800"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401080" cy="857256"/>
          </a:xfrm>
        </p:spPr>
        <p:txBody>
          <a:bodyPr>
            <a:noAutofit/>
          </a:bodyPr>
          <a:lstStyle/>
          <a:p>
            <a:pPr algn="ctr"/>
            <a:r>
              <a:rPr lang="tr-TR" sz="2800" b="1" dirty="0" err="1" smtClean="0"/>
              <a:t>Eskİşehİr</a:t>
            </a:r>
            <a:r>
              <a:rPr lang="tr-TR" sz="2800" b="1" dirty="0" smtClean="0"/>
              <a:t> Tapu ve Kadastro XVII. Bölge Müdürlüğünün görüşü</a:t>
            </a:r>
            <a:endParaRPr lang="tr-TR" sz="2800" b="1" dirty="0"/>
          </a:p>
        </p:txBody>
      </p:sp>
      <p:sp>
        <p:nvSpPr>
          <p:cNvPr id="3" name="2 İçerik Yer Tutucusu"/>
          <p:cNvSpPr>
            <a:spLocks noGrp="1"/>
          </p:cNvSpPr>
          <p:nvPr>
            <p:ph idx="1"/>
          </p:nvPr>
        </p:nvSpPr>
        <p:spPr>
          <a:xfrm>
            <a:off x="304800" y="1554162"/>
            <a:ext cx="8624918" cy="4525963"/>
          </a:xfrm>
        </p:spPr>
        <p:txBody>
          <a:bodyPr>
            <a:normAutofit fontScale="92500" lnSpcReduction="20000"/>
          </a:bodyPr>
          <a:lstStyle/>
          <a:p>
            <a:pPr algn="just">
              <a:buNone/>
            </a:pPr>
            <a:r>
              <a:rPr lang="tr-TR" sz="3000" dirty="0" smtClean="0"/>
              <a:t>          </a:t>
            </a:r>
          </a:p>
          <a:p>
            <a:pPr algn="just">
              <a:buNone/>
            </a:pPr>
            <a:r>
              <a:rPr lang="tr-TR" sz="3000" dirty="0" smtClean="0"/>
              <a:t>           TOKİ tarafından ihaleye çıkarılan taşınmazların satış işleminin buna uygun yapılıp yapılmadığı ve ihaleye çıkan taşınmazların arsa paylarının ne şekilde olduğunun tapu müdürlüğünce bilinmesi mümkün değildir. Ve bu sebeple TOKİ tarafından satışı yapılan taşınmazlara ait ihale listesinin arsa paylarını ve bağımsız bölümlerini gösterir şekilde hazırlanarak tapu müdürlüğüne ibraz edilmesi gerekir. Arsa paylarının düzeltilebilmesi için satışı yapılan bağımsız bölüm maliklerinin resmi senetle hazırlanacak bir işlemle </a:t>
            </a:r>
            <a:r>
              <a:rPr lang="tr-TR" sz="3000" dirty="0" err="1" smtClean="0"/>
              <a:t>muvafakatlarının</a:t>
            </a:r>
            <a:r>
              <a:rPr lang="tr-TR" sz="3000" dirty="0" smtClean="0"/>
              <a:t> alınması gerekir</a:t>
            </a:r>
            <a:r>
              <a:rPr lang="tr-TR" dirty="0" smtClean="0"/>
              <a:t>.</a:t>
            </a:r>
            <a:endParaRPr lang="tr-TR"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t>GENEL MÜDÜRLÜĞÜMÜZÜN GÖRÜŞÜ</a:t>
            </a:r>
            <a:endParaRPr lang="tr-TR" sz="2800" b="1" dirty="0"/>
          </a:p>
        </p:txBody>
      </p:sp>
      <p:sp>
        <p:nvSpPr>
          <p:cNvPr id="3" name="2 İçerik Yer Tutucusu"/>
          <p:cNvSpPr>
            <a:spLocks noGrp="1"/>
          </p:cNvSpPr>
          <p:nvPr>
            <p:ph idx="1"/>
          </p:nvPr>
        </p:nvSpPr>
        <p:spPr>
          <a:xfrm>
            <a:off x="0" y="1554162"/>
            <a:ext cx="8929718" cy="4525963"/>
          </a:xfrm>
        </p:spPr>
        <p:txBody>
          <a:bodyPr>
            <a:noAutofit/>
          </a:bodyPr>
          <a:lstStyle/>
          <a:p>
            <a:pPr algn="just">
              <a:buNone/>
            </a:pPr>
            <a:r>
              <a:rPr lang="tr-TR" sz="2400" dirty="0" smtClean="0"/>
              <a:t>         </a:t>
            </a:r>
            <a:r>
              <a:rPr lang="tr-TR" sz="2400" b="1" dirty="0" smtClean="0">
                <a:solidFill>
                  <a:srgbClr val="FF0000"/>
                </a:solidFill>
              </a:rPr>
              <a:t>Trampa işlemi </a:t>
            </a:r>
            <a:r>
              <a:rPr lang="tr-TR" sz="2400" dirty="0" smtClean="0"/>
              <a:t>gerçekleştirilerek tapu siciline sıhhat kazandırılabileceği; ayrıca satış listesinde belirtilen bağımsız bölüm numaralarının mimari projeye uygun olarak düzenlenmesi halinde, hatalı satışların önlenebileceği görüşündedir.</a:t>
            </a:r>
          </a:p>
          <a:p>
            <a:pPr algn="just">
              <a:buNone/>
            </a:pPr>
            <a:r>
              <a:rPr lang="tr-TR" sz="2400" dirty="0" smtClean="0">
                <a:solidFill>
                  <a:srgbClr val="FF0000"/>
                </a:solidFill>
              </a:rPr>
              <a:t>         </a:t>
            </a:r>
            <a:r>
              <a:rPr lang="tr-TR" sz="2400" b="1" u="sng" dirty="0" smtClean="0">
                <a:solidFill>
                  <a:srgbClr val="FF0000"/>
                </a:solidFill>
              </a:rPr>
              <a:t>Harçlar Kanununun 20/a maddesi</a:t>
            </a:r>
            <a:r>
              <a:rPr lang="tr-TR" sz="2400" dirty="0" smtClean="0">
                <a:solidFill>
                  <a:srgbClr val="FF0000"/>
                </a:solidFill>
              </a:rPr>
              <a:t>: </a:t>
            </a:r>
            <a:r>
              <a:rPr lang="tr-TR" sz="2400" dirty="0" smtClean="0"/>
              <a:t>(Değişik: 29/07/1998 - 4369/78 md.) Gayrimenkullerin ivaz karşılığında veya ölünceye kadar bakma akdine dayanarak yahut </a:t>
            </a:r>
            <a:r>
              <a:rPr lang="tr-TR" sz="2400" b="1" dirty="0" smtClean="0">
                <a:solidFill>
                  <a:srgbClr val="FF0000"/>
                </a:solidFill>
              </a:rPr>
              <a:t>trampa hükümlerine göre devir ve iktisabında </a:t>
            </a:r>
            <a:r>
              <a:rPr lang="tr-TR" sz="2400" dirty="0" smtClean="0"/>
              <a:t>gayrimenkulün beyan edilen devir ve iktisap bedelinden az olmamak üzere emlak vergisi değeri üzerinden (cebri icra ve şüyuun izalesi hallerinde satış bedeli, istimlaklerde takdir edilen bedel üzerinden) devir eden ve devir alan için ayrı ayrı uygulanan oran : </a:t>
            </a:r>
            <a:r>
              <a:rPr lang="tr-TR" sz="2400" b="1" dirty="0" smtClean="0">
                <a:solidFill>
                  <a:srgbClr val="FF0000"/>
                </a:solidFill>
              </a:rPr>
              <a:t>Binde 20</a:t>
            </a:r>
            <a:endParaRPr lang="tr-TR" sz="2400" dirty="0">
              <a:solidFill>
                <a:srgbClr val="FF0000"/>
              </a:solidFill>
            </a:endParaRPr>
          </a:p>
        </p:txBody>
      </p:sp>
      <p:sp>
        <p:nvSpPr>
          <p:cNvPr id="4" name="3 Slayt Numarası Yer Tutucusu"/>
          <p:cNvSpPr>
            <a:spLocks noGrp="1"/>
          </p:cNvSpPr>
          <p:nvPr>
            <p:ph type="sldNum" sz="quarter" idx="12"/>
          </p:nvPr>
        </p:nvSpPr>
        <p:spPr/>
        <p:txBody>
          <a:bodyPr/>
          <a:lstStyle/>
          <a:p>
            <a:fld id="{C3759F28-7421-4333-A305-59443FA3736E}"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428604"/>
            <a:ext cx="8553480" cy="1357322"/>
          </a:xfrm>
        </p:spPr>
        <p:txBody>
          <a:bodyPr>
            <a:noAutofit/>
          </a:bodyPr>
          <a:lstStyle/>
          <a:p>
            <a:pPr algn="just"/>
            <a:r>
              <a:rPr lang="tr-TR" sz="2400" b="1" dirty="0" smtClean="0">
                <a:solidFill>
                  <a:schemeClr val="tx1"/>
                </a:solidFill>
              </a:rPr>
              <a:t>4- </a:t>
            </a:r>
            <a:r>
              <a:rPr lang="tr-TR" sz="2400" b="1" dirty="0" err="1" smtClean="0">
                <a:solidFill>
                  <a:schemeClr val="tx1"/>
                </a:solidFill>
              </a:rPr>
              <a:t>RuhsatI</a:t>
            </a:r>
            <a:r>
              <a:rPr lang="tr-TR" sz="2400" b="1" dirty="0" smtClean="0">
                <a:solidFill>
                  <a:schemeClr val="tx1"/>
                </a:solidFill>
              </a:rPr>
              <a:t> olmayan veya ruhsatI hükümsüz hale gelen </a:t>
            </a:r>
            <a:r>
              <a:rPr lang="tr-TR" sz="2400" b="1" dirty="0" err="1" smtClean="0">
                <a:solidFill>
                  <a:schemeClr val="tx1"/>
                </a:solidFill>
              </a:rPr>
              <a:t>yapIlarda</a:t>
            </a:r>
            <a:r>
              <a:rPr lang="tr-TR" sz="2400" b="1" dirty="0" smtClean="0">
                <a:solidFill>
                  <a:schemeClr val="tx1"/>
                </a:solidFill>
              </a:rPr>
              <a:t> </a:t>
            </a:r>
            <a:r>
              <a:rPr lang="tr-TR" sz="2400" b="1" dirty="0" err="1" smtClean="0">
                <a:solidFill>
                  <a:schemeClr val="tx1"/>
                </a:solidFill>
              </a:rPr>
              <a:t>Genelgemİz</a:t>
            </a:r>
            <a:r>
              <a:rPr lang="tr-TR" sz="2400" b="1" dirty="0" smtClean="0">
                <a:solidFill>
                  <a:schemeClr val="tx1"/>
                </a:solidFill>
              </a:rPr>
              <a:t> </a:t>
            </a:r>
            <a:r>
              <a:rPr lang="tr-TR" sz="2400" b="1" dirty="0" err="1" smtClean="0">
                <a:solidFill>
                  <a:schemeClr val="tx1"/>
                </a:solidFill>
              </a:rPr>
              <a:t>hükümlerİnİn</a:t>
            </a:r>
            <a:r>
              <a:rPr lang="tr-TR" sz="2400" b="1" dirty="0" smtClean="0">
                <a:solidFill>
                  <a:schemeClr val="tx1"/>
                </a:solidFill>
              </a:rPr>
              <a:t> </a:t>
            </a:r>
            <a:r>
              <a:rPr lang="tr-TR" sz="2400" b="1" dirty="0" err="1" smtClean="0">
                <a:solidFill>
                  <a:schemeClr val="tx1"/>
                </a:solidFill>
              </a:rPr>
              <a:t>uygulanmasI</a:t>
            </a:r>
            <a:r>
              <a:rPr lang="tr-TR" sz="2400" b="1" dirty="0" smtClean="0">
                <a:solidFill>
                  <a:schemeClr val="tx1"/>
                </a:solidFill>
              </a:rPr>
              <a:t> mümkün müdür?</a:t>
            </a:r>
            <a:br>
              <a:rPr lang="tr-TR" sz="2400" b="1" dirty="0" smtClean="0">
                <a:solidFill>
                  <a:schemeClr val="tx1"/>
                </a:solidFill>
              </a:rPr>
            </a:br>
            <a:endParaRPr lang="tr-TR" sz="2400" b="1" dirty="0">
              <a:solidFill>
                <a:schemeClr val="tx1"/>
              </a:solidFill>
            </a:endParaRPr>
          </a:p>
        </p:txBody>
      </p:sp>
      <p:sp>
        <p:nvSpPr>
          <p:cNvPr id="3" name="İçerik Yer Tutucusu 2"/>
          <p:cNvSpPr>
            <a:spLocks noGrp="1"/>
          </p:cNvSpPr>
          <p:nvPr>
            <p:ph idx="1"/>
          </p:nvPr>
        </p:nvSpPr>
        <p:spPr>
          <a:xfrm>
            <a:off x="304800" y="1928802"/>
            <a:ext cx="8410604" cy="4000528"/>
          </a:xfrm>
        </p:spPr>
        <p:txBody>
          <a:bodyPr>
            <a:normAutofit fontScale="85000" lnSpcReduction="10000"/>
          </a:bodyPr>
          <a:lstStyle/>
          <a:p>
            <a:pPr algn="just">
              <a:buNone/>
            </a:pPr>
            <a:r>
              <a:rPr lang="tr-TR" dirty="0" smtClean="0"/>
              <a:t>        Küçükçekmece, Zeytinburnu, Pendik, Sarıyer Belediye Başkanlıklarından gelen yazılarda;</a:t>
            </a:r>
          </a:p>
          <a:p>
            <a:pPr algn="just">
              <a:buFont typeface="Wingdings" pitchFamily="2" charset="2"/>
              <a:buChar char="Ø"/>
            </a:pPr>
            <a:r>
              <a:rPr lang="tr-TR" dirty="0" smtClean="0"/>
              <a:t>Yapı kullanma izin belgesi bulunmayan</a:t>
            </a:r>
          </a:p>
          <a:p>
            <a:pPr algn="just">
              <a:buFont typeface="Wingdings" pitchFamily="2" charset="2"/>
              <a:buChar char="Ø"/>
            </a:pPr>
            <a:r>
              <a:rPr lang="tr-TR" dirty="0" smtClean="0"/>
              <a:t>Ruhsat müddeti geçen</a:t>
            </a:r>
          </a:p>
          <a:p>
            <a:pPr algn="just">
              <a:buFont typeface="Wingdings" pitchFamily="2" charset="2"/>
              <a:buChar char="Ø"/>
            </a:pPr>
            <a:r>
              <a:rPr lang="tr-TR" dirty="0" smtClean="0"/>
              <a:t>3194 s. İmar kanunu gereği ruhsatı hükümsüz sayılan yapılarda;</a:t>
            </a:r>
          </a:p>
          <a:p>
            <a:pPr algn="just">
              <a:buNone/>
            </a:pPr>
            <a:r>
              <a:rPr lang="tr-TR" dirty="0" smtClean="0"/>
              <a:t>   ilgili Genelgemiz gereği mimari projede değişiklik yapılıp yapılamayacağı hakkında tereddüt hasıl olmuştur. Ve bu konu Genel Müdürlüğümüze sorulmuştur.</a:t>
            </a: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34</a:t>
            </a:fld>
            <a:endParaRPr lang="tr-TR"/>
          </a:p>
        </p:txBody>
      </p:sp>
    </p:spTree>
    <p:extLst>
      <p:ext uri="{BB962C8B-B14F-4D97-AF65-F5344CB8AC3E}">
        <p14:creationId xmlns="" xmlns:p14="http://schemas.microsoft.com/office/powerpoint/2010/main" val="542079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4800" y="500042"/>
            <a:ext cx="8410604" cy="714380"/>
          </a:xfrm>
        </p:spPr>
        <p:txBody>
          <a:bodyPr>
            <a:normAutofit fontScale="90000"/>
          </a:bodyPr>
          <a:lstStyle/>
          <a:p>
            <a:r>
              <a:rPr lang="tr-TR" b="1" dirty="0" smtClean="0"/>
              <a:t>  Genel müdürlüğümüzün görüşü</a:t>
            </a:r>
            <a:endParaRPr lang="tr-TR" b="1" dirty="0"/>
          </a:p>
        </p:txBody>
      </p:sp>
      <p:sp>
        <p:nvSpPr>
          <p:cNvPr id="3" name="İçerik Yer Tutucusu 2"/>
          <p:cNvSpPr>
            <a:spLocks noGrp="1"/>
          </p:cNvSpPr>
          <p:nvPr>
            <p:ph idx="1"/>
          </p:nvPr>
        </p:nvSpPr>
        <p:spPr>
          <a:xfrm>
            <a:off x="285720" y="1571612"/>
            <a:ext cx="8429684" cy="4437075"/>
          </a:xfrm>
        </p:spPr>
        <p:txBody>
          <a:bodyPr>
            <a:normAutofit fontScale="92500" lnSpcReduction="10000"/>
          </a:bodyPr>
          <a:lstStyle/>
          <a:p>
            <a:pPr algn="just">
              <a:buNone/>
            </a:pPr>
            <a:r>
              <a:rPr lang="tr-TR" dirty="0" smtClean="0"/>
              <a:t>        </a:t>
            </a:r>
            <a:r>
              <a:rPr lang="tr-TR" sz="3000" dirty="0" smtClean="0"/>
              <a:t>3194 s. İmar Kanununun  29-31. maddelerinde geçen hükümler 6083 s. yasayla kurumumuza verilen görev, yetki ve sorumluluk kapsamında değildir. Tapu sicilinin temel dayanak belgelerine olan güvenirliğini korumak amacıyla hazırlanan ilgili Genelgemiz doğrultusunda, Kadastro Müdürlüklerince veya LİHKAB tarafından hazırlanan teknik raporun, belediyelerce onaylanıp onaylanmayacağı veya hangi gerekçelerle onaylanmayacağı hususu, Genelgemizin konusu dışında olup, Belediyelerin görev alanı içindedir.</a:t>
            </a:r>
            <a:endParaRPr lang="tr-TR" sz="3000"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35</a:t>
            </a:fld>
            <a:endParaRPr lang="tr-TR"/>
          </a:p>
        </p:txBody>
      </p:sp>
    </p:spTree>
    <p:extLst>
      <p:ext uri="{BB962C8B-B14F-4D97-AF65-F5344CB8AC3E}">
        <p14:creationId xmlns="" xmlns:p14="http://schemas.microsoft.com/office/powerpoint/2010/main" val="1328712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just"/>
            <a:r>
              <a:rPr lang="tr-TR" sz="2200" b="1" dirty="0" smtClean="0">
                <a:solidFill>
                  <a:schemeClr val="tx1"/>
                </a:solidFill>
              </a:rPr>
              <a:t>5-</a:t>
            </a:r>
            <a:r>
              <a:rPr lang="tr-TR" sz="2200" b="1" dirty="0" err="1" smtClean="0">
                <a:solidFill>
                  <a:schemeClr val="tx1"/>
                </a:solidFill>
              </a:rPr>
              <a:t>Genelgemİz</a:t>
            </a:r>
            <a:r>
              <a:rPr lang="tr-TR" sz="2200" b="1" dirty="0" smtClean="0">
                <a:solidFill>
                  <a:schemeClr val="tx1"/>
                </a:solidFill>
              </a:rPr>
              <a:t> </a:t>
            </a:r>
            <a:r>
              <a:rPr lang="tr-TR" sz="2200" b="1" dirty="0" err="1" smtClean="0">
                <a:solidFill>
                  <a:schemeClr val="tx1"/>
                </a:solidFill>
              </a:rPr>
              <a:t>farklI</a:t>
            </a:r>
            <a:r>
              <a:rPr lang="tr-TR" sz="2200" b="1" dirty="0" smtClean="0">
                <a:solidFill>
                  <a:schemeClr val="tx1"/>
                </a:solidFill>
              </a:rPr>
              <a:t> ada ve parsellerde bulunan </a:t>
            </a:r>
            <a:r>
              <a:rPr lang="tr-TR" sz="2200" b="1" dirty="0" err="1" smtClean="0">
                <a:solidFill>
                  <a:schemeClr val="tx1"/>
                </a:solidFill>
              </a:rPr>
              <a:t>hatalI</a:t>
            </a:r>
            <a:r>
              <a:rPr lang="tr-TR" sz="2200" b="1" dirty="0" smtClean="0">
                <a:solidFill>
                  <a:schemeClr val="tx1"/>
                </a:solidFill>
              </a:rPr>
              <a:t> </a:t>
            </a:r>
            <a:r>
              <a:rPr lang="tr-TR" sz="2200" b="1" dirty="0" err="1" smtClean="0">
                <a:solidFill>
                  <a:schemeClr val="tx1"/>
                </a:solidFill>
              </a:rPr>
              <a:t>bb</a:t>
            </a:r>
            <a:r>
              <a:rPr lang="tr-TR" sz="2200" b="1" dirty="0" smtClean="0">
                <a:solidFill>
                  <a:schemeClr val="tx1"/>
                </a:solidFill>
              </a:rPr>
              <a:t>/blok   </a:t>
            </a:r>
            <a:r>
              <a:rPr lang="tr-TR" sz="2200" b="1" dirty="0" err="1" smtClean="0">
                <a:solidFill>
                  <a:schemeClr val="tx1"/>
                </a:solidFill>
              </a:rPr>
              <a:t>numaralarInIn</a:t>
            </a:r>
            <a:r>
              <a:rPr lang="tr-TR" sz="2200" b="1" dirty="0" smtClean="0">
                <a:solidFill>
                  <a:schemeClr val="tx1"/>
                </a:solidFill>
              </a:rPr>
              <a:t> </a:t>
            </a:r>
            <a:r>
              <a:rPr lang="tr-TR" sz="2200" b="1" dirty="0" err="1" smtClean="0">
                <a:solidFill>
                  <a:schemeClr val="tx1"/>
                </a:solidFill>
              </a:rPr>
              <a:t>düzeltİlmesİ</a:t>
            </a:r>
            <a:r>
              <a:rPr lang="tr-TR" sz="2200" b="1" dirty="0" smtClean="0">
                <a:solidFill>
                  <a:schemeClr val="tx1"/>
                </a:solidFill>
              </a:rPr>
              <a:t> </a:t>
            </a:r>
            <a:r>
              <a:rPr lang="tr-TR" sz="2200" b="1" dirty="0" err="1" smtClean="0">
                <a:solidFill>
                  <a:schemeClr val="tx1"/>
                </a:solidFill>
              </a:rPr>
              <a:t>yönündekİ</a:t>
            </a:r>
            <a:r>
              <a:rPr lang="tr-TR" sz="2200" b="1" dirty="0" smtClean="0">
                <a:solidFill>
                  <a:schemeClr val="tx1"/>
                </a:solidFill>
              </a:rPr>
              <a:t> sorunlara cevap </a:t>
            </a:r>
            <a:r>
              <a:rPr lang="tr-TR" sz="2200" b="1" dirty="0" err="1" smtClean="0">
                <a:solidFill>
                  <a:schemeClr val="tx1"/>
                </a:solidFill>
              </a:rPr>
              <a:t>verİyor</a:t>
            </a:r>
            <a:r>
              <a:rPr lang="tr-TR" sz="2200" b="1" dirty="0" smtClean="0">
                <a:solidFill>
                  <a:schemeClr val="tx1"/>
                </a:solidFill>
              </a:rPr>
              <a:t> mu?</a:t>
            </a:r>
            <a:endParaRPr lang="tr-TR" sz="2200" b="1" dirty="0">
              <a:solidFill>
                <a:schemeClr val="tx1"/>
              </a:solidFill>
            </a:endParaRPr>
          </a:p>
        </p:txBody>
      </p:sp>
      <p:sp>
        <p:nvSpPr>
          <p:cNvPr id="3" name="2 İçerik Yer Tutucusu"/>
          <p:cNvSpPr>
            <a:spLocks noGrp="1"/>
          </p:cNvSpPr>
          <p:nvPr>
            <p:ph sz="half" idx="1"/>
          </p:nvPr>
        </p:nvSpPr>
        <p:spPr>
          <a:xfrm>
            <a:off x="0" y="1571612"/>
            <a:ext cx="4286248" cy="5143536"/>
          </a:xfrm>
        </p:spPr>
        <p:txBody>
          <a:bodyPr>
            <a:normAutofit fontScale="92500" lnSpcReduction="10000"/>
          </a:bodyPr>
          <a:lstStyle/>
          <a:p>
            <a:pPr algn="just">
              <a:buNone/>
            </a:pPr>
            <a:r>
              <a:rPr lang="tr-TR" dirty="0" smtClean="0"/>
              <a:t>   </a:t>
            </a:r>
            <a:r>
              <a:rPr lang="tr-TR" sz="2400" dirty="0" smtClean="0"/>
              <a:t>Hatay Tapu ve Kadastro 12. Bölge Müdürlüğünden gelen yazıda, şekilde de görüldüğü üzere farklı parsellerde bulunan hatalı bağımsız bölüm numaralarının, Genelgemizde belirtilen ‘Düzeltme işlemi sonucu, mimari inşaat projesinde/vaziyet planında </a:t>
            </a:r>
            <a:r>
              <a:rPr lang="tr-TR" sz="2400" b="1" i="1" u="sng" dirty="0" smtClean="0">
                <a:solidFill>
                  <a:srgbClr val="FF0000"/>
                </a:solidFill>
              </a:rPr>
              <a:t>blok veya bağımsız bölüm numaraları dışında</a:t>
            </a:r>
            <a:r>
              <a:rPr lang="tr-TR" sz="2400" dirty="0" smtClean="0"/>
              <a:t> herhangi bir değişiklik yapılamaz.’ hükmünden dolayı karşılanamadığı belirtilerek bu konuda Genel Müdürlüğümüzün görüşü sorulmuştur</a:t>
            </a:r>
            <a:r>
              <a:rPr lang="tr-TR" dirty="0" smtClean="0"/>
              <a:t>.</a:t>
            </a:r>
            <a:endParaRPr lang="tr-TR" dirty="0"/>
          </a:p>
        </p:txBody>
      </p:sp>
      <p:sp>
        <p:nvSpPr>
          <p:cNvPr id="5" name="4 İçerik Yer Tutucusu"/>
          <p:cNvSpPr>
            <a:spLocks noGrp="1"/>
          </p:cNvSpPr>
          <p:nvPr>
            <p:ph sz="half" idx="2"/>
          </p:nvPr>
        </p:nvSpPr>
        <p:spPr/>
        <p:txBody>
          <a:bodyPr>
            <a:normAutofit fontScale="92500" lnSpcReduction="10000"/>
          </a:bodyPr>
          <a:lstStyle/>
          <a:p>
            <a:endParaRPr lang="tr-TR"/>
          </a:p>
        </p:txBody>
      </p:sp>
      <p:pic>
        <p:nvPicPr>
          <p:cNvPr id="4" name="Picture 2"/>
          <p:cNvPicPr>
            <a:picLocks noChangeAspect="1" noChangeArrowheads="1"/>
          </p:cNvPicPr>
          <p:nvPr/>
        </p:nvPicPr>
        <p:blipFill>
          <a:blip r:embed="rId2"/>
          <a:srcRect/>
          <a:stretch>
            <a:fillRect/>
          </a:stretch>
        </p:blipFill>
        <p:spPr bwMode="auto">
          <a:xfrm>
            <a:off x="4572000" y="1571612"/>
            <a:ext cx="4572000" cy="4786346"/>
          </a:xfrm>
          <a:prstGeom prst="rect">
            <a:avLst/>
          </a:prstGeom>
          <a:noFill/>
          <a:ln w="9525">
            <a:noFill/>
            <a:miter lim="800000"/>
            <a:headEnd/>
            <a:tailEnd/>
          </a:ln>
          <a:effectLst/>
        </p:spPr>
      </p:pic>
      <p:sp>
        <p:nvSpPr>
          <p:cNvPr id="8" name="7 Slayt Numarası Yer Tutucusu"/>
          <p:cNvSpPr>
            <a:spLocks noGrp="1"/>
          </p:cNvSpPr>
          <p:nvPr>
            <p:ph type="sldNum" sz="quarter" idx="12"/>
          </p:nvPr>
        </p:nvSpPr>
        <p:spPr/>
        <p:txBody>
          <a:bodyPr/>
          <a:lstStyle/>
          <a:p>
            <a:fld id="{C3759F28-7421-4333-A305-59443FA3736E}"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04800" y="0"/>
            <a:ext cx="8686800" cy="928670"/>
          </a:xfrm>
        </p:spPr>
        <p:txBody>
          <a:bodyPr>
            <a:normAutofit/>
          </a:bodyPr>
          <a:lstStyle/>
          <a:p>
            <a:r>
              <a:rPr lang="tr-TR" sz="2800" b="1" dirty="0" smtClean="0"/>
              <a:t>      Genel Müdürlüğümüzün görüşü</a:t>
            </a:r>
            <a:endParaRPr lang="tr-TR" sz="2800" b="1" dirty="0"/>
          </a:p>
        </p:txBody>
      </p:sp>
      <p:sp>
        <p:nvSpPr>
          <p:cNvPr id="6" name="5 İçerik Yer Tutucusu"/>
          <p:cNvSpPr>
            <a:spLocks noGrp="1"/>
          </p:cNvSpPr>
          <p:nvPr>
            <p:ph idx="1"/>
          </p:nvPr>
        </p:nvSpPr>
        <p:spPr>
          <a:xfrm>
            <a:off x="142844" y="714356"/>
            <a:ext cx="8848756" cy="6143644"/>
          </a:xfrm>
        </p:spPr>
        <p:txBody>
          <a:bodyPr>
            <a:normAutofit lnSpcReduction="10000"/>
          </a:bodyPr>
          <a:lstStyle/>
          <a:p>
            <a:pPr algn="just">
              <a:buNone/>
            </a:pPr>
            <a:r>
              <a:rPr lang="tr-TR" sz="2400" dirty="0" smtClean="0"/>
              <a:t>          Talep edilen işleme yönelik tapu siciline sıhhat kazandırmak  amacıyla;</a:t>
            </a:r>
          </a:p>
          <a:p>
            <a:pPr algn="just">
              <a:buFont typeface="Wingdings" pitchFamily="2" charset="2"/>
              <a:buChar char="Ø"/>
            </a:pPr>
            <a:r>
              <a:rPr lang="tr-TR" sz="2400" dirty="0" smtClean="0"/>
              <a:t>      Farklı parsellerde bulunan hatalı bağımsız bölüm numaralarının düzeltilmesini talep eden tarafların trampa işlemi yapabileceği veya, </a:t>
            </a:r>
          </a:p>
          <a:p>
            <a:pPr algn="just">
              <a:buFont typeface="Wingdings" pitchFamily="2" charset="2"/>
              <a:buChar char="Ø"/>
            </a:pPr>
            <a:r>
              <a:rPr lang="tr-TR" sz="2400" i="1" dirty="0" smtClean="0">
                <a:solidFill>
                  <a:srgbClr val="FF0000"/>
                </a:solidFill>
              </a:rPr>
              <a:t>     2981 Sayılı İmar ve Gecekondu Mevzuatına Aykırı Yapılara Uygulanacak  Bazı  İşlemler ve  6785  Sayılı İmar Kanununun bir Maddesinin Değiştirilmesi Hakkında Kanunun Ek 1. maddesi </a:t>
            </a:r>
            <a:r>
              <a:rPr lang="tr-TR" sz="2400" dirty="0" smtClean="0"/>
              <a:t>‘İmar planı olan yerlerde, 9/5/1985 tarih ve 3194 sayılı İmar Kanununun 18 inci maddesi gereğince arsa ve arazi düzenlemelerinde, binalı veya binasız arsa ve arazilere bu Kanundan önce özel parselasyona dayalı veya hisse karşılığı satın alınan yerler dikkate alınarak müstakil, hisseli parselleri veya üzerinde yapılacak binaların daire miktarları göz önünde bulundurularak kat mülkiyeti esasına göre arsa paylarını sahipleri adlarına resen tescil ettirmeye valilik veya belediyeler yetkilidir.’  hükmüne istinaden </a:t>
            </a:r>
            <a:r>
              <a:rPr lang="tr-TR" sz="2400" i="1" dirty="0" smtClean="0">
                <a:solidFill>
                  <a:srgbClr val="FF0000"/>
                </a:solidFill>
              </a:rPr>
              <a:t>belediye veya valilik tarafından kişilerin fiilen kullanım durumları gözetilerek arsa ve arazi düzenlemesi yapılabileceği </a:t>
            </a:r>
            <a:r>
              <a:rPr lang="tr-TR" sz="2400" dirty="0" smtClean="0"/>
              <a:t>görüşündedir.</a:t>
            </a:r>
          </a:p>
          <a:p>
            <a:pPr>
              <a:buNone/>
            </a:pPr>
            <a:endParaRPr lang="tr-TR" dirty="0"/>
          </a:p>
        </p:txBody>
      </p:sp>
      <p:sp>
        <p:nvSpPr>
          <p:cNvPr id="8" name="7 Slayt Numarası Yer Tutucusu"/>
          <p:cNvSpPr>
            <a:spLocks noGrp="1"/>
          </p:cNvSpPr>
          <p:nvPr>
            <p:ph type="sldNum" sz="quarter" idx="12"/>
          </p:nvPr>
        </p:nvSpPr>
        <p:spPr/>
        <p:txBody>
          <a:bodyPr/>
          <a:lstStyle/>
          <a:p>
            <a:fld id="{C3759F28-7421-4333-A305-59443FA3736E}" type="slidenum">
              <a:rPr lang="tr-TR" smtClean="0"/>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571480"/>
            <a:ext cx="8572560" cy="5508645"/>
          </a:xfrm>
        </p:spPr>
        <p:txBody>
          <a:bodyPr>
            <a:normAutofit/>
          </a:bodyPr>
          <a:lstStyle/>
          <a:p>
            <a:pPr algn="just" fontAlgn="base">
              <a:buNone/>
            </a:pPr>
            <a:r>
              <a:rPr lang="tr-TR" dirty="0" smtClean="0"/>
              <a:t>        </a:t>
            </a:r>
            <a:r>
              <a:rPr lang="tr-TR" sz="2600" dirty="0" smtClean="0"/>
              <a:t>Ancak 6306 sayılı Afet Riski Altındaki Alanların Dönüştürülmesi Hakkında Kanunun 23. maddesi</a:t>
            </a:r>
            <a:r>
              <a:rPr lang="tr-TR" sz="2600" b="1" dirty="0" smtClean="0"/>
              <a:t> </a:t>
            </a:r>
            <a:r>
              <a:rPr lang="tr-TR" sz="2600" i="1" dirty="0" smtClean="0"/>
              <a:t>‘2</a:t>
            </a:r>
            <a:r>
              <a:rPr lang="tr-TR" sz="2600" dirty="0" smtClean="0"/>
              <a:t>4/2/1984 tarihli ve </a:t>
            </a:r>
            <a:r>
              <a:rPr lang="tr-TR" sz="2600" i="1" dirty="0" smtClean="0">
                <a:solidFill>
                  <a:srgbClr val="FF0000"/>
                </a:solidFill>
              </a:rPr>
              <a:t>2981 sayılı İmar ve Gecekondu Mevzuatına Aykırı Yapılara Uygulanacak Bazı İşlemler ve 6785 Sayılı İmar Kanununun Bir Maddesinin Değiştirilmesi Hakkında Kanun yürürlükten kaldırılmıştır</a:t>
            </a:r>
            <a:r>
              <a:rPr lang="tr-TR" sz="2600" dirty="0" smtClean="0"/>
              <a:t>.’ hükmündedir.</a:t>
            </a:r>
          </a:p>
          <a:p>
            <a:pPr algn="just" fontAlgn="base">
              <a:buNone/>
            </a:pPr>
            <a:r>
              <a:rPr lang="tr-TR" sz="2600" b="1" dirty="0" smtClean="0">
                <a:solidFill>
                  <a:srgbClr val="FF0000"/>
                </a:solidFill>
              </a:rPr>
              <a:t>        </a:t>
            </a:r>
          </a:p>
          <a:p>
            <a:pPr algn="just" fontAlgn="base">
              <a:buNone/>
            </a:pPr>
            <a:r>
              <a:rPr lang="tr-TR" sz="2600" b="1" i="1" dirty="0" smtClean="0">
                <a:solidFill>
                  <a:srgbClr val="FF0000"/>
                </a:solidFill>
              </a:rPr>
              <a:t>         </a:t>
            </a:r>
            <a:r>
              <a:rPr lang="tr-TR" sz="2600" dirty="0" smtClean="0"/>
              <a:t>Aynı kanunun ‘Yürürlük’ başlıklı 24. maddesi </a:t>
            </a:r>
            <a:r>
              <a:rPr lang="tr-TR" sz="2600" b="1" dirty="0" smtClean="0"/>
              <a:t>‘</a:t>
            </a:r>
            <a:r>
              <a:rPr lang="tr-TR" sz="2600" dirty="0" smtClean="0"/>
              <a:t> Bu Kanunun; (....) </a:t>
            </a:r>
            <a:r>
              <a:rPr lang="tr-TR" sz="2600" i="1" dirty="0" smtClean="0">
                <a:solidFill>
                  <a:srgbClr val="FF0000"/>
                </a:solidFill>
              </a:rPr>
              <a:t>23. maddesi yayımı tarihinden üç yıl sonra </a:t>
            </a:r>
            <a:r>
              <a:rPr lang="tr-TR" sz="2600" i="1" dirty="0" err="1" smtClean="0">
                <a:solidFill>
                  <a:srgbClr val="FF0000"/>
                </a:solidFill>
              </a:rPr>
              <a:t>yürülüğe</a:t>
            </a:r>
            <a:r>
              <a:rPr lang="tr-TR" sz="2600" i="1" dirty="0" smtClean="0">
                <a:solidFill>
                  <a:srgbClr val="FF0000"/>
                </a:solidFill>
              </a:rPr>
              <a:t> girer.</a:t>
            </a:r>
            <a:r>
              <a:rPr lang="tr-TR" sz="2600" b="1" i="1" dirty="0" smtClean="0"/>
              <a:t>’  </a:t>
            </a:r>
            <a:r>
              <a:rPr lang="tr-TR" sz="2600" dirty="0" smtClean="0"/>
              <a:t>hükümlerinden dolayı  31.05.2015 tarihinden itibaren </a:t>
            </a:r>
            <a:r>
              <a:rPr lang="tr-TR" sz="2600" i="1" dirty="0" smtClean="0"/>
              <a:t>(….)</a:t>
            </a:r>
            <a:r>
              <a:rPr lang="tr-TR" sz="2600" dirty="0" smtClean="0"/>
              <a:t>2981 sayılı kanunun Ek 1. maddesine</a:t>
            </a:r>
            <a:r>
              <a:rPr lang="tr-TR" sz="2600" dirty="0" smtClean="0">
                <a:solidFill>
                  <a:srgbClr val="FF0000"/>
                </a:solidFill>
              </a:rPr>
              <a:t>  </a:t>
            </a:r>
            <a:r>
              <a:rPr lang="tr-TR" sz="2600" dirty="0" smtClean="0"/>
              <a:t>dayanılamayacaktır.</a:t>
            </a:r>
          </a:p>
          <a:p>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3759F28-7421-4333-A305-59443FA3736E}" type="slidenum">
              <a:rPr lang="tr-TR" smtClean="0"/>
              <a:pPr/>
              <a:t>39</a:t>
            </a:fld>
            <a:endParaRPr lang="tr-TR"/>
          </a:p>
        </p:txBody>
      </p:sp>
      <p:graphicFrame>
        <p:nvGraphicFramePr>
          <p:cNvPr id="5" name="1 Grafik"/>
          <p:cNvGraphicFramePr>
            <a:graphicFrameLocks noGrp="1"/>
          </p:cNvGraphicFramePr>
          <p:nvPr>
            <p:ph idx="1"/>
          </p:nvPr>
        </p:nvGraphicFramePr>
        <p:xfrm>
          <a:off x="0" y="214290"/>
          <a:ext cx="8991600"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a:xfrm>
            <a:off x="457200" y="1785926"/>
            <a:ext cx="8258204" cy="4437075"/>
          </a:xfrm>
        </p:spPr>
        <p:txBody>
          <a:bodyPr/>
          <a:lstStyle/>
          <a:p>
            <a:pPr algn="just">
              <a:buFont typeface="Wingdings" pitchFamily="2" charset="2"/>
              <a:buChar char="Ø"/>
            </a:pPr>
            <a:r>
              <a:rPr lang="tr-TR" dirty="0" smtClean="0"/>
              <a:t>   Bu sorunlara çözüm bulmak amacıyla Genel Müdürlüğümüzce 19.09.2011 tarihli </a:t>
            </a:r>
            <a:r>
              <a:rPr lang="tr-TR" b="1" i="1" dirty="0" smtClean="0"/>
              <a:t> </a:t>
            </a:r>
            <a:r>
              <a:rPr lang="tr-TR" b="1" u="sng" dirty="0" smtClean="0">
                <a:solidFill>
                  <a:srgbClr val="FF0000"/>
                </a:solidFill>
              </a:rPr>
              <a:t>2011/3 Sayılı "Hatalı blok veya bağımsız bölüm numaralarında düzeltme işlemi" Konulu</a:t>
            </a:r>
            <a:r>
              <a:rPr lang="tr-TR" b="1" u="sng" dirty="0" smtClean="0"/>
              <a:t> </a:t>
            </a:r>
            <a:r>
              <a:rPr lang="tr-TR" dirty="0" smtClean="0"/>
              <a:t>Genelge hazırlanmıştır. </a:t>
            </a:r>
          </a:p>
          <a:p>
            <a:pPr>
              <a:buFont typeface="Wingdings" pitchFamily="2" charset="2"/>
              <a:buChar char="v"/>
            </a:pPr>
            <a:endParaRPr lang="tr-TR" dirty="0"/>
          </a:p>
        </p:txBody>
      </p:sp>
      <p:sp>
        <p:nvSpPr>
          <p:cNvPr id="5" name="4 Slayt Numarası Yer Tutucusu"/>
          <p:cNvSpPr>
            <a:spLocks noGrp="1"/>
          </p:cNvSpPr>
          <p:nvPr>
            <p:ph type="sldNum" sz="quarter" idx="12"/>
          </p:nvPr>
        </p:nvSpPr>
        <p:spPr/>
        <p:txBody>
          <a:bodyPr/>
          <a:lstStyle/>
          <a:p>
            <a:fld id="{C3759F28-7421-4333-A305-59443FA3736E}"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572560" cy="6572272"/>
          </a:xfrm>
        </p:spPr>
        <p:txBody>
          <a:bodyPr>
            <a:normAutofit lnSpcReduction="10000"/>
          </a:bodyPr>
          <a:lstStyle/>
          <a:p>
            <a:pPr algn="just">
              <a:buNone/>
            </a:pPr>
            <a:r>
              <a:rPr lang="tr-TR" sz="2000" b="1" u="sng" dirty="0" smtClean="0">
                <a:solidFill>
                  <a:srgbClr val="FF0000"/>
                </a:solidFill>
              </a:rPr>
              <a:t>Tapu Sicil Tüzüğünün Ana ve Yardımcı Siciller Üzerinde Düzeltme başlıklı 74 maddesi fıkra ;</a:t>
            </a:r>
          </a:p>
          <a:p>
            <a:pPr algn="just">
              <a:buNone/>
            </a:pPr>
            <a:endParaRPr lang="tr-TR" sz="2000" dirty="0" smtClean="0"/>
          </a:p>
          <a:p>
            <a:pPr algn="just">
              <a:buNone/>
            </a:pPr>
            <a:r>
              <a:rPr lang="tr-TR" sz="2000" dirty="0" smtClean="0"/>
              <a:t>(3) Ana veya yardımcı siciller üzerinde yapılmış hata veya eksikliklerin, ilgililerce sunulan veya başka idarelerce düzenlenen belgelerden kaynaklanması hâlinde, ilgililerin gerçek durumu kanıtlayıcı belgelere dayalı başvuruları üzerine, istem yevmiye defterine kaydedilerek gerekli düzeltme yapılır.</a:t>
            </a:r>
          </a:p>
          <a:p>
            <a:pPr algn="just">
              <a:buNone/>
            </a:pPr>
            <a:endParaRPr lang="tr-TR" sz="2000" dirty="0" smtClean="0"/>
          </a:p>
          <a:p>
            <a:pPr algn="just">
              <a:buNone/>
            </a:pPr>
            <a:r>
              <a:rPr lang="tr-TR" sz="2000" dirty="0" smtClean="0"/>
              <a:t>(4) Kütük, yevmiye defteri ve yardımcı sicillerde, belgelere aykırı tescil veya esaslı yazım hatasının düzeltilebilmesi için ilgililerin yazılı olurunun alınması gerekir. İlgililerden birisinin yazılı oluru olmazsa, bu durum beyanlar sütununda belirtilerek, 26/9/2011 tarih ve 659 sayılı Kanun Hükmünde Kararname hükümlerine göre işlem yapılır.</a:t>
            </a:r>
          </a:p>
          <a:p>
            <a:pPr algn="just">
              <a:buNone/>
            </a:pPr>
            <a:endParaRPr lang="tr-TR" sz="2000" dirty="0" smtClean="0"/>
          </a:p>
          <a:p>
            <a:pPr algn="just">
              <a:buNone/>
            </a:pPr>
            <a:r>
              <a:rPr lang="tr-TR" sz="2000" dirty="0" smtClean="0"/>
              <a:t>(5) Yapılacak düzeltmeler hatalı yazımdan sonra hak sahibi olmuş kişilerin hakkını etkileyici nitelikte ise, bu hak sahiplerinin de yazılı olurları aranır.</a:t>
            </a:r>
          </a:p>
          <a:p>
            <a:pPr algn="just">
              <a:buNone/>
            </a:pPr>
            <a:endParaRPr lang="tr-TR" sz="2000" dirty="0" smtClean="0"/>
          </a:p>
          <a:p>
            <a:pPr algn="just">
              <a:buNone/>
            </a:pPr>
            <a:r>
              <a:rPr lang="tr-TR" sz="2000" dirty="0" smtClean="0"/>
              <a:t>(6) Müdürlük, ilgililerin bilgisi dışında yaptığı işlemleri tebliğ etmekle yükümlüdür.</a:t>
            </a:r>
          </a:p>
          <a:p>
            <a:pPr algn="just">
              <a:buNone/>
            </a:pPr>
            <a:endParaRPr lang="tr-TR" sz="2000" dirty="0" smtClean="0">
              <a:solidFill>
                <a:srgbClr val="FF0000"/>
              </a:solidFill>
            </a:endParaRPr>
          </a:p>
          <a:p>
            <a:pPr algn="just"/>
            <a:endParaRPr lang="tr-TR" sz="2000" dirty="0" smtClean="0"/>
          </a:p>
          <a:p>
            <a:endParaRPr lang="tr-TR" sz="2000"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2276872"/>
            <a:ext cx="8686800" cy="3803253"/>
          </a:xfrm>
        </p:spPr>
        <p:txBody>
          <a:bodyPr>
            <a:normAutofit/>
          </a:bodyPr>
          <a:lstStyle/>
          <a:p>
            <a:pPr marL="0" indent="0" algn="just">
              <a:buNone/>
            </a:pPr>
            <a:r>
              <a:rPr lang="tr-TR" sz="4800" dirty="0" smtClean="0"/>
              <a:t>        TEŞEKKÜR EDERİZ</a:t>
            </a:r>
            <a:endParaRPr lang="tr-TR" sz="4800" dirty="0"/>
          </a:p>
        </p:txBody>
      </p:sp>
    </p:spTree>
    <p:extLst>
      <p:ext uri="{BB962C8B-B14F-4D97-AF65-F5344CB8AC3E}">
        <p14:creationId xmlns="" xmlns:p14="http://schemas.microsoft.com/office/powerpoint/2010/main" val="640175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290"/>
            <a:ext cx="8991600" cy="5865835"/>
          </a:xfrm>
        </p:spPr>
        <p:txBody>
          <a:bodyPr/>
          <a:lstStyle/>
          <a:p>
            <a:endParaRPr lang="tr-TR" dirty="0"/>
          </a:p>
        </p:txBody>
      </p:sp>
      <p:sp>
        <p:nvSpPr>
          <p:cNvPr id="4" name="3 Slayt Numarası Yer Tutucusu"/>
          <p:cNvSpPr>
            <a:spLocks noGrp="1"/>
          </p:cNvSpPr>
          <p:nvPr>
            <p:ph type="sldNum" sz="quarter" idx="12"/>
          </p:nvPr>
        </p:nvSpPr>
        <p:spPr/>
        <p:txBody>
          <a:bodyPr/>
          <a:lstStyle/>
          <a:p>
            <a:fld id="{C3759F28-7421-4333-A305-59443FA3736E}" type="slidenum">
              <a:rPr lang="tr-TR" smtClean="0"/>
              <a:pPr/>
              <a:t>42</a:t>
            </a:fld>
            <a:endParaRPr lang="tr-TR"/>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unu" r:id="rId3" imgW="4570501" imgH="3427449" progId="PowerPoint.Show.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285728"/>
            <a:ext cx="8686800" cy="1143008"/>
          </a:xfrm>
        </p:spPr>
        <p:txBody>
          <a:bodyPr/>
          <a:lstStyle/>
          <a:p>
            <a:r>
              <a:rPr lang="tr-TR" dirty="0" smtClean="0"/>
              <a:t>              </a:t>
            </a:r>
            <a:r>
              <a:rPr lang="tr-TR" sz="3200" b="1" dirty="0" err="1" smtClean="0"/>
              <a:t>Genelge’nİn</a:t>
            </a:r>
            <a:r>
              <a:rPr lang="tr-TR" sz="3200" b="1" dirty="0" smtClean="0"/>
              <a:t>  amacI </a:t>
            </a:r>
            <a:endParaRPr lang="tr-TR" sz="3200" b="1" dirty="0"/>
          </a:p>
        </p:txBody>
      </p:sp>
      <p:sp>
        <p:nvSpPr>
          <p:cNvPr id="3" name="2 İçerik Yer Tutucusu"/>
          <p:cNvSpPr>
            <a:spLocks noGrp="1"/>
          </p:cNvSpPr>
          <p:nvPr>
            <p:ph idx="1"/>
          </p:nvPr>
        </p:nvSpPr>
        <p:spPr>
          <a:xfrm>
            <a:off x="285720" y="1142984"/>
            <a:ext cx="8358246" cy="5072098"/>
          </a:xfrm>
        </p:spPr>
        <p:txBody>
          <a:bodyPr>
            <a:normAutofit fontScale="77500" lnSpcReduction="20000"/>
          </a:bodyPr>
          <a:lstStyle/>
          <a:p>
            <a:pPr>
              <a:buNone/>
            </a:pPr>
            <a:r>
              <a:rPr lang="tr-TR" dirty="0" smtClean="0"/>
              <a:t>                         </a:t>
            </a:r>
          </a:p>
          <a:p>
            <a:pPr algn="just">
              <a:buNone/>
            </a:pPr>
            <a:r>
              <a:rPr lang="tr-TR" dirty="0" smtClean="0"/>
              <a:t>           Kat irtifaklı veya kat mülkiyetli yapıların; fiili durumları ile tapu kayıtlarının dayanağını oluşturan mimarî projelerindeki bağımsız bölüm numaraları veya vaziyet planında gösterilen blokların blok numaralarındaki  farklılıklar  özünde İdaremiz işlemlerinden kaynaklanmamaktadır. Ancak yaşanan sorunlarla tapu sicilinin temel dayanak belgelerine olan güvenilirliği zedelenmektedir. Tapu sicillerinin, 4721 sayılı Türk Medenî Kanunu’nun öngördüğü şekilde düzenli olarak tutulması ve korunması görevi Teşkilatımızın  aslî  görevidir. Bu sebeplerle fiili durumla hukuki durum arasındaki bu farklılığın düzeltilerek </a:t>
            </a:r>
            <a:r>
              <a:rPr lang="tr-TR" b="1" i="1" dirty="0" smtClean="0">
                <a:solidFill>
                  <a:srgbClr val="FF0000"/>
                </a:solidFill>
              </a:rPr>
              <a:t>tapu siciline olan güvenin korunması</a:t>
            </a:r>
            <a:r>
              <a:rPr lang="tr-TR" b="1" dirty="0" smtClean="0">
                <a:solidFill>
                  <a:srgbClr val="FF0000"/>
                </a:solidFill>
              </a:rPr>
              <a:t> </a:t>
            </a:r>
            <a:r>
              <a:rPr lang="tr-TR" dirty="0" smtClean="0"/>
              <a:t>amacıyla 19.09.2011 tarihinde söz konusu genelgemiz hazırlanmıştır.</a:t>
            </a:r>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928670"/>
            <a:ext cx="8686800" cy="838200"/>
          </a:xfrm>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a:xfrm>
            <a:off x="142844" y="357166"/>
            <a:ext cx="8643998" cy="6500834"/>
          </a:xfrm>
        </p:spPr>
        <p:txBody>
          <a:bodyPr>
            <a:normAutofit fontScale="40000" lnSpcReduction="20000"/>
          </a:bodyPr>
          <a:lstStyle/>
          <a:p>
            <a:pPr algn="just">
              <a:buNone/>
            </a:pPr>
            <a:endParaRPr lang="tr-TR" sz="7200" dirty="0" smtClean="0"/>
          </a:p>
          <a:p>
            <a:pPr algn="just">
              <a:buNone/>
            </a:pPr>
            <a:r>
              <a:rPr lang="tr-TR" sz="5000" b="1" dirty="0" smtClean="0"/>
              <a:t>     Genelgemiz kapsamında Hata </a:t>
            </a:r>
          </a:p>
          <a:p>
            <a:pPr algn="just">
              <a:buNone/>
            </a:pPr>
            <a:r>
              <a:rPr lang="tr-TR" sz="5000" dirty="0" smtClean="0"/>
              <a:t>          Kat irtifaklı veya kat mülkiyetli yapıların; fiili durumları ile tapu kayıtlarının dayanağını oluşturan mimarî projelerindeki bağımsız bölüm numaraları veya vaziyet planında gösterilen blokların blok numaralarındaki  farklılıklardır.</a:t>
            </a:r>
            <a:endParaRPr lang="tr-TR" sz="5000" b="1" dirty="0" smtClean="0"/>
          </a:p>
          <a:p>
            <a:pPr algn="just">
              <a:buNone/>
            </a:pPr>
            <a:endParaRPr lang="tr-TR" sz="5000" b="1" dirty="0" smtClean="0"/>
          </a:p>
          <a:p>
            <a:pPr algn="just">
              <a:buNone/>
            </a:pPr>
            <a:r>
              <a:rPr lang="tr-TR" sz="5000" b="1" dirty="0" smtClean="0"/>
              <a:t>     Kat irtifakı </a:t>
            </a:r>
          </a:p>
          <a:p>
            <a:pPr algn="just">
              <a:buNone/>
            </a:pPr>
            <a:r>
              <a:rPr lang="tr-TR" sz="5000" dirty="0" smtClean="0"/>
              <a:t>          Bir arsa üzerinde ileride kat mülkiyetine konu olmak üzere yapılacak veya yapılmakta olan bir veya birden çok yapının bağımsız bölümleri için o arsanın maliki veya ortak malikleri tarafından Kat Mülkiyeti Kanununun hükümlerine göre kurulan irtifak hakkına ( Kat İrtifakı), bu haklara sahip olanlara da (Kat İrtifakı Sahibi) denir.</a:t>
            </a:r>
          </a:p>
          <a:p>
            <a:pPr algn="just">
              <a:buNone/>
            </a:pPr>
            <a:r>
              <a:rPr lang="tr-TR" sz="5000" b="1" dirty="0" smtClean="0"/>
              <a:t> </a:t>
            </a:r>
            <a:endParaRPr lang="tr-TR" sz="5000" dirty="0" smtClean="0"/>
          </a:p>
          <a:p>
            <a:pPr algn="just">
              <a:buNone/>
            </a:pPr>
            <a:r>
              <a:rPr lang="tr-TR" sz="5000" b="1" dirty="0" smtClean="0"/>
              <a:t>     Kat mülkiyeti</a:t>
            </a:r>
            <a:endParaRPr lang="tr-TR" sz="5000" dirty="0" smtClean="0"/>
          </a:p>
          <a:p>
            <a:pPr algn="just">
              <a:buNone/>
            </a:pPr>
            <a:r>
              <a:rPr lang="tr-TR" sz="5000" b="1" dirty="0" smtClean="0"/>
              <a:t>    </a:t>
            </a:r>
            <a:r>
              <a:rPr lang="tr-TR" sz="5000" dirty="0" smtClean="0"/>
              <a:t>      Kat Mülkiyeti, tamamlanmış bir yapının kat, daire, iş bürosu, dükkan, mağaza, mahzen, depo gibi bölümlerinden ayrı ayrı ve başlı başına kullanılmaya elverişli olan bağımsız bölümleri arsa payı ve bağımsız yerlerle bağlantılı olarak kurulan ve o gayrimenkulün maliki veya ortak malikleri adına ( Kat mülkiyeti kütüğünde ) veya (kat mülkiyeti zabıt defterinde) kaydı gereken bağımsız ve yeni bir mülkiyet çeşididir. </a:t>
            </a:r>
          </a:p>
          <a:p>
            <a:pPr algn="just">
              <a:buNone/>
            </a:pPr>
            <a:endParaRPr lang="tr-TR" sz="5000" b="1" dirty="0" smtClean="0"/>
          </a:p>
          <a:p>
            <a:pPr algn="just">
              <a:buNone/>
            </a:pPr>
            <a:endParaRPr lang="tr-TR" sz="5000" dirty="0" smtClean="0"/>
          </a:p>
          <a:p>
            <a:pPr algn="just"/>
            <a:endParaRPr lang="tr-TR" sz="5000"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85794"/>
            <a:ext cx="8572560" cy="6072206"/>
          </a:xfrm>
        </p:spPr>
        <p:txBody>
          <a:bodyPr>
            <a:normAutofit/>
          </a:bodyPr>
          <a:lstStyle/>
          <a:p>
            <a:pPr algn="just">
              <a:buNone/>
            </a:pPr>
            <a:r>
              <a:rPr lang="tr-TR" sz="1900" b="1" dirty="0" smtClean="0"/>
              <a:t>     </a:t>
            </a:r>
          </a:p>
          <a:p>
            <a:pPr algn="just">
              <a:buNone/>
            </a:pPr>
            <a:r>
              <a:rPr lang="tr-TR" sz="2000" b="1" dirty="0" smtClean="0"/>
              <a:t>     Toplu yapı</a:t>
            </a:r>
          </a:p>
          <a:p>
            <a:pPr algn="just">
              <a:buNone/>
            </a:pPr>
            <a:r>
              <a:rPr lang="tr-TR" sz="2000" dirty="0" smtClean="0"/>
              <a:t>          Toplu yapı, bir veya birden çok imar parseli üzerinde, belli bir onaylı yerleşim plânına göre yapılmış veya yapılacak, alt yapı tesisleri, ortak kullanım yerleri, sosyal tesis ve hizmetler ile bunların yönetimi bakımından birbirleriyle bağlantılı birden çok yapıyı ifade eder. </a:t>
            </a:r>
          </a:p>
          <a:p>
            <a:pPr algn="just">
              <a:buNone/>
            </a:pPr>
            <a:endParaRPr lang="tr-TR" sz="2000" dirty="0" smtClean="0"/>
          </a:p>
          <a:p>
            <a:pPr algn="just">
              <a:buNone/>
            </a:pPr>
            <a:r>
              <a:rPr lang="tr-TR" sz="2000" b="1" dirty="0" smtClean="0"/>
              <a:t>     Mimari proje</a:t>
            </a:r>
          </a:p>
          <a:p>
            <a:pPr algn="just">
              <a:buNone/>
            </a:pPr>
            <a:r>
              <a:rPr lang="tr-TR" sz="2000" b="1" dirty="0" smtClean="0"/>
              <a:t>    </a:t>
            </a:r>
            <a:r>
              <a:rPr lang="tr-TR" sz="2000" dirty="0" smtClean="0"/>
              <a:t>      Yapılacak yapının planları, dış görünüşü, kitlelerin birbirleriyle oranı, iç tertipleri ve tüm ayrıntıları hakkında bilgi veren projelere mimari proje denir.</a:t>
            </a:r>
          </a:p>
          <a:p>
            <a:pPr algn="just">
              <a:buNone/>
            </a:pPr>
            <a:endParaRPr lang="tr-TR" sz="2000" dirty="0" smtClean="0"/>
          </a:p>
          <a:p>
            <a:pPr algn="just">
              <a:buNone/>
            </a:pPr>
            <a:r>
              <a:rPr lang="tr-TR" sz="2000" b="1" dirty="0" smtClean="0"/>
              <a:t>     Vaziyet planı</a:t>
            </a:r>
          </a:p>
          <a:p>
            <a:pPr algn="just">
              <a:buNone/>
            </a:pPr>
            <a:r>
              <a:rPr lang="tr-TR" sz="2000" b="1" dirty="0" smtClean="0"/>
              <a:t>          </a:t>
            </a:r>
            <a:r>
              <a:rPr lang="tr-TR" sz="2000" dirty="0" smtClean="0"/>
              <a:t> İnşaat alanında bulunan tüm varlıkların yerinin gösterildiği ölçekli haritalardır. Vaziyet planında bina yeri, telefon direği, yol, yön durumu, ağaç, su ve elektrik hatları gibi özellikler belirtilir.</a:t>
            </a:r>
          </a:p>
          <a:p>
            <a:pPr algn="just">
              <a:buNone/>
            </a:pPr>
            <a:endParaRPr lang="tr-TR" sz="2000" dirty="0" smtClean="0"/>
          </a:p>
          <a:p>
            <a:pPr algn="just">
              <a:buNone/>
            </a:pPr>
            <a:r>
              <a:rPr lang="tr-TR" sz="1900" b="1" dirty="0" smtClean="0"/>
              <a:t>     </a:t>
            </a:r>
          </a:p>
          <a:p>
            <a:pPr algn="just">
              <a:buNone/>
            </a:pPr>
            <a:endParaRPr lang="tr-TR" b="1" dirty="0" smtClean="0"/>
          </a:p>
          <a:p>
            <a:pPr algn="just">
              <a:buNone/>
            </a:pPr>
            <a:endParaRPr lang="tr-TR" b="1" dirty="0" smtClean="0"/>
          </a:p>
          <a:p>
            <a:pPr algn="just"/>
            <a:endParaRPr lang="tr-TR"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0"/>
            <a:ext cx="8848756" cy="642918"/>
          </a:xfrm>
        </p:spPr>
        <p:txBody>
          <a:bodyPr>
            <a:normAutofit/>
          </a:bodyPr>
          <a:lstStyle/>
          <a:p>
            <a:r>
              <a:rPr lang="tr-TR" dirty="0" smtClean="0"/>
              <a:t>                </a:t>
            </a:r>
            <a:r>
              <a:rPr lang="tr-TR" sz="2800" b="1" dirty="0" err="1" smtClean="0"/>
              <a:t>Vazİyet</a:t>
            </a:r>
            <a:r>
              <a:rPr lang="tr-TR" sz="2800" b="1" dirty="0" smtClean="0"/>
              <a:t>  </a:t>
            </a:r>
            <a:r>
              <a:rPr lang="tr-TR" sz="2800" b="1" dirty="0" err="1" smtClean="0"/>
              <a:t>planI</a:t>
            </a:r>
            <a:r>
              <a:rPr lang="tr-TR" sz="2800" b="1" dirty="0" smtClean="0"/>
              <a:t>  örneğİ</a:t>
            </a:r>
            <a:endParaRPr lang="tr-TR" sz="2800" b="1" dirty="0"/>
          </a:p>
        </p:txBody>
      </p:sp>
      <p:pic>
        <p:nvPicPr>
          <p:cNvPr id="4" name="3 İçerik Yer Tutucusu" descr="015021.JPG"/>
          <p:cNvPicPr>
            <a:picLocks noGrp="1" noChangeAspect="1"/>
          </p:cNvPicPr>
          <p:nvPr>
            <p:ph idx="1"/>
          </p:nvPr>
        </p:nvPicPr>
        <p:blipFill>
          <a:blip r:embed="rId2"/>
          <a:stretch>
            <a:fillRect/>
          </a:stretch>
        </p:blipFill>
        <p:spPr>
          <a:xfrm>
            <a:off x="0" y="571480"/>
            <a:ext cx="9143999" cy="6286520"/>
          </a:xfrm>
        </p:spPr>
      </p:pic>
      <p:sp>
        <p:nvSpPr>
          <p:cNvPr id="7" name="6 Slayt Numarası Yer Tutucusu"/>
          <p:cNvSpPr>
            <a:spLocks noGrp="1"/>
          </p:cNvSpPr>
          <p:nvPr>
            <p:ph type="sldNum" sz="quarter" idx="12"/>
          </p:nvPr>
        </p:nvSpPr>
        <p:spPr/>
        <p:txBody>
          <a:bodyPr/>
          <a:lstStyle/>
          <a:p>
            <a:r>
              <a:rPr lang="tr-TR" dirty="0" smtClean="0"/>
              <a:t>8</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0"/>
            <a:ext cx="8848756" cy="714356"/>
          </a:xfrm>
        </p:spPr>
        <p:txBody>
          <a:bodyPr/>
          <a:lstStyle/>
          <a:p>
            <a:pPr algn="ctr"/>
            <a:r>
              <a:rPr lang="tr-TR" dirty="0" smtClean="0"/>
              <a:t> </a:t>
            </a:r>
            <a:r>
              <a:rPr lang="tr-TR" sz="2800" b="1" dirty="0" err="1" smtClean="0"/>
              <a:t>Mİmarİ</a:t>
            </a:r>
            <a:r>
              <a:rPr lang="tr-TR" sz="2800" b="1" dirty="0" smtClean="0"/>
              <a:t> proje örneğİ</a:t>
            </a:r>
            <a:endParaRPr lang="tr-TR" sz="2800" b="1" dirty="0"/>
          </a:p>
        </p:txBody>
      </p:sp>
      <p:sp>
        <p:nvSpPr>
          <p:cNvPr id="6" name="5 Slayt Numarası Yer Tutucusu"/>
          <p:cNvSpPr>
            <a:spLocks noGrp="1"/>
          </p:cNvSpPr>
          <p:nvPr>
            <p:ph type="sldNum" sz="quarter" idx="12"/>
          </p:nvPr>
        </p:nvSpPr>
        <p:spPr/>
        <p:txBody>
          <a:bodyPr/>
          <a:lstStyle/>
          <a:p>
            <a:fld id="{C3759F28-7421-4333-A305-59443FA3736E}" type="slidenum">
              <a:rPr lang="tr-TR" smtClean="0"/>
              <a:pPr/>
              <a:t>9</a:t>
            </a:fld>
            <a:endParaRPr lang="tr-TR"/>
          </a:p>
        </p:txBody>
      </p:sp>
      <p:pic>
        <p:nvPicPr>
          <p:cNvPr id="8" name="7 İçerik Yer Tutucusu" descr="pamukinsaatmimpro1.jpg"/>
          <p:cNvPicPr>
            <a:picLocks noGrp="1" noChangeAspect="1"/>
          </p:cNvPicPr>
          <p:nvPr>
            <p:ph idx="1"/>
          </p:nvPr>
        </p:nvPicPr>
        <p:blipFill>
          <a:blip r:embed="rId2"/>
          <a:stretch>
            <a:fillRect/>
          </a:stretch>
        </p:blipFill>
        <p:spPr>
          <a:xfrm>
            <a:off x="0" y="642918"/>
            <a:ext cx="9143999" cy="621508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2775</TotalTime>
  <Words>2920</Words>
  <Application>Microsoft Office PowerPoint</Application>
  <PresentationFormat>Ekran Gösterisi (4:3)</PresentationFormat>
  <Paragraphs>219</Paragraphs>
  <Slides>42</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42</vt:i4>
      </vt:variant>
    </vt:vector>
  </HeadingPairs>
  <TitlesOfParts>
    <vt:vector size="44" baseType="lpstr">
      <vt:lpstr>Gezinti</vt:lpstr>
      <vt:lpstr>Sunu</vt:lpstr>
      <vt:lpstr>                                                                                 TAPU DAİRESİ BAŞKANLIĞI </vt:lpstr>
      <vt:lpstr>Kat İrtİfaklI ve kat mülkİyetlİ yapIlarda   BAĞIMSIZ BÖLÜM / blok numaralarI  hatalarInIn  düzeltİlmesİne İlİşkİn  2011/3 sAYILI Genelgemİz   ve  uygulama sorunlarI   </vt:lpstr>
      <vt:lpstr>     </vt:lpstr>
      <vt:lpstr>Slayt 4</vt:lpstr>
      <vt:lpstr>              Genelge’nİn  amacI </vt:lpstr>
      <vt:lpstr> </vt:lpstr>
      <vt:lpstr>Slayt 7</vt:lpstr>
      <vt:lpstr>                Vazİyet  planI  örneğİ</vt:lpstr>
      <vt:lpstr> Mİmarİ proje örneğİ</vt:lpstr>
      <vt:lpstr>        HatalarIn düzeltİlmesİnde usul</vt:lpstr>
      <vt:lpstr>Slayt 11</vt:lpstr>
      <vt:lpstr>         Beyanlar hanesİnde belİrtme</vt:lpstr>
      <vt:lpstr>Slayt 13</vt:lpstr>
      <vt:lpstr>Teknİk Raporun uygulanIş şeklİne İlİşkİn genel değerlendİrme </vt:lpstr>
      <vt:lpstr>Slayt 15</vt:lpstr>
      <vt:lpstr> </vt:lpstr>
      <vt:lpstr>  Beyanlar hanesİne yapIlan İkİncİ belİrtme</vt:lpstr>
      <vt:lpstr>Slayt 18</vt:lpstr>
      <vt:lpstr>Slayt 19</vt:lpstr>
      <vt:lpstr>2) Beledİye veya İl özel İdaresİ tarafIndan düzenlenen blok/bb numaralarI düzeltİlmİş projenİn İbraz edİlmesİ halİnde düzeltme</vt:lpstr>
      <vt:lpstr> düzeltİlmİş projenİn İbrazIna İlİşkİn genel değerlendİrme </vt:lpstr>
      <vt:lpstr>GenelGeye İLİŞKİN ÖNEMLİ HUSUSLAR</vt:lpstr>
      <vt:lpstr>                 İşlemİn Malİ Yönü</vt:lpstr>
      <vt:lpstr>   genelgemİzle İlgİlİ uygulamada karşIlaştIğImIz  sorunlar </vt:lpstr>
      <vt:lpstr>Slayt 25</vt:lpstr>
      <vt:lpstr>Slayt 26</vt:lpstr>
      <vt:lpstr>2- BağImsIz bölüm/ blok üzerİndekİ hatalarIn düzeltİlmesİnde dİğer hak sahİplerİnİn (aynİ veya kİşİsel haklar, yasaklayIcI veya kIsItlayIcI şerhler)  muvafakatlarInIn aranmasInda uygulamada karşImIza ne gİbİ sorunlar çIkmaktadIr? </vt:lpstr>
      <vt:lpstr>Slayt 28</vt:lpstr>
      <vt:lpstr>3- Dİğer kurumlarIn neden olduğu hatalarda farklI  bİr yol İzlenebİlİr mİ?</vt:lpstr>
      <vt:lpstr>    Genel Müdürlüğümüzün görüşü</vt:lpstr>
      <vt:lpstr>Slayt 31</vt:lpstr>
      <vt:lpstr>Eskİşehİr Tapu ve Kadastro XVII. Bölge Müdürlüğünün görüşü</vt:lpstr>
      <vt:lpstr>GENEL MÜDÜRLÜĞÜMÜZÜN GÖRÜŞÜ</vt:lpstr>
      <vt:lpstr>4- RuhsatI olmayan veya ruhsatI hükümsüz hale gelen yapIlarda Genelgemİz hükümlerİnİn uygulanmasI mümkün müdür? </vt:lpstr>
      <vt:lpstr>  Genel müdürlüğümüzün görüşü</vt:lpstr>
      <vt:lpstr>5-Genelgemİz farklI ada ve parsellerde bulunan hatalI bb/blok   numaralarInIn düzeltİlmesİ yönündekİ sorunlara cevap verİyor mu?</vt:lpstr>
      <vt:lpstr>      Genel Müdürlüğümüzün görüşü</vt:lpstr>
      <vt:lpstr>Slayt 38</vt:lpstr>
      <vt:lpstr>Slayt 39</vt:lpstr>
      <vt:lpstr>Slayt 40</vt:lpstr>
      <vt:lpstr>Slayt 41</vt:lpstr>
      <vt:lpstr>Slayt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HATALI  BLOK VE BAĞIMSIZ BÖLÜM NUMARALARINDA DÜZELTME İŞLEMİ</dc:title>
  <dc:creator>tk43233</dc:creator>
  <cp:lastModifiedBy>tk29711</cp:lastModifiedBy>
  <cp:revision>256</cp:revision>
  <dcterms:created xsi:type="dcterms:W3CDTF">2013-10-28T07:47:43Z</dcterms:created>
  <dcterms:modified xsi:type="dcterms:W3CDTF">2013-12-31T15:10:19Z</dcterms:modified>
</cp:coreProperties>
</file>