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78" r:id="rId1"/>
  </p:sldMasterIdLst>
  <p:notesMasterIdLst>
    <p:notesMasterId r:id="rId46"/>
  </p:notesMasterIdLst>
  <p:handoutMasterIdLst>
    <p:handoutMasterId r:id="rId47"/>
  </p:handoutMasterIdLst>
  <p:sldIdLst>
    <p:sldId id="1406" r:id="rId2"/>
    <p:sldId id="1505" r:id="rId3"/>
    <p:sldId id="1510" r:id="rId4"/>
    <p:sldId id="1497" r:id="rId5"/>
    <p:sldId id="1408" r:id="rId6"/>
    <p:sldId id="1410" r:id="rId7"/>
    <p:sldId id="1411" r:id="rId8"/>
    <p:sldId id="1412" r:id="rId9"/>
    <p:sldId id="1413" r:id="rId10"/>
    <p:sldId id="1414" r:id="rId11"/>
    <p:sldId id="1502" r:id="rId12"/>
    <p:sldId id="1416" r:id="rId13"/>
    <p:sldId id="1417" r:id="rId14"/>
    <p:sldId id="1418" r:id="rId15"/>
    <p:sldId id="1419" r:id="rId16"/>
    <p:sldId id="1420" r:id="rId17"/>
    <p:sldId id="1421" r:id="rId18"/>
    <p:sldId id="1422" r:id="rId19"/>
    <p:sldId id="1423" r:id="rId20"/>
    <p:sldId id="1482" r:id="rId21"/>
    <p:sldId id="1483" r:id="rId22"/>
    <p:sldId id="1484" r:id="rId23"/>
    <p:sldId id="1485" r:id="rId24"/>
    <p:sldId id="1487" r:id="rId25"/>
    <p:sldId id="1509" r:id="rId26"/>
    <p:sldId id="1489" r:id="rId27"/>
    <p:sldId id="1490" r:id="rId28"/>
    <p:sldId id="1491" r:id="rId29"/>
    <p:sldId id="1496" r:id="rId30"/>
    <p:sldId id="1498" r:id="rId31"/>
    <p:sldId id="1499" r:id="rId32"/>
    <p:sldId id="1500" r:id="rId33"/>
    <p:sldId id="1494" r:id="rId34"/>
    <p:sldId id="1512" r:id="rId35"/>
    <p:sldId id="1511" r:id="rId36"/>
    <p:sldId id="1513" r:id="rId37"/>
    <p:sldId id="1514" r:id="rId38"/>
    <p:sldId id="1506" r:id="rId39"/>
    <p:sldId id="1501" r:id="rId40"/>
    <p:sldId id="1515" r:id="rId41"/>
    <p:sldId id="1493" r:id="rId42"/>
    <p:sldId id="1507" r:id="rId43"/>
    <p:sldId id="1492" r:id="rId44"/>
    <p:sldId id="1504" r:id="rId45"/>
  </p:sldIdLst>
  <p:sldSz cx="9144000" cy="6858000" type="screen4x3"/>
  <p:notesSz cx="6918325" cy="10048875"/>
  <p:defaultTextStyle>
    <a:defPPr>
      <a:defRPr lang="tr-TR"/>
    </a:defPPr>
    <a:lvl1pPr algn="ctr" rtl="0" fontAlgn="base">
      <a:spcBef>
        <a:spcPct val="0"/>
      </a:spcBef>
      <a:spcAft>
        <a:spcPct val="0"/>
      </a:spcAft>
      <a:defRPr sz="3600" kern="1200">
        <a:solidFill>
          <a:schemeClr val="tx1"/>
        </a:solidFill>
        <a:latin typeface="Arial" charset="0"/>
        <a:ea typeface="+mn-ea"/>
        <a:cs typeface="+mn-cs"/>
      </a:defRPr>
    </a:lvl1pPr>
    <a:lvl2pPr marL="457200" algn="ctr" rtl="0" fontAlgn="base">
      <a:spcBef>
        <a:spcPct val="0"/>
      </a:spcBef>
      <a:spcAft>
        <a:spcPct val="0"/>
      </a:spcAft>
      <a:defRPr sz="3600" kern="1200">
        <a:solidFill>
          <a:schemeClr val="tx1"/>
        </a:solidFill>
        <a:latin typeface="Arial" charset="0"/>
        <a:ea typeface="+mn-ea"/>
        <a:cs typeface="+mn-cs"/>
      </a:defRPr>
    </a:lvl2pPr>
    <a:lvl3pPr marL="914400" algn="ctr" rtl="0" fontAlgn="base">
      <a:spcBef>
        <a:spcPct val="0"/>
      </a:spcBef>
      <a:spcAft>
        <a:spcPct val="0"/>
      </a:spcAft>
      <a:defRPr sz="3600" kern="1200">
        <a:solidFill>
          <a:schemeClr val="tx1"/>
        </a:solidFill>
        <a:latin typeface="Arial" charset="0"/>
        <a:ea typeface="+mn-ea"/>
        <a:cs typeface="+mn-cs"/>
      </a:defRPr>
    </a:lvl3pPr>
    <a:lvl4pPr marL="1371600" algn="ctr" rtl="0" fontAlgn="base">
      <a:spcBef>
        <a:spcPct val="0"/>
      </a:spcBef>
      <a:spcAft>
        <a:spcPct val="0"/>
      </a:spcAft>
      <a:defRPr sz="3600" kern="1200">
        <a:solidFill>
          <a:schemeClr val="tx1"/>
        </a:solidFill>
        <a:latin typeface="Arial" charset="0"/>
        <a:ea typeface="+mn-ea"/>
        <a:cs typeface="+mn-cs"/>
      </a:defRPr>
    </a:lvl4pPr>
    <a:lvl5pPr marL="1828800" algn="ctr"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showPr>
  <p:clrMru>
    <a:srgbClr val="FBFBEB"/>
    <a:srgbClr val="666633"/>
    <a:srgbClr val="0000FF"/>
    <a:srgbClr val="005696"/>
    <a:srgbClr val="F8F7D9"/>
    <a:srgbClr val="FFFF99"/>
    <a:srgbClr val="73710F"/>
    <a:srgbClr val="8080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59" autoAdjust="0"/>
    <p:restoredTop sz="91358" autoAdjust="0"/>
  </p:normalViewPr>
  <p:slideViewPr>
    <p:cSldViewPr>
      <p:cViewPr>
        <p:scale>
          <a:sx n="80" d="100"/>
          <a:sy n="80" d="100"/>
        </p:scale>
        <p:origin x="-1944" y="-336"/>
      </p:cViewPr>
      <p:guideLst>
        <p:guide orient="horz" pos="2160"/>
        <p:guide pos="2880"/>
      </p:guideLst>
    </p:cSldViewPr>
  </p:slideViewPr>
  <p:outlineViewPr>
    <p:cViewPr>
      <p:scale>
        <a:sx n="33" d="100"/>
        <a:sy n="33" d="100"/>
      </p:scale>
      <p:origin x="276" y="0"/>
    </p:cViewPr>
  </p:outlineViewPr>
  <p:notesTextViewPr>
    <p:cViewPr>
      <p:scale>
        <a:sx n="100" d="100"/>
        <a:sy n="100" d="100"/>
      </p:scale>
      <p:origin x="0" y="0"/>
    </p:cViewPr>
  </p:notesTextViewPr>
  <p:sorterViewPr>
    <p:cViewPr>
      <p:scale>
        <a:sx n="66" d="100"/>
        <a:sy n="66" d="100"/>
      </p:scale>
      <p:origin x="0" y="546"/>
    </p:cViewPr>
  </p:sorterViewPr>
  <p:notesViewPr>
    <p:cSldViewPr>
      <p:cViewPr>
        <p:scale>
          <a:sx n="300" d="100"/>
          <a:sy n="300" d="100"/>
        </p:scale>
        <p:origin x="1548" y="7932"/>
      </p:cViewPr>
      <p:guideLst>
        <p:guide orient="horz" pos="3165"/>
        <p:guide pos="2179"/>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9378" name="Rectangle 2"/>
          <p:cNvSpPr>
            <a:spLocks noGrp="1" noChangeArrowheads="1"/>
          </p:cNvSpPr>
          <p:nvPr>
            <p:ph type="hdr" sz="quarter"/>
          </p:nvPr>
        </p:nvSpPr>
        <p:spPr bwMode="auto">
          <a:xfrm>
            <a:off x="0" y="0"/>
            <a:ext cx="2997200" cy="5032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defRPr sz="1200">
                <a:latin typeface="Arial" pitchFamily="34" charset="0"/>
              </a:defRPr>
            </a:lvl1pPr>
          </a:lstStyle>
          <a:p>
            <a:pPr>
              <a:defRPr/>
            </a:pPr>
            <a:endParaRPr lang="tr-TR"/>
          </a:p>
        </p:txBody>
      </p:sp>
      <p:sp>
        <p:nvSpPr>
          <p:cNvPr id="869379" name="Rectangle 3"/>
          <p:cNvSpPr>
            <a:spLocks noGrp="1" noChangeArrowheads="1"/>
          </p:cNvSpPr>
          <p:nvPr>
            <p:ph type="dt" sz="quarter" idx="1"/>
          </p:nvPr>
        </p:nvSpPr>
        <p:spPr bwMode="auto">
          <a:xfrm>
            <a:off x="3919538" y="0"/>
            <a:ext cx="2997200" cy="5032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869380" name="Rectangle 4"/>
          <p:cNvSpPr>
            <a:spLocks noGrp="1" noChangeArrowheads="1"/>
          </p:cNvSpPr>
          <p:nvPr>
            <p:ph type="ftr" sz="quarter" idx="2"/>
          </p:nvPr>
        </p:nvSpPr>
        <p:spPr bwMode="auto">
          <a:xfrm>
            <a:off x="0" y="9544050"/>
            <a:ext cx="2997200" cy="50323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a:defRPr sz="1200">
                <a:latin typeface="Arial" pitchFamily="34" charset="0"/>
              </a:defRPr>
            </a:lvl1pPr>
          </a:lstStyle>
          <a:p>
            <a:pPr>
              <a:defRPr/>
            </a:pPr>
            <a:r>
              <a:rPr lang="tr-TR" smtClean="0"/>
              <a:t>Sabahattin ARSLAN</a:t>
            </a:r>
            <a:endParaRPr lang="tr-TR"/>
          </a:p>
        </p:txBody>
      </p:sp>
      <p:sp>
        <p:nvSpPr>
          <p:cNvPr id="869381" name="Rectangle 5"/>
          <p:cNvSpPr>
            <a:spLocks noGrp="1" noChangeArrowheads="1"/>
          </p:cNvSpPr>
          <p:nvPr>
            <p:ph type="sldNum" sz="quarter" idx="3"/>
          </p:nvPr>
        </p:nvSpPr>
        <p:spPr bwMode="auto">
          <a:xfrm>
            <a:off x="3919538" y="9544050"/>
            <a:ext cx="2997200" cy="50323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atin typeface="Arial" pitchFamily="34" charset="0"/>
              </a:defRPr>
            </a:lvl1pPr>
          </a:lstStyle>
          <a:p>
            <a:pPr>
              <a:defRPr/>
            </a:pPr>
            <a:fld id="{BD67DF5A-8F69-423C-9425-387FCA8AA4EF}" type="slidenum">
              <a:rPr lang="tr-TR"/>
              <a:pPr>
                <a:defRPr/>
              </a:pPr>
              <a:t>‹#›</a:t>
            </a:fld>
            <a:endParaRPr lang="tr-TR"/>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97200" cy="503238"/>
          </a:xfrm>
          <a:prstGeom prst="rect">
            <a:avLst/>
          </a:prstGeom>
          <a:noFill/>
          <a:ln w="9525">
            <a:noFill/>
            <a:miter lim="800000"/>
            <a:headEnd/>
            <a:tailEnd/>
          </a:ln>
          <a:effectLst/>
        </p:spPr>
        <p:txBody>
          <a:bodyPr vert="horz" wrap="square" lIns="96943" tIns="48472" rIns="96943" bIns="48472" numCol="1" anchor="t" anchorCtr="0" compatLnSpc="1">
            <a:prstTxWarp prst="textNoShape">
              <a:avLst/>
            </a:prstTxWarp>
          </a:bodyPr>
          <a:lstStyle>
            <a:lvl1pPr algn="l" defTabSz="969963">
              <a:defRPr sz="1300">
                <a:latin typeface="Arial" pitchFamily="34" charset="0"/>
              </a:defRPr>
            </a:lvl1pPr>
          </a:lstStyle>
          <a:p>
            <a:pPr>
              <a:defRPr/>
            </a:pPr>
            <a:endParaRPr lang="tr-TR"/>
          </a:p>
        </p:txBody>
      </p:sp>
      <p:sp>
        <p:nvSpPr>
          <p:cNvPr id="3075" name="Rectangle 3"/>
          <p:cNvSpPr>
            <a:spLocks noGrp="1" noChangeArrowheads="1"/>
          </p:cNvSpPr>
          <p:nvPr>
            <p:ph type="dt" idx="1"/>
          </p:nvPr>
        </p:nvSpPr>
        <p:spPr bwMode="auto">
          <a:xfrm>
            <a:off x="3919538" y="0"/>
            <a:ext cx="2997200" cy="503238"/>
          </a:xfrm>
          <a:prstGeom prst="rect">
            <a:avLst/>
          </a:prstGeom>
          <a:noFill/>
          <a:ln w="9525">
            <a:noFill/>
            <a:miter lim="800000"/>
            <a:headEnd/>
            <a:tailEnd/>
          </a:ln>
          <a:effectLst/>
        </p:spPr>
        <p:txBody>
          <a:bodyPr vert="horz" wrap="square" lIns="96943" tIns="48472" rIns="96943" bIns="48472" numCol="1" anchor="t" anchorCtr="0" compatLnSpc="1">
            <a:prstTxWarp prst="textNoShape">
              <a:avLst/>
            </a:prstTxWarp>
          </a:bodyPr>
          <a:lstStyle>
            <a:lvl1pPr algn="r" defTabSz="969963">
              <a:defRPr sz="1300">
                <a:latin typeface="Arial" pitchFamily="34" charset="0"/>
              </a:defRPr>
            </a:lvl1pPr>
          </a:lstStyle>
          <a:p>
            <a:pPr>
              <a:defRPr/>
            </a:pPr>
            <a:endParaRPr lang="tr-TR"/>
          </a:p>
        </p:txBody>
      </p:sp>
      <p:sp>
        <p:nvSpPr>
          <p:cNvPr id="15364" name="Rectangle 4"/>
          <p:cNvSpPr>
            <a:spLocks noGrp="1" noRot="1" noChangeAspect="1" noChangeArrowheads="1" noTextEdit="1"/>
          </p:cNvSpPr>
          <p:nvPr>
            <p:ph type="sldImg" idx="2"/>
          </p:nvPr>
        </p:nvSpPr>
        <p:spPr bwMode="auto">
          <a:xfrm>
            <a:off x="947738" y="754063"/>
            <a:ext cx="5024437" cy="37687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2150" y="4773613"/>
            <a:ext cx="5534025" cy="4521200"/>
          </a:xfrm>
          <a:prstGeom prst="rect">
            <a:avLst/>
          </a:prstGeom>
          <a:noFill/>
          <a:ln w="9525">
            <a:noFill/>
            <a:miter lim="800000"/>
            <a:headEnd/>
            <a:tailEnd/>
          </a:ln>
          <a:effectLst/>
        </p:spPr>
        <p:txBody>
          <a:bodyPr vert="horz" wrap="square" lIns="96943" tIns="48472" rIns="96943" bIns="48472"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9544050"/>
            <a:ext cx="2997200" cy="503238"/>
          </a:xfrm>
          <a:prstGeom prst="rect">
            <a:avLst/>
          </a:prstGeom>
          <a:noFill/>
          <a:ln w="9525">
            <a:noFill/>
            <a:miter lim="800000"/>
            <a:headEnd/>
            <a:tailEnd/>
          </a:ln>
          <a:effectLst/>
        </p:spPr>
        <p:txBody>
          <a:bodyPr vert="horz" wrap="square" lIns="96943" tIns="48472" rIns="96943" bIns="48472" numCol="1" anchor="b" anchorCtr="0" compatLnSpc="1">
            <a:prstTxWarp prst="textNoShape">
              <a:avLst/>
            </a:prstTxWarp>
          </a:bodyPr>
          <a:lstStyle>
            <a:lvl1pPr algn="l" defTabSz="969963">
              <a:defRPr sz="1300">
                <a:latin typeface="Arial" pitchFamily="34" charset="0"/>
              </a:defRPr>
            </a:lvl1pPr>
          </a:lstStyle>
          <a:p>
            <a:pPr>
              <a:defRPr/>
            </a:pPr>
            <a:r>
              <a:rPr lang="tr-TR" smtClean="0"/>
              <a:t>Sabahattin ARSLAN</a:t>
            </a:r>
            <a:endParaRPr lang="tr-TR"/>
          </a:p>
        </p:txBody>
      </p:sp>
      <p:sp>
        <p:nvSpPr>
          <p:cNvPr id="3079" name="Rectangle 7"/>
          <p:cNvSpPr>
            <a:spLocks noGrp="1" noChangeArrowheads="1"/>
          </p:cNvSpPr>
          <p:nvPr>
            <p:ph type="sldNum" sz="quarter" idx="5"/>
          </p:nvPr>
        </p:nvSpPr>
        <p:spPr bwMode="auto">
          <a:xfrm>
            <a:off x="3919538" y="9544050"/>
            <a:ext cx="2997200" cy="503238"/>
          </a:xfrm>
          <a:prstGeom prst="rect">
            <a:avLst/>
          </a:prstGeom>
          <a:noFill/>
          <a:ln w="9525">
            <a:noFill/>
            <a:miter lim="800000"/>
            <a:headEnd/>
            <a:tailEnd/>
          </a:ln>
          <a:effectLst/>
        </p:spPr>
        <p:txBody>
          <a:bodyPr vert="horz" wrap="square" lIns="96943" tIns="48472" rIns="96943" bIns="48472" numCol="1" anchor="b" anchorCtr="0" compatLnSpc="1">
            <a:prstTxWarp prst="textNoShape">
              <a:avLst/>
            </a:prstTxWarp>
          </a:bodyPr>
          <a:lstStyle>
            <a:lvl1pPr algn="r" defTabSz="969963">
              <a:defRPr sz="1300">
                <a:latin typeface="Arial" pitchFamily="34" charset="0"/>
              </a:defRPr>
            </a:lvl1pPr>
          </a:lstStyle>
          <a:p>
            <a:pPr>
              <a:defRPr/>
            </a:pPr>
            <a:fld id="{CC20811C-9EFC-4046-9E68-773C68C2AB6A}" type="slidenum">
              <a:rPr lang="tr-TR"/>
              <a:pPr>
                <a:defRPr/>
              </a:pPr>
              <a:t>‹#›</a:t>
            </a:fld>
            <a:endParaRPr lang="tr-TR"/>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a:ln/>
        </p:spPr>
      </p:sp>
      <p:sp>
        <p:nvSpPr>
          <p:cNvPr id="19459" name="Not Yer Tutucusu 2"/>
          <p:cNvSpPr>
            <a:spLocks noGrp="1"/>
          </p:cNvSpPr>
          <p:nvPr>
            <p:ph type="body" idx="1"/>
          </p:nvPr>
        </p:nvSpPr>
        <p:spPr>
          <a:noFill/>
          <a:ln/>
        </p:spPr>
        <p:txBody>
          <a:bodyPr/>
          <a:lstStyle/>
          <a:p>
            <a:endParaRPr lang="tr-TR" smtClean="0">
              <a:latin typeface="Arial" charset="0"/>
            </a:endParaRPr>
          </a:p>
        </p:txBody>
      </p:sp>
      <p:sp>
        <p:nvSpPr>
          <p:cNvPr id="19460" name="Slayt Numarası Yer Tutucusu 3"/>
          <p:cNvSpPr>
            <a:spLocks noGrp="1"/>
          </p:cNvSpPr>
          <p:nvPr>
            <p:ph type="sldNum" sz="quarter" idx="5"/>
          </p:nvPr>
        </p:nvSpPr>
        <p:spPr>
          <a:noFill/>
        </p:spPr>
        <p:txBody>
          <a:bodyPr/>
          <a:lstStyle/>
          <a:p>
            <a:fld id="{90116CBE-3AB6-4317-8C6B-B7E613332BDD}" type="slidenum">
              <a:rPr lang="tr-TR" smtClean="0">
                <a:latin typeface="Arial" charset="0"/>
              </a:rPr>
              <a:pPr/>
              <a:t>1</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14</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15</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16</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17</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18</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19</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20</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21</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22</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23</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5</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24</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26</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27</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28</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43</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6</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7</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8</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9</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10</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12</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a:ln/>
        </p:spPr>
      </p:sp>
      <p:sp>
        <p:nvSpPr>
          <p:cNvPr id="20483" name="Not Yer Tutucusu 2"/>
          <p:cNvSpPr>
            <a:spLocks noGrp="1"/>
          </p:cNvSpPr>
          <p:nvPr>
            <p:ph type="body" idx="1"/>
          </p:nvPr>
        </p:nvSpPr>
        <p:spPr>
          <a:noFill/>
          <a:ln/>
        </p:spPr>
        <p:txBody>
          <a:bodyPr/>
          <a:lstStyle/>
          <a:p>
            <a:endParaRPr lang="tr-TR" smtClean="0">
              <a:latin typeface="Arial" charset="0"/>
            </a:endParaRPr>
          </a:p>
        </p:txBody>
      </p:sp>
      <p:sp>
        <p:nvSpPr>
          <p:cNvPr id="20484" name="Slayt Numarası Yer Tutucusu 3"/>
          <p:cNvSpPr>
            <a:spLocks noGrp="1"/>
          </p:cNvSpPr>
          <p:nvPr>
            <p:ph type="sldNum" sz="quarter" idx="5"/>
          </p:nvPr>
        </p:nvSpPr>
        <p:spPr>
          <a:noFill/>
        </p:spPr>
        <p:txBody>
          <a:bodyPr/>
          <a:lstStyle/>
          <a:p>
            <a:fld id="{20ECB07C-C33C-4159-BD4A-90A168482597}" type="slidenum">
              <a:rPr lang="tr-TR" smtClean="0">
                <a:latin typeface="Arial" charset="0"/>
              </a:rPr>
              <a:pPr/>
              <a:t>13</a:t>
            </a:fld>
            <a:endParaRPr lang="tr-TR" smtClean="0">
              <a:latin typeface="Arial" charset="0"/>
            </a:endParaRPr>
          </a:p>
        </p:txBody>
      </p:sp>
      <p:sp>
        <p:nvSpPr>
          <p:cNvPr id="5" name="4 Altbilgi Yer Tutucusu"/>
          <p:cNvSpPr>
            <a:spLocks noGrp="1"/>
          </p:cNvSpPr>
          <p:nvPr>
            <p:ph type="ftr" sz="quarter" idx="10"/>
          </p:nvPr>
        </p:nvSpPr>
        <p:spPr/>
        <p:txBody>
          <a:bodyPr/>
          <a:lstStyle/>
          <a:p>
            <a:pPr>
              <a:defRPr/>
            </a:pPr>
            <a:r>
              <a:rPr lang="tr-TR" smtClean="0"/>
              <a:t>Sabahattin ARSLAN</a:t>
            </a:r>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9AE6F964-9331-41AA-93AF-1655B86E1238}" type="datetime1">
              <a:rPr lang="tr-TR" smtClean="0">
                <a:solidFill>
                  <a:srgbClr val="FFFFFF"/>
                </a:solidFill>
              </a:rPr>
              <a:pPr/>
              <a:t>26.09.2014</a:t>
            </a:fld>
            <a:endParaRPr lang="en-US" dirty="0">
              <a:solidFill>
                <a:srgbClr val="FFFFFF"/>
              </a:solidFill>
            </a:endParaRP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r>
              <a:rPr kumimoji="0" lang="en-US" smtClean="0">
                <a:solidFill>
                  <a:schemeClr val="accent1">
                    <a:tint val="20000"/>
                  </a:schemeClr>
                </a:solidFill>
              </a:rPr>
              <a:t>Sabahattin ARSLAN</a:t>
            </a:r>
            <a:endParaRPr kumimoji="0" lang="en-US">
              <a:solidFill>
                <a:schemeClr val="accent1">
                  <a:tint val="20000"/>
                </a:schemeClr>
              </a:solidFill>
            </a:endParaRP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fld id="{3A785B6B-3DF7-424F-AB9B-140886A3FA7A}" type="datetime1">
              <a:rPr lang="tr-TR" smtClean="0"/>
              <a:pPr>
                <a:defRPr/>
              </a:pPr>
              <a:t>26.09.2014</a:t>
            </a:fld>
            <a:endParaRPr lang="tr-TR"/>
          </a:p>
        </p:txBody>
      </p:sp>
      <p:sp>
        <p:nvSpPr>
          <p:cNvPr id="5" name="4 Altbilgi Yer Tutucusu"/>
          <p:cNvSpPr>
            <a:spLocks noGrp="1"/>
          </p:cNvSpPr>
          <p:nvPr>
            <p:ph type="ftr" sz="quarter" idx="11"/>
          </p:nvPr>
        </p:nvSpPr>
        <p:spPr/>
        <p:txBody>
          <a:bodyPr/>
          <a:lstStyle>
            <a:extLst/>
          </a:lstStyle>
          <a:p>
            <a:pPr>
              <a:defRPr/>
            </a:pPr>
            <a:r>
              <a:rPr lang="tr-TR" smtClean="0"/>
              <a:t>Sabahattin ARSLAN</a:t>
            </a:r>
            <a:endParaRPr lang="tr-TR"/>
          </a:p>
        </p:txBody>
      </p:sp>
      <p:sp>
        <p:nvSpPr>
          <p:cNvPr id="6" name="5 Slayt Numarası Yer Tutucusu"/>
          <p:cNvSpPr>
            <a:spLocks noGrp="1"/>
          </p:cNvSpPr>
          <p:nvPr>
            <p:ph type="sldNum" sz="quarter" idx="12"/>
          </p:nvPr>
        </p:nvSpPr>
        <p:spPr/>
        <p:txBody>
          <a:bodyPr/>
          <a:lstStyle>
            <a:extLst/>
          </a:lstStyle>
          <a:p>
            <a:pPr>
              <a:defRPr/>
            </a:pPr>
            <a:fld id="{590CC2B8-84FD-4452-B7F5-03A9DD48CDE4}" type="slidenum">
              <a:rPr lang="tr-TR" smtClean="0"/>
              <a:pPr>
                <a:defRPr/>
              </a:pPr>
              <a:t>‹#›</a:t>
            </a:fld>
            <a:endParaRPr lang="tr-TR"/>
          </a:p>
        </p:txBody>
      </p:sp>
    </p:spTree>
  </p:cSld>
  <p:clrMapOvr>
    <a:masterClrMapping/>
  </p:clrMapOvr>
  <p:transition>
    <p:cu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fld id="{414FEB5F-BA38-48FF-9114-6E59C6EE3645}" type="datetime1">
              <a:rPr lang="tr-TR" smtClean="0"/>
              <a:pPr>
                <a:defRPr/>
              </a:pPr>
              <a:t>26.09.2014</a:t>
            </a:fld>
            <a:endParaRPr lang="tr-TR"/>
          </a:p>
        </p:txBody>
      </p:sp>
      <p:sp>
        <p:nvSpPr>
          <p:cNvPr id="5" name="4 Altbilgi Yer Tutucusu"/>
          <p:cNvSpPr>
            <a:spLocks noGrp="1"/>
          </p:cNvSpPr>
          <p:nvPr>
            <p:ph type="ftr" sz="quarter" idx="11"/>
          </p:nvPr>
        </p:nvSpPr>
        <p:spPr/>
        <p:txBody>
          <a:bodyPr/>
          <a:lstStyle>
            <a:extLst/>
          </a:lstStyle>
          <a:p>
            <a:pPr>
              <a:defRPr/>
            </a:pPr>
            <a:r>
              <a:rPr lang="tr-TR" smtClean="0"/>
              <a:t>Sabahattin ARSLAN</a:t>
            </a:r>
            <a:endParaRPr lang="tr-TR"/>
          </a:p>
        </p:txBody>
      </p:sp>
      <p:sp>
        <p:nvSpPr>
          <p:cNvPr id="6" name="5 Slayt Numarası Yer Tutucusu"/>
          <p:cNvSpPr>
            <a:spLocks noGrp="1"/>
          </p:cNvSpPr>
          <p:nvPr>
            <p:ph type="sldNum" sz="quarter" idx="12"/>
          </p:nvPr>
        </p:nvSpPr>
        <p:spPr/>
        <p:txBody>
          <a:bodyPr/>
          <a:lstStyle>
            <a:extLst/>
          </a:lstStyle>
          <a:p>
            <a:pPr>
              <a:defRPr/>
            </a:pPr>
            <a:fld id="{CF52643C-AE73-4B3B-90B8-246A746A95F7}" type="slidenum">
              <a:rPr lang="tr-TR" smtClean="0"/>
              <a:pPr>
                <a:defRPr/>
              </a:pPr>
              <a:t>‹#›</a:t>
            </a:fld>
            <a:endParaRPr lang="tr-TR"/>
          </a:p>
        </p:txBody>
      </p:sp>
    </p:spTree>
  </p:cSld>
  <p:clrMapOvr>
    <a:masterClrMapping/>
  </p:clrMapOvr>
  <p:transition>
    <p:cu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FCC8DE3-20B4-4615-B4BE-4888890D82BC}" type="datetime1">
              <a:rPr lang="tr-TR" smtClean="0"/>
              <a:pPr/>
              <a:t>26.09.2014</a:t>
            </a:fld>
            <a:endParaRPr lang="en-US" dirty="0"/>
          </a:p>
        </p:txBody>
      </p:sp>
      <p:sp>
        <p:nvSpPr>
          <p:cNvPr id="5" name="4 Altbilgi Yer Tutucusu"/>
          <p:cNvSpPr>
            <a:spLocks noGrp="1"/>
          </p:cNvSpPr>
          <p:nvPr>
            <p:ph type="ftr" sz="quarter" idx="11"/>
          </p:nvPr>
        </p:nvSpPr>
        <p:spPr/>
        <p:txBody>
          <a:bodyPr/>
          <a:lstStyle>
            <a:extLst/>
          </a:lstStyle>
          <a:p>
            <a:r>
              <a:rPr kumimoji="0" lang="en-US" smtClean="0"/>
              <a:t>Sabahattin ARSLAN</a:t>
            </a:r>
            <a:endParaRPr kumimoji="0" lang="en-US" dirty="0"/>
          </a:p>
        </p:txBody>
      </p:sp>
      <p:sp>
        <p:nvSpPr>
          <p:cNvPr id="6" name="5 Slayt Numarası Yer Tutucusu"/>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
        <p:nvSpPr>
          <p:cNvPr id="8" name="Text Box 12"/>
          <p:cNvSpPr txBox="1">
            <a:spLocks noChangeArrowheads="1"/>
          </p:cNvSpPr>
          <p:nvPr userDrawn="1"/>
        </p:nvSpPr>
        <p:spPr bwMode="auto">
          <a:xfrm>
            <a:off x="0" y="6453337"/>
            <a:ext cx="8715375" cy="246221"/>
          </a:xfrm>
          <a:prstGeom prst="rect">
            <a:avLst/>
          </a:prstGeom>
          <a:noFill/>
          <a:ln w="9525">
            <a:noFill/>
            <a:miter lim="800000"/>
            <a:headEnd/>
            <a:tailEnd/>
          </a:ln>
        </p:spPr>
        <p:txBody>
          <a:bodyPr wrap="square">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tr-TR" sz="1000" dirty="0"/>
              <a:t>          </a:t>
            </a:r>
          </a:p>
        </p:txBody>
      </p:sp>
      <p:sp>
        <p:nvSpPr>
          <p:cNvPr id="9" name="Text Box 5"/>
          <p:cNvSpPr txBox="1">
            <a:spLocks noChangeArrowheads="1"/>
          </p:cNvSpPr>
          <p:nvPr userDrawn="1"/>
        </p:nvSpPr>
        <p:spPr bwMode="auto">
          <a:xfrm>
            <a:off x="1222375" y="368300"/>
            <a:ext cx="7200900" cy="427038"/>
          </a:xfrm>
          <a:prstGeom prst="rect">
            <a:avLst/>
          </a:prstGeom>
          <a:noFill/>
          <a:ln>
            <a:noFill/>
          </a:ln>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defRPr/>
            </a:pPr>
            <a:r>
              <a:rPr lang="tr-TR" sz="2200" smtClean="0">
                <a:solidFill>
                  <a:schemeClr val="accent2"/>
                </a:solidFill>
                <a:latin typeface="Arial Black" pitchFamily="34" charset="0"/>
              </a:rPr>
              <a:t>TAPU VE KADASTRO GENEL MÜDÜRLÜĞÜ</a:t>
            </a:r>
          </a:p>
        </p:txBody>
      </p:sp>
      <p:grpSp>
        <p:nvGrpSpPr>
          <p:cNvPr id="10" name="Group 6"/>
          <p:cNvGrpSpPr>
            <a:grpSpLocks/>
          </p:cNvGrpSpPr>
          <p:nvPr userDrawn="1"/>
        </p:nvGrpSpPr>
        <p:grpSpPr bwMode="auto">
          <a:xfrm>
            <a:off x="-34925" y="819150"/>
            <a:ext cx="9144000" cy="107950"/>
            <a:chOff x="0" y="516"/>
            <a:chExt cx="5760" cy="68"/>
          </a:xfrm>
        </p:grpSpPr>
        <p:sp>
          <p:nvSpPr>
            <p:cNvPr id="11" name="Rectangle 7"/>
            <p:cNvSpPr>
              <a:spLocks noChangeArrowheads="1"/>
            </p:cNvSpPr>
            <p:nvPr userDrawn="1"/>
          </p:nvSpPr>
          <p:spPr bwMode="auto">
            <a:xfrm>
              <a:off x="0" y="516"/>
              <a:ext cx="581" cy="68"/>
            </a:xfrm>
            <a:prstGeom prst="rect">
              <a:avLst/>
            </a:prstGeom>
            <a:solidFill>
              <a:srgbClr val="97B92E"/>
            </a:solidFill>
            <a:ln w="9525">
              <a:noFill/>
              <a:miter lim="800000"/>
              <a:headEnd/>
              <a:tailEnd/>
            </a:ln>
          </p:spPr>
          <p:txBody>
            <a:bodyPr wrap="none" anchor="ctr"/>
            <a:lstStyle/>
            <a:p>
              <a:pPr algn="l"/>
              <a:endParaRPr lang="tr-TR" sz="2800"/>
            </a:p>
          </p:txBody>
        </p:sp>
        <p:sp>
          <p:nvSpPr>
            <p:cNvPr id="12" name="Rectangle 8"/>
            <p:cNvSpPr>
              <a:spLocks noChangeArrowheads="1"/>
            </p:cNvSpPr>
            <p:nvPr userDrawn="1"/>
          </p:nvSpPr>
          <p:spPr bwMode="auto">
            <a:xfrm>
              <a:off x="555" y="516"/>
              <a:ext cx="581" cy="68"/>
            </a:xfrm>
            <a:prstGeom prst="rect">
              <a:avLst/>
            </a:prstGeom>
            <a:solidFill>
              <a:srgbClr val="4492D2"/>
            </a:solidFill>
            <a:ln w="9525">
              <a:noFill/>
              <a:miter lim="800000"/>
              <a:headEnd/>
              <a:tailEnd/>
            </a:ln>
          </p:spPr>
          <p:txBody>
            <a:bodyPr wrap="none" anchor="ctr"/>
            <a:lstStyle/>
            <a:p>
              <a:endParaRPr lang="tr-TR" sz="1800" b="1">
                <a:latin typeface="Verdana" pitchFamily="34" charset="0"/>
              </a:endParaRPr>
            </a:p>
          </p:txBody>
        </p:sp>
        <p:sp>
          <p:nvSpPr>
            <p:cNvPr id="13" name="Rectangle 9"/>
            <p:cNvSpPr>
              <a:spLocks noChangeArrowheads="1"/>
            </p:cNvSpPr>
            <p:nvPr userDrawn="1"/>
          </p:nvSpPr>
          <p:spPr bwMode="auto">
            <a:xfrm>
              <a:off x="1122" y="516"/>
              <a:ext cx="581" cy="68"/>
            </a:xfrm>
            <a:prstGeom prst="rect">
              <a:avLst/>
            </a:prstGeom>
            <a:solidFill>
              <a:srgbClr val="800080"/>
            </a:solidFill>
            <a:ln w="9525">
              <a:noFill/>
              <a:miter lim="800000"/>
              <a:headEnd/>
              <a:tailEnd/>
            </a:ln>
          </p:spPr>
          <p:txBody>
            <a:bodyPr wrap="none" anchor="ctr"/>
            <a:lstStyle/>
            <a:p>
              <a:r>
                <a:rPr lang="tr-TR" sz="1800" b="1">
                  <a:solidFill>
                    <a:srgbClr val="91002C"/>
                  </a:solidFill>
                  <a:latin typeface="Verdana" pitchFamily="34" charset="0"/>
                </a:rPr>
                <a:t> </a:t>
              </a:r>
            </a:p>
          </p:txBody>
        </p:sp>
        <p:sp>
          <p:nvSpPr>
            <p:cNvPr id="14" name="Rectangle 10"/>
            <p:cNvSpPr>
              <a:spLocks noChangeArrowheads="1"/>
            </p:cNvSpPr>
            <p:nvPr userDrawn="1"/>
          </p:nvSpPr>
          <p:spPr bwMode="auto">
            <a:xfrm>
              <a:off x="1689" y="516"/>
              <a:ext cx="582" cy="68"/>
            </a:xfrm>
            <a:prstGeom prst="rect">
              <a:avLst/>
            </a:prstGeom>
            <a:solidFill>
              <a:schemeClr val="hlink"/>
            </a:solidFill>
            <a:ln w="9525">
              <a:noFill/>
              <a:miter lim="800000"/>
              <a:headEnd/>
              <a:tailEnd/>
            </a:ln>
          </p:spPr>
          <p:txBody>
            <a:bodyPr wrap="none" anchor="ctr"/>
            <a:lstStyle/>
            <a:p>
              <a:pPr algn="l"/>
              <a:endParaRPr lang="tr-TR" sz="2800"/>
            </a:p>
          </p:txBody>
        </p:sp>
        <p:sp>
          <p:nvSpPr>
            <p:cNvPr id="15" name="Rectangle 11"/>
            <p:cNvSpPr>
              <a:spLocks noChangeArrowheads="1"/>
            </p:cNvSpPr>
            <p:nvPr userDrawn="1"/>
          </p:nvSpPr>
          <p:spPr bwMode="auto">
            <a:xfrm>
              <a:off x="2256" y="516"/>
              <a:ext cx="3504" cy="68"/>
            </a:xfrm>
            <a:prstGeom prst="rect">
              <a:avLst/>
            </a:prstGeom>
            <a:solidFill>
              <a:srgbClr val="777777"/>
            </a:solidFill>
            <a:ln w="9525">
              <a:noFill/>
              <a:miter lim="800000"/>
              <a:headEnd/>
              <a:tailEnd/>
            </a:ln>
          </p:spPr>
          <p:txBody>
            <a:bodyPr wrap="none" anchor="ctr"/>
            <a:lstStyle/>
            <a:p>
              <a:pPr algn="l"/>
              <a:endParaRPr lang="tr-TR" sz="2800"/>
            </a:p>
          </p:txBody>
        </p:sp>
      </p:grpSp>
      <p:pic>
        <p:nvPicPr>
          <p:cNvPr id="22" name="Picture 44" descr="Tapu ve Kadastro Yeni Logo yazısız"/>
          <p:cNvPicPr>
            <a:picLocks noChangeAspect="1" noChangeArrowheads="1"/>
          </p:cNvPicPr>
          <p:nvPr userDrawn="1"/>
        </p:nvPicPr>
        <p:blipFill>
          <a:blip r:embed="rId2" cstate="print"/>
          <a:srcRect/>
          <a:stretch>
            <a:fillRect/>
          </a:stretch>
        </p:blipFill>
        <p:spPr bwMode="auto">
          <a:xfrm>
            <a:off x="8316913" y="6021388"/>
            <a:ext cx="647700" cy="720725"/>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pPr>
              <a:defRPr/>
            </a:pPr>
            <a:fld id="{AFDA1EE9-DFD9-4A29-95DA-3FE0E81D558C}" type="datetime1">
              <a:rPr lang="tr-TR" smtClean="0"/>
              <a:pPr>
                <a:defRPr/>
              </a:pPr>
              <a:t>26.09.2014</a:t>
            </a:fld>
            <a:endParaRPr lang="tr-TR" dirty="0"/>
          </a:p>
        </p:txBody>
      </p:sp>
      <p:sp>
        <p:nvSpPr>
          <p:cNvPr id="5" name="4 Altbilgi Yer Tutucusu"/>
          <p:cNvSpPr>
            <a:spLocks noGrp="1"/>
          </p:cNvSpPr>
          <p:nvPr>
            <p:ph type="ftr" sz="quarter" idx="11"/>
          </p:nvPr>
        </p:nvSpPr>
        <p:spPr/>
        <p:txBody>
          <a:bodyPr/>
          <a:lstStyle>
            <a:extLst/>
          </a:lstStyle>
          <a:p>
            <a:pPr>
              <a:defRPr/>
            </a:pPr>
            <a:r>
              <a:rPr lang="tr-TR" smtClean="0"/>
              <a:t>Sabahattin ARSLAN</a:t>
            </a:r>
            <a:endParaRPr lang="tr-TR" dirty="0"/>
          </a:p>
        </p:txBody>
      </p:sp>
      <p:sp>
        <p:nvSpPr>
          <p:cNvPr id="6" name="5 Slayt Numarası Yer Tutucusu"/>
          <p:cNvSpPr>
            <a:spLocks noGrp="1"/>
          </p:cNvSpPr>
          <p:nvPr>
            <p:ph type="sldNum" sz="quarter" idx="12"/>
          </p:nvPr>
        </p:nvSpPr>
        <p:spPr/>
        <p:txBody>
          <a:bodyPr/>
          <a:lstStyle>
            <a:extLst/>
          </a:lstStyle>
          <a:p>
            <a:pPr>
              <a:defRPr/>
            </a:pPr>
            <a:fld id="{1D17FDFE-2575-4968-95D2-C6D63D773788}" type="slidenum">
              <a:rPr lang="tr-TR" smtClean="0"/>
              <a:pPr>
                <a:defRPr/>
              </a:pPr>
              <a:t>‹#›</a:t>
            </a:fld>
            <a:endParaRPr lang="tr-TR" dirty="0"/>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cu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34C4C28-7D7A-44EB-AE4B-EAC68E30A0B8}" type="datetime1">
              <a:rPr lang="tr-TR" smtClean="0"/>
              <a:pPr/>
              <a:t>26.09.2014</a:t>
            </a:fld>
            <a:endParaRPr lang="en-US"/>
          </a:p>
        </p:txBody>
      </p:sp>
      <p:sp>
        <p:nvSpPr>
          <p:cNvPr id="6" name="5 Altbilgi Yer Tutucusu"/>
          <p:cNvSpPr>
            <a:spLocks noGrp="1"/>
          </p:cNvSpPr>
          <p:nvPr>
            <p:ph type="ftr" sz="quarter" idx="11"/>
          </p:nvPr>
        </p:nvSpPr>
        <p:spPr/>
        <p:txBody>
          <a:bodyPr/>
          <a:lstStyle>
            <a:extLst/>
          </a:lstStyle>
          <a:p>
            <a:r>
              <a:rPr kumimoji="0" lang="en-US" smtClean="0"/>
              <a:t>Sabahattin ARSLAN</a:t>
            </a:r>
            <a:endParaRPr kumimoji="0" lang="en-US"/>
          </a:p>
        </p:txBody>
      </p:sp>
      <p:sp>
        <p:nvSpPr>
          <p:cNvPr id="7" name="6 Slayt Numarası Yer Tutucusu"/>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pPr>
              <a:defRPr/>
            </a:pPr>
            <a:fld id="{1B77C0C9-5683-419F-8DAA-5C2A16BC4CF8}" type="datetime1">
              <a:rPr lang="tr-TR" smtClean="0"/>
              <a:pPr>
                <a:defRPr/>
              </a:pPr>
              <a:t>26.09.2014</a:t>
            </a:fld>
            <a:endParaRPr lang="tr-TR"/>
          </a:p>
        </p:txBody>
      </p:sp>
      <p:sp>
        <p:nvSpPr>
          <p:cNvPr id="8" name="7 Altbilgi Yer Tutucusu"/>
          <p:cNvSpPr>
            <a:spLocks noGrp="1"/>
          </p:cNvSpPr>
          <p:nvPr>
            <p:ph type="ftr" sz="quarter" idx="11"/>
          </p:nvPr>
        </p:nvSpPr>
        <p:spPr/>
        <p:txBody>
          <a:bodyPr/>
          <a:lstStyle>
            <a:extLst/>
          </a:lstStyle>
          <a:p>
            <a:pPr>
              <a:defRPr/>
            </a:pPr>
            <a:r>
              <a:rPr lang="tr-TR" smtClean="0"/>
              <a:t>Sabahattin ARSLAN</a:t>
            </a:r>
            <a:endParaRPr lang="tr-TR"/>
          </a:p>
        </p:txBody>
      </p:sp>
      <p:sp>
        <p:nvSpPr>
          <p:cNvPr id="9" name="8 Slayt Numarası Yer Tutucusu"/>
          <p:cNvSpPr>
            <a:spLocks noGrp="1"/>
          </p:cNvSpPr>
          <p:nvPr>
            <p:ph type="sldNum" sz="quarter" idx="12"/>
          </p:nvPr>
        </p:nvSpPr>
        <p:spPr/>
        <p:txBody>
          <a:bodyPr/>
          <a:lstStyle>
            <a:extLst/>
          </a:lstStyle>
          <a:p>
            <a:pPr>
              <a:defRPr/>
            </a:pPr>
            <a:fld id="{C37B7226-DAFF-4010-957F-759347034F83}" type="slidenum">
              <a:rPr lang="tr-TR" smtClean="0"/>
              <a:pPr>
                <a:defRPr/>
              </a:pPr>
              <a:t>‹#›</a:t>
            </a:fld>
            <a:endParaRPr lang="tr-TR"/>
          </a:p>
        </p:txBody>
      </p:sp>
    </p:spTree>
  </p:cSld>
  <p:clrMapOvr>
    <a:masterClrMapping/>
  </p:clrMapOvr>
  <p:transition>
    <p:cu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956C4B85-D31F-4866-AB48-C3A1AB2ED6D2}" type="datetime1">
              <a:rPr lang="tr-TR" smtClean="0"/>
              <a:pPr/>
              <a:t>26.09.2014</a:t>
            </a:fld>
            <a:endParaRPr lang="en-US"/>
          </a:p>
        </p:txBody>
      </p:sp>
      <p:sp>
        <p:nvSpPr>
          <p:cNvPr id="4" name="3 Altbilgi Yer Tutucusu"/>
          <p:cNvSpPr>
            <a:spLocks noGrp="1"/>
          </p:cNvSpPr>
          <p:nvPr>
            <p:ph type="ftr" sz="quarter" idx="11"/>
          </p:nvPr>
        </p:nvSpPr>
        <p:spPr/>
        <p:txBody>
          <a:bodyPr/>
          <a:lstStyle>
            <a:extLst/>
          </a:lstStyle>
          <a:p>
            <a:r>
              <a:rPr kumimoji="0" lang="en-US" smtClean="0"/>
              <a:t>Sabahattin ARSLAN</a:t>
            </a:r>
            <a:endParaRPr kumimoji="0" lang="en-US"/>
          </a:p>
        </p:txBody>
      </p:sp>
      <p:sp>
        <p:nvSpPr>
          <p:cNvPr id="5" name="4 Slayt Numarası Yer Tutucusu"/>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EA7F3277-A3F8-4279-A365-1BFE8052FC71}" type="datetime1">
              <a:rPr lang="tr-TR" smtClean="0"/>
              <a:pPr/>
              <a:t>26.09.2014</a:t>
            </a:fld>
            <a:endParaRPr lang="en-US"/>
          </a:p>
        </p:txBody>
      </p:sp>
      <p:sp>
        <p:nvSpPr>
          <p:cNvPr id="3" name="2 Altbilgi Yer Tutucusu"/>
          <p:cNvSpPr>
            <a:spLocks noGrp="1"/>
          </p:cNvSpPr>
          <p:nvPr>
            <p:ph type="ftr" sz="quarter" idx="11"/>
          </p:nvPr>
        </p:nvSpPr>
        <p:spPr/>
        <p:txBody>
          <a:bodyPr/>
          <a:lstStyle>
            <a:extLst/>
          </a:lstStyle>
          <a:p>
            <a:r>
              <a:rPr kumimoji="0" lang="en-US" smtClean="0"/>
              <a:t>Sabahattin ARSLAN</a:t>
            </a:r>
            <a:endParaRPr kumimoji="0" lang="en-US"/>
          </a:p>
        </p:txBody>
      </p:sp>
      <p:sp>
        <p:nvSpPr>
          <p:cNvPr id="4" name="3 Slayt Numarası Yer Tutucusu"/>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pPr>
              <a:defRPr/>
            </a:pPr>
            <a:fld id="{DDB97C0E-1B70-48AC-ACAF-7DAA51300740}" type="datetime1">
              <a:rPr lang="tr-TR" smtClean="0"/>
              <a:pPr>
                <a:defRPr/>
              </a:pPr>
              <a:t>26.09.2014</a:t>
            </a:fld>
            <a:endParaRPr lang="tr-TR"/>
          </a:p>
        </p:txBody>
      </p:sp>
      <p:sp>
        <p:nvSpPr>
          <p:cNvPr id="6" name="5 Altbilgi Yer Tutucusu"/>
          <p:cNvSpPr>
            <a:spLocks noGrp="1"/>
          </p:cNvSpPr>
          <p:nvPr>
            <p:ph type="ftr" sz="quarter" idx="11"/>
          </p:nvPr>
        </p:nvSpPr>
        <p:spPr/>
        <p:txBody>
          <a:bodyPr/>
          <a:lstStyle>
            <a:extLst/>
          </a:lstStyle>
          <a:p>
            <a:pPr>
              <a:defRPr/>
            </a:pPr>
            <a:r>
              <a:rPr lang="tr-TR" smtClean="0"/>
              <a:t>Sabahattin ARSLAN</a:t>
            </a:r>
            <a:endParaRPr lang="tr-TR"/>
          </a:p>
        </p:txBody>
      </p:sp>
      <p:sp>
        <p:nvSpPr>
          <p:cNvPr id="7" name="6 Slayt Numarası Yer Tutucusu"/>
          <p:cNvSpPr>
            <a:spLocks noGrp="1"/>
          </p:cNvSpPr>
          <p:nvPr>
            <p:ph type="sldNum" sz="quarter" idx="12"/>
          </p:nvPr>
        </p:nvSpPr>
        <p:spPr/>
        <p:txBody>
          <a:bodyPr/>
          <a:lstStyle>
            <a:extLst/>
          </a:lstStyle>
          <a:p>
            <a:pPr>
              <a:defRPr/>
            </a:pPr>
            <a:fld id="{24ABDDEC-8C74-49DD-97B8-EC5FDEBF73E6}" type="slidenum">
              <a:rPr lang="tr-TR" smtClean="0"/>
              <a:pPr>
                <a:defRPr/>
              </a:pPr>
              <a:t>‹#›</a:t>
            </a:fld>
            <a:endParaRPr lang="tr-TR"/>
          </a:p>
        </p:txBody>
      </p:sp>
    </p:spTree>
  </p:cSld>
  <p:clrMapOvr>
    <a:masterClrMapping/>
  </p:clrMapOvr>
  <p:transition>
    <p:cu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pPr>
              <a:defRPr/>
            </a:pPr>
            <a:fld id="{344C0BE6-8DF3-4313-A78F-057B86AE7E33}" type="datetime1">
              <a:rPr lang="tr-TR" smtClean="0"/>
              <a:pPr>
                <a:defRPr/>
              </a:pPr>
              <a:t>26.09.2014</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tr-TR" smtClean="0"/>
              <a:t>Sabahattin ARSLAN</a:t>
            </a:r>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pPr>
              <a:defRPr/>
            </a:pPr>
            <a:fld id="{E111D492-8C93-4B55-B434-1AC806953D6B}" type="slidenum">
              <a:rPr lang="tr-TR" smtClean="0"/>
              <a:pPr>
                <a:defRPr/>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cu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2A1A86-23AD-4FC7-896F-06E8C269068C}" type="datetime1">
              <a:rPr lang="tr-TR" sz="1000" smtClean="0">
                <a:solidFill>
                  <a:schemeClr val="tx1"/>
                </a:solidFill>
              </a:rPr>
              <a:pPr/>
              <a:t>26.09.2014</a:t>
            </a:fld>
            <a:endParaRPr lang="en-US" sz="1000" dirty="0">
              <a:solidFill>
                <a:schemeClr val="tx1"/>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r>
              <a:rPr kumimoji="0" lang="en-US" sz="1000" smtClean="0">
                <a:solidFill>
                  <a:schemeClr val="tx1"/>
                </a:solidFill>
              </a:rPr>
              <a:t>Sabahattin ARSLAN</a:t>
            </a:r>
            <a:endParaRPr kumimoji="0" lang="en-US" sz="1000" dirty="0">
              <a:solidFill>
                <a:schemeClr val="tx1"/>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
        <p:nvSpPr>
          <p:cNvPr id="11" name="Text Box 12"/>
          <p:cNvSpPr txBox="1">
            <a:spLocks noChangeArrowheads="1"/>
          </p:cNvSpPr>
          <p:nvPr userDrawn="1"/>
        </p:nvSpPr>
        <p:spPr bwMode="auto">
          <a:xfrm>
            <a:off x="214313" y="6611938"/>
            <a:ext cx="8715375" cy="246062"/>
          </a:xfrm>
          <a:prstGeom prst="rect">
            <a:avLst/>
          </a:prstGeom>
          <a:noFill/>
          <a:ln>
            <a:noFill/>
          </a:ln>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l" eaLnBrk="1" hangingPunct="1">
              <a:spcBef>
                <a:spcPct val="50000"/>
              </a:spcBef>
              <a:defRPr/>
            </a:pPr>
            <a:r>
              <a:rPr lang="tr-TR" sz="1000" dirty="0" smtClean="0">
                <a:latin typeface="Comic Sans MS" pitchFamily="66" charset="0"/>
              </a:rPr>
              <a:t>Tapu Dairesi Başkanlığı                                                  Ekim 2013 – ANKARA                                                       </a:t>
            </a:r>
          </a:p>
        </p:txBody>
      </p:sp>
    </p:spTree>
  </p:cSld>
  <p:clrMap bg1="lt1" tx1="dk1" bg2="lt2" tx2="dk2" accent1="accent1" accent2="accent2" accent3="accent3" accent4="accent4" accent5="accent5" accent6="accent6" hlink="hlink" folHlink="folHlink"/>
  <p:sldLayoutIdLst>
    <p:sldLayoutId id="2147485279" r:id="rId1"/>
    <p:sldLayoutId id="2147485280" r:id="rId2"/>
    <p:sldLayoutId id="2147485281" r:id="rId3"/>
    <p:sldLayoutId id="2147485282" r:id="rId4"/>
    <p:sldLayoutId id="2147485283" r:id="rId5"/>
    <p:sldLayoutId id="2147485284" r:id="rId6"/>
    <p:sldLayoutId id="2147485285" r:id="rId7"/>
    <p:sldLayoutId id="2147485286" r:id="rId8"/>
    <p:sldLayoutId id="2147485287" r:id="rId9"/>
    <p:sldLayoutId id="2147485288" r:id="rId10"/>
    <p:sldLayoutId id="2147485289" r:id="rId11"/>
  </p:sldLayoutIdLst>
  <p:transition>
    <p:cut/>
  </p:transition>
  <p:timing>
    <p:tnLst>
      <p:par>
        <p:cTn id="1" dur="indefinite" restart="never" nodeType="tmRoot"/>
      </p:par>
    </p:tnLst>
  </p:timing>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Dikdörtgen"/>
          <p:cNvSpPr>
            <a:spLocks noChangeArrowheads="1"/>
          </p:cNvSpPr>
          <p:nvPr/>
        </p:nvSpPr>
        <p:spPr bwMode="auto">
          <a:xfrm>
            <a:off x="467544" y="1199649"/>
            <a:ext cx="8208912" cy="4893647"/>
          </a:xfrm>
          <a:prstGeom prst="rect">
            <a:avLst/>
          </a:prstGeom>
          <a:solidFill>
            <a:schemeClr val="bg1"/>
          </a:solidFill>
          <a:ln w="9525">
            <a:noFill/>
            <a:miter lim="800000"/>
            <a:headEnd/>
            <a:tailEnd/>
          </a:ln>
        </p:spPr>
        <p:txBody>
          <a:bodyPr wrap="square">
            <a:spAutoFit/>
          </a:bodyPr>
          <a:lstStyle/>
          <a:p>
            <a:endParaRPr lang="tr-TR" sz="2400" b="1" strike="sngStrike" dirty="0" smtClean="0">
              <a:latin typeface="Times New Roman" pitchFamily="18" charset="0"/>
              <a:cs typeface="Times New Roman" pitchFamily="18" charset="0"/>
            </a:endParaRPr>
          </a:p>
          <a:p>
            <a:endParaRPr lang="tr-TR" sz="2400" b="1" dirty="0" smtClean="0">
              <a:solidFill>
                <a:srgbClr val="C00000"/>
              </a:solidFill>
              <a:latin typeface="Times New Roman" pitchFamily="18" charset="0"/>
              <a:cs typeface="Times New Roman" pitchFamily="18" charset="0"/>
            </a:endParaRPr>
          </a:p>
          <a:p>
            <a:r>
              <a:rPr lang="tr-TR" sz="4800" dirty="0" smtClean="0">
                <a:latin typeface="Times New Roman" pitchFamily="18" charset="0"/>
                <a:cs typeface="Times New Roman" pitchFamily="18" charset="0"/>
              </a:rPr>
              <a:t>Kentsel Dönüşüm</a:t>
            </a:r>
          </a:p>
          <a:p>
            <a:r>
              <a:rPr lang="tr-TR" sz="2400" dirty="0" smtClean="0">
                <a:latin typeface="Times New Roman" pitchFamily="18" charset="0"/>
                <a:cs typeface="Times New Roman" pitchFamily="18" charset="0"/>
              </a:rPr>
              <a:t>(6306 sayılı Kanun)</a:t>
            </a: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Tapu Dairesi Başkanlığı</a:t>
            </a:r>
          </a:p>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r>
              <a:rPr lang="tr-TR" sz="2400" u="sng" dirty="0" smtClean="0">
                <a:latin typeface="Times New Roman" pitchFamily="18" charset="0"/>
                <a:cs typeface="Times New Roman" pitchFamily="18" charset="0"/>
              </a:rPr>
              <a:t>Hazırlayan</a:t>
            </a:r>
          </a:p>
          <a:p>
            <a:r>
              <a:rPr lang="tr-TR" sz="1800" dirty="0" smtClean="0">
                <a:latin typeface="Times New Roman" pitchFamily="18" charset="0"/>
                <a:cs typeface="Times New Roman" pitchFamily="18" charset="0"/>
              </a:rPr>
              <a:t>Sabahattin ARSLAN</a:t>
            </a:r>
          </a:p>
          <a:p>
            <a:r>
              <a:rPr lang="tr-TR" sz="1800" dirty="0" smtClean="0">
                <a:latin typeface="Times New Roman" pitchFamily="18" charset="0"/>
                <a:cs typeface="Times New Roman" pitchFamily="18" charset="0"/>
              </a:rPr>
              <a:t>Tapu ve Kadastro Uzmanı</a:t>
            </a: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endParaRPr lang="tr-TR" dirty="0"/>
          </a:p>
        </p:txBody>
      </p:sp>
      <p:sp>
        <p:nvSpPr>
          <p:cNvPr id="5" name="4 Veri Yer Tutucusu"/>
          <p:cNvSpPr>
            <a:spLocks noGrp="1"/>
          </p:cNvSpPr>
          <p:nvPr>
            <p:ph type="dt" sz="half" idx="10"/>
          </p:nvPr>
        </p:nvSpPr>
        <p:spPr/>
        <p:txBody>
          <a:bodyPr/>
          <a:lstStyle/>
          <a:p>
            <a:fld id="{CDC39B25-7388-4CD9-BEA5-1EE3D60391D6}" type="datetime1">
              <a:rPr lang="tr-TR" smtClean="0"/>
              <a:pPr/>
              <a:t>26.09.2014</a:t>
            </a:fld>
            <a:endParaRPr lang="en-US" dirty="0"/>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1</a:t>
            </a:fld>
            <a:endParaRPr kumimoji="0" lang="en-US"/>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467544" y="1484784"/>
          <a:ext cx="8352928" cy="3528392"/>
        </p:xfrm>
        <a:graphic>
          <a:graphicData uri="http://schemas.openxmlformats.org/drawingml/2006/table">
            <a:tbl>
              <a:tblPr firstRow="1" bandRow="1">
                <a:tableStyleId>{5DA37D80-6434-44D0-A028-1B22A696006F}</a:tableStyleId>
              </a:tblPr>
              <a:tblGrid>
                <a:gridCol w="8352928"/>
              </a:tblGrid>
              <a:tr h="3528392">
                <a:tc>
                  <a:txBody>
                    <a:bodyPr/>
                    <a:lstStyle/>
                    <a:p>
                      <a:r>
                        <a:rPr lang="tr-TR" sz="2400" b="1" kern="1200" dirty="0" smtClean="0">
                          <a:solidFill>
                            <a:schemeClr val="tx1"/>
                          </a:solidFill>
                          <a:latin typeface="+mn-lt"/>
                          <a:ea typeface="+mn-ea"/>
                          <a:cs typeface="+mn-cs"/>
                        </a:rPr>
                        <a:t>     </a:t>
                      </a:r>
                      <a:r>
                        <a:rPr lang="tr-TR" sz="2000" b="1" kern="1200" dirty="0" smtClean="0">
                          <a:solidFill>
                            <a:schemeClr val="tx1"/>
                          </a:solidFill>
                          <a:latin typeface="+mn-lt"/>
                          <a:ea typeface="+mn-ea"/>
                          <a:cs typeface="+mn-cs"/>
                        </a:rPr>
                        <a:t>Uygulama alanı; </a:t>
                      </a:r>
                    </a:p>
                    <a:p>
                      <a:endParaRPr lang="tr-TR" sz="2000" b="1" kern="1200" dirty="0" smtClean="0">
                        <a:solidFill>
                          <a:schemeClr val="tx1"/>
                        </a:solidFill>
                        <a:latin typeface="+mn-lt"/>
                        <a:ea typeface="+mn-ea"/>
                        <a:cs typeface="+mn-cs"/>
                      </a:endParaRPr>
                    </a:p>
                    <a:p>
                      <a:pPr algn="just"/>
                      <a:r>
                        <a:rPr lang="tr-TR" sz="2000" b="0" kern="1200" dirty="0" smtClean="0">
                          <a:solidFill>
                            <a:schemeClr val="tx1"/>
                          </a:solidFill>
                          <a:latin typeface="+mn-lt"/>
                          <a:ea typeface="+mn-ea"/>
                          <a:cs typeface="+mn-cs"/>
                        </a:rPr>
                        <a:t>      Bakanlar Kurulu kararıyla kararlaştırılan </a:t>
                      </a:r>
                      <a:r>
                        <a:rPr lang="tr-TR" sz="2000" b="1" kern="1200" dirty="0" smtClean="0">
                          <a:solidFill>
                            <a:schemeClr val="tx1"/>
                          </a:solidFill>
                          <a:latin typeface="+mn-lt"/>
                          <a:ea typeface="+mn-ea"/>
                          <a:cs typeface="+mn-cs"/>
                        </a:rPr>
                        <a:t>riskli alan</a:t>
                      </a:r>
                      <a:r>
                        <a:rPr lang="tr-TR" sz="2000" b="0" kern="1200" dirty="0" smtClean="0">
                          <a:solidFill>
                            <a:schemeClr val="tx1"/>
                          </a:solidFill>
                          <a:latin typeface="+mn-lt"/>
                          <a:ea typeface="+mn-ea"/>
                          <a:cs typeface="+mn-cs"/>
                        </a:rPr>
                        <a:t> ile Bakanlıkça belirlenen </a:t>
                      </a:r>
                      <a:r>
                        <a:rPr lang="tr-TR" sz="2000" b="1" kern="1200" dirty="0" smtClean="0">
                          <a:solidFill>
                            <a:schemeClr val="tx1"/>
                          </a:solidFill>
                          <a:latin typeface="+mn-lt"/>
                          <a:ea typeface="+mn-ea"/>
                          <a:cs typeface="+mn-cs"/>
                        </a:rPr>
                        <a:t>rezerv yapı alanını </a:t>
                      </a:r>
                      <a:r>
                        <a:rPr lang="tr-TR" sz="2000" b="0" kern="1200" dirty="0" smtClean="0">
                          <a:solidFill>
                            <a:schemeClr val="tx1"/>
                          </a:solidFill>
                          <a:latin typeface="+mn-lt"/>
                          <a:ea typeface="+mn-ea"/>
                          <a:cs typeface="+mn-cs"/>
                        </a:rPr>
                        <a:t>ve </a:t>
                      </a:r>
                      <a:r>
                        <a:rPr lang="tr-TR" sz="2000" b="1" kern="1200" dirty="0" smtClean="0">
                          <a:solidFill>
                            <a:schemeClr val="tx1"/>
                          </a:solidFill>
                          <a:latin typeface="+mn-lt"/>
                          <a:ea typeface="+mn-ea"/>
                          <a:cs typeface="+mn-cs"/>
                        </a:rPr>
                        <a:t>riskli yapının veya yapıların bulunduğu alandır. </a:t>
                      </a:r>
                      <a:r>
                        <a:rPr lang="tr-TR" sz="2000" b="0" kern="1200" dirty="0" smtClean="0">
                          <a:solidFill>
                            <a:schemeClr val="tx1"/>
                          </a:solidFill>
                          <a:latin typeface="+mn-lt"/>
                          <a:ea typeface="+mn-ea"/>
                          <a:cs typeface="+mn-cs"/>
                        </a:rPr>
                        <a:t>(Yönetmelik 3/ı. Maddesi) </a:t>
                      </a:r>
                      <a:r>
                        <a:rPr lang="tr-TR" sz="2000" b="0" kern="1200" dirty="0" smtClean="0">
                          <a:solidFill>
                            <a:srgbClr val="C00000"/>
                          </a:solidFill>
                          <a:latin typeface="+mn-lt"/>
                          <a:ea typeface="+mn-ea"/>
                          <a:cs typeface="+mn-cs"/>
                        </a:rPr>
                        <a:t>(Kısaca;</a:t>
                      </a:r>
                      <a:r>
                        <a:rPr lang="tr-TR" sz="2000" b="0" kern="1200" baseline="0" dirty="0" smtClean="0">
                          <a:solidFill>
                            <a:srgbClr val="C00000"/>
                          </a:solidFill>
                          <a:latin typeface="+mn-lt"/>
                          <a:ea typeface="+mn-ea"/>
                          <a:cs typeface="+mn-cs"/>
                        </a:rPr>
                        <a:t> 6306 sayılı Kanunun kapsamına giren yapı ve/veya alanlardır.</a:t>
                      </a:r>
                      <a:r>
                        <a:rPr lang="tr-TR" sz="2000" b="0" kern="1200" dirty="0" smtClean="0">
                          <a:solidFill>
                            <a:srgbClr val="C00000"/>
                          </a:solidFill>
                          <a:latin typeface="+mn-lt"/>
                          <a:ea typeface="+mn-ea"/>
                          <a:cs typeface="+mn-cs"/>
                        </a:rPr>
                        <a:t>)</a:t>
                      </a:r>
                    </a:p>
                    <a:p>
                      <a:pPr algn="ctr"/>
                      <a:endParaRPr lang="tr-TR" sz="1800" b="1" kern="1200" dirty="0" smtClean="0">
                        <a:solidFill>
                          <a:schemeClr val="tx1"/>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8C55CC86-8E5D-481D-A43B-047B516FF0DE}"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10</a:t>
            </a:fld>
            <a:endParaRPr kumimoji="0" lang="en-US"/>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39552" y="1124744"/>
            <a:ext cx="8064896" cy="4824536"/>
          </a:xfrm>
          <a:solidFill>
            <a:schemeClr val="bg1"/>
          </a:solidFill>
        </p:spPr>
        <p:txBody>
          <a:bodyPr>
            <a:normAutofit fontScale="55000" lnSpcReduction="20000"/>
          </a:bodyPr>
          <a:lstStyle/>
          <a:p>
            <a:pPr algn="ctr">
              <a:buNone/>
            </a:pPr>
            <a:endParaRPr lang="tr-TR" b="1" u="sng" dirty="0" smtClean="0">
              <a:solidFill>
                <a:schemeClr val="accent2"/>
              </a:solidFill>
            </a:endParaRPr>
          </a:p>
          <a:p>
            <a:pPr algn="ctr">
              <a:buNone/>
            </a:pPr>
            <a:endParaRPr lang="tr-TR" sz="2900" b="1" u="sng" dirty="0" smtClean="0">
              <a:solidFill>
                <a:schemeClr val="accent2"/>
              </a:solidFill>
            </a:endParaRPr>
          </a:p>
          <a:p>
            <a:pPr algn="ctr">
              <a:buNone/>
            </a:pPr>
            <a:r>
              <a:rPr lang="tr-TR" sz="2900" b="1" u="sng" dirty="0" smtClean="0">
                <a:solidFill>
                  <a:schemeClr val="accent2"/>
                </a:solidFill>
              </a:rPr>
              <a:t>Uygulama Alanında Tasarrufların Kısıtlanması</a:t>
            </a:r>
          </a:p>
          <a:p>
            <a:pPr algn="just">
              <a:buNone/>
            </a:pPr>
            <a:endParaRPr lang="tr-TR" sz="2900" dirty="0" smtClean="0"/>
          </a:p>
          <a:p>
            <a:pPr algn="just">
              <a:buNone/>
            </a:pPr>
            <a:r>
              <a:rPr lang="tr-TR" sz="2900" dirty="0" smtClean="0"/>
              <a:t>    	1- Bakanlık veya uygulamayı yürütmesi hâlinde TOKİ veya İdare, uygulama </a:t>
            </a:r>
            <a:r>
              <a:rPr lang="tr-TR" sz="2900" u="sng" dirty="0" smtClean="0"/>
              <a:t>alanlarında bu Kanun kapsamındaki proje ve uygulamalar süresince her türlü imar ve yapılaşma işlemlerini geçici olarak durdurabilir. 6306 sayılı Kanunun 4/1. Maddesi</a:t>
            </a:r>
            <a:r>
              <a:rPr lang="tr-TR" sz="2900" dirty="0" smtClean="0"/>
              <a:t> </a:t>
            </a:r>
            <a:r>
              <a:rPr lang="tr-TR" sz="2900" dirty="0" smtClean="0">
                <a:solidFill>
                  <a:srgbClr val="FF0000"/>
                </a:solidFill>
              </a:rPr>
              <a:t>(Anayasa Mahkemesince iptal edildi -26.07.2014 tarih ve </a:t>
            </a:r>
            <a:r>
              <a:rPr lang="tr-TR" sz="2900" dirty="0" err="1" smtClean="0">
                <a:solidFill>
                  <a:srgbClr val="FF0000"/>
                </a:solidFill>
              </a:rPr>
              <a:t>RG’de</a:t>
            </a:r>
            <a:r>
              <a:rPr lang="tr-TR" sz="2900" dirty="0" smtClean="0">
                <a:solidFill>
                  <a:srgbClr val="FF0000"/>
                </a:solidFill>
              </a:rPr>
              <a:t> yayımlandı- yayımlandığı tarihten itibaren 3 ay sonra (27.10.2014) tarihinde yürürlükten kalkacak) </a:t>
            </a:r>
          </a:p>
          <a:p>
            <a:pPr algn="just">
              <a:buNone/>
            </a:pPr>
            <a:r>
              <a:rPr lang="tr-TR" sz="2900" dirty="0" smtClean="0">
                <a:solidFill>
                  <a:schemeClr val="accent2"/>
                </a:solidFill>
              </a:rPr>
              <a:t>          	</a:t>
            </a:r>
            <a:r>
              <a:rPr lang="tr-TR" sz="2900" u="sng" dirty="0" smtClean="0"/>
              <a:t>Gerekçe; Kamu hizmetinin sürekliliği, Anayasal çevre hakkı, yetki gaspı</a:t>
            </a:r>
          </a:p>
          <a:p>
            <a:pPr algn="just">
              <a:buNone/>
            </a:pPr>
            <a:endParaRPr lang="tr-TR" sz="2900" dirty="0" smtClean="0"/>
          </a:p>
          <a:p>
            <a:pPr algn="just">
              <a:buNone/>
            </a:pPr>
            <a:r>
              <a:rPr lang="tr-TR" sz="2900" dirty="0" smtClean="0"/>
              <a:t>		 2- </a:t>
            </a:r>
            <a:r>
              <a:rPr lang="tr-TR" sz="2900" u="sng" dirty="0" smtClean="0"/>
              <a:t>3 üncü maddenin üçüncü (Hazinenin özel mülkiyetinde bulunan) fıkrasında belirtilen taşınmazlar, tahsis ve devir işlemleri sonuçlandırılıncaya kadar </a:t>
            </a:r>
            <a:r>
              <a:rPr lang="tr-TR" sz="2900" u="sng" dirty="0" smtClean="0">
                <a:solidFill>
                  <a:schemeClr val="accent2"/>
                </a:solidFill>
              </a:rPr>
              <a:t>Maliye Bakanlığınca satılamaz, kiraya verilemez, tahsis edilemez, ön izne veya irtifak hakkına konu edilemez.</a:t>
            </a:r>
          </a:p>
          <a:p>
            <a:pPr algn="just">
              <a:buNone/>
            </a:pPr>
            <a:endParaRPr lang="tr-TR" sz="2900" dirty="0" smtClean="0">
              <a:solidFill>
                <a:schemeClr val="accent2"/>
              </a:solidFill>
            </a:endParaRPr>
          </a:p>
          <a:p>
            <a:pPr algn="just">
              <a:buNone/>
            </a:pPr>
            <a:r>
              <a:rPr lang="tr-TR" sz="2900" dirty="0" smtClean="0"/>
              <a:t>  		3- Uygulama sırasında İdarece talep edilmesi halinde riskli yapılara elektrik, su ve doğal gaz verilmez ve verilen hizmetler kurum ve kuruluşlar tarafından durdurulur.  ( 6306/4. Madde)</a:t>
            </a:r>
            <a:endParaRPr lang="tr-TR" sz="2900" dirty="0"/>
          </a:p>
        </p:txBody>
      </p:sp>
      <p:sp>
        <p:nvSpPr>
          <p:cNvPr id="5" name="4 Veri Yer Tutucusu"/>
          <p:cNvSpPr>
            <a:spLocks noGrp="1"/>
          </p:cNvSpPr>
          <p:nvPr>
            <p:ph type="dt" sz="half" idx="10"/>
          </p:nvPr>
        </p:nvSpPr>
        <p:spPr/>
        <p:txBody>
          <a:bodyPr/>
          <a:lstStyle/>
          <a:p>
            <a:fld id="{95234357-C9CE-4671-9E30-D0AA6C9B21BC}"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11</a:t>
            </a:fld>
            <a:endParaRPr kumimoji="0" lang="en-US"/>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sp>
        <p:nvSpPr>
          <p:cNvPr id="6" name="5 Veri Yer Tutucusu"/>
          <p:cNvSpPr>
            <a:spLocks noGrp="1"/>
          </p:cNvSpPr>
          <p:nvPr>
            <p:ph type="dt" sz="half" idx="10"/>
          </p:nvPr>
        </p:nvSpPr>
        <p:spPr/>
        <p:txBody>
          <a:bodyPr/>
          <a:lstStyle/>
          <a:p>
            <a:fld id="{01E92F2C-3607-4A59-ABC8-927B35CCF596}"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12</a:t>
            </a:fld>
            <a:endParaRPr kumimoji="0" lang="en-US"/>
          </a:p>
        </p:txBody>
      </p:sp>
      <p:sp>
        <p:nvSpPr>
          <p:cNvPr id="7" name="6 Dikdörtgen"/>
          <p:cNvSpPr/>
          <p:nvPr/>
        </p:nvSpPr>
        <p:spPr>
          <a:xfrm>
            <a:off x="539552" y="2420888"/>
            <a:ext cx="7929618" cy="461665"/>
          </a:xfrm>
          <a:prstGeom prst="rect">
            <a:avLst/>
          </a:prstGeom>
        </p:spPr>
        <p:txBody>
          <a:bodyPr wrap="square">
            <a:spAutoFit/>
          </a:bodyPr>
          <a:lstStyle/>
          <a:p>
            <a:r>
              <a:rPr lang="tr-TR" sz="2400" b="1" dirty="0" smtClean="0"/>
              <a:t>İDAREMİZCE YAPILACAK İŞLEMLER</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539552" y="1196752"/>
          <a:ext cx="8136904" cy="4752528"/>
        </p:xfrm>
        <a:graphic>
          <a:graphicData uri="http://schemas.openxmlformats.org/drawingml/2006/table">
            <a:tbl>
              <a:tblPr firstRow="1" bandRow="1">
                <a:tableStyleId>{5DA37D80-6434-44D0-A028-1B22A696006F}</a:tableStyleId>
              </a:tblPr>
              <a:tblGrid>
                <a:gridCol w="8136904"/>
              </a:tblGrid>
              <a:tr h="4752528">
                <a:tc>
                  <a:txBody>
                    <a:bodyPr/>
                    <a:lstStyle/>
                    <a:p>
                      <a:pPr lvl="0" algn="just"/>
                      <a:r>
                        <a:rPr lang="tr-TR" sz="2400" b="0" kern="1200" dirty="0" smtClean="0">
                          <a:solidFill>
                            <a:schemeClr val="tx1"/>
                          </a:solidFill>
                          <a:latin typeface="+mn-lt"/>
                          <a:ea typeface="+mn-ea"/>
                          <a:cs typeface="+mn-cs"/>
                        </a:rPr>
                        <a:t>      </a:t>
                      </a:r>
                      <a:r>
                        <a:rPr lang="tr-TR" sz="2000" b="0" kern="1200" dirty="0" smtClean="0">
                          <a:solidFill>
                            <a:schemeClr val="tx1"/>
                          </a:solidFill>
                          <a:latin typeface="+mn-lt"/>
                          <a:ea typeface="+mn-ea"/>
                          <a:cs typeface="+mn-cs"/>
                        </a:rPr>
                        <a:t>1-Riskli yapılara ilişkin Bakanlık</a:t>
                      </a:r>
                      <a:r>
                        <a:rPr lang="tr-TR" sz="2000" b="0" kern="1200" baseline="0" dirty="0" smtClean="0">
                          <a:solidFill>
                            <a:schemeClr val="tx1"/>
                          </a:solidFill>
                          <a:latin typeface="+mn-lt"/>
                          <a:ea typeface="+mn-ea"/>
                          <a:cs typeface="+mn-cs"/>
                        </a:rPr>
                        <a:t> veya </a:t>
                      </a:r>
                      <a:r>
                        <a:rPr lang="tr-TR" sz="2000" b="0" kern="1200" dirty="0" smtClean="0">
                          <a:solidFill>
                            <a:schemeClr val="tx1"/>
                          </a:solidFill>
                          <a:latin typeface="+mn-lt"/>
                          <a:ea typeface="+mn-ea"/>
                          <a:cs typeface="+mn-cs"/>
                        </a:rPr>
                        <a:t>İdarece </a:t>
                      </a:r>
                      <a:r>
                        <a:rPr lang="tr-TR" sz="2000" b="0" kern="1200" dirty="0" err="1" smtClean="0">
                          <a:solidFill>
                            <a:schemeClr val="tx1"/>
                          </a:solidFill>
                          <a:latin typeface="+mn-lt"/>
                          <a:ea typeface="+mn-ea"/>
                          <a:cs typeface="+mn-cs"/>
                        </a:rPr>
                        <a:t>re’sen</a:t>
                      </a:r>
                      <a:r>
                        <a:rPr lang="tr-TR" sz="2000" b="0" kern="1200" dirty="0" smtClean="0">
                          <a:solidFill>
                            <a:schemeClr val="tx1"/>
                          </a:solidFill>
                          <a:latin typeface="+mn-lt"/>
                          <a:ea typeface="+mn-ea"/>
                          <a:cs typeface="+mn-cs"/>
                        </a:rPr>
                        <a:t> yapılması halinde tespit masrafları ile ilgili </a:t>
                      </a:r>
                      <a:r>
                        <a:rPr lang="tr-TR" sz="2000" b="0" u="sng" kern="1200" dirty="0" smtClean="0">
                          <a:solidFill>
                            <a:schemeClr val="tx1"/>
                          </a:solidFill>
                          <a:latin typeface="+mn-lt"/>
                          <a:ea typeface="+mn-ea"/>
                          <a:cs typeface="+mn-cs"/>
                        </a:rPr>
                        <a:t>müşterek ve müteselsil</a:t>
                      </a:r>
                      <a:r>
                        <a:rPr lang="tr-TR" sz="2000" b="0" u="none" kern="1200" dirty="0" smtClean="0">
                          <a:solidFill>
                            <a:schemeClr val="tx1"/>
                          </a:solidFill>
                          <a:latin typeface="+mn-lt"/>
                          <a:ea typeface="+mn-ea"/>
                          <a:cs typeface="+mn-cs"/>
                        </a:rPr>
                        <a:t> </a:t>
                      </a:r>
                      <a:r>
                        <a:rPr lang="tr-TR" sz="2000" b="0" kern="1200" dirty="0" smtClean="0">
                          <a:solidFill>
                            <a:schemeClr val="tx1"/>
                          </a:solidFill>
                          <a:latin typeface="+mn-lt"/>
                          <a:ea typeface="+mn-ea"/>
                          <a:cs typeface="+mn-cs"/>
                        </a:rPr>
                        <a:t>kanuni ipotek tescili ve bu hususun ayni</a:t>
                      </a:r>
                      <a:r>
                        <a:rPr lang="tr-TR" sz="2000" b="0" kern="1200" baseline="0" dirty="0" smtClean="0">
                          <a:solidFill>
                            <a:schemeClr val="tx1"/>
                          </a:solidFill>
                          <a:latin typeface="+mn-lt"/>
                          <a:ea typeface="+mn-ea"/>
                          <a:cs typeface="+mn-cs"/>
                        </a:rPr>
                        <a:t> ve </a:t>
                      </a:r>
                      <a:r>
                        <a:rPr lang="tr-TR" sz="2000" b="0" kern="1200" dirty="0" smtClean="0">
                          <a:solidFill>
                            <a:schemeClr val="tx1"/>
                          </a:solidFill>
                          <a:latin typeface="+mn-lt"/>
                          <a:ea typeface="+mn-ea"/>
                          <a:cs typeface="+mn-cs"/>
                        </a:rPr>
                        <a:t>şahsi hak sahiplerine bildirilmesi, (6306 sayılı Kanun 3/1. fıkrasının 7 ve</a:t>
                      </a:r>
                      <a:r>
                        <a:rPr lang="tr-TR" sz="2000" b="0" kern="1200" baseline="0" dirty="0" smtClean="0">
                          <a:solidFill>
                            <a:schemeClr val="tx1"/>
                          </a:solidFill>
                          <a:latin typeface="+mn-lt"/>
                          <a:ea typeface="+mn-ea"/>
                          <a:cs typeface="+mn-cs"/>
                        </a:rPr>
                        <a:t> 8. Cümleleri</a:t>
                      </a:r>
                      <a:r>
                        <a:rPr lang="tr-TR" sz="2000" b="0" kern="1200" dirty="0" smtClean="0">
                          <a:solidFill>
                            <a:schemeClr val="tx1"/>
                          </a:solidFill>
                          <a:latin typeface="+mn-lt"/>
                          <a:ea typeface="+mn-ea"/>
                          <a:cs typeface="+mn-cs"/>
                        </a:rPr>
                        <a:t>) </a:t>
                      </a:r>
                      <a:r>
                        <a:rPr lang="tr-TR" sz="2000" dirty="0" smtClean="0">
                          <a:solidFill>
                            <a:srgbClr val="FF0000"/>
                          </a:solidFill>
                        </a:rPr>
                        <a:t>(Anayasa Mahkemesince iptal edildi -26.07.2014 tarih ve </a:t>
                      </a:r>
                      <a:r>
                        <a:rPr lang="tr-TR" sz="2000" dirty="0" err="1" smtClean="0">
                          <a:solidFill>
                            <a:srgbClr val="FF0000"/>
                          </a:solidFill>
                        </a:rPr>
                        <a:t>RG’de</a:t>
                      </a:r>
                      <a:r>
                        <a:rPr lang="tr-TR" sz="2000" dirty="0" smtClean="0">
                          <a:solidFill>
                            <a:srgbClr val="FF0000"/>
                          </a:solidFill>
                        </a:rPr>
                        <a:t> yayımlandı- yayımlandığı tarihten itibaren 3 ay sonra (27.10.2014) tarihinde yürürlükten kalkacak) </a:t>
                      </a:r>
                    </a:p>
                    <a:p>
                      <a:pPr lvl="0" algn="just"/>
                      <a:endParaRPr lang="tr-TR" sz="2000" b="0" u="sng" dirty="0" smtClean="0">
                        <a:solidFill>
                          <a:schemeClr val="accent2"/>
                        </a:solidFill>
                      </a:endParaRPr>
                    </a:p>
                    <a:p>
                      <a:pPr lvl="0" algn="just"/>
                      <a:r>
                        <a:rPr lang="tr-TR" sz="2000" b="0" u="none" dirty="0" smtClean="0"/>
                        <a:t>      </a:t>
                      </a:r>
                      <a:r>
                        <a:rPr lang="tr-TR" sz="2000" b="0" u="sng" dirty="0" smtClean="0"/>
                        <a:t>Gerekçe; Borçların şahsiliği ilkesi.</a:t>
                      </a:r>
                      <a:r>
                        <a:rPr lang="tr-TR" sz="2000" b="0" u="sng" baseline="0" dirty="0" smtClean="0"/>
                        <a:t> Mülkiyet hakkının haksız kısıtlanması.</a:t>
                      </a:r>
                      <a:r>
                        <a:rPr lang="tr-TR" sz="2000" b="0" u="none" dirty="0" smtClean="0"/>
                        <a:t> </a:t>
                      </a:r>
                    </a:p>
                    <a:p>
                      <a:pPr lvl="0" algn="just"/>
                      <a:endParaRPr lang="tr-TR" sz="2000" b="0" u="none" dirty="0" smtClean="0"/>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1C202837-4F4D-45F7-A8DF-E0740FEAACA0}"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13</a:t>
            </a:fld>
            <a:endParaRPr kumimoji="0" lang="en-US"/>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611560" y="1196752"/>
          <a:ext cx="8136904" cy="4680520"/>
        </p:xfrm>
        <a:graphic>
          <a:graphicData uri="http://schemas.openxmlformats.org/drawingml/2006/table">
            <a:tbl>
              <a:tblPr firstRow="1" bandRow="1">
                <a:tableStyleId>{5DA37D80-6434-44D0-A028-1B22A696006F}</a:tableStyleId>
              </a:tblPr>
              <a:tblGrid>
                <a:gridCol w="8136904"/>
              </a:tblGrid>
              <a:tr h="4680520">
                <a:tc>
                  <a:txBody>
                    <a:bodyPr/>
                    <a:lstStyle/>
                    <a:p>
                      <a:pPr lvl="0" algn="just"/>
                      <a:r>
                        <a:rPr lang="tr-TR" sz="2400" b="0" kern="1200" dirty="0" smtClean="0">
                          <a:solidFill>
                            <a:schemeClr val="tx1"/>
                          </a:solidFill>
                          <a:latin typeface="+mn-lt"/>
                          <a:ea typeface="+mn-ea"/>
                          <a:cs typeface="+mn-cs"/>
                        </a:rPr>
                        <a:t>      2- Riskli yapılara ilişkin belirtme taleplerinin taşınmazların kayıtlı olduğu tapu kütüğü beyanlar hanesine işlenmesi ve bu hususun ayni</a:t>
                      </a:r>
                      <a:r>
                        <a:rPr lang="tr-TR" sz="2400" b="0" kern="1200" baseline="0" dirty="0" smtClean="0">
                          <a:solidFill>
                            <a:schemeClr val="tx1"/>
                          </a:solidFill>
                          <a:latin typeface="+mn-lt"/>
                          <a:ea typeface="+mn-ea"/>
                          <a:cs typeface="+mn-cs"/>
                        </a:rPr>
                        <a:t> ve </a:t>
                      </a:r>
                      <a:r>
                        <a:rPr lang="tr-TR" sz="2400" b="0" kern="1200" dirty="0" smtClean="0">
                          <a:solidFill>
                            <a:schemeClr val="tx1"/>
                          </a:solidFill>
                          <a:latin typeface="+mn-lt"/>
                          <a:ea typeface="+mn-ea"/>
                          <a:cs typeface="+mn-cs"/>
                        </a:rPr>
                        <a:t>şahsi hak sahiplerine bildirilmesi,</a:t>
                      </a:r>
                    </a:p>
                    <a:p>
                      <a:pPr lvl="0" algn="just"/>
                      <a:r>
                        <a:rPr lang="tr-TR" sz="2400" b="0" kern="1200" dirty="0" smtClean="0">
                          <a:solidFill>
                            <a:schemeClr val="tx1"/>
                          </a:solidFill>
                          <a:latin typeface="+mn-lt"/>
                          <a:ea typeface="+mn-ea"/>
                          <a:cs typeface="+mn-cs"/>
                        </a:rPr>
                        <a:t> </a:t>
                      </a:r>
                    </a:p>
                    <a:p>
                      <a:pPr lvl="0" algn="just"/>
                      <a:r>
                        <a:rPr lang="tr-TR" sz="2400" b="0" u="none" kern="1200" dirty="0" smtClean="0">
                          <a:solidFill>
                            <a:schemeClr val="tx1"/>
                          </a:solidFill>
                          <a:latin typeface="+mn-lt"/>
                          <a:ea typeface="+mn-ea"/>
                          <a:cs typeface="+mn-cs"/>
                        </a:rPr>
                        <a:t>    (</a:t>
                      </a:r>
                      <a:r>
                        <a:rPr lang="tr-TR" sz="2400" b="0" u="sng" kern="1200" dirty="0" smtClean="0">
                          <a:solidFill>
                            <a:schemeClr val="tx1"/>
                          </a:solidFill>
                          <a:latin typeface="+mn-lt"/>
                          <a:ea typeface="+mn-ea"/>
                          <a:cs typeface="+mn-cs"/>
                        </a:rPr>
                        <a:t>Her yapı için tek riskli yapı raporu</a:t>
                      </a:r>
                      <a:r>
                        <a:rPr lang="tr-TR" sz="2400" b="0" u="sng" kern="1200" baseline="0" dirty="0" smtClean="0">
                          <a:solidFill>
                            <a:schemeClr val="tx1"/>
                          </a:solidFill>
                          <a:latin typeface="+mn-lt"/>
                          <a:ea typeface="+mn-ea"/>
                          <a:cs typeface="+mn-cs"/>
                        </a:rPr>
                        <a:t> ve belirtmesi</a:t>
                      </a:r>
                      <a:r>
                        <a:rPr lang="tr-TR" sz="2400" b="0" u="none" kern="1200" dirty="0" smtClean="0">
                          <a:solidFill>
                            <a:schemeClr val="tx1"/>
                          </a:solidFill>
                          <a:latin typeface="+mn-lt"/>
                          <a:ea typeface="+mn-ea"/>
                          <a:cs typeface="+mn-cs"/>
                        </a:rPr>
                        <a:t>)</a:t>
                      </a:r>
                    </a:p>
                    <a:p>
                      <a:pPr lvl="0" algn="just"/>
                      <a:endParaRPr lang="tr-TR" sz="2400" b="0" u="none" kern="1200" dirty="0" smtClean="0">
                        <a:solidFill>
                          <a:schemeClr val="tx1"/>
                        </a:solidFill>
                        <a:latin typeface="+mn-lt"/>
                        <a:ea typeface="+mn-ea"/>
                        <a:cs typeface="+mn-cs"/>
                      </a:endParaRPr>
                    </a:p>
                    <a:p>
                      <a:pPr lvl="0" algn="just"/>
                      <a:r>
                        <a:rPr lang="tr-TR" sz="2400" b="0" i="1" kern="1200" dirty="0" smtClean="0">
                          <a:solidFill>
                            <a:srgbClr val="C00000"/>
                          </a:solidFill>
                          <a:latin typeface="+mn-lt"/>
                          <a:ea typeface="+mn-ea"/>
                          <a:cs typeface="+mn-cs"/>
                        </a:rPr>
                        <a:t>    (Yapılacak belirtmelerin Çevre ve Şehircilik İl Müdürlüğünce veya İdare</a:t>
                      </a:r>
                      <a:r>
                        <a:rPr lang="tr-TR" sz="2400" b="0" i="1" kern="1200" baseline="0" dirty="0" smtClean="0">
                          <a:solidFill>
                            <a:srgbClr val="C00000"/>
                          </a:solidFill>
                          <a:latin typeface="+mn-lt"/>
                          <a:ea typeface="+mn-ea"/>
                          <a:cs typeface="+mn-cs"/>
                        </a:rPr>
                        <a:t> </a:t>
                      </a:r>
                      <a:r>
                        <a:rPr lang="tr-TR" sz="2400" b="0" i="1" kern="1200" dirty="0" smtClean="0">
                          <a:solidFill>
                            <a:srgbClr val="C00000"/>
                          </a:solidFill>
                          <a:latin typeface="+mn-lt"/>
                          <a:ea typeface="+mn-ea"/>
                          <a:cs typeface="+mn-cs"/>
                        </a:rPr>
                        <a:t>veya TOKİ</a:t>
                      </a:r>
                      <a:r>
                        <a:rPr lang="tr-TR" sz="2400" b="0" i="1" kern="1200" baseline="0" dirty="0" smtClean="0">
                          <a:solidFill>
                            <a:srgbClr val="C00000"/>
                          </a:solidFill>
                          <a:latin typeface="+mn-lt"/>
                          <a:ea typeface="+mn-ea"/>
                          <a:cs typeface="+mn-cs"/>
                        </a:rPr>
                        <a:t> tarafından ada/parsel numaraları, riskli yapı ve maliklerinin listesi ile tespit raporunun yazılı olarak bildirilmesi gerekir.</a:t>
                      </a:r>
                      <a:r>
                        <a:rPr lang="tr-TR" sz="2400" b="0" i="1" kern="1200" dirty="0" smtClean="0">
                          <a:solidFill>
                            <a:srgbClr val="C00000"/>
                          </a:solidFill>
                          <a:latin typeface="+mn-lt"/>
                          <a:ea typeface="+mn-ea"/>
                          <a:cs typeface="+mn-cs"/>
                        </a:rPr>
                        <a:t>)</a:t>
                      </a:r>
                      <a:endParaRPr lang="tr-TR" sz="2400" b="0" i="1" kern="1200" dirty="0">
                        <a:solidFill>
                          <a:srgbClr val="C00000"/>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7270B33E-A7D4-4A8A-B1AA-E2196B603F53}"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14</a:t>
            </a:fld>
            <a:endParaRPr kumimoji="0" lang="en-US"/>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467544" y="1556792"/>
          <a:ext cx="8280920" cy="3672408"/>
        </p:xfrm>
        <a:graphic>
          <a:graphicData uri="http://schemas.openxmlformats.org/drawingml/2006/table">
            <a:tbl>
              <a:tblPr firstRow="1" bandRow="1">
                <a:tableStyleId>{5DA37D80-6434-44D0-A028-1B22A696006F}</a:tableStyleId>
              </a:tblPr>
              <a:tblGrid>
                <a:gridCol w="8280920"/>
              </a:tblGrid>
              <a:tr h="3672408">
                <a:tc>
                  <a:txBody>
                    <a:bodyPr/>
                    <a:lstStyle/>
                    <a:p>
                      <a:pPr lvl="0" algn="just"/>
                      <a:r>
                        <a:rPr lang="tr-TR" sz="2400" b="0" kern="1200" dirty="0" smtClean="0">
                          <a:solidFill>
                            <a:schemeClr val="tx1"/>
                          </a:solidFill>
                          <a:latin typeface="+mn-lt"/>
                          <a:ea typeface="+mn-ea"/>
                          <a:cs typeface="+mn-cs"/>
                        </a:rPr>
                        <a:t>    3- Riskli yapının Bakanlık veya</a:t>
                      </a:r>
                      <a:r>
                        <a:rPr lang="tr-TR" sz="2400" b="0" kern="1200" baseline="0" dirty="0" smtClean="0">
                          <a:solidFill>
                            <a:schemeClr val="tx1"/>
                          </a:solidFill>
                          <a:latin typeface="+mn-lt"/>
                          <a:ea typeface="+mn-ea"/>
                          <a:cs typeface="+mn-cs"/>
                        </a:rPr>
                        <a:t> </a:t>
                      </a:r>
                      <a:r>
                        <a:rPr lang="tr-TR" sz="2400" b="0" kern="1200" dirty="0" smtClean="0">
                          <a:solidFill>
                            <a:schemeClr val="tx1"/>
                          </a:solidFill>
                          <a:latin typeface="+mn-lt"/>
                          <a:ea typeface="+mn-ea"/>
                          <a:cs typeface="+mn-cs"/>
                        </a:rPr>
                        <a:t>İdarece </a:t>
                      </a:r>
                      <a:r>
                        <a:rPr lang="tr-TR" sz="2400" b="0" kern="1200" dirty="0" err="1" smtClean="0">
                          <a:solidFill>
                            <a:schemeClr val="tx1"/>
                          </a:solidFill>
                          <a:latin typeface="+mn-lt"/>
                          <a:ea typeface="+mn-ea"/>
                          <a:cs typeface="+mn-cs"/>
                        </a:rPr>
                        <a:t>re’sen</a:t>
                      </a:r>
                      <a:r>
                        <a:rPr lang="tr-TR" sz="2400" b="0" kern="1200" dirty="0" smtClean="0">
                          <a:solidFill>
                            <a:schemeClr val="tx1"/>
                          </a:solidFill>
                          <a:latin typeface="+mn-lt"/>
                          <a:ea typeface="+mn-ea"/>
                          <a:cs typeface="+mn-cs"/>
                        </a:rPr>
                        <a:t> tespitine, yapılan itirazların kabulü halinde </a:t>
                      </a:r>
                      <a:r>
                        <a:rPr lang="tr-TR" sz="2400" b="0" u="sng" kern="1200" dirty="0" smtClean="0">
                          <a:solidFill>
                            <a:srgbClr val="FF0000"/>
                          </a:solidFill>
                          <a:latin typeface="+mn-lt"/>
                          <a:ea typeface="+mn-ea"/>
                          <a:cs typeface="+mn-cs"/>
                        </a:rPr>
                        <a:t>belirtmelerin terkini </a:t>
                      </a:r>
                      <a:r>
                        <a:rPr lang="tr-TR" sz="2400" b="0" kern="1200" dirty="0" smtClean="0">
                          <a:solidFill>
                            <a:schemeClr val="tx1"/>
                          </a:solidFill>
                          <a:latin typeface="+mn-lt"/>
                          <a:ea typeface="+mn-ea"/>
                          <a:cs typeface="+mn-cs"/>
                        </a:rPr>
                        <a:t>ve bu hususun ayni ve şahsi hak sahiplerine bildirilmesi,</a:t>
                      </a:r>
                    </a:p>
                    <a:p>
                      <a:pPr algn="ctr"/>
                      <a:endParaRPr lang="tr-TR" sz="1800" b="1" kern="1200" dirty="0" smtClean="0">
                        <a:solidFill>
                          <a:schemeClr val="tx1"/>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3B4674EF-B2FE-4038-A18B-1181E656BB66}"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15</a:t>
            </a:fld>
            <a:endParaRPr kumimoji="0" lang="en-US"/>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323528" y="1268760"/>
          <a:ext cx="8280920" cy="4358640"/>
        </p:xfrm>
        <a:graphic>
          <a:graphicData uri="http://schemas.openxmlformats.org/drawingml/2006/table">
            <a:tbl>
              <a:tblPr firstRow="1" bandRow="1">
                <a:tableStyleId>{5DA37D80-6434-44D0-A028-1B22A696006F}</a:tableStyleId>
              </a:tblPr>
              <a:tblGrid>
                <a:gridCol w="8280920"/>
              </a:tblGrid>
              <a:tr h="4176465">
                <a:tc>
                  <a:txBody>
                    <a:bodyPr/>
                    <a:lstStyle/>
                    <a:p>
                      <a:pPr lvl="0" algn="just"/>
                      <a:r>
                        <a:rPr lang="tr-TR" sz="2000" b="0" kern="1200" dirty="0" smtClean="0">
                          <a:solidFill>
                            <a:schemeClr val="tx1"/>
                          </a:solidFill>
                          <a:latin typeface="+mn-lt"/>
                          <a:ea typeface="+mn-ea"/>
                          <a:cs typeface="+mn-cs"/>
                        </a:rPr>
                        <a:t>      </a:t>
                      </a:r>
                    </a:p>
                    <a:p>
                      <a:pPr lvl="0" algn="just"/>
                      <a:r>
                        <a:rPr lang="tr-TR" sz="2000" b="0" kern="1200" dirty="0" smtClean="0">
                          <a:solidFill>
                            <a:schemeClr val="tx1"/>
                          </a:solidFill>
                          <a:latin typeface="+mn-lt"/>
                          <a:ea typeface="+mn-ea"/>
                          <a:cs typeface="+mn-cs"/>
                        </a:rPr>
                        <a:t>       4- Riskli yapının Bakanlık veya İdarece </a:t>
                      </a:r>
                      <a:r>
                        <a:rPr lang="tr-TR" sz="2000" b="0" kern="1200" dirty="0" err="1" smtClean="0">
                          <a:solidFill>
                            <a:schemeClr val="tx1"/>
                          </a:solidFill>
                          <a:latin typeface="+mn-lt"/>
                          <a:ea typeface="+mn-ea"/>
                          <a:cs typeface="+mn-cs"/>
                        </a:rPr>
                        <a:t>re’sen</a:t>
                      </a:r>
                      <a:r>
                        <a:rPr lang="tr-TR" sz="2000" b="0" kern="1200" dirty="0" smtClean="0">
                          <a:solidFill>
                            <a:schemeClr val="tx1"/>
                          </a:solidFill>
                          <a:latin typeface="+mn-lt"/>
                          <a:ea typeface="+mn-ea"/>
                          <a:cs typeface="+mn-cs"/>
                        </a:rPr>
                        <a:t> yıktırılması halinde yıkım masraflarına ilişkin müşterek/müteselsil kanuni ipotek tescili ve bu hususun ayni</a:t>
                      </a:r>
                      <a:r>
                        <a:rPr lang="tr-TR" sz="2000" b="0" kern="1200" baseline="0" dirty="0" smtClean="0">
                          <a:solidFill>
                            <a:schemeClr val="tx1"/>
                          </a:solidFill>
                          <a:latin typeface="+mn-lt"/>
                          <a:ea typeface="+mn-ea"/>
                          <a:cs typeface="+mn-cs"/>
                        </a:rPr>
                        <a:t> ve </a:t>
                      </a:r>
                      <a:r>
                        <a:rPr lang="tr-TR" sz="2000" b="0" kern="1200" dirty="0" smtClean="0">
                          <a:solidFill>
                            <a:schemeClr val="tx1"/>
                          </a:solidFill>
                          <a:latin typeface="+mn-lt"/>
                          <a:ea typeface="+mn-ea"/>
                          <a:cs typeface="+mn-cs"/>
                        </a:rPr>
                        <a:t>şahsi hak sahiplerine bildirilmesi,</a:t>
                      </a:r>
                    </a:p>
                    <a:p>
                      <a:pPr lvl="0" algn="just"/>
                      <a:endParaRPr lang="tr-TR" sz="2000" b="0" kern="1200" dirty="0" smtClean="0">
                        <a:solidFill>
                          <a:schemeClr val="tx1"/>
                        </a:solidFill>
                        <a:latin typeface="+mn-lt"/>
                        <a:ea typeface="+mn-ea"/>
                        <a:cs typeface="+mn-cs"/>
                      </a:endParaRPr>
                    </a:p>
                    <a:p>
                      <a:pPr lvl="0" algn="just"/>
                      <a:r>
                        <a:rPr lang="tr-TR" sz="2000" b="0" u="none" dirty="0" smtClean="0">
                          <a:solidFill>
                            <a:schemeClr val="accent2"/>
                          </a:solidFill>
                        </a:rPr>
                        <a:t>      </a:t>
                      </a:r>
                      <a:r>
                        <a:rPr lang="tr-TR" sz="2000" u="none" dirty="0" smtClean="0">
                          <a:solidFill>
                            <a:srgbClr val="FF0000"/>
                          </a:solidFill>
                        </a:rPr>
                        <a:t>(</a:t>
                      </a:r>
                      <a:r>
                        <a:rPr lang="tr-TR" sz="2000" dirty="0" smtClean="0">
                          <a:solidFill>
                            <a:srgbClr val="FF0000"/>
                          </a:solidFill>
                        </a:rPr>
                        <a:t>Anayasa Mahkemesince iptal edildi -26.07.2014 tarih ve </a:t>
                      </a:r>
                      <a:r>
                        <a:rPr lang="tr-TR" sz="2000" dirty="0" err="1" smtClean="0">
                          <a:solidFill>
                            <a:srgbClr val="FF0000"/>
                          </a:solidFill>
                        </a:rPr>
                        <a:t>RG’de</a:t>
                      </a:r>
                      <a:r>
                        <a:rPr lang="tr-TR" sz="2000" dirty="0" smtClean="0">
                          <a:solidFill>
                            <a:srgbClr val="FF0000"/>
                          </a:solidFill>
                        </a:rPr>
                        <a:t> yayımlandı- yayımlandığı tarihten itibaren 3 ay sonra (27.10.2014) tarihinde yürürlükten kalkacak) </a:t>
                      </a:r>
                    </a:p>
                    <a:p>
                      <a:pPr lvl="0" algn="just"/>
                      <a:endParaRPr lang="tr-TR" sz="2000" b="0" u="sng" dirty="0" smtClean="0">
                        <a:solidFill>
                          <a:schemeClr val="accent2"/>
                        </a:solidFill>
                      </a:endParaRPr>
                    </a:p>
                    <a:p>
                      <a:pPr lvl="0" algn="just"/>
                      <a:r>
                        <a:rPr lang="tr-TR" sz="2000" b="0" u="none" dirty="0" smtClean="0"/>
                        <a:t>       </a:t>
                      </a:r>
                      <a:r>
                        <a:rPr lang="tr-TR" sz="2000" b="0" u="sng" dirty="0" smtClean="0"/>
                        <a:t>Gerekçe; Borçların şahsiliği ilkesi,</a:t>
                      </a:r>
                      <a:r>
                        <a:rPr lang="tr-TR" sz="2000" b="0" u="sng" baseline="0" dirty="0" smtClean="0"/>
                        <a:t> Mülkiyet hakkının haksız kısıtlanması.</a:t>
                      </a:r>
                      <a:endParaRPr lang="tr-TR" sz="2000" b="0" u="none" dirty="0" smtClean="0"/>
                    </a:p>
                    <a:p>
                      <a:pPr lvl="0" algn="just"/>
                      <a:r>
                        <a:rPr lang="tr-TR" sz="2000" b="0" u="none" dirty="0" smtClean="0"/>
                        <a:t>       </a:t>
                      </a:r>
                      <a:r>
                        <a:rPr lang="tr-TR" sz="2000" b="0" u="sng" dirty="0" smtClean="0"/>
                        <a:t>Ancak Bakanlık sadece “</a:t>
                      </a:r>
                      <a:r>
                        <a:rPr lang="tr-TR" sz="2000" b="0" u="sng" dirty="0" err="1" smtClean="0"/>
                        <a:t>müteselsilen</a:t>
                      </a:r>
                      <a:r>
                        <a:rPr lang="tr-TR" sz="2000" b="0" u="sng" dirty="0" smtClean="0"/>
                        <a:t>” ibaresinden vazgeçme </a:t>
                      </a:r>
                      <a:r>
                        <a:rPr lang="tr-TR" sz="2000" b="0" u="sng" baseline="0" dirty="0" smtClean="0"/>
                        <a:t>düşüncesinde.</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18D435F6-8173-4525-9C43-91CBF7E6B9F9}"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16</a:t>
            </a:fld>
            <a:endParaRPr kumimoji="0" lang="en-US"/>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714348" y="1071546"/>
          <a:ext cx="8001056" cy="5000660"/>
        </p:xfrm>
        <a:graphic>
          <a:graphicData uri="http://schemas.openxmlformats.org/drawingml/2006/table">
            <a:tbl>
              <a:tblPr firstRow="1" bandRow="1">
                <a:tableStyleId>{5DA37D80-6434-44D0-A028-1B22A696006F}</a:tableStyleId>
              </a:tblPr>
              <a:tblGrid>
                <a:gridCol w="8001056"/>
              </a:tblGrid>
              <a:tr h="500066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2400" b="0" kern="1200" dirty="0" smtClean="0">
                          <a:solidFill>
                            <a:schemeClr val="tx1"/>
                          </a:solidFill>
                          <a:latin typeface="+mn-lt"/>
                          <a:ea typeface="+mn-ea"/>
                          <a:cs typeface="+mn-cs"/>
                        </a:rPr>
                        <a:t>       </a:t>
                      </a:r>
                      <a:r>
                        <a:rPr lang="tr-TR" sz="2000" b="0" kern="1200" dirty="0" smtClean="0">
                          <a:solidFill>
                            <a:schemeClr val="tx1"/>
                          </a:solidFill>
                          <a:latin typeface="+mn-lt"/>
                          <a:ea typeface="+mn-ea"/>
                          <a:cs typeface="+mn-cs"/>
                        </a:rPr>
                        <a:t>5- Bakanlık</a:t>
                      </a:r>
                      <a:r>
                        <a:rPr lang="tr-TR" sz="2000" b="0" kern="1200" baseline="0" dirty="0" smtClean="0">
                          <a:solidFill>
                            <a:schemeClr val="tx1"/>
                          </a:solidFill>
                          <a:latin typeface="+mn-lt"/>
                          <a:ea typeface="+mn-ea"/>
                          <a:cs typeface="+mn-cs"/>
                        </a:rPr>
                        <a:t> veya </a:t>
                      </a:r>
                      <a:r>
                        <a:rPr lang="tr-TR" sz="2000" b="0" kern="1200" dirty="0" smtClean="0">
                          <a:solidFill>
                            <a:schemeClr val="tx1"/>
                          </a:solidFill>
                          <a:latin typeface="+mn-lt"/>
                          <a:ea typeface="+mn-ea"/>
                          <a:cs typeface="+mn-cs"/>
                        </a:rPr>
                        <a:t>İdare ile ilgili/ilgililerin yaptığı anlaşmaların, talep edilmesi halinde taşınmazların kayıtlı olduğu tapu kütüğünün beyanlar hanesine işlenmesi. (6306 sayılı Kanun 6/11. Madde)</a:t>
                      </a:r>
                    </a:p>
                    <a:p>
                      <a:pPr algn="ctr"/>
                      <a:endParaRPr lang="tr-TR" sz="2000" b="1" kern="1200" dirty="0" smtClean="0">
                        <a:solidFill>
                          <a:schemeClr val="tx1"/>
                        </a:solidFill>
                        <a:latin typeface="+mn-lt"/>
                        <a:ea typeface="+mn-ea"/>
                        <a:cs typeface="+mn-cs"/>
                      </a:endParaRPr>
                    </a:p>
                    <a:p>
                      <a:pPr algn="ctr"/>
                      <a:r>
                        <a:rPr lang="tr-TR" sz="2000" b="1" kern="1200" dirty="0" smtClean="0">
                          <a:solidFill>
                            <a:schemeClr val="tx1"/>
                          </a:solidFill>
                          <a:latin typeface="+mn-lt"/>
                          <a:ea typeface="+mn-ea"/>
                          <a:cs typeface="+mn-cs"/>
                        </a:rPr>
                        <a:t>Ve bu işlemlere ilişkin  yapılacak tebligat işlemleri</a:t>
                      </a:r>
                    </a:p>
                    <a:p>
                      <a:pPr algn="ctr"/>
                      <a:r>
                        <a:rPr lang="tr-TR" sz="2000" b="1" kern="1200" dirty="0" smtClean="0">
                          <a:solidFill>
                            <a:schemeClr val="tx1"/>
                          </a:solidFill>
                          <a:latin typeface="+mn-lt"/>
                          <a:ea typeface="+mn-ea"/>
                          <a:cs typeface="+mn-cs"/>
                        </a:rPr>
                        <a:t>(6306 sayılı Kanun 6/10.</a:t>
                      </a:r>
                      <a:r>
                        <a:rPr lang="tr-TR" sz="2000" b="1" kern="1200" baseline="0" dirty="0" smtClean="0">
                          <a:solidFill>
                            <a:schemeClr val="tx1"/>
                          </a:solidFill>
                          <a:latin typeface="+mn-lt"/>
                          <a:ea typeface="+mn-ea"/>
                          <a:cs typeface="+mn-cs"/>
                        </a:rPr>
                        <a:t> Madde) (!!!!!!) </a:t>
                      </a:r>
                    </a:p>
                    <a:p>
                      <a:pPr algn="ctr"/>
                      <a:endParaRPr lang="tr-TR" sz="2000" b="1" kern="1200" baseline="0" dirty="0" smtClean="0">
                        <a:solidFill>
                          <a:schemeClr val="tx1"/>
                        </a:solidFill>
                        <a:latin typeface="+mn-lt"/>
                        <a:ea typeface="+mn-ea"/>
                        <a:cs typeface="+mn-cs"/>
                      </a:endParaRPr>
                    </a:p>
                    <a:p>
                      <a:pPr algn="ctr"/>
                      <a:r>
                        <a:rPr lang="tr-TR" sz="2000" dirty="0" smtClean="0">
                          <a:solidFill>
                            <a:srgbClr val="FF0000"/>
                          </a:solidFill>
                        </a:rPr>
                        <a:t>(Anayasa Mahkemesince iptal edildi -26.07.2014 tarih ve </a:t>
                      </a:r>
                      <a:r>
                        <a:rPr lang="tr-TR" sz="2000" dirty="0" err="1" smtClean="0">
                          <a:solidFill>
                            <a:srgbClr val="FF0000"/>
                          </a:solidFill>
                        </a:rPr>
                        <a:t>RG’de</a:t>
                      </a:r>
                      <a:r>
                        <a:rPr lang="tr-TR" sz="2000" dirty="0" smtClean="0">
                          <a:solidFill>
                            <a:srgbClr val="FF0000"/>
                          </a:solidFill>
                        </a:rPr>
                        <a:t> yayımlandı- yayımlandığı tarihten itibaren 3 ay sonra (27.10.2014) tarihinde yürürlükten kalkacak) </a:t>
                      </a:r>
                      <a:r>
                        <a:rPr lang="tr-TR" sz="2000" b="1" kern="1200" baseline="0" dirty="0" smtClean="0">
                          <a:solidFill>
                            <a:schemeClr val="tx1"/>
                          </a:solidFill>
                          <a:latin typeface="+mn-lt"/>
                          <a:ea typeface="+mn-ea"/>
                          <a:cs typeface="+mn-cs"/>
                        </a:rPr>
                        <a:t> </a:t>
                      </a:r>
                      <a:endParaRPr lang="tr-TR" sz="20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FC53C802-ABF4-42B8-89C2-00B008612F8C}"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17</a:t>
            </a:fld>
            <a:endParaRPr kumimoji="0" lang="en-US"/>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539552" y="1268760"/>
          <a:ext cx="8217080" cy="4632960"/>
        </p:xfrm>
        <a:graphic>
          <a:graphicData uri="http://schemas.openxmlformats.org/drawingml/2006/table">
            <a:tbl>
              <a:tblPr firstRow="1" bandRow="1">
                <a:tableStyleId>{5DA37D80-6434-44D0-A028-1B22A696006F}</a:tableStyleId>
              </a:tblPr>
              <a:tblGrid>
                <a:gridCol w="8217080"/>
              </a:tblGrid>
              <a:tr h="456861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a:t>
                      </a:r>
                      <a:r>
                        <a:rPr lang="tr-TR" sz="2000" b="0" kern="1200" dirty="0" smtClean="0">
                          <a:solidFill>
                            <a:srgbClr val="FF0000"/>
                          </a:solidFill>
                          <a:latin typeface="+mn-lt"/>
                          <a:ea typeface="+mn-ea"/>
                          <a:cs typeface="+mn-cs"/>
                        </a:rPr>
                        <a:t>Bu Kanun nedeniyle İdaremizce yapılacak</a:t>
                      </a:r>
                      <a:r>
                        <a:rPr lang="tr-TR" sz="2000" b="0" kern="1200" baseline="0" dirty="0" smtClean="0">
                          <a:solidFill>
                            <a:srgbClr val="FF0000"/>
                          </a:solidFill>
                          <a:latin typeface="+mn-lt"/>
                          <a:ea typeface="+mn-ea"/>
                          <a:cs typeface="+mn-cs"/>
                        </a:rPr>
                        <a:t> başka </a:t>
                      </a:r>
                      <a:r>
                        <a:rPr lang="tr-TR" sz="2000" b="0" kern="1200" dirty="0" smtClean="0">
                          <a:solidFill>
                            <a:srgbClr val="FF0000"/>
                          </a:solidFill>
                          <a:latin typeface="+mn-lt"/>
                          <a:ea typeface="+mn-ea"/>
                          <a:cs typeface="+mn-cs"/>
                        </a:rPr>
                        <a:t>işlemler de bulunmaktadır. </a:t>
                      </a:r>
                      <a:r>
                        <a:rPr lang="tr-TR" sz="2000" b="0" kern="1200" dirty="0" smtClean="0">
                          <a:solidFill>
                            <a:schemeClr val="tx1"/>
                          </a:solidFill>
                          <a:latin typeface="+mn-lt"/>
                          <a:ea typeface="+mn-ea"/>
                          <a:cs typeface="+mn-cs"/>
                        </a:rPr>
                        <a:t>Örneğin;</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 Paydaşların paylarının diğer paydaşlarca satın alınması, (2/3)</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 İdare veya bakanlıkça satın alınması,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 Bu kanun uyarınca</a:t>
                      </a:r>
                      <a:r>
                        <a:rPr lang="tr-TR" sz="2000" b="0" kern="1200" baseline="0" dirty="0" smtClean="0">
                          <a:solidFill>
                            <a:schemeClr val="tx1"/>
                          </a:solidFill>
                          <a:latin typeface="+mn-lt"/>
                          <a:ea typeface="+mn-ea"/>
                          <a:cs typeface="+mn-cs"/>
                        </a:rPr>
                        <a:t> yapılacak olan parselasyon işlemi, </a:t>
                      </a:r>
                      <a:r>
                        <a:rPr lang="tr-TR" sz="2000" b="0" kern="1200" baseline="0" dirty="0" err="1" smtClean="0">
                          <a:solidFill>
                            <a:schemeClr val="tx1"/>
                          </a:solidFill>
                          <a:latin typeface="+mn-lt"/>
                          <a:ea typeface="+mn-ea"/>
                          <a:cs typeface="+mn-cs"/>
                        </a:rPr>
                        <a:t>re’sen</a:t>
                      </a:r>
                      <a:r>
                        <a:rPr lang="tr-TR" sz="2000" b="0" kern="1200" baseline="0" dirty="0" smtClean="0">
                          <a:solidFill>
                            <a:schemeClr val="tx1"/>
                          </a:solidFill>
                          <a:latin typeface="+mn-lt"/>
                          <a:ea typeface="+mn-ea"/>
                          <a:cs typeface="+mn-cs"/>
                        </a:rPr>
                        <a:t> ifraz, </a:t>
                      </a:r>
                      <a:r>
                        <a:rPr lang="tr-TR" sz="2000" b="0" kern="1200" baseline="0" dirty="0" err="1" smtClean="0">
                          <a:solidFill>
                            <a:schemeClr val="tx1"/>
                          </a:solidFill>
                          <a:latin typeface="+mn-lt"/>
                          <a:ea typeface="+mn-ea"/>
                          <a:cs typeface="+mn-cs"/>
                        </a:rPr>
                        <a:t>tevhid</a:t>
                      </a:r>
                      <a:r>
                        <a:rPr lang="tr-TR" sz="2000" b="0" kern="1200" baseline="0" dirty="0" smtClean="0">
                          <a:solidFill>
                            <a:schemeClr val="tx1"/>
                          </a:solidFill>
                          <a:latin typeface="+mn-lt"/>
                          <a:ea typeface="+mn-ea"/>
                          <a:cs typeface="+mn-cs"/>
                        </a:rPr>
                        <a:t> ve yola terk  işlemleri, cins değişikliği, gibi işlemler (Kanun Hükmünde Yönetmelik (!) ile getirildi.)</a:t>
                      </a:r>
                      <a:endParaRPr lang="tr-TR" sz="20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 Toplulaştırma işlemi,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 Kamulaştırma işlemi,</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baseline="0" dirty="0" smtClean="0">
                          <a:solidFill>
                            <a:schemeClr val="tx1"/>
                          </a:solidFill>
                          <a:latin typeface="+mn-lt"/>
                          <a:ea typeface="+mn-ea"/>
                          <a:cs typeface="+mn-cs"/>
                        </a:rPr>
                        <a:t>      </a:t>
                      </a:r>
                      <a:r>
                        <a:rPr lang="tr-TR" sz="2000" b="0" kern="1200" dirty="0" smtClean="0">
                          <a:solidFill>
                            <a:schemeClr val="tx1"/>
                          </a:solidFill>
                          <a:latin typeface="+mn-lt"/>
                          <a:ea typeface="+mn-ea"/>
                          <a:cs typeface="+mn-cs"/>
                        </a:rPr>
                        <a:t>- Taşınmazın</a:t>
                      </a:r>
                      <a:r>
                        <a:rPr lang="tr-TR" sz="2000" b="0" kern="1200" baseline="0" dirty="0" smtClean="0">
                          <a:solidFill>
                            <a:schemeClr val="tx1"/>
                          </a:solidFill>
                          <a:latin typeface="+mn-lt"/>
                          <a:ea typeface="+mn-ea"/>
                          <a:cs typeface="+mn-cs"/>
                        </a:rPr>
                        <a:t> i</a:t>
                      </a:r>
                      <a:r>
                        <a:rPr lang="tr-TR" sz="2000" b="0" kern="1200" dirty="0" smtClean="0">
                          <a:solidFill>
                            <a:schemeClr val="tx1"/>
                          </a:solidFill>
                          <a:latin typeface="+mn-lt"/>
                          <a:ea typeface="+mn-ea"/>
                          <a:cs typeface="+mn-cs"/>
                        </a:rPr>
                        <a:t>darenin eline geçmesi veya sonunda devredilmesi de dahil olmak üzere tanımlanmamış veya diğer kanunlardan</a:t>
                      </a:r>
                      <a:r>
                        <a:rPr lang="tr-TR" sz="2000" b="0" kern="1200" baseline="0" dirty="0" smtClean="0">
                          <a:solidFill>
                            <a:schemeClr val="tx1"/>
                          </a:solidFill>
                          <a:latin typeface="+mn-lt"/>
                          <a:ea typeface="+mn-ea"/>
                          <a:cs typeface="+mn-cs"/>
                        </a:rPr>
                        <a:t> farklı ve </a:t>
                      </a:r>
                      <a:r>
                        <a:rPr lang="tr-TR" sz="2000" b="0" kern="1200" dirty="0" smtClean="0">
                          <a:solidFill>
                            <a:schemeClr val="tx1"/>
                          </a:solidFill>
                          <a:latin typeface="+mn-lt"/>
                          <a:ea typeface="+mn-ea"/>
                          <a:cs typeface="+mn-cs"/>
                        </a:rPr>
                        <a:t>özel olarak birçok yeni düzenleme</a:t>
                      </a:r>
                      <a:r>
                        <a:rPr lang="tr-TR" sz="2000" b="0" kern="1200" baseline="0" dirty="0" smtClean="0">
                          <a:solidFill>
                            <a:schemeClr val="tx1"/>
                          </a:solidFill>
                          <a:latin typeface="+mn-lt"/>
                          <a:ea typeface="+mn-ea"/>
                          <a:cs typeface="+mn-cs"/>
                        </a:rPr>
                        <a:t> getiren</a:t>
                      </a:r>
                      <a:r>
                        <a:rPr lang="tr-TR" sz="2000" b="0" kern="1200" dirty="0" smtClean="0">
                          <a:solidFill>
                            <a:schemeClr val="tx1"/>
                          </a:solidFill>
                          <a:latin typeface="+mn-lt"/>
                          <a:ea typeface="+mn-ea"/>
                          <a:cs typeface="+mn-cs"/>
                        </a:rPr>
                        <a:t> iş ve işlemler bulunmaktadır. </a:t>
                      </a: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F5EEE790-B393-4AE6-8E39-28B1002186CB}" type="datetime1">
              <a:rPr lang="tr-TR" smtClean="0"/>
              <a:pPr/>
              <a:t>26.09.2014</a:t>
            </a:fld>
            <a:endParaRPr lang="en-US" dirty="0"/>
          </a:p>
        </p:txBody>
      </p:sp>
      <p:sp>
        <p:nvSpPr>
          <p:cNvPr id="12" name="11 Slayt Numarası Yer Tutucusu"/>
          <p:cNvSpPr>
            <a:spLocks noGrp="1"/>
          </p:cNvSpPr>
          <p:nvPr>
            <p:ph type="sldNum" sz="quarter" idx="12"/>
          </p:nvPr>
        </p:nvSpPr>
        <p:spPr/>
        <p:txBody>
          <a:bodyPr/>
          <a:lstStyle/>
          <a:p>
            <a:fld id="{D5BBC35B-A44B-4119-B8DA-DE9E3DFADA20}" type="slidenum">
              <a:rPr kumimoji="0" lang="en-US" smtClean="0"/>
              <a:pPr/>
              <a:t>18</a:t>
            </a:fld>
            <a:endParaRPr kumimoji="0" lang="en-US"/>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395536" y="1340768"/>
          <a:ext cx="8496944" cy="4320480"/>
        </p:xfrm>
        <a:graphic>
          <a:graphicData uri="http://schemas.openxmlformats.org/drawingml/2006/table">
            <a:tbl>
              <a:tblPr firstRow="1" bandRow="1">
                <a:tableStyleId>{5DA37D80-6434-44D0-A028-1B22A696006F}</a:tableStyleId>
              </a:tblPr>
              <a:tblGrid>
                <a:gridCol w="8496944"/>
              </a:tblGrid>
              <a:tr h="4320480">
                <a:tc>
                  <a:txBody>
                    <a:bodyPr/>
                    <a:lstStyle/>
                    <a:p>
                      <a:pPr algn="just"/>
                      <a:r>
                        <a:rPr lang="tr-TR" sz="2400" b="0" kern="1200" dirty="0" smtClean="0">
                          <a:solidFill>
                            <a:schemeClr val="tx1"/>
                          </a:solidFill>
                          <a:latin typeface="+mn-lt"/>
                          <a:ea typeface="+mn-ea"/>
                          <a:cs typeface="+mn-cs"/>
                        </a:rPr>
                        <a:t>      Genel Müdürlüğümüz bilgi ve işlem işletim sistemi olan </a:t>
                      </a:r>
                      <a:r>
                        <a:rPr lang="tr-TR" sz="2400" b="0" kern="1200" dirty="0" smtClean="0">
                          <a:solidFill>
                            <a:schemeClr val="accent2"/>
                          </a:solidFill>
                          <a:latin typeface="+mn-lt"/>
                          <a:ea typeface="+mn-ea"/>
                          <a:cs typeface="+mn-cs"/>
                        </a:rPr>
                        <a:t>TAKBİS</a:t>
                      </a:r>
                      <a:r>
                        <a:rPr lang="tr-TR" sz="2400" b="0" kern="1200" dirty="0" smtClean="0">
                          <a:solidFill>
                            <a:schemeClr val="tx1"/>
                          </a:solidFill>
                          <a:latin typeface="+mn-lt"/>
                          <a:ea typeface="+mn-ea"/>
                          <a:cs typeface="+mn-cs"/>
                        </a:rPr>
                        <a:t> işlem ağacına, uygulamanın kademeli ve yıllara yaygın olması nedeniyle, ayrı bir </a:t>
                      </a:r>
                      <a:r>
                        <a:rPr lang="tr-TR" sz="2400" b="0" kern="1200" dirty="0" smtClean="0">
                          <a:solidFill>
                            <a:schemeClr val="accent2"/>
                          </a:solidFill>
                          <a:latin typeface="+mn-lt"/>
                          <a:ea typeface="+mn-ea"/>
                          <a:cs typeface="+mn-cs"/>
                        </a:rPr>
                        <a:t>-“6306 Kanun Uygulaması”- </a:t>
                      </a:r>
                      <a:r>
                        <a:rPr lang="tr-TR" sz="2400" b="0" kern="1200" dirty="0" smtClean="0">
                          <a:solidFill>
                            <a:schemeClr val="tx1"/>
                          </a:solidFill>
                          <a:latin typeface="+mn-lt"/>
                          <a:ea typeface="+mn-ea"/>
                          <a:cs typeface="+mn-cs"/>
                        </a:rPr>
                        <a:t>işlem olarak eklenmiş</a:t>
                      </a:r>
                      <a:r>
                        <a:rPr lang="tr-TR" sz="2400" b="0" kern="1200" baseline="0" dirty="0" smtClean="0">
                          <a:solidFill>
                            <a:schemeClr val="tx1"/>
                          </a:solidFill>
                          <a:latin typeface="+mn-lt"/>
                          <a:ea typeface="+mn-ea"/>
                          <a:cs typeface="+mn-cs"/>
                        </a:rPr>
                        <a:t>tir.</a:t>
                      </a:r>
                    </a:p>
                    <a:p>
                      <a:pPr algn="just"/>
                      <a:r>
                        <a:rPr lang="tr-TR" sz="2400" b="0" kern="1200" baseline="0" dirty="0" smtClean="0">
                          <a:solidFill>
                            <a:schemeClr val="tx1"/>
                          </a:solidFill>
                          <a:latin typeface="+mn-lt"/>
                          <a:ea typeface="+mn-ea"/>
                          <a:cs typeface="+mn-cs"/>
                        </a:rPr>
                        <a:t>      Tanımlanan işlemlerin bir kısmı sahaya sunulmuş durumda. </a:t>
                      </a:r>
                      <a:r>
                        <a:rPr lang="tr-TR" sz="2400" b="0" kern="1200" dirty="0" smtClean="0">
                          <a:solidFill>
                            <a:schemeClr val="tx1"/>
                          </a:solidFill>
                          <a:latin typeface="+mn-lt"/>
                          <a:ea typeface="+mn-ea"/>
                          <a:cs typeface="+mn-cs"/>
                        </a:rPr>
                        <a:t>Ayrıca bu işlemlere ilişkin Bakanlığımız ile elektronik ortamda işlem takip sistemi çalışmaları devam etmektedir.</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7BAB102E-75BD-46EE-BF06-360D9A9AFDFE}"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19</a:t>
            </a:fld>
            <a:endParaRPr kumimoji="0" lang="en-US"/>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45011F-21E3-4530-88E0-E5539D3094D9}"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2</a:t>
            </a:fld>
            <a:endParaRPr kumimoji="0" lang="en-US"/>
          </a:p>
        </p:txBody>
      </p:sp>
      <p:pic>
        <p:nvPicPr>
          <p:cNvPr id="1026" name="Picture 2" descr="C:\Users\Arslan\Desktop\99depremi-04-02.jpg"/>
          <p:cNvPicPr>
            <a:picLocks noChangeAspect="1" noChangeArrowheads="1"/>
          </p:cNvPicPr>
          <p:nvPr/>
        </p:nvPicPr>
        <p:blipFill>
          <a:blip r:embed="rId2" cstate="print"/>
          <a:srcRect/>
          <a:stretch>
            <a:fillRect/>
          </a:stretch>
        </p:blipFill>
        <p:spPr bwMode="auto">
          <a:xfrm>
            <a:off x="971600" y="836712"/>
            <a:ext cx="7529489" cy="466398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83568" y="980728"/>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467544" y="2071678"/>
          <a:ext cx="8247860" cy="3805594"/>
        </p:xfrm>
        <a:graphic>
          <a:graphicData uri="http://schemas.openxmlformats.org/drawingml/2006/table">
            <a:tbl>
              <a:tblPr firstRow="1" bandRow="1">
                <a:tableStyleId>{5DA37D80-6434-44D0-A028-1B22A696006F}</a:tableStyleId>
              </a:tblPr>
              <a:tblGrid>
                <a:gridCol w="8247860"/>
              </a:tblGrid>
              <a:tr h="3805594">
                <a:tc>
                  <a:txBody>
                    <a:bodyPr/>
                    <a:lstStyle/>
                    <a:p>
                      <a:r>
                        <a:rPr lang="tr-TR" sz="1800" b="1" kern="1200" dirty="0" smtClean="0">
                          <a:solidFill>
                            <a:schemeClr val="tx1"/>
                          </a:solidFill>
                          <a:latin typeface="+mn-lt"/>
                          <a:ea typeface="+mn-ea"/>
                          <a:cs typeface="+mn-cs"/>
                        </a:rPr>
                        <a:t>	</a:t>
                      </a:r>
                    </a:p>
                    <a:p>
                      <a:pPr algn="ctr"/>
                      <a:endParaRPr lang="tr-TR" sz="1800" b="1" kern="1200" dirty="0" smtClean="0">
                        <a:solidFill>
                          <a:schemeClr val="tx1"/>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blipFill>
                      <a:blip r:embed="rId3"/>
                      <a:stretch>
                        <a:fillRect/>
                      </a:stretch>
                    </a:blipFill>
                  </a:tcPr>
                </a:tc>
              </a:tr>
            </a:tbl>
          </a:graphicData>
        </a:graphic>
      </p:graphicFrame>
      <p:sp>
        <p:nvSpPr>
          <p:cNvPr id="6" name="5 Veri Yer Tutucusu"/>
          <p:cNvSpPr>
            <a:spLocks noGrp="1"/>
          </p:cNvSpPr>
          <p:nvPr>
            <p:ph type="dt" sz="half" idx="10"/>
          </p:nvPr>
        </p:nvSpPr>
        <p:spPr/>
        <p:txBody>
          <a:bodyPr/>
          <a:lstStyle/>
          <a:p>
            <a:fld id="{6F74D405-731A-46C2-A146-DA5B0E63DC13}"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20</a:t>
            </a:fld>
            <a:endParaRPr kumimoji="0" lang="en-US"/>
          </a:p>
        </p:txBody>
      </p:sp>
      <p:sp>
        <p:nvSpPr>
          <p:cNvPr id="7" name="6 Dikdörtgen"/>
          <p:cNvSpPr/>
          <p:nvPr/>
        </p:nvSpPr>
        <p:spPr>
          <a:xfrm>
            <a:off x="714348" y="1000108"/>
            <a:ext cx="8001056" cy="830997"/>
          </a:xfrm>
          <a:prstGeom prst="rect">
            <a:avLst/>
          </a:prstGeom>
        </p:spPr>
        <p:txBody>
          <a:bodyPr wrap="square">
            <a:spAutoFit/>
          </a:bodyPr>
          <a:lstStyle/>
          <a:p>
            <a:r>
              <a:rPr lang="tr-TR" sz="2400" dirty="0" smtClean="0">
                <a:latin typeface="+mj-lt"/>
              </a:rPr>
              <a:t>UYGULAMA ALANLARINDA </a:t>
            </a:r>
          </a:p>
          <a:p>
            <a:r>
              <a:rPr lang="tr-TR" sz="2400" dirty="0" smtClean="0">
                <a:latin typeface="+mj-lt"/>
              </a:rPr>
              <a:t>TESPİT,  DEVİR VE TESCİL</a:t>
            </a: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755576" y="1340768"/>
          <a:ext cx="7776864" cy="4320480"/>
        </p:xfrm>
        <a:graphic>
          <a:graphicData uri="http://schemas.openxmlformats.org/drawingml/2006/table">
            <a:tbl>
              <a:tblPr firstRow="1" bandRow="1">
                <a:tableStyleId>{5DA37D80-6434-44D0-A028-1B22A696006F}</a:tableStyleId>
              </a:tblPr>
              <a:tblGrid>
                <a:gridCol w="7776864"/>
              </a:tblGrid>
              <a:tr h="4320480">
                <a:tc>
                  <a:txBody>
                    <a:bodyPr/>
                    <a:lstStyle/>
                    <a:p>
                      <a:pPr algn="ctr"/>
                      <a:r>
                        <a:rPr lang="tr-TR" sz="2400" b="1" kern="1200" baseline="0" dirty="0" smtClean="0">
                          <a:solidFill>
                            <a:schemeClr val="accent2"/>
                          </a:solidFill>
                          <a:latin typeface="+mn-lt"/>
                          <a:ea typeface="+mn-ea"/>
                          <a:cs typeface="+mn-cs"/>
                        </a:rPr>
                        <a:t> </a:t>
                      </a:r>
                      <a:r>
                        <a:rPr lang="tr-TR" sz="2800" b="1" u="sng" kern="1200" dirty="0" smtClean="0">
                          <a:solidFill>
                            <a:schemeClr val="accent2"/>
                          </a:solidFill>
                          <a:latin typeface="+mn-lt"/>
                          <a:ea typeface="+mn-ea"/>
                          <a:cs typeface="+mn-cs"/>
                        </a:rPr>
                        <a:t>Riskli yapıların tespiti</a:t>
                      </a:r>
                      <a:endParaRPr lang="tr-TR" sz="2400" b="1" u="sng" kern="1200" dirty="0" smtClean="0">
                        <a:solidFill>
                          <a:schemeClr val="accent2"/>
                        </a:solidFill>
                        <a:latin typeface="+mn-lt"/>
                        <a:ea typeface="+mn-ea"/>
                        <a:cs typeface="+mn-cs"/>
                      </a:endParaRPr>
                    </a:p>
                    <a:p>
                      <a:pPr algn="ctr"/>
                      <a:endParaRPr lang="tr-TR" sz="20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b="0" kern="1200" dirty="0" smtClean="0">
                          <a:solidFill>
                            <a:schemeClr val="tx1"/>
                          </a:solidFill>
                          <a:latin typeface="+mn-lt"/>
                          <a:ea typeface="+mn-ea"/>
                          <a:cs typeface="+mn-cs"/>
                        </a:rPr>
                        <a:t>      1-</a:t>
                      </a:r>
                      <a:r>
                        <a:rPr lang="tr-TR" sz="2000" b="0" kern="1200" baseline="0" dirty="0" smtClean="0">
                          <a:solidFill>
                            <a:schemeClr val="tx1"/>
                          </a:solidFill>
                          <a:latin typeface="+mn-lt"/>
                          <a:ea typeface="+mn-ea"/>
                          <a:cs typeface="+mn-cs"/>
                        </a:rPr>
                        <a:t> </a:t>
                      </a:r>
                      <a:r>
                        <a:rPr lang="tr-TR" sz="2000" b="0" kern="1200" dirty="0" smtClean="0">
                          <a:solidFill>
                            <a:schemeClr val="tx1"/>
                          </a:solidFill>
                          <a:latin typeface="+mn-lt"/>
                          <a:ea typeface="+mn-ea"/>
                          <a:cs typeface="+mn-cs"/>
                        </a:rPr>
                        <a:t>Riskli yapıların tespiti, Bakanlıkça çıkarılan yönetmelikte belirlenen usul ve esaslar çerçevesinde masrafları kendilerine ait olmak üzere, </a:t>
                      </a:r>
                      <a:r>
                        <a:rPr lang="tr-TR" sz="2000" b="0" u="sng" kern="1200" dirty="0" smtClean="0">
                          <a:solidFill>
                            <a:srgbClr val="FF0000"/>
                          </a:solidFill>
                          <a:latin typeface="+mn-lt"/>
                          <a:ea typeface="+mn-ea"/>
                          <a:cs typeface="+mn-cs"/>
                        </a:rPr>
                        <a:t>öncelikle yapı malikleri veya kanuni temsilcileri</a:t>
                      </a:r>
                      <a:r>
                        <a:rPr lang="tr-TR" sz="2000" b="0" kern="1200" dirty="0" smtClean="0">
                          <a:solidFill>
                            <a:srgbClr val="FF0000"/>
                          </a:solidFill>
                          <a:latin typeface="+mn-lt"/>
                          <a:ea typeface="+mn-ea"/>
                          <a:cs typeface="+mn-cs"/>
                        </a:rPr>
                        <a:t> </a:t>
                      </a:r>
                      <a:r>
                        <a:rPr lang="tr-TR" sz="2000" b="0" kern="1200" dirty="0" smtClean="0">
                          <a:solidFill>
                            <a:schemeClr val="tx1"/>
                          </a:solidFill>
                          <a:latin typeface="+mn-lt"/>
                          <a:ea typeface="+mn-ea"/>
                          <a:cs typeface="+mn-cs"/>
                        </a:rPr>
                        <a:t>tarafından, Bakanlıkça lisanslandırılan kurum ve kuruluşlara yaptırılır ve sonuç Bakanlığa veya İdareye bildirilir. </a:t>
                      </a:r>
                      <a:endParaRPr lang="tr-TR" sz="20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482920A3-3A47-4F8D-873F-585C32769214}"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21</a:t>
            </a:fld>
            <a:endParaRPr kumimoji="0" lang="en-US"/>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395536" y="1484784"/>
          <a:ext cx="8280920" cy="3744416"/>
        </p:xfrm>
        <a:graphic>
          <a:graphicData uri="http://schemas.openxmlformats.org/drawingml/2006/table">
            <a:tbl>
              <a:tblPr firstRow="1" bandRow="1">
                <a:tableStyleId>{5DA37D80-6434-44D0-A028-1B22A696006F}</a:tableStyleId>
              </a:tblPr>
              <a:tblGrid>
                <a:gridCol w="8280920"/>
              </a:tblGrid>
              <a:tr h="3744416">
                <a:tc>
                  <a:txBody>
                    <a:bodyPr/>
                    <a:lstStyle/>
                    <a:p>
                      <a:pPr algn="just"/>
                      <a:r>
                        <a:rPr lang="tr-TR" sz="2400" b="1" kern="1200" dirty="0" smtClean="0">
                          <a:solidFill>
                            <a:schemeClr val="tx1"/>
                          </a:solidFill>
                          <a:latin typeface="+mn-lt"/>
                          <a:ea typeface="+mn-ea"/>
                          <a:cs typeface="+mn-cs"/>
                        </a:rPr>
                        <a:t>2- </a:t>
                      </a:r>
                      <a:r>
                        <a:rPr lang="tr-TR" sz="2400" b="0" kern="1200" dirty="0" smtClean="0">
                          <a:solidFill>
                            <a:schemeClr val="tx1"/>
                          </a:solidFill>
                          <a:latin typeface="+mn-lt"/>
                          <a:ea typeface="+mn-ea"/>
                          <a:cs typeface="+mn-cs"/>
                        </a:rPr>
                        <a:t>Bakanlık, riskli yapıların tespitini süre vererek maliklerden veya kanuni temsilcilerinden isteyebilir. Verilen süre içinde yaptırılmadığı takdirde, tespitler </a:t>
                      </a:r>
                      <a:r>
                        <a:rPr lang="tr-TR" sz="2400" b="0" u="sng" kern="1200" dirty="0" smtClean="0">
                          <a:solidFill>
                            <a:srgbClr val="FF0000"/>
                          </a:solidFill>
                          <a:latin typeface="+mn-lt"/>
                          <a:ea typeface="+mn-ea"/>
                          <a:cs typeface="+mn-cs"/>
                        </a:rPr>
                        <a:t>Bakanlıkça veya İdarece</a:t>
                      </a:r>
                      <a:r>
                        <a:rPr lang="tr-TR" sz="2400" b="0" kern="1200" dirty="0" smtClean="0">
                          <a:solidFill>
                            <a:srgbClr val="FF0000"/>
                          </a:solidFill>
                          <a:latin typeface="+mn-lt"/>
                          <a:ea typeface="+mn-ea"/>
                          <a:cs typeface="+mn-cs"/>
                        </a:rPr>
                        <a:t> </a:t>
                      </a:r>
                      <a:r>
                        <a:rPr lang="tr-TR" sz="2400" b="0" kern="1200" dirty="0" smtClean="0">
                          <a:solidFill>
                            <a:schemeClr val="tx1"/>
                          </a:solidFill>
                          <a:latin typeface="+mn-lt"/>
                          <a:ea typeface="+mn-ea"/>
                          <a:cs typeface="+mn-cs"/>
                        </a:rPr>
                        <a:t>yapılır veya yaptırılır. </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5DC27619-7950-44F0-8C13-5B027F0503FD}"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22</a:t>
            </a:fld>
            <a:endParaRPr kumimoji="0" lang="en-US"/>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539552" y="1412776"/>
          <a:ext cx="8208912" cy="3960440"/>
        </p:xfrm>
        <a:graphic>
          <a:graphicData uri="http://schemas.openxmlformats.org/drawingml/2006/table">
            <a:tbl>
              <a:tblPr firstRow="1" bandRow="1">
                <a:tableStyleId>{5DA37D80-6434-44D0-A028-1B22A696006F}</a:tableStyleId>
              </a:tblPr>
              <a:tblGrid>
                <a:gridCol w="8208912"/>
              </a:tblGrid>
              <a:tr h="3960440">
                <a:tc>
                  <a:txBody>
                    <a:bodyPr/>
                    <a:lstStyle/>
                    <a:p>
                      <a:pPr algn="just"/>
                      <a:r>
                        <a:rPr lang="tr-TR" sz="2000" b="1" kern="1200" dirty="0" smtClean="0">
                          <a:solidFill>
                            <a:schemeClr val="tx1"/>
                          </a:solidFill>
                          <a:latin typeface="+mn-lt"/>
                          <a:ea typeface="+mn-ea"/>
                          <a:cs typeface="+mn-cs"/>
                        </a:rPr>
                        <a:t>       3- </a:t>
                      </a:r>
                      <a:r>
                        <a:rPr lang="tr-TR" sz="2000" b="0" kern="1200" dirty="0" smtClean="0">
                          <a:solidFill>
                            <a:schemeClr val="tx1"/>
                          </a:solidFill>
                          <a:latin typeface="+mn-lt"/>
                          <a:ea typeface="+mn-ea"/>
                          <a:cs typeface="+mn-cs"/>
                        </a:rPr>
                        <a:t>Bakanlık, belirlediği alanlardaki riskli yapıların tespitini süre vererek</a:t>
                      </a:r>
                      <a:r>
                        <a:rPr lang="tr-TR" sz="2000" b="0" u="none" kern="1200" dirty="0" smtClean="0">
                          <a:solidFill>
                            <a:schemeClr val="tx1"/>
                          </a:solidFill>
                          <a:latin typeface="+mn-lt"/>
                          <a:ea typeface="+mn-ea"/>
                          <a:cs typeface="+mn-cs"/>
                        </a:rPr>
                        <a:t> </a:t>
                      </a:r>
                      <a:r>
                        <a:rPr lang="tr-TR" sz="2000" b="0" u="sng" kern="1200" dirty="0" smtClean="0">
                          <a:solidFill>
                            <a:schemeClr val="accent2"/>
                          </a:solidFill>
                          <a:latin typeface="+mn-lt"/>
                          <a:ea typeface="+mn-ea"/>
                          <a:cs typeface="+mn-cs"/>
                        </a:rPr>
                        <a:t>İdareden</a:t>
                      </a:r>
                      <a:r>
                        <a:rPr lang="tr-TR" sz="2000" b="0" u="none" kern="1200" dirty="0" smtClean="0">
                          <a:solidFill>
                            <a:schemeClr val="accent2"/>
                          </a:solidFill>
                          <a:latin typeface="+mn-lt"/>
                          <a:ea typeface="+mn-ea"/>
                          <a:cs typeface="+mn-cs"/>
                        </a:rPr>
                        <a:t> </a:t>
                      </a:r>
                      <a:r>
                        <a:rPr lang="tr-TR" sz="2000" b="0" kern="1200" dirty="0" smtClean="0">
                          <a:solidFill>
                            <a:schemeClr val="tx1"/>
                          </a:solidFill>
                          <a:latin typeface="+mn-lt"/>
                          <a:ea typeface="+mn-ea"/>
                          <a:cs typeface="+mn-cs"/>
                        </a:rPr>
                        <a:t>de isteyebilir. </a:t>
                      </a:r>
                    </a:p>
                    <a:p>
                      <a:pPr algn="just"/>
                      <a:r>
                        <a:rPr lang="tr-TR" sz="2000" b="0" kern="1200" dirty="0" smtClean="0">
                          <a:solidFill>
                            <a:schemeClr val="tx1"/>
                          </a:solidFill>
                          <a:latin typeface="+mn-lt"/>
                          <a:ea typeface="+mn-ea"/>
                          <a:cs typeface="+mn-cs"/>
                        </a:rPr>
                        <a:t>       Bakanlıkça veya İdarece yaptırılan riskli yapı tespitlerine karşı maliklerce veya kanuni temsilcilerince </a:t>
                      </a:r>
                      <a:r>
                        <a:rPr lang="tr-TR" sz="2000" b="0" kern="1200" dirty="0" err="1" smtClean="0">
                          <a:solidFill>
                            <a:srgbClr val="FF0000"/>
                          </a:solidFill>
                          <a:latin typeface="+mn-lt"/>
                          <a:ea typeface="+mn-ea"/>
                          <a:cs typeface="+mn-cs"/>
                        </a:rPr>
                        <a:t>onbeş</a:t>
                      </a:r>
                      <a:r>
                        <a:rPr lang="tr-TR" sz="2000" b="0" kern="1200" dirty="0" smtClean="0">
                          <a:solidFill>
                            <a:srgbClr val="FF0000"/>
                          </a:solidFill>
                          <a:latin typeface="+mn-lt"/>
                          <a:ea typeface="+mn-ea"/>
                          <a:cs typeface="+mn-cs"/>
                        </a:rPr>
                        <a:t> gün içinde itiraz </a:t>
                      </a:r>
                      <a:r>
                        <a:rPr lang="tr-TR" sz="2000" b="0" kern="1200" dirty="0" smtClean="0">
                          <a:solidFill>
                            <a:schemeClr val="tx1"/>
                          </a:solidFill>
                          <a:latin typeface="+mn-lt"/>
                          <a:ea typeface="+mn-ea"/>
                          <a:cs typeface="+mn-cs"/>
                        </a:rPr>
                        <a:t>edilebilir. </a:t>
                      </a:r>
                    </a:p>
                    <a:p>
                      <a:pPr algn="just"/>
                      <a:r>
                        <a:rPr lang="tr-TR" sz="2000" b="0" kern="1200" dirty="0" smtClean="0">
                          <a:solidFill>
                            <a:schemeClr val="tx1"/>
                          </a:solidFill>
                          <a:latin typeface="+mn-lt"/>
                          <a:ea typeface="+mn-ea"/>
                          <a:cs typeface="+mn-cs"/>
                        </a:rPr>
                        <a:t>       Bu itirazlar, Bakanlığın talebi üzerine üniversitelerce, ilgili meslek disiplini öğretim üyeleri arasından görevlendirilecek dört ve Bakanlıkça, Bakanlıkta görevli üç kişinin iştiraki ile teşkil edilen teknik heyetler tarafından incelenip karara bağlanır. </a:t>
                      </a:r>
                    </a:p>
                    <a:p>
                      <a:pPr algn="ctr"/>
                      <a:endParaRPr lang="tr-TR" sz="1800" b="1" kern="1200" dirty="0" smtClean="0">
                        <a:solidFill>
                          <a:schemeClr val="tx1"/>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FE13D821-2515-4476-B526-643792E47960}"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23</a:t>
            </a:fld>
            <a:endParaRPr kumimoji="0" lang="en-US"/>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323528" y="1700808"/>
          <a:ext cx="8424936" cy="3672408"/>
        </p:xfrm>
        <a:graphic>
          <a:graphicData uri="http://schemas.openxmlformats.org/drawingml/2006/table">
            <a:tbl>
              <a:tblPr firstRow="1" bandRow="1">
                <a:tableStyleId>{5DA37D80-6434-44D0-A028-1B22A696006F}</a:tableStyleId>
              </a:tblPr>
              <a:tblGrid>
                <a:gridCol w="8424936"/>
              </a:tblGrid>
              <a:tr h="36724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      </a:t>
                      </a:r>
                      <a:r>
                        <a:rPr lang="tr-TR" sz="2000" b="0" u="sng" kern="1200" dirty="0" smtClean="0">
                          <a:solidFill>
                            <a:schemeClr val="tx1"/>
                          </a:solidFill>
                          <a:latin typeface="+mn-lt"/>
                          <a:ea typeface="+mn-ea"/>
                          <a:cs typeface="+mn-cs"/>
                        </a:rPr>
                        <a:t>Bakanlık veya İdare tarafından yapılan riskli yapı tespiti işleminin masrafını ilgili tapu müdürlüğüne bildirerek taşınmaz üzerine müşterek müteselsil kanuni ipotek tesis edilmesini ister.</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2000" b="0" u="none" kern="1200" dirty="0" smtClean="0">
                          <a:solidFill>
                            <a:schemeClr val="tx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2000" b="0" u="none" kern="1200" dirty="0" smtClean="0">
                          <a:solidFill>
                            <a:schemeClr val="tx1"/>
                          </a:solidFill>
                          <a:latin typeface="+mn-lt"/>
                          <a:ea typeface="+mn-ea"/>
                          <a:cs typeface="+mn-cs"/>
                        </a:rPr>
                        <a:t>      </a:t>
                      </a:r>
                      <a:r>
                        <a:rPr lang="tr-TR" sz="2000" dirty="0" smtClean="0">
                          <a:solidFill>
                            <a:srgbClr val="FF0000"/>
                          </a:solidFill>
                        </a:rPr>
                        <a:t>(Anayasa Mahkemesince iptal edildi -26.07.2014 tarih ve </a:t>
                      </a:r>
                      <a:r>
                        <a:rPr lang="tr-TR" sz="2000" dirty="0" err="1" smtClean="0">
                          <a:solidFill>
                            <a:srgbClr val="FF0000"/>
                          </a:solidFill>
                        </a:rPr>
                        <a:t>RG’de</a:t>
                      </a:r>
                      <a:r>
                        <a:rPr lang="tr-TR" sz="2000" dirty="0" smtClean="0">
                          <a:solidFill>
                            <a:srgbClr val="FF0000"/>
                          </a:solidFill>
                        </a:rPr>
                        <a:t> yayımlandı- yayımlandığı tarihten itibaren 3 ay sonra (27.10.2014) tarihinde yürürlükten kalkacak) </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2000" b="0" u="none" dirty="0" smtClean="0">
                          <a:solidFill>
                            <a:srgbClr val="FF0000"/>
                          </a:solidFill>
                        </a:rPr>
                        <a:t>      </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CD796724-06BB-49ED-941A-5356680F0727}"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24</a:t>
            </a:fld>
            <a:endParaRPr kumimoji="0" lang="en-US"/>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83568" y="1481329"/>
            <a:ext cx="7776864" cy="3747871"/>
          </a:xfrm>
        </p:spPr>
        <p:txBody>
          <a:bodyPr>
            <a:normAutofit lnSpcReduction="10000"/>
          </a:bodyPr>
          <a:lstStyle/>
          <a:p>
            <a:pPr marL="0" lvl="0" indent="0" algn="just">
              <a:spcBef>
                <a:spcPts val="0"/>
              </a:spcBef>
              <a:buClrTx/>
              <a:buSzTx/>
              <a:buNone/>
              <a:defRPr/>
            </a:pPr>
            <a:r>
              <a:rPr lang="tr-TR" sz="2000" dirty="0" smtClean="0"/>
              <a:t>	</a:t>
            </a:r>
          </a:p>
          <a:p>
            <a:pPr marL="0" lvl="0" indent="0" algn="just">
              <a:spcBef>
                <a:spcPts val="0"/>
              </a:spcBef>
              <a:buClrTx/>
              <a:buSzTx/>
              <a:buNone/>
              <a:defRPr/>
            </a:pPr>
            <a:r>
              <a:rPr lang="tr-TR" sz="2000" dirty="0" smtClean="0"/>
              <a:t>           </a:t>
            </a:r>
            <a:r>
              <a:rPr lang="tr-TR" sz="2000" u="sng" dirty="0" smtClean="0"/>
              <a:t>Tapu müdürlüğü, binanın paydaşlarının müteselsil sorumlu olmalarını sağlamak üzere tapu kaydındaki arsa payları üzerine, masraf tutarında müşterek ipotek belirtmesinde bulunarak Bakanlığa veya İdareye ve binanın ayni ve şahsi hak sahiplerine bilgi verir.</a:t>
            </a:r>
            <a:r>
              <a:rPr lang="tr-TR" sz="2000" u="sng" dirty="0" smtClean="0">
                <a:solidFill>
                  <a:schemeClr val="accent2"/>
                </a:solidFill>
              </a:rPr>
              <a:t> </a:t>
            </a:r>
          </a:p>
          <a:p>
            <a:pPr marL="0" lvl="0" indent="0" algn="just">
              <a:spcBef>
                <a:spcPts val="0"/>
              </a:spcBef>
              <a:buClrTx/>
              <a:buSzTx/>
              <a:buNone/>
              <a:defRPr/>
            </a:pPr>
            <a:endParaRPr lang="tr-TR" sz="2000" u="sng" dirty="0" smtClean="0">
              <a:solidFill>
                <a:schemeClr val="accent2"/>
              </a:solidFill>
            </a:endParaRPr>
          </a:p>
          <a:p>
            <a:pPr marL="0" lvl="0" indent="0" algn="just">
              <a:spcBef>
                <a:spcPts val="0"/>
              </a:spcBef>
              <a:buClrTx/>
              <a:buSzTx/>
              <a:buNone/>
              <a:defRPr/>
            </a:pPr>
            <a:r>
              <a:rPr lang="tr-TR" sz="2000" dirty="0" smtClean="0">
                <a:solidFill>
                  <a:schemeClr val="accent2"/>
                </a:solidFill>
              </a:rPr>
              <a:t>	</a:t>
            </a:r>
            <a:r>
              <a:rPr lang="tr-TR" sz="2000" dirty="0" smtClean="0"/>
              <a:t> </a:t>
            </a:r>
            <a:r>
              <a:rPr lang="tr-TR" sz="2000" dirty="0" smtClean="0">
                <a:solidFill>
                  <a:srgbClr val="FF0000"/>
                </a:solidFill>
              </a:rPr>
              <a:t>(Anayasa Mahkemesince iptal edildi -26.07.2014 tarih ve </a:t>
            </a:r>
            <a:r>
              <a:rPr lang="tr-TR" sz="2000" dirty="0" err="1" smtClean="0">
                <a:solidFill>
                  <a:srgbClr val="FF0000"/>
                </a:solidFill>
              </a:rPr>
              <a:t>RG’de</a:t>
            </a:r>
            <a:r>
              <a:rPr lang="tr-TR" sz="2000" dirty="0" smtClean="0">
                <a:solidFill>
                  <a:srgbClr val="FF0000"/>
                </a:solidFill>
              </a:rPr>
              <a:t> yayımlandı- yayımlandığı tarihten itibaren 3 ay sonra (27.10.2014) tarihinde yürürlükten kalkacak) </a:t>
            </a:r>
            <a:endParaRPr lang="tr-TR" sz="2000" dirty="0" smtClean="0">
              <a:solidFill>
                <a:schemeClr val="accent2"/>
              </a:solidFill>
            </a:endParaRPr>
          </a:p>
          <a:p>
            <a:pPr marL="0" lvl="0" indent="0" algn="just">
              <a:spcBef>
                <a:spcPts val="0"/>
              </a:spcBef>
              <a:buClrTx/>
              <a:buSzTx/>
              <a:buNone/>
              <a:defRPr/>
            </a:pPr>
            <a:endParaRPr lang="tr-TR" sz="2000" dirty="0" smtClean="0">
              <a:solidFill>
                <a:schemeClr val="accent2"/>
              </a:solidFill>
            </a:endParaRPr>
          </a:p>
          <a:p>
            <a:pPr marL="0" lvl="0" indent="0" algn="just">
              <a:spcBef>
                <a:spcPts val="0"/>
              </a:spcBef>
              <a:buClrTx/>
              <a:buSzTx/>
              <a:buNone/>
              <a:defRPr/>
            </a:pPr>
            <a:r>
              <a:rPr lang="tr-TR" sz="2000" dirty="0" smtClean="0">
                <a:solidFill>
                  <a:schemeClr val="accent2"/>
                </a:solidFill>
              </a:rPr>
              <a:t>	</a:t>
            </a:r>
            <a:endParaRPr lang="tr-TR" sz="2000" dirty="0" smtClean="0"/>
          </a:p>
        </p:txBody>
      </p:sp>
      <p:sp>
        <p:nvSpPr>
          <p:cNvPr id="3" name="2 Veri Yer Tutucusu"/>
          <p:cNvSpPr>
            <a:spLocks noGrp="1"/>
          </p:cNvSpPr>
          <p:nvPr>
            <p:ph type="dt" sz="half" idx="10"/>
          </p:nvPr>
        </p:nvSpPr>
        <p:spPr/>
        <p:txBody>
          <a:bodyPr/>
          <a:lstStyle/>
          <a:p>
            <a:fld id="{CFCC8DE3-20B4-4615-B4BE-4888890D82BC}"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25</a:t>
            </a:fld>
            <a:endParaRPr kumimoji="0" lang="en-US"/>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467544" y="1700808"/>
          <a:ext cx="8136904" cy="3509582"/>
        </p:xfrm>
        <a:graphic>
          <a:graphicData uri="http://schemas.openxmlformats.org/drawingml/2006/table">
            <a:tbl>
              <a:tblPr firstRow="1" bandRow="1">
                <a:tableStyleId>{5DA37D80-6434-44D0-A028-1B22A696006F}</a:tableStyleId>
              </a:tblPr>
              <a:tblGrid>
                <a:gridCol w="8136904"/>
              </a:tblGrid>
              <a:tr h="3509582">
                <a:tc>
                  <a:txBody>
                    <a:bodyPr/>
                    <a:lstStyle/>
                    <a:p>
                      <a:pPr algn="just"/>
                      <a:r>
                        <a:rPr lang="tr-TR" sz="2400" b="1" kern="1200" dirty="0" smtClean="0">
                          <a:solidFill>
                            <a:schemeClr val="tx1"/>
                          </a:solidFill>
                          <a:latin typeface="+mn-lt"/>
                          <a:ea typeface="+mn-ea"/>
                          <a:cs typeface="+mn-cs"/>
                        </a:rPr>
                        <a:t>    </a:t>
                      </a:r>
                      <a:r>
                        <a:rPr lang="tr-TR" sz="2400" b="1" u="none" kern="1200" dirty="0" smtClean="0">
                          <a:solidFill>
                            <a:schemeClr val="tx1"/>
                          </a:solidFill>
                          <a:latin typeface="+mn-lt"/>
                          <a:ea typeface="+mn-ea"/>
                          <a:cs typeface="+mn-cs"/>
                        </a:rPr>
                        <a:t>Riskli yapılar, tapu kütüğünün beyanlar hanesinde belirtilmek üzere, tespit tarihinden itibaren en geç on iş günü içinde Bakanlık veya İdare tarafından ilgili tapu müdürlüğüne bildirilir.</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A0C29785-5307-4BC6-8183-E6E410C82B21}"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26</a:t>
            </a:fld>
            <a:endParaRPr kumimoji="0" lang="en-US"/>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539552" y="1268760"/>
          <a:ext cx="8280920" cy="4248472"/>
        </p:xfrm>
        <a:graphic>
          <a:graphicData uri="http://schemas.openxmlformats.org/drawingml/2006/table">
            <a:tbl>
              <a:tblPr firstRow="1" bandRow="1">
                <a:tableStyleId>{5DA37D80-6434-44D0-A028-1B22A696006F}</a:tableStyleId>
              </a:tblPr>
              <a:tblGrid>
                <a:gridCol w="8280920"/>
              </a:tblGrid>
              <a:tr h="4248472">
                <a:tc>
                  <a:txBody>
                    <a:bodyPr/>
                    <a:lstStyle/>
                    <a:p>
                      <a:pPr algn="just"/>
                      <a:r>
                        <a:rPr lang="tr-TR" sz="1800" b="1" kern="1200" dirty="0" smtClean="0">
                          <a:solidFill>
                            <a:schemeClr val="tx1"/>
                          </a:solidFill>
                          <a:latin typeface="+mn-lt"/>
                          <a:ea typeface="+mn-ea"/>
                          <a:cs typeface="+mn-cs"/>
                        </a:rPr>
                        <a:t>         </a:t>
                      </a:r>
                      <a:r>
                        <a:rPr lang="tr-TR" sz="1800" b="1" u="sng" kern="1200" dirty="0" smtClean="0">
                          <a:solidFill>
                            <a:schemeClr val="tx1"/>
                          </a:solidFill>
                          <a:latin typeface="+mn-lt"/>
                          <a:ea typeface="+mn-ea"/>
                          <a:cs typeface="+mn-cs"/>
                        </a:rPr>
                        <a:t>Tapu kütüğüne işlenen belirtmeler hakkında, ilgili tapu müdürlüğünce </a:t>
                      </a:r>
                      <a:r>
                        <a:rPr lang="tr-TR" sz="1800" b="1" u="sng" kern="1200" dirty="0" smtClean="0">
                          <a:solidFill>
                            <a:srgbClr val="FF0000"/>
                          </a:solidFill>
                          <a:latin typeface="+mn-lt"/>
                          <a:ea typeface="+mn-ea"/>
                          <a:cs typeface="+mn-cs"/>
                        </a:rPr>
                        <a:t>ayni ve şahsi hak sahiplerine </a:t>
                      </a:r>
                      <a:r>
                        <a:rPr lang="tr-TR" sz="1800" b="1" u="sng" kern="1200" dirty="0" smtClean="0">
                          <a:solidFill>
                            <a:schemeClr val="tx1"/>
                          </a:solidFill>
                          <a:latin typeface="+mn-lt"/>
                          <a:ea typeface="+mn-ea"/>
                          <a:cs typeface="+mn-cs"/>
                        </a:rPr>
                        <a:t>bilgi verilir.</a:t>
                      </a:r>
                    </a:p>
                    <a:p>
                      <a:pPr algn="just"/>
                      <a:r>
                        <a:rPr lang="tr-TR" sz="1800" b="1" u="sng" kern="1200" dirty="0" smtClean="0">
                          <a:solidFill>
                            <a:schemeClr val="tx1"/>
                          </a:solidFill>
                          <a:latin typeface="+mn-lt"/>
                          <a:ea typeface="+mn-ea"/>
                          <a:cs typeface="+mn-cs"/>
                        </a:rPr>
                        <a:t> </a:t>
                      </a:r>
                    </a:p>
                    <a:p>
                      <a:pPr algn="just"/>
                      <a:r>
                        <a:rPr lang="tr-TR" sz="1800" b="0" u="none" kern="1200" dirty="0" smtClean="0">
                          <a:solidFill>
                            <a:srgbClr val="FF0000"/>
                          </a:solidFill>
                          <a:latin typeface="+mn-lt"/>
                          <a:ea typeface="+mn-ea"/>
                          <a:cs typeface="+mn-cs"/>
                        </a:rPr>
                        <a:t>        </a:t>
                      </a:r>
                      <a:r>
                        <a:rPr lang="tr-TR" sz="1800" b="0" u="none" kern="1200" dirty="0" smtClean="0">
                          <a:solidFill>
                            <a:schemeClr val="tx1"/>
                          </a:solidFill>
                          <a:latin typeface="+mn-lt"/>
                          <a:ea typeface="+mn-ea"/>
                          <a:cs typeface="+mn-cs"/>
                        </a:rPr>
                        <a:t>6306 sayılı Kanun</a:t>
                      </a:r>
                      <a:r>
                        <a:rPr lang="tr-TR" sz="1800" b="0" u="none" kern="1200" baseline="0" dirty="0" smtClean="0">
                          <a:solidFill>
                            <a:schemeClr val="tx1"/>
                          </a:solidFill>
                          <a:latin typeface="+mn-lt"/>
                          <a:ea typeface="+mn-ea"/>
                          <a:cs typeface="+mn-cs"/>
                        </a:rPr>
                        <a:t> </a:t>
                      </a:r>
                      <a:r>
                        <a:rPr lang="tr-TR" sz="1800" b="0" u="none" kern="1200" dirty="0" smtClean="0">
                          <a:solidFill>
                            <a:schemeClr val="tx1"/>
                          </a:solidFill>
                          <a:latin typeface="+mn-lt"/>
                          <a:ea typeface="+mn-ea"/>
                          <a:cs typeface="+mn-cs"/>
                        </a:rPr>
                        <a:t>6/10. Madde; </a:t>
                      </a:r>
                      <a:r>
                        <a:rPr kumimoji="0" lang="tr-TR" sz="1800" b="0" u="sng" kern="1200" dirty="0" smtClean="0">
                          <a:solidFill>
                            <a:srgbClr val="FF0000"/>
                          </a:solidFill>
                          <a:latin typeface="+mn-lt"/>
                          <a:ea typeface="+mn-ea"/>
                          <a:cs typeface="+mn-cs"/>
                        </a:rPr>
                        <a:t>Bu Kanun uyarınca yapılan iş ve işlemlere ilişkin olarak adrese dayalı nüfus kayıt sisteminde belirtilen adreslere yapılan tebligat, muhataplarına yapılmış sayılır.</a:t>
                      </a:r>
                    </a:p>
                    <a:p>
                      <a:pPr algn="just"/>
                      <a:r>
                        <a:rPr kumimoji="0" lang="tr-TR" sz="1800" b="0" u="sng" kern="1200" dirty="0" smtClean="0">
                          <a:solidFill>
                            <a:srgbClr val="FF0000"/>
                          </a:solidFill>
                          <a:latin typeface="+mn-lt"/>
                          <a:ea typeface="+mn-ea"/>
                          <a:cs typeface="+mn-cs"/>
                        </a:rPr>
                        <a:t> </a:t>
                      </a:r>
                    </a:p>
                    <a:p>
                      <a:pPr algn="just"/>
                      <a:r>
                        <a:rPr kumimoji="0" lang="tr-TR" sz="1800" b="0" u="none" kern="1200" dirty="0" smtClean="0">
                          <a:solidFill>
                            <a:srgbClr val="FF0000"/>
                          </a:solidFill>
                          <a:latin typeface="+mn-lt"/>
                          <a:ea typeface="+mn-ea"/>
                          <a:cs typeface="+mn-cs"/>
                        </a:rPr>
                        <a:t>         </a:t>
                      </a:r>
                      <a:r>
                        <a:rPr lang="tr-TR" sz="1800" dirty="0" smtClean="0">
                          <a:solidFill>
                            <a:srgbClr val="FF0000"/>
                          </a:solidFill>
                        </a:rPr>
                        <a:t>(Anayasa Mahkemesince iptal edildi -26.07.2014 tarih ve </a:t>
                      </a:r>
                      <a:r>
                        <a:rPr lang="tr-TR" sz="1800" dirty="0" err="1" smtClean="0">
                          <a:solidFill>
                            <a:srgbClr val="FF0000"/>
                          </a:solidFill>
                        </a:rPr>
                        <a:t>RG’de</a:t>
                      </a:r>
                      <a:r>
                        <a:rPr lang="tr-TR" sz="1800" dirty="0" smtClean="0">
                          <a:solidFill>
                            <a:srgbClr val="FF0000"/>
                          </a:solidFill>
                        </a:rPr>
                        <a:t> yayımlandı- yayımlandığı tarihten itibaren 3 ay sonra (27.10.2014) tarihinde yürürlükten kalkacak) </a:t>
                      </a:r>
                      <a:endParaRPr lang="tr-TR" sz="1800" b="0" u="sng" kern="1200" dirty="0" smtClean="0">
                        <a:solidFill>
                          <a:schemeClr val="tx1"/>
                        </a:solidFill>
                        <a:latin typeface="+mn-lt"/>
                        <a:ea typeface="+mn-ea"/>
                        <a:cs typeface="+mn-cs"/>
                      </a:endParaRPr>
                    </a:p>
                    <a:p>
                      <a:pPr algn="just"/>
                      <a:endParaRPr lang="tr-TR" sz="1800" b="0" u="sng" kern="1200" dirty="0" smtClean="0">
                        <a:solidFill>
                          <a:schemeClr val="tx1"/>
                        </a:solidFill>
                        <a:latin typeface="+mn-lt"/>
                        <a:ea typeface="+mn-ea"/>
                        <a:cs typeface="+mn-cs"/>
                      </a:endParaRPr>
                    </a:p>
                    <a:p>
                      <a:pPr algn="just"/>
                      <a:r>
                        <a:rPr lang="tr-TR" sz="1800" b="0" u="none" kern="1200" baseline="0" dirty="0" smtClean="0">
                          <a:solidFill>
                            <a:schemeClr val="tx1"/>
                          </a:solidFill>
                          <a:latin typeface="+mn-lt"/>
                          <a:ea typeface="+mn-ea"/>
                          <a:cs typeface="+mn-cs"/>
                        </a:rPr>
                        <a:t>         Gere</a:t>
                      </a:r>
                      <a:r>
                        <a:rPr lang="tr-TR" sz="1800" b="0" u="none" kern="1200" dirty="0" smtClean="0">
                          <a:solidFill>
                            <a:schemeClr val="tx1"/>
                          </a:solidFill>
                          <a:latin typeface="+mn-lt"/>
                          <a:ea typeface="+mn-ea"/>
                          <a:cs typeface="+mn-cs"/>
                        </a:rPr>
                        <a:t>kçe: </a:t>
                      </a:r>
                      <a:r>
                        <a:rPr lang="tr-TR" sz="1800" b="0" u="sng" kern="1200" dirty="0" smtClean="0">
                          <a:solidFill>
                            <a:schemeClr val="tx1"/>
                          </a:solidFill>
                          <a:latin typeface="+mn-lt"/>
                          <a:ea typeface="+mn-ea"/>
                          <a:cs typeface="+mn-cs"/>
                        </a:rPr>
                        <a:t>Bilinen</a:t>
                      </a:r>
                      <a:r>
                        <a:rPr lang="tr-TR" sz="1800" b="0" u="sng" kern="1200" baseline="0" dirty="0" smtClean="0">
                          <a:solidFill>
                            <a:schemeClr val="tx1"/>
                          </a:solidFill>
                          <a:latin typeface="+mn-lt"/>
                          <a:ea typeface="+mn-ea"/>
                          <a:cs typeface="+mn-cs"/>
                        </a:rPr>
                        <a:t> son adrese yapılmalı (7201 sayılı Kanunun işletilmesi gerektiğine karar vermiştir.) (Bilgilendirme hakkı ihlali) (ilanen bildirim tercihimizdir.)</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6DBD0E9A-309E-49C9-BAD6-C7F018CA0493}"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27</a:t>
            </a:fld>
            <a:endParaRPr kumimoji="0" lang="en-US"/>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467544" y="1268760"/>
          <a:ext cx="8352928" cy="4659430"/>
        </p:xfrm>
        <a:graphic>
          <a:graphicData uri="http://schemas.openxmlformats.org/drawingml/2006/table">
            <a:tbl>
              <a:tblPr firstRow="1" bandRow="1">
                <a:tableStyleId>{5DA37D80-6434-44D0-A028-1B22A696006F}</a:tableStyleId>
              </a:tblPr>
              <a:tblGrid>
                <a:gridCol w="8352928"/>
              </a:tblGrid>
              <a:tr h="4659430">
                <a:tc>
                  <a:txBody>
                    <a:bodyPr/>
                    <a:lstStyle/>
                    <a:p>
                      <a:pPr lvl="0" algn="just"/>
                      <a:r>
                        <a:rPr lang="tr-TR" sz="1800" b="0" kern="1200" dirty="0" smtClean="0">
                          <a:solidFill>
                            <a:schemeClr val="tx1"/>
                          </a:solidFill>
                          <a:latin typeface="+mn-lt"/>
                          <a:ea typeface="+mn-ea"/>
                          <a:cs typeface="+mn-cs"/>
                        </a:rPr>
                        <a:t>        Bu Kanunun uygulanması için belirlenen alanların sınırları içinde olup riskli yapılar dışında kalan diğer yapılardan uygulama bütünlüğü bakımından Bakanlıkça gerekli görülenler de bu Kanun hükümlerine tabi olur. (3/7. Madde) </a:t>
                      </a:r>
                      <a:r>
                        <a:rPr lang="tr-TR" sz="1800" b="1" kern="1200" dirty="0" smtClean="0">
                          <a:solidFill>
                            <a:srgbClr val="FF0000"/>
                          </a:solidFill>
                          <a:latin typeface="+mn-lt"/>
                          <a:ea typeface="+mn-ea"/>
                          <a:cs typeface="+mn-cs"/>
                        </a:rPr>
                        <a:t>(Bakanlık bu Kanunun</a:t>
                      </a:r>
                      <a:r>
                        <a:rPr lang="tr-TR" sz="1800" b="1" kern="1200" baseline="0" dirty="0" smtClean="0">
                          <a:solidFill>
                            <a:srgbClr val="FF0000"/>
                          </a:solidFill>
                          <a:latin typeface="+mn-lt"/>
                          <a:ea typeface="+mn-ea"/>
                          <a:cs typeface="+mn-cs"/>
                        </a:rPr>
                        <a:t> uygulama kapsamına giren alan ve işlemlerde olağanüstü yetkilerle donatılmıştır.</a:t>
                      </a:r>
                      <a:r>
                        <a:rPr lang="tr-TR" sz="1800" b="1" kern="1200" dirty="0" smtClean="0">
                          <a:solidFill>
                            <a:srgbClr val="FF0000"/>
                          </a:solidFill>
                          <a:latin typeface="+mn-lt"/>
                          <a:ea typeface="+mn-ea"/>
                          <a:cs typeface="+mn-cs"/>
                        </a:rPr>
                        <a:t>)</a:t>
                      </a:r>
                      <a:r>
                        <a:rPr lang="tr-TR" sz="1800" b="0" u="none" kern="1200" dirty="0" smtClean="0">
                          <a:solidFill>
                            <a:schemeClr val="tx1"/>
                          </a:solidFill>
                          <a:latin typeface="+mn-lt"/>
                          <a:ea typeface="+mn-ea"/>
                          <a:cs typeface="+mn-cs"/>
                        </a:rPr>
                        <a:t> </a:t>
                      </a:r>
                    </a:p>
                    <a:p>
                      <a:pPr lvl="0" algn="just"/>
                      <a:endParaRPr lang="tr-TR" sz="1800" b="0" u="none" kern="1200" dirty="0" smtClean="0">
                        <a:solidFill>
                          <a:schemeClr val="tx1"/>
                        </a:solidFill>
                        <a:latin typeface="+mn-lt"/>
                        <a:ea typeface="+mn-ea"/>
                        <a:cs typeface="+mn-cs"/>
                      </a:endParaRPr>
                    </a:p>
                    <a:p>
                      <a:pPr lvl="0" algn="just"/>
                      <a:r>
                        <a:rPr lang="tr-TR" sz="1800" b="0" u="none" kern="1200" dirty="0" smtClean="0">
                          <a:solidFill>
                            <a:schemeClr val="tx1"/>
                          </a:solidFill>
                          <a:latin typeface="+mn-lt"/>
                          <a:ea typeface="+mn-ea"/>
                          <a:cs typeface="+mn-cs"/>
                        </a:rPr>
                        <a:t>       </a:t>
                      </a:r>
                      <a:r>
                        <a:rPr lang="tr-TR" sz="1800" dirty="0" smtClean="0">
                          <a:solidFill>
                            <a:srgbClr val="FF0000"/>
                          </a:solidFill>
                        </a:rPr>
                        <a:t>(Anayasa Mahkemesince iptal edildi -26.07.2014 tarih ve </a:t>
                      </a:r>
                      <a:r>
                        <a:rPr lang="tr-TR" sz="1800" dirty="0" err="1" smtClean="0">
                          <a:solidFill>
                            <a:srgbClr val="FF0000"/>
                          </a:solidFill>
                        </a:rPr>
                        <a:t>RG’de</a:t>
                      </a:r>
                      <a:r>
                        <a:rPr lang="tr-TR" sz="1800" dirty="0" smtClean="0">
                          <a:solidFill>
                            <a:srgbClr val="FF0000"/>
                          </a:solidFill>
                        </a:rPr>
                        <a:t> yayımlandı- yayımlandığı tarihten itibaren 3 ay sonra (27.10.2014) tarihinde yürürlükten kalkacak) </a:t>
                      </a:r>
                    </a:p>
                    <a:p>
                      <a:pPr lvl="0" algn="just"/>
                      <a:endParaRPr lang="tr-TR" sz="1800" b="0" u="sng" dirty="0" smtClean="0">
                        <a:solidFill>
                          <a:schemeClr val="accent2"/>
                        </a:solidFill>
                      </a:endParaRPr>
                    </a:p>
                    <a:p>
                      <a:pPr lvl="0" algn="just"/>
                      <a:r>
                        <a:rPr lang="tr-TR" sz="1800" b="0" u="none" dirty="0" smtClean="0"/>
                        <a:t>       Gerekçe; </a:t>
                      </a:r>
                      <a:r>
                        <a:rPr lang="tr-TR" sz="1800" b="0" u="sng" dirty="0" smtClean="0"/>
                        <a:t>Kanunun amacı dışında kalan alanlarda yetki kullanımı ve </a:t>
                      </a:r>
                      <a:r>
                        <a:rPr lang="tr-TR" sz="1800" b="0" u="sng" dirty="0" err="1" smtClean="0"/>
                        <a:t>gasbı</a:t>
                      </a:r>
                      <a:endParaRPr lang="tr-TR" sz="1800" b="0" u="sng" dirty="0" smtClean="0"/>
                    </a:p>
                    <a:p>
                      <a:pPr lvl="0" algn="just"/>
                      <a:r>
                        <a:rPr lang="tr-TR" sz="1800" b="0" kern="1200" dirty="0" smtClean="0">
                          <a:solidFill>
                            <a:schemeClr val="tx1"/>
                          </a:solidFill>
                          <a:latin typeface="+mn-lt"/>
                          <a:ea typeface="+mn-ea"/>
                          <a:cs typeface="+mn-cs"/>
                        </a:rPr>
                        <a:t>	</a:t>
                      </a: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24D532E7-D8BD-4BFC-8318-94B7A7C44D56}"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28</a:t>
            </a:fld>
            <a:endParaRPr kumimoji="0" lang="en-US"/>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00808"/>
            <a:ext cx="8229600" cy="4306483"/>
          </a:xfrm>
          <a:solidFill>
            <a:schemeClr val="bg1"/>
          </a:solidFill>
        </p:spPr>
        <p:txBody>
          <a:bodyPr>
            <a:normAutofit fontScale="92500" lnSpcReduction="10000"/>
          </a:bodyPr>
          <a:lstStyle/>
          <a:p>
            <a:pPr algn="just"/>
            <a:endParaRPr lang="tr-TR" sz="1900" dirty="0" smtClean="0"/>
          </a:p>
          <a:p>
            <a:pPr algn="just">
              <a:buNone/>
            </a:pPr>
            <a:r>
              <a:rPr lang="tr-TR" sz="1900" dirty="0" smtClean="0"/>
              <a:t>		</a:t>
            </a:r>
            <a:r>
              <a:rPr lang="tr-TR" sz="1800" dirty="0" smtClean="0"/>
              <a:t>Uygulamaya başlanmadan önce; riskli yapıların yıktırılması için, bu yapıların maliklerine </a:t>
            </a:r>
            <a:r>
              <a:rPr lang="tr-TR" sz="1800" dirty="0" smtClean="0">
                <a:solidFill>
                  <a:srgbClr val="FF0000"/>
                </a:solidFill>
              </a:rPr>
              <a:t>altmış günden </a:t>
            </a:r>
            <a:r>
              <a:rPr lang="tr-TR" sz="1800" dirty="0" smtClean="0"/>
              <a:t>az olmamak üzere süre verilecektir. Bu süre içinde yıktırılmaması durumunda ise tebligatla İdare tarafından yıktırılacağı yönünde bildirim yapılarak ikinci bir süre verilecektir. </a:t>
            </a:r>
          </a:p>
          <a:p>
            <a:pPr algn="just">
              <a:buNone/>
            </a:pPr>
            <a:endParaRPr lang="tr-TR" sz="1800" dirty="0" smtClean="0"/>
          </a:p>
          <a:p>
            <a:pPr algn="just">
              <a:buNone/>
            </a:pPr>
            <a:r>
              <a:rPr lang="tr-TR" sz="1800" dirty="0" smtClean="0"/>
              <a:t>		Yine riskli yapıların tespitinde olduğu gibi İdare veya Bakanlıkça yıktırılması durumunda </a:t>
            </a:r>
            <a:r>
              <a:rPr lang="tr-TR" sz="1800" u="sng" dirty="0" smtClean="0">
                <a:solidFill>
                  <a:srgbClr val="C00000"/>
                </a:solidFill>
              </a:rPr>
              <a:t>yıkım masraflarının vatandaşa yükletilmesi anlamında; yıkılan binanın paydaşlarının müteselsil sorumlu olmalarını sağlamak üzere tapu kaydındaki arsa payları üzerine masraf tutarında müşterek ipotek belirtmesinde bulunulacak ve bu durum ilgililerine bildirilecektir</a:t>
            </a:r>
            <a:r>
              <a:rPr lang="tr-TR" sz="1800" dirty="0" smtClean="0">
                <a:solidFill>
                  <a:srgbClr val="C00000"/>
                </a:solidFill>
              </a:rPr>
              <a:t>. </a:t>
            </a:r>
          </a:p>
          <a:p>
            <a:pPr algn="just">
              <a:buNone/>
            </a:pPr>
            <a:endParaRPr lang="tr-TR" sz="1800" dirty="0" smtClean="0">
              <a:solidFill>
                <a:srgbClr val="C00000"/>
              </a:solidFill>
            </a:endParaRPr>
          </a:p>
          <a:p>
            <a:pPr algn="just">
              <a:buNone/>
            </a:pPr>
            <a:r>
              <a:rPr lang="tr-TR" sz="1800" dirty="0" smtClean="0">
                <a:solidFill>
                  <a:srgbClr val="C00000"/>
                </a:solidFill>
              </a:rPr>
              <a:t>		</a:t>
            </a:r>
            <a:r>
              <a:rPr lang="tr-TR" sz="1800" dirty="0" smtClean="0">
                <a:solidFill>
                  <a:srgbClr val="FF0000"/>
                </a:solidFill>
              </a:rPr>
              <a:t>(Anayasa Mahkemesince iptal edildi -26.07.2014 tarihli </a:t>
            </a:r>
            <a:r>
              <a:rPr lang="tr-TR" sz="1800" dirty="0" err="1" smtClean="0">
                <a:solidFill>
                  <a:srgbClr val="FF0000"/>
                </a:solidFill>
              </a:rPr>
              <a:t>RG’de</a:t>
            </a:r>
            <a:r>
              <a:rPr lang="tr-TR" sz="1800" dirty="0" smtClean="0">
                <a:solidFill>
                  <a:srgbClr val="FF0000"/>
                </a:solidFill>
              </a:rPr>
              <a:t> yayımlandı- yayımlandığı tarihten itibaren 3 ay sonra (27.10.2014) tarihinde yürürlükten kalkacak) </a:t>
            </a:r>
            <a:endParaRPr lang="tr-TR" sz="1800" dirty="0" smtClean="0">
              <a:solidFill>
                <a:srgbClr val="C00000"/>
              </a:solidFill>
            </a:endParaRPr>
          </a:p>
          <a:p>
            <a:endParaRPr lang="tr-TR" dirty="0"/>
          </a:p>
        </p:txBody>
      </p:sp>
      <p:sp>
        <p:nvSpPr>
          <p:cNvPr id="6" name="5 Veri Yer Tutucusu"/>
          <p:cNvSpPr>
            <a:spLocks noGrp="1"/>
          </p:cNvSpPr>
          <p:nvPr>
            <p:ph type="dt" sz="half" idx="10"/>
          </p:nvPr>
        </p:nvSpPr>
        <p:spPr/>
        <p:txBody>
          <a:bodyPr/>
          <a:lstStyle/>
          <a:p>
            <a:fld id="{47AE1687-FC8D-49FE-8A0F-62191CEF1EEA}"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29</a:t>
            </a:fld>
            <a:endParaRPr kumimoji="0" lang="en-US"/>
          </a:p>
        </p:txBody>
      </p:sp>
      <p:sp>
        <p:nvSpPr>
          <p:cNvPr id="3" name="2 Başlık"/>
          <p:cNvSpPr>
            <a:spLocks noGrp="1"/>
          </p:cNvSpPr>
          <p:nvPr>
            <p:ph type="title"/>
          </p:nvPr>
        </p:nvSpPr>
        <p:spPr>
          <a:xfrm>
            <a:off x="683568" y="980728"/>
            <a:ext cx="8013576" cy="720080"/>
          </a:xfrm>
          <a:solidFill>
            <a:schemeClr val="bg1"/>
          </a:solidFill>
        </p:spPr>
        <p:txBody>
          <a:bodyPr>
            <a:normAutofit/>
          </a:bodyPr>
          <a:lstStyle/>
          <a:p>
            <a:pPr algn="ctr"/>
            <a:r>
              <a:rPr lang="tr-TR" sz="2400" u="sng" dirty="0" smtClean="0">
                <a:solidFill>
                  <a:schemeClr val="tx1"/>
                </a:solidFill>
                <a:effectLst/>
              </a:rPr>
              <a:t>Tahliye ve Yıktırma</a:t>
            </a:r>
            <a:endParaRPr lang="tr-TR" sz="2400" u="sng" dirty="0">
              <a:solidFill>
                <a:schemeClr val="tx1"/>
              </a:solidFill>
              <a:effectLst/>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7F3277-A3F8-4279-A365-1BFE8052FC71}"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3</a:t>
            </a:fld>
            <a:endParaRPr kumimoji="0" lang="en-US"/>
          </a:p>
        </p:txBody>
      </p:sp>
      <p:pic>
        <p:nvPicPr>
          <p:cNvPr id="1026" name="Picture 2" descr="C:\Users\tk36037\Desktop\van-depremi-davalari.jpg"/>
          <p:cNvPicPr>
            <a:picLocks noChangeAspect="1" noChangeArrowheads="1"/>
          </p:cNvPicPr>
          <p:nvPr/>
        </p:nvPicPr>
        <p:blipFill>
          <a:blip r:embed="rId2" cstate="print"/>
          <a:srcRect/>
          <a:stretch>
            <a:fillRect/>
          </a:stretch>
        </p:blipFill>
        <p:spPr bwMode="auto">
          <a:xfrm>
            <a:off x="1187625" y="872132"/>
            <a:ext cx="6552728" cy="514419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Başlık"/>
          <p:cNvSpPr>
            <a:spLocks noGrp="1"/>
          </p:cNvSpPr>
          <p:nvPr>
            <p:ph idx="1"/>
          </p:nvPr>
        </p:nvSpPr>
        <p:spPr>
          <a:xfrm>
            <a:off x="457200" y="1481329"/>
            <a:ext cx="8229600" cy="4251928"/>
          </a:xfrm>
          <a:solidFill>
            <a:schemeClr val="bg1"/>
          </a:solidFill>
        </p:spPr>
        <p:txBody>
          <a:bodyPr>
            <a:normAutofit fontScale="47500" lnSpcReduction="20000"/>
          </a:bodyPr>
          <a:lstStyle/>
          <a:p>
            <a:pPr algn="ctr">
              <a:buNone/>
            </a:pPr>
            <a:r>
              <a:rPr lang="tr-TR" sz="3800" b="1" u="sng" dirty="0" smtClean="0">
                <a:solidFill>
                  <a:srgbClr val="FF0000"/>
                </a:solidFill>
              </a:rPr>
              <a:t>Uygulanmayacak mevzuat</a:t>
            </a:r>
          </a:p>
          <a:p>
            <a:pPr algn="ctr">
              <a:buNone/>
            </a:pPr>
            <a:endParaRPr lang="tr-TR" sz="3800" b="1" u="sng" dirty="0" smtClean="0">
              <a:solidFill>
                <a:srgbClr val="FF0000"/>
              </a:solidFill>
            </a:endParaRPr>
          </a:p>
          <a:p>
            <a:pPr algn="ctr">
              <a:buNone/>
            </a:pPr>
            <a:r>
              <a:rPr lang="tr-TR" sz="2800" b="1" dirty="0" smtClean="0">
                <a:solidFill>
                  <a:srgbClr val="C00000"/>
                </a:solidFill>
              </a:rPr>
              <a:t>[Anayasa Mahkemesince Yürütmenin Durdurulması ve İptal kararı verildi.</a:t>
            </a:r>
          </a:p>
          <a:p>
            <a:pPr algn="ctr">
              <a:buNone/>
            </a:pPr>
            <a:r>
              <a:rPr lang="tr-TR" sz="2800" b="1" dirty="0" smtClean="0">
                <a:solidFill>
                  <a:srgbClr val="C00000"/>
                </a:solidFill>
              </a:rPr>
              <a:t>(Mart 2014 Tarihli Duyuru)]</a:t>
            </a:r>
            <a:endParaRPr lang="tr-TR" b="1" dirty="0" smtClean="0"/>
          </a:p>
          <a:p>
            <a:pPr algn="just">
              <a:buNone/>
            </a:pPr>
            <a:r>
              <a:rPr lang="tr-TR" sz="3200" dirty="0" smtClean="0"/>
              <a:t>         </a:t>
            </a:r>
            <a:r>
              <a:rPr lang="tr-TR" sz="3200" b="1" u="sng" dirty="0" smtClean="0"/>
              <a:t>9/1. Madde; </a:t>
            </a:r>
            <a:r>
              <a:rPr lang="tr-TR" sz="3200" dirty="0" smtClean="0"/>
              <a:t>Dönüşüm kapsamında yapılacak olan planlar, </a:t>
            </a:r>
            <a:r>
              <a:rPr lang="tr-TR" sz="3200" dirty="0" smtClean="0">
                <a:solidFill>
                  <a:srgbClr val="FF0000"/>
                </a:solidFill>
              </a:rPr>
              <a:t>3194</a:t>
            </a:r>
            <a:r>
              <a:rPr lang="tr-TR" sz="3200" dirty="0" smtClean="0"/>
              <a:t> sayılı İmar Kanununda ve imara ilişkin hükümler ihtiva eden özel kanunlar</a:t>
            </a:r>
            <a:endParaRPr lang="tr-TR" sz="3200" dirty="0" smtClean="0">
              <a:solidFill>
                <a:srgbClr val="C00000"/>
              </a:solidFill>
            </a:endParaRPr>
          </a:p>
          <a:p>
            <a:pPr algn="just">
              <a:buNone/>
            </a:pPr>
            <a:r>
              <a:rPr lang="tr-TR" sz="3200" dirty="0" smtClean="0">
                <a:solidFill>
                  <a:srgbClr val="FF0000"/>
                </a:solidFill>
              </a:rPr>
              <a:t>         </a:t>
            </a:r>
            <a:r>
              <a:rPr lang="tr-TR" sz="3200" u="sng" dirty="0" smtClean="0">
                <a:solidFill>
                  <a:srgbClr val="FF0000"/>
                </a:solidFill>
              </a:rPr>
              <a:t>Uygulama alanları hakkında 7269 sayılı Kanunun uygulanıyor olması Kanunun uygulanmasına engel teşkil etmez. (İptal edilmeyen cümle)</a:t>
            </a:r>
          </a:p>
          <a:p>
            <a:pPr algn="just">
              <a:buNone/>
            </a:pPr>
            <a:endParaRPr lang="tr-TR" sz="3200" u="sng" dirty="0" smtClean="0">
              <a:solidFill>
                <a:srgbClr val="FF0000"/>
              </a:solidFill>
            </a:endParaRPr>
          </a:p>
          <a:p>
            <a:pPr algn="just">
              <a:buNone/>
            </a:pPr>
            <a:r>
              <a:rPr lang="tr-TR" sz="3200" dirty="0" smtClean="0"/>
              <a:t>         </a:t>
            </a:r>
            <a:r>
              <a:rPr lang="tr-TR" sz="3200" b="1" u="sng" dirty="0" smtClean="0"/>
              <a:t>9/2. Madde; </a:t>
            </a:r>
            <a:r>
              <a:rPr lang="tr-TR" sz="3200" dirty="0" smtClean="0"/>
              <a:t>Kanun kapsamındaki alanlarda Kanunun öngördüğü uygulamaların zaruri kılması hâlinde, bu uygulamaların gerektirdiği iş ve işlemler hakkında;</a:t>
            </a:r>
          </a:p>
          <a:p>
            <a:pPr algn="just">
              <a:buNone/>
            </a:pPr>
            <a:r>
              <a:rPr lang="tr-TR" sz="3200" dirty="0" smtClean="0"/>
              <a:t>          1. </a:t>
            </a:r>
            <a:r>
              <a:rPr lang="tr-TR" sz="3200" dirty="0" smtClean="0">
                <a:solidFill>
                  <a:srgbClr val="FF0000"/>
                </a:solidFill>
              </a:rPr>
              <a:t>3573</a:t>
            </a:r>
            <a:r>
              <a:rPr lang="tr-TR" sz="3200" dirty="0" smtClean="0"/>
              <a:t> sayılı Zeytinciliğin Islahı ve Yabanilerinin Aşılattırılması Hakkında Kanunun,</a:t>
            </a:r>
          </a:p>
          <a:p>
            <a:pPr algn="just">
              <a:buNone/>
            </a:pPr>
            <a:r>
              <a:rPr lang="tr-TR" sz="3200" dirty="0" smtClean="0"/>
              <a:t>          2. </a:t>
            </a:r>
            <a:r>
              <a:rPr lang="tr-TR" sz="3200" dirty="0" smtClean="0">
                <a:solidFill>
                  <a:srgbClr val="FF0000"/>
                </a:solidFill>
              </a:rPr>
              <a:t>6831</a:t>
            </a:r>
            <a:r>
              <a:rPr lang="tr-TR" sz="3200" dirty="0" smtClean="0"/>
              <a:t> sayılı Orman Kanununun,</a:t>
            </a:r>
          </a:p>
          <a:p>
            <a:pPr algn="just">
              <a:buNone/>
            </a:pPr>
            <a:r>
              <a:rPr lang="tr-TR" sz="3200" dirty="0" smtClean="0"/>
              <a:t>          3. Afete maruz bölgeye ilişkin hükümleri saklı kalmak kaydıyla </a:t>
            </a:r>
            <a:r>
              <a:rPr lang="tr-TR" sz="3200" dirty="0" smtClean="0">
                <a:solidFill>
                  <a:srgbClr val="FF0000"/>
                </a:solidFill>
              </a:rPr>
              <a:t>7269</a:t>
            </a:r>
            <a:r>
              <a:rPr lang="tr-TR" sz="3200" dirty="0" smtClean="0"/>
              <a:t> sayılı Umumi Hayata Müessir Afetler Dolayısıyla Alınacak Tedbirlerle Yapılacak Yardımlara Dair Kanunun,</a:t>
            </a:r>
          </a:p>
          <a:p>
            <a:endParaRPr lang="tr-TR" dirty="0"/>
          </a:p>
        </p:txBody>
      </p:sp>
      <p:sp>
        <p:nvSpPr>
          <p:cNvPr id="5" name="4 Veri Yer Tutucusu"/>
          <p:cNvSpPr>
            <a:spLocks noGrp="1"/>
          </p:cNvSpPr>
          <p:nvPr>
            <p:ph type="dt" sz="half" idx="10"/>
          </p:nvPr>
        </p:nvSpPr>
        <p:spPr/>
        <p:txBody>
          <a:bodyPr/>
          <a:lstStyle/>
          <a:p>
            <a:fld id="{FF0B343D-F1CE-4ABD-87EE-4389A3D42149}"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30</a:t>
            </a:fld>
            <a:endParaRPr kumimoji="0" lang="en-US"/>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solidFill>
            <a:schemeClr val="bg1"/>
          </a:solidFill>
        </p:spPr>
        <p:txBody>
          <a:bodyPr>
            <a:normAutofit fontScale="62500" lnSpcReduction="20000"/>
          </a:bodyPr>
          <a:lstStyle/>
          <a:p>
            <a:pPr algn="just">
              <a:buNone/>
            </a:pPr>
            <a:r>
              <a:rPr lang="tr-TR" dirty="0" smtClean="0"/>
              <a:t>          4. </a:t>
            </a:r>
            <a:r>
              <a:rPr lang="tr-TR" dirty="0" smtClean="0">
                <a:solidFill>
                  <a:srgbClr val="FF0000"/>
                </a:solidFill>
              </a:rPr>
              <a:t>189 </a:t>
            </a:r>
            <a:r>
              <a:rPr lang="tr-TR" dirty="0" smtClean="0"/>
              <a:t>sayılı Millî Savunma Bakanlığı İskân İhtiyaçları İçin Sarfiyat İcrası ve Bu Bakanlıkça Kullanılan Gayrimenkullerden Lüzumu Kalmayanların Satılmasına Salâhiyet Verilmesi Hakkında Kanunun,</a:t>
            </a:r>
          </a:p>
          <a:p>
            <a:pPr algn="just">
              <a:buNone/>
            </a:pPr>
            <a:r>
              <a:rPr lang="tr-TR" dirty="0" smtClean="0"/>
              <a:t>          5. </a:t>
            </a:r>
            <a:r>
              <a:rPr lang="tr-TR" dirty="0" smtClean="0">
                <a:solidFill>
                  <a:srgbClr val="FF0000"/>
                </a:solidFill>
              </a:rPr>
              <a:t>2565</a:t>
            </a:r>
            <a:r>
              <a:rPr lang="tr-TR" dirty="0" smtClean="0"/>
              <a:t> sayılı Askeri Yasak Bölgeler ve Güvenlik Bölgeleri Kanununun,</a:t>
            </a:r>
          </a:p>
          <a:p>
            <a:pPr algn="just">
              <a:buNone/>
            </a:pPr>
            <a:r>
              <a:rPr lang="tr-TR" dirty="0" smtClean="0"/>
              <a:t>          6</a:t>
            </a:r>
            <a:r>
              <a:rPr lang="tr-TR" dirty="0" smtClean="0">
                <a:solidFill>
                  <a:srgbClr val="FF0000"/>
                </a:solidFill>
              </a:rPr>
              <a:t>. 2634 </a:t>
            </a:r>
            <a:r>
              <a:rPr lang="tr-TR" dirty="0" smtClean="0"/>
              <a:t>sayılı Turizmi Teşvik Kanununun,</a:t>
            </a:r>
          </a:p>
          <a:p>
            <a:pPr algn="just">
              <a:buNone/>
            </a:pPr>
            <a:r>
              <a:rPr lang="tr-TR" dirty="0" smtClean="0"/>
              <a:t>          7.</a:t>
            </a:r>
            <a:r>
              <a:rPr lang="tr-TR" dirty="0" smtClean="0">
                <a:solidFill>
                  <a:srgbClr val="FF0000"/>
                </a:solidFill>
              </a:rPr>
              <a:t> 2863 </a:t>
            </a:r>
            <a:r>
              <a:rPr lang="tr-TR" dirty="0" smtClean="0"/>
              <a:t>sayılı Kültür ve Tabiat Varlıklarını Koruma Kanununun,</a:t>
            </a:r>
          </a:p>
          <a:p>
            <a:pPr algn="just">
              <a:buNone/>
            </a:pPr>
            <a:r>
              <a:rPr lang="tr-TR" dirty="0" smtClean="0"/>
              <a:t>          8. </a:t>
            </a:r>
            <a:r>
              <a:rPr lang="tr-TR" dirty="0" smtClean="0">
                <a:solidFill>
                  <a:srgbClr val="FF0000"/>
                </a:solidFill>
              </a:rPr>
              <a:t>3621</a:t>
            </a:r>
            <a:r>
              <a:rPr lang="tr-TR" dirty="0" smtClean="0"/>
              <a:t> sayılı Kıyı Kanununun,</a:t>
            </a:r>
          </a:p>
          <a:p>
            <a:pPr algn="just">
              <a:buNone/>
            </a:pPr>
            <a:r>
              <a:rPr lang="tr-TR" dirty="0" smtClean="0"/>
              <a:t>          9. </a:t>
            </a:r>
            <a:r>
              <a:rPr lang="tr-TR" dirty="0" smtClean="0">
                <a:solidFill>
                  <a:srgbClr val="FF0000"/>
                </a:solidFill>
              </a:rPr>
              <a:t>4342</a:t>
            </a:r>
            <a:r>
              <a:rPr lang="tr-TR" dirty="0" smtClean="0"/>
              <a:t> sayılı Mera Kanununun,</a:t>
            </a:r>
          </a:p>
          <a:p>
            <a:pPr algn="just">
              <a:buNone/>
            </a:pPr>
            <a:r>
              <a:rPr lang="tr-TR" dirty="0" smtClean="0"/>
              <a:t>         10. </a:t>
            </a:r>
            <a:r>
              <a:rPr lang="tr-TR" dirty="0" smtClean="0">
                <a:solidFill>
                  <a:srgbClr val="FF0000"/>
                </a:solidFill>
              </a:rPr>
              <a:t>5366</a:t>
            </a:r>
            <a:r>
              <a:rPr lang="tr-TR" dirty="0" smtClean="0"/>
              <a:t> sayılı Yıpranan Tarihi ve Kültürel Taşınmaz Varlıkların Yenilenerek Korunması ve Yaşatılarak Kullanılması Hakkında Kanunun,</a:t>
            </a:r>
          </a:p>
          <a:p>
            <a:pPr algn="just">
              <a:buNone/>
            </a:pPr>
            <a:r>
              <a:rPr lang="tr-TR" dirty="0" smtClean="0"/>
              <a:t>          11. </a:t>
            </a:r>
            <a:r>
              <a:rPr lang="tr-TR" dirty="0" smtClean="0">
                <a:solidFill>
                  <a:srgbClr val="FF0000"/>
                </a:solidFill>
              </a:rPr>
              <a:t>5403</a:t>
            </a:r>
            <a:r>
              <a:rPr lang="tr-TR" dirty="0" smtClean="0"/>
              <a:t> sayılı Toprak Koruma ve Arazi Kullanımı Kanununun,</a:t>
            </a:r>
          </a:p>
          <a:p>
            <a:pPr algn="just">
              <a:buNone/>
            </a:pPr>
            <a:r>
              <a:rPr lang="tr-TR" dirty="0" smtClean="0"/>
              <a:t>          12. Geri görünüm ve etkilenme bölgeleri bakımından</a:t>
            </a:r>
            <a:r>
              <a:rPr lang="tr-TR" dirty="0" smtClean="0">
                <a:solidFill>
                  <a:srgbClr val="FF0000"/>
                </a:solidFill>
              </a:rPr>
              <a:t> 2960 </a:t>
            </a:r>
            <a:r>
              <a:rPr lang="tr-TR" dirty="0" smtClean="0"/>
              <a:t>sayılı Boğaziçi Kanununun,</a:t>
            </a:r>
          </a:p>
          <a:p>
            <a:endParaRPr lang="tr-TR" dirty="0"/>
          </a:p>
        </p:txBody>
      </p:sp>
      <p:sp>
        <p:nvSpPr>
          <p:cNvPr id="5" name="4 Veri Yer Tutucusu"/>
          <p:cNvSpPr>
            <a:spLocks noGrp="1"/>
          </p:cNvSpPr>
          <p:nvPr>
            <p:ph type="dt" sz="half" idx="10"/>
          </p:nvPr>
        </p:nvSpPr>
        <p:spPr/>
        <p:txBody>
          <a:bodyPr/>
          <a:lstStyle/>
          <a:p>
            <a:fld id="{0CBD230C-2C79-40C9-AA11-0B4AEE7B8703}"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31</a:t>
            </a:fld>
            <a:endParaRPr kumimoji="0" lang="en-US"/>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4882547"/>
          </a:xfrm>
          <a:solidFill>
            <a:schemeClr val="bg1"/>
          </a:solidFill>
        </p:spPr>
        <p:txBody>
          <a:bodyPr>
            <a:normAutofit fontScale="62500" lnSpcReduction="20000"/>
          </a:bodyPr>
          <a:lstStyle/>
          <a:p>
            <a:pPr algn="just"/>
            <a:endParaRPr lang="tr-TR" u="sng" dirty="0" smtClean="0"/>
          </a:p>
          <a:p>
            <a:pPr algn="just">
              <a:buNone/>
            </a:pPr>
            <a:r>
              <a:rPr lang="tr-TR" dirty="0" smtClean="0"/>
              <a:t>         </a:t>
            </a:r>
            <a:r>
              <a:rPr lang="tr-TR" u="sng" dirty="0" smtClean="0">
                <a:solidFill>
                  <a:srgbClr val="FF0000"/>
                </a:solidFill>
              </a:rPr>
              <a:t>Kanunun uygulanmasını engelleyici hükümleri ve diğer kanunların Kanuna aykırı hükümleri uygulanmaz.</a:t>
            </a:r>
            <a:r>
              <a:rPr lang="tr-TR" dirty="0" smtClean="0">
                <a:solidFill>
                  <a:srgbClr val="FF0000"/>
                </a:solidFill>
              </a:rPr>
              <a:t> </a:t>
            </a:r>
            <a:r>
              <a:rPr lang="tr-TR" dirty="0" smtClean="0"/>
              <a:t>Ancak, Kanunun öngördüğü uygulamalar sırasında, bahsedilen kanunların amaçları ayrıca gözetilir.</a:t>
            </a:r>
          </a:p>
          <a:p>
            <a:pPr algn="just"/>
            <a:endParaRPr lang="tr-TR" dirty="0" smtClean="0"/>
          </a:p>
          <a:p>
            <a:pPr algn="just">
              <a:buNone/>
            </a:pPr>
            <a:r>
              <a:rPr lang="tr-TR" dirty="0" smtClean="0"/>
              <a:t>         Uygulamalar için; </a:t>
            </a:r>
            <a:r>
              <a:rPr lang="tr-TR" u="sng" dirty="0" smtClean="0">
                <a:solidFill>
                  <a:srgbClr val="FF0000"/>
                </a:solidFill>
              </a:rPr>
              <a:t>6831 </a:t>
            </a:r>
            <a:r>
              <a:rPr lang="tr-TR" u="sng" dirty="0" smtClean="0"/>
              <a:t>sayılı </a:t>
            </a:r>
            <a:r>
              <a:rPr lang="tr-TR" dirty="0" smtClean="0"/>
              <a:t>Kanuna tabi alanların kullanılması zaruri olduğu takdirde, başka yerlerde</a:t>
            </a:r>
            <a:r>
              <a:rPr lang="tr-TR" u="sng" dirty="0" smtClean="0"/>
              <a:t> en az bu alanlar kadar alanın ağaçlandırılması,</a:t>
            </a:r>
          </a:p>
          <a:p>
            <a:pPr algn="just"/>
            <a:endParaRPr lang="tr-TR" u="sng" dirty="0" smtClean="0"/>
          </a:p>
          <a:p>
            <a:pPr algn="just">
              <a:buNone/>
            </a:pPr>
            <a:r>
              <a:rPr lang="tr-TR" dirty="0" smtClean="0">
                <a:solidFill>
                  <a:srgbClr val="FF0000"/>
                </a:solidFill>
              </a:rPr>
              <a:t>         </a:t>
            </a:r>
            <a:r>
              <a:rPr lang="tr-TR" u="sng" dirty="0" smtClean="0">
                <a:solidFill>
                  <a:srgbClr val="FF0000"/>
                </a:solidFill>
              </a:rPr>
              <a:t>3573 </a:t>
            </a:r>
            <a:r>
              <a:rPr lang="tr-TR" dirty="0" smtClean="0"/>
              <a:t>sayılı Kanuna tabi alanların kullanılması zaruri olduğu takdirde de, başka yerlerde en </a:t>
            </a:r>
            <a:r>
              <a:rPr lang="tr-TR" u="sng" dirty="0" smtClean="0"/>
              <a:t>az bu alanlar kadar alanın zeytinlik alan</a:t>
            </a:r>
            <a:r>
              <a:rPr lang="tr-TR" dirty="0" smtClean="0"/>
              <a:t> hâline getirilmesi mecburidir.</a:t>
            </a:r>
          </a:p>
          <a:p>
            <a:pPr algn="just">
              <a:buNone/>
            </a:pPr>
            <a:r>
              <a:rPr lang="tr-TR" dirty="0" smtClean="0"/>
              <a:t>         </a:t>
            </a:r>
            <a:r>
              <a:rPr lang="tr-TR" b="1" u="sng" dirty="0" smtClean="0"/>
              <a:t>(Anayasa Mahkemesince İptal ve Yürütmenin durdurulması kararı verildi)</a:t>
            </a:r>
          </a:p>
          <a:p>
            <a:pPr algn="just"/>
            <a:endParaRPr lang="tr-TR" dirty="0" smtClean="0"/>
          </a:p>
          <a:p>
            <a:pPr algn="just">
              <a:buNone/>
            </a:pPr>
            <a:r>
              <a:rPr lang="tr-TR" dirty="0" smtClean="0">
                <a:solidFill>
                  <a:srgbClr val="FF0000"/>
                </a:solidFill>
              </a:rPr>
              <a:t>          2863 sayılı Kanun ve 5366 sayılı Kanun kapsamındaki alanlarda uygulamada bulunulması hâlinde alanın </a:t>
            </a:r>
            <a:r>
              <a:rPr lang="tr-TR" u="sng" dirty="0" smtClean="0">
                <a:solidFill>
                  <a:srgbClr val="FF0000"/>
                </a:solidFill>
              </a:rPr>
              <a:t>sit statüsü de gözetilerek Kültür ve Turizm Bakanlığının görüşü (onayı deseydi iyiydi) alınır. </a:t>
            </a:r>
            <a:r>
              <a:rPr lang="tr-TR" b="1" u="sng" dirty="0" smtClean="0"/>
              <a:t>(İptal edilmeyen hüküm )</a:t>
            </a:r>
          </a:p>
          <a:p>
            <a:pPr algn="just"/>
            <a:endParaRPr lang="tr-TR" u="sng" dirty="0" smtClean="0"/>
          </a:p>
          <a:p>
            <a:pPr algn="just"/>
            <a:endParaRPr lang="tr-TR" u="sng" dirty="0" smtClean="0"/>
          </a:p>
          <a:p>
            <a:pPr algn="just"/>
            <a:endParaRPr lang="tr-TR" u="sng" dirty="0" smtClean="0"/>
          </a:p>
          <a:p>
            <a:endParaRPr lang="tr-TR" dirty="0"/>
          </a:p>
        </p:txBody>
      </p:sp>
      <p:sp>
        <p:nvSpPr>
          <p:cNvPr id="5" name="4 Veri Yer Tutucusu"/>
          <p:cNvSpPr>
            <a:spLocks noGrp="1"/>
          </p:cNvSpPr>
          <p:nvPr>
            <p:ph type="dt" sz="half" idx="10"/>
          </p:nvPr>
        </p:nvSpPr>
        <p:spPr/>
        <p:txBody>
          <a:bodyPr/>
          <a:lstStyle/>
          <a:p>
            <a:fld id="{17A262FD-261F-401C-9EF7-6B3259AC5583}"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32</a:t>
            </a:fld>
            <a:endParaRPr kumimoji="0" lang="en-US"/>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844824"/>
            <a:ext cx="8229600" cy="4162467"/>
          </a:xfrm>
          <a:solidFill>
            <a:schemeClr val="bg1"/>
          </a:solidFill>
        </p:spPr>
        <p:txBody>
          <a:bodyPr>
            <a:normAutofit fontScale="55000" lnSpcReduction="20000"/>
          </a:bodyPr>
          <a:lstStyle/>
          <a:p>
            <a:pPr algn="just">
              <a:buNone/>
            </a:pPr>
            <a:r>
              <a:rPr lang="tr-TR" sz="2600" dirty="0" smtClean="0"/>
              <a:t>             </a:t>
            </a:r>
          </a:p>
          <a:p>
            <a:pPr algn="just">
              <a:buNone/>
            </a:pPr>
            <a:r>
              <a:rPr lang="tr-TR" sz="2600" dirty="0" smtClean="0"/>
              <a:t>             </a:t>
            </a:r>
            <a:r>
              <a:rPr lang="tr-TR" sz="2900" dirty="0" smtClean="0">
                <a:latin typeface="Arial" pitchFamily="34" charset="0"/>
                <a:cs typeface="Arial" pitchFamily="34" charset="0"/>
              </a:rPr>
              <a:t> Bu Kanun uyarınca yapılacak olan işlem, sözleşme, devir ve tesciller ile uygulamalar, noter harcı, tapu harcı, belediyelerce alınan harçlar, damga vergisi, veraset ve intikal vergisi, döner sermaye ücreti ve diğer ücretlerden; kullandırılan krediler sebebiyle lehe alınacak paralar ise banka ve sigorta muameleleri vergisinden müstesnadır. (6306 sayılı Kanun 7/9. Maddesi) (İşlemin Kanundan doğması ile Uygulama ayrımının iyi bilinmesi gerekir.)</a:t>
            </a:r>
          </a:p>
          <a:p>
            <a:pPr algn="just">
              <a:buNone/>
            </a:pPr>
            <a:r>
              <a:rPr lang="tr-TR" sz="2900" dirty="0" smtClean="0">
                <a:latin typeface="Arial" pitchFamily="34" charset="0"/>
                <a:cs typeface="Arial" pitchFamily="34" charset="0"/>
              </a:rPr>
              <a:t>              6306 sayılı Kanunun Uygulama Yönetmeliği; MADDE 16 – (9) (Ek:RG-2/7/2013-28695) (Değişik ibare:RG</a:t>
            </a:r>
            <a:r>
              <a:rPr lang="tr-TR" sz="2900" b="1" dirty="0" smtClean="0">
                <a:latin typeface="Arial" pitchFamily="34" charset="0"/>
                <a:cs typeface="Arial" pitchFamily="34" charset="0"/>
              </a:rPr>
              <a:t>-25/7/2014-</a:t>
            </a:r>
            <a:r>
              <a:rPr lang="tr-TR" sz="2900" dirty="0" smtClean="0">
                <a:latin typeface="Arial" pitchFamily="34" charset="0"/>
                <a:cs typeface="Arial" pitchFamily="34" charset="0"/>
              </a:rPr>
              <a:t>29071)    Kanun uyarınca; </a:t>
            </a:r>
          </a:p>
          <a:p>
            <a:pPr algn="just">
              <a:buNone/>
            </a:pPr>
            <a:r>
              <a:rPr lang="tr-TR" sz="2900" dirty="0" smtClean="0">
                <a:latin typeface="Arial" pitchFamily="34" charset="0"/>
                <a:cs typeface="Arial" pitchFamily="34" charset="0"/>
              </a:rPr>
              <a:t>             a) İlgili kurum veya gerçek veya özel hukuk tüzel kişilerince yapılacak olan işlem, sözleşme, devir ve tesciller ile uygulamalar, </a:t>
            </a:r>
            <a:r>
              <a:rPr lang="tr-TR" sz="2900" u="sng" dirty="0" smtClean="0">
                <a:solidFill>
                  <a:srgbClr val="FF0000"/>
                </a:solidFill>
                <a:latin typeface="Arial" pitchFamily="34" charset="0"/>
                <a:cs typeface="Arial" pitchFamily="34" charset="0"/>
              </a:rPr>
              <a:t>noter harcı, tapu harcı, belediyelerce alman harçlar, damga vergisi, veraset ve intikal vergisi, döner sermaye ücreti ve diğer ücretlerden;</a:t>
            </a:r>
            <a:r>
              <a:rPr lang="tr-TR" sz="2900" dirty="0" smtClean="0">
                <a:latin typeface="Arial" pitchFamily="34" charset="0"/>
                <a:cs typeface="Arial" pitchFamily="34" charset="0"/>
              </a:rPr>
              <a:t> kullandırılan krediler sebebiyle lehe alınacak paralar ise banka ve sigorta muameleleri vergisinden muaftır.</a:t>
            </a:r>
          </a:p>
          <a:p>
            <a:pPr algn="just">
              <a:buNone/>
            </a:pPr>
            <a:r>
              <a:rPr lang="tr-TR" sz="2900" dirty="0" smtClean="0">
                <a:latin typeface="Arial" pitchFamily="34" charset="0"/>
                <a:cs typeface="Arial" pitchFamily="34" charset="0"/>
              </a:rPr>
              <a:t>             b) Riskli alanlarda gerçek kişiler veya özel hukuk tüzel kişilerince, İlgili kurum adına değil de kendi adlarına uygulamada bulunulması halinde, riskli alanlardaki yapıların mevcut alanları için daha önce belediyelerce alınan harç ve ücretlere ilave olarak, sadece kullanım maksadı değişiklikleri ile yapı alanındaki artışlar için hesaplanan harç ve ücret farkları alınır.</a:t>
            </a:r>
          </a:p>
        </p:txBody>
      </p:sp>
      <p:sp>
        <p:nvSpPr>
          <p:cNvPr id="6" name="5 Veri Yer Tutucusu"/>
          <p:cNvSpPr>
            <a:spLocks noGrp="1"/>
          </p:cNvSpPr>
          <p:nvPr>
            <p:ph type="dt" sz="half" idx="10"/>
          </p:nvPr>
        </p:nvSpPr>
        <p:spPr/>
        <p:txBody>
          <a:bodyPr/>
          <a:lstStyle/>
          <a:p>
            <a:fld id="{906AF407-0ED6-4EFD-9E3C-11A673135C11}"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33</a:t>
            </a:fld>
            <a:endParaRPr kumimoji="0" lang="en-US"/>
          </a:p>
        </p:txBody>
      </p:sp>
      <p:sp>
        <p:nvSpPr>
          <p:cNvPr id="3" name="2 Başlık"/>
          <p:cNvSpPr>
            <a:spLocks noGrp="1"/>
          </p:cNvSpPr>
          <p:nvPr>
            <p:ph type="title"/>
          </p:nvPr>
        </p:nvSpPr>
        <p:spPr>
          <a:xfrm>
            <a:off x="457200" y="908720"/>
            <a:ext cx="8229600" cy="1008112"/>
          </a:xfrm>
          <a:solidFill>
            <a:schemeClr val="bg1"/>
          </a:solidFill>
        </p:spPr>
        <p:txBody>
          <a:bodyPr>
            <a:normAutofit/>
          </a:bodyPr>
          <a:lstStyle/>
          <a:p>
            <a:pPr algn="ctr"/>
            <a:r>
              <a:rPr lang="tr-TR" sz="2400" dirty="0" smtClean="0">
                <a:solidFill>
                  <a:srgbClr val="C00000"/>
                </a:solidFill>
                <a:effectLst/>
              </a:rPr>
              <a:t>6306 sayılı Kanun Uygulamalarında </a:t>
            </a:r>
            <a:br>
              <a:rPr lang="tr-TR" sz="2400" dirty="0" smtClean="0">
                <a:solidFill>
                  <a:srgbClr val="C00000"/>
                </a:solidFill>
                <a:effectLst/>
              </a:rPr>
            </a:br>
            <a:r>
              <a:rPr lang="tr-TR" sz="2400" u="sng" dirty="0" smtClean="0">
                <a:solidFill>
                  <a:srgbClr val="C00000"/>
                </a:solidFill>
                <a:effectLst/>
              </a:rPr>
              <a:t>Döner sermaye ve Harç  </a:t>
            </a:r>
            <a:endParaRPr lang="tr-TR" sz="2400" u="sng" dirty="0">
              <a:solidFill>
                <a:srgbClr val="C00000"/>
              </a:solidFill>
              <a:effectLst/>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7F3277-A3F8-4279-A365-1BFE8052FC71}"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34</a:t>
            </a:fld>
            <a:endParaRPr kumimoji="0" lang="en-US"/>
          </a:p>
        </p:txBody>
      </p:sp>
      <p:sp>
        <p:nvSpPr>
          <p:cNvPr id="4" name="3 Dikdörtgen"/>
          <p:cNvSpPr/>
          <p:nvPr/>
        </p:nvSpPr>
        <p:spPr>
          <a:xfrm>
            <a:off x="539552" y="1052736"/>
            <a:ext cx="8136904" cy="5078313"/>
          </a:xfrm>
          <a:prstGeom prst="rect">
            <a:avLst/>
          </a:prstGeom>
        </p:spPr>
        <p:txBody>
          <a:bodyPr wrap="square">
            <a:spAutoFit/>
          </a:bodyPr>
          <a:lstStyle/>
          <a:p>
            <a:pPr algn="just"/>
            <a:r>
              <a:rPr lang="tr-TR" sz="1800" dirty="0" smtClean="0"/>
              <a:t>         c) Uygulama alanındaki mevcut yapıların İmar Mevzuatına uygun olup olmadığına bakılmaksızın, (a) ve (b) bentlerinde belirtilen vergi, harç ve ücret muafiyetleri uygulanır.</a:t>
            </a:r>
          </a:p>
          <a:p>
            <a:pPr algn="just"/>
            <a:r>
              <a:rPr lang="tr-TR" sz="1800" dirty="0" smtClean="0"/>
              <a:t>         </a:t>
            </a:r>
            <a:r>
              <a:rPr lang="tr-TR" sz="1800" dirty="0" smtClean="0">
                <a:solidFill>
                  <a:srgbClr val="FF0000"/>
                </a:solidFill>
              </a:rPr>
              <a:t>ç) (Ek:RG-25/7/2014-29071)(2)  İlgili kurum ile uygulama alanındaki yapıları malik olarak kullanan gerçek veya özel hukuk tüzel kişilerince yapılan;</a:t>
            </a:r>
          </a:p>
          <a:p>
            <a:pPr algn="just"/>
            <a:r>
              <a:rPr lang="tr-TR" sz="1800" dirty="0" smtClean="0">
                <a:solidFill>
                  <a:srgbClr val="FF0000"/>
                </a:solidFill>
              </a:rPr>
              <a:t>        1) </a:t>
            </a:r>
            <a:r>
              <a:rPr lang="tr-TR" sz="1800" u="sng" dirty="0" smtClean="0">
                <a:solidFill>
                  <a:srgbClr val="FF0000"/>
                </a:solidFill>
              </a:rPr>
              <a:t>Uygulama alanındaki yapıların </a:t>
            </a:r>
            <a:r>
              <a:rPr lang="tr-TR" sz="1800" b="1" u="sng" dirty="0" smtClean="0">
                <a:solidFill>
                  <a:srgbClr val="FF0000"/>
                </a:solidFill>
              </a:rPr>
              <a:t>dönüşüme tabi tutulmadan önce ilk satışı, devri ve tescili işlemleri </a:t>
            </a:r>
            <a:r>
              <a:rPr lang="tr-TR" sz="1800" u="sng" dirty="0" smtClean="0">
                <a:solidFill>
                  <a:srgbClr val="FF0000"/>
                </a:solidFill>
              </a:rPr>
              <a:t>ile Kanun kapsamında yapılacak uygulamalar neticesinde meydana gelen </a:t>
            </a:r>
            <a:r>
              <a:rPr lang="tr-TR" sz="1800" b="1" u="sng" dirty="0" smtClean="0">
                <a:solidFill>
                  <a:srgbClr val="FF0000"/>
                </a:solidFill>
              </a:rPr>
              <a:t>yeni yapıların ilk satışı, devri ve tescili işlemleri</a:t>
            </a:r>
            <a:r>
              <a:rPr lang="tr-TR" sz="1800" b="1" dirty="0" smtClean="0"/>
              <a:t>,</a:t>
            </a:r>
          </a:p>
          <a:p>
            <a:pPr algn="just"/>
            <a:r>
              <a:rPr lang="tr-TR" sz="1800" dirty="0" smtClean="0"/>
              <a:t>        2) Kanun kapsamındaki bir yapıdan dolayı, kredi desteğinden faydalanarak veya tamamen kendi kaynaklarını kullanarak, </a:t>
            </a:r>
            <a:r>
              <a:rPr lang="tr-TR" sz="1800" b="1" u="sng" dirty="0" smtClean="0"/>
              <a:t>uygulama alanında veya uygulama alanı dışındaki parsellerde yeni bir yapı yapılması ya da mevcut bir yapının satın alınması işlemi,</a:t>
            </a:r>
          </a:p>
          <a:p>
            <a:pPr algn="just"/>
            <a:r>
              <a:rPr lang="tr-TR" sz="1800" dirty="0" smtClean="0"/>
              <a:t>        Kanun uyarınca yapıldığından, bu işlem ve uygulamalar ile uygulama alanındaki yapılarla ilgili olarak; </a:t>
            </a:r>
            <a:r>
              <a:rPr lang="tr-TR" sz="1800" u="sng" dirty="0" smtClean="0"/>
              <a:t>noterler, tapu ve kadastro müdürlükleri, belediyeler ve diğer kurum ve kuruluşlar nezdinde Kanun uyarınca yapılan diğer işlemler hakkında (a) ve (b) bentlerinde belirtilen vergi, harç ve ücret muafiyetleri uygulanır.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7F3277-A3F8-4279-A365-1BFE8052FC71}"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35</a:t>
            </a:fld>
            <a:endParaRPr kumimoji="0" lang="en-US"/>
          </a:p>
        </p:txBody>
      </p:sp>
      <p:sp>
        <p:nvSpPr>
          <p:cNvPr id="5" name="4 Dikdörtgen"/>
          <p:cNvSpPr/>
          <p:nvPr/>
        </p:nvSpPr>
        <p:spPr>
          <a:xfrm>
            <a:off x="539552" y="764704"/>
            <a:ext cx="8064896" cy="4339650"/>
          </a:xfrm>
          <a:prstGeom prst="rect">
            <a:avLst/>
          </a:prstGeom>
        </p:spPr>
        <p:txBody>
          <a:bodyPr wrap="square">
            <a:spAutoFit/>
          </a:bodyPr>
          <a:lstStyle/>
          <a:p>
            <a:pPr algn="just"/>
            <a:r>
              <a:rPr lang="tr-TR" sz="1600" dirty="0" smtClean="0"/>
              <a:t>             </a:t>
            </a:r>
            <a:r>
              <a:rPr lang="tr-TR" sz="2000" u="sng" dirty="0" smtClean="0"/>
              <a:t>d) Alınmaması gereken harç, vergi ve ücretler şunlardır.</a:t>
            </a:r>
          </a:p>
          <a:p>
            <a:pPr algn="just"/>
            <a:endParaRPr lang="tr-TR" sz="2000" dirty="0" smtClean="0"/>
          </a:p>
          <a:p>
            <a:pPr algn="just"/>
            <a:r>
              <a:rPr lang="tr-TR" sz="2000" dirty="0" smtClean="0"/>
              <a:t>      1) 2/7/1964 tarihli ve 492 sayılı Harçlar Kanununun 38 inci maddesi uyarınca alınan noter harçları.</a:t>
            </a:r>
          </a:p>
          <a:p>
            <a:pPr algn="just"/>
            <a:r>
              <a:rPr lang="tr-TR" sz="2000" dirty="0" smtClean="0"/>
              <a:t>       2) </a:t>
            </a:r>
            <a:r>
              <a:rPr lang="tr-TR" sz="2000" dirty="0" smtClean="0">
                <a:solidFill>
                  <a:srgbClr val="FF0000"/>
                </a:solidFill>
              </a:rPr>
              <a:t>Harçlar Kanununun 57 </a:t>
            </a:r>
            <a:r>
              <a:rPr lang="tr-TR" sz="2000" dirty="0" err="1" smtClean="0">
                <a:solidFill>
                  <a:srgbClr val="FF0000"/>
                </a:solidFill>
              </a:rPr>
              <a:t>nci</a:t>
            </a:r>
            <a:r>
              <a:rPr lang="tr-TR" sz="2000" dirty="0" smtClean="0">
                <a:solidFill>
                  <a:srgbClr val="FF0000"/>
                </a:solidFill>
              </a:rPr>
              <a:t> maddesi uyarınca alınan tapu ve kadastro harçları</a:t>
            </a:r>
            <a:r>
              <a:rPr lang="tr-TR" sz="2000" dirty="0" smtClean="0"/>
              <a:t>.</a:t>
            </a:r>
          </a:p>
          <a:p>
            <a:pPr algn="just"/>
            <a:r>
              <a:rPr lang="tr-TR" sz="2000" dirty="0" smtClean="0"/>
              <a:t>      3) 26/5/1981 tarihli ve 2464 sayılı Belediye Gelirleri Kanununun 79 uncu, 80 inci, 84 üncü ve Ek 1 inci maddesi uyarınca belediyelerce alınan harçlar.</a:t>
            </a:r>
          </a:p>
          <a:p>
            <a:pPr algn="just"/>
            <a:r>
              <a:rPr lang="tr-TR" sz="2000" dirty="0" smtClean="0"/>
              <a:t>      4) 1/7/1964 tarihli ve 488 sayılı Damga Vergisi Kanunu uyarınca damga vergisine tâbi kâğıtlar sebebiyle alınan damga vergisi.</a:t>
            </a:r>
          </a:p>
          <a:p>
            <a:pPr algn="just"/>
            <a:r>
              <a:rPr lang="tr-TR" sz="2000" dirty="0" smtClean="0"/>
              <a:t>      5) 8/6/1959 tarihli ve 7338 sayılı Veraset ve İntikal Vergisi Kanunu uyarınca alınan veraset ve intikal vergisi.</a:t>
            </a:r>
          </a:p>
          <a:p>
            <a:pPr algn="just"/>
            <a:r>
              <a:rPr lang="tr-TR" sz="1600" dirty="0"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7F3277-A3F8-4279-A365-1BFE8052FC71}"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36</a:t>
            </a:fld>
            <a:endParaRPr kumimoji="0" lang="en-US"/>
          </a:p>
        </p:txBody>
      </p:sp>
      <p:sp>
        <p:nvSpPr>
          <p:cNvPr id="4" name="3 Dikdörtgen"/>
          <p:cNvSpPr/>
          <p:nvPr/>
        </p:nvSpPr>
        <p:spPr>
          <a:xfrm>
            <a:off x="539552" y="476672"/>
            <a:ext cx="7992888" cy="5355312"/>
          </a:xfrm>
          <a:prstGeom prst="rect">
            <a:avLst/>
          </a:prstGeom>
        </p:spPr>
        <p:txBody>
          <a:bodyPr wrap="square">
            <a:spAutoFit/>
          </a:bodyPr>
          <a:lstStyle/>
          <a:p>
            <a:pPr algn="just">
              <a:buNone/>
            </a:pPr>
            <a:endParaRPr lang="tr-TR" dirty="0" smtClean="0"/>
          </a:p>
          <a:p>
            <a:pPr algn="just">
              <a:buNone/>
            </a:pPr>
            <a:r>
              <a:rPr lang="tr-TR" dirty="0" smtClean="0">
                <a:solidFill>
                  <a:srgbClr val="C00000"/>
                </a:solidFill>
              </a:rPr>
              <a:t>      </a:t>
            </a:r>
            <a:r>
              <a:rPr lang="tr-TR" sz="1800" dirty="0" smtClean="0"/>
              <a:t>6) Kurum ve kuruluşlarca döner sermaye ücreti adı altında alınan bütün ücretler;     Belediye Gelirleri Kanununun 86 </a:t>
            </a:r>
            <a:r>
              <a:rPr lang="tr-TR" sz="1800" dirty="0" err="1" smtClean="0"/>
              <a:t>ncı</a:t>
            </a:r>
            <a:r>
              <a:rPr lang="tr-TR" sz="1800" dirty="0" smtClean="0"/>
              <a:t>, 87 </a:t>
            </a:r>
            <a:r>
              <a:rPr lang="tr-TR" sz="1800" dirty="0" err="1" smtClean="0"/>
              <a:t>nci</a:t>
            </a:r>
            <a:r>
              <a:rPr lang="tr-TR" sz="1800" dirty="0" smtClean="0"/>
              <a:t>, 88 inci ve 97 </a:t>
            </a:r>
            <a:r>
              <a:rPr lang="tr-TR" sz="1800" dirty="0" err="1" smtClean="0"/>
              <a:t>nci</a:t>
            </a:r>
            <a:r>
              <a:rPr lang="tr-TR" sz="1800" dirty="0" smtClean="0"/>
              <a:t> maddeleri ile 3/5/1985 tarihli ve </a:t>
            </a:r>
            <a:r>
              <a:rPr lang="tr-TR" sz="1800" u="sng" dirty="0" smtClean="0"/>
              <a:t>3194 sayılı İmar Kanununun 21 inci ve 23 üncü maddeleri uyarınca alınan her türlü ücret ve riskli olarak tespit edilen binaya ilişkin olarak 1/7/1993 tarihli ve 21624 sayılı Resmî Gazete’de yayımlanan Otopark Yönetmeliği uyarınca alınanlar da dahil olmak üzere, belediye meclisi kararı ile belirlenen ve alınan her türlü ücret</a:t>
            </a:r>
            <a:r>
              <a:rPr lang="tr-TR" sz="1800" dirty="0" smtClean="0"/>
              <a:t>.</a:t>
            </a:r>
          </a:p>
          <a:p>
            <a:pPr algn="just">
              <a:buNone/>
            </a:pPr>
            <a:endParaRPr lang="tr-TR" sz="1800" dirty="0" smtClean="0"/>
          </a:p>
          <a:p>
            <a:pPr algn="just"/>
            <a:r>
              <a:rPr lang="tr-TR" sz="1800" dirty="0" smtClean="0"/>
              <a:t>           7) Kullandırılacak kredilerden dolayı lehe alınacak paralar sebebiyle 13/7/1956 tarihli ve 6802 sayılı Gider Vergileri Kanunu uyarınca alınması gereken banka ve sigorta muameleleri vergisi.</a:t>
            </a:r>
          </a:p>
          <a:p>
            <a:pPr algn="just">
              <a:buNone/>
            </a:pPr>
            <a:endParaRPr lang="tr-TR" sz="1800" dirty="0" smtClean="0">
              <a:solidFill>
                <a:srgbClr val="C00000"/>
              </a:solidFill>
            </a:endParaRPr>
          </a:p>
          <a:p>
            <a:pPr algn="just">
              <a:buNone/>
            </a:pPr>
            <a:r>
              <a:rPr lang="tr-TR" sz="1800" dirty="0" smtClean="0">
                <a:solidFill>
                  <a:srgbClr val="C00000"/>
                </a:solidFill>
              </a:rPr>
              <a:t>          [Mali muafiyette tereddüt edilmesi halinde; yapılacak işlemin Kanun kapsamında olup olmadığı ve mali muafiyete tabi olup olmadığı Ç.Ş. veya Altyapı ve KDH İl Müdürlüklerine sorulması gerekmektedir.-Gelir İdaresi Bşk. toplantı]</a:t>
            </a:r>
            <a:endParaRPr lang="tr-TR" sz="1800" dirty="0">
              <a:solidFill>
                <a:srgbClr val="C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7F3277-A3F8-4279-A365-1BFE8052FC71}"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37</a:t>
            </a:fld>
            <a:endParaRPr kumimoji="0" lang="en-US"/>
          </a:p>
        </p:txBody>
      </p:sp>
      <p:sp>
        <p:nvSpPr>
          <p:cNvPr id="4" name="3 Dikdörtgen"/>
          <p:cNvSpPr/>
          <p:nvPr/>
        </p:nvSpPr>
        <p:spPr>
          <a:xfrm>
            <a:off x="683568" y="620688"/>
            <a:ext cx="7920880" cy="4708981"/>
          </a:xfrm>
          <a:prstGeom prst="rect">
            <a:avLst/>
          </a:prstGeom>
        </p:spPr>
        <p:txBody>
          <a:bodyPr wrap="square">
            <a:spAutoFit/>
          </a:bodyPr>
          <a:lstStyle/>
          <a:p>
            <a:endParaRPr lang="tr-TR" sz="2000" u="sng" dirty="0" smtClean="0">
              <a:solidFill>
                <a:schemeClr val="accent2"/>
              </a:solidFill>
            </a:endParaRPr>
          </a:p>
          <a:p>
            <a:endParaRPr lang="tr-TR" sz="2000" u="sng" dirty="0" smtClean="0">
              <a:solidFill>
                <a:schemeClr val="accent2"/>
              </a:solidFill>
            </a:endParaRPr>
          </a:p>
          <a:p>
            <a:r>
              <a:rPr lang="tr-TR" sz="2000" u="sng" dirty="0" smtClean="0">
                <a:solidFill>
                  <a:schemeClr val="accent2"/>
                </a:solidFill>
              </a:rPr>
              <a:t>NOT;</a:t>
            </a:r>
          </a:p>
          <a:p>
            <a:pPr algn="just">
              <a:buNone/>
            </a:pPr>
            <a:endParaRPr lang="tr-TR" sz="2000" dirty="0" smtClean="0"/>
          </a:p>
          <a:p>
            <a:pPr algn="just"/>
            <a:r>
              <a:rPr lang="tr-TR" sz="2000" dirty="0" smtClean="0"/>
              <a:t>        24/2/1984 tarihli ve </a:t>
            </a:r>
            <a:r>
              <a:rPr lang="tr-TR" sz="2000" dirty="0" smtClean="0">
                <a:solidFill>
                  <a:schemeClr val="accent2"/>
                </a:solidFill>
              </a:rPr>
              <a:t>2981</a:t>
            </a:r>
            <a:r>
              <a:rPr lang="tr-TR" sz="2000" dirty="0" smtClean="0"/>
              <a:t> sayılı İmar ve Gecekondu Mevzuatına Aykırı Yapılara Uygulanacak Bazı İşlemler ve 6785 Sayılı İmar Kanununun Bir Maddesinin Değiştirilmesi Hakkında Kanun </a:t>
            </a:r>
            <a:r>
              <a:rPr lang="tr-TR" sz="2000" dirty="0" smtClean="0">
                <a:solidFill>
                  <a:schemeClr val="accent2"/>
                </a:solidFill>
              </a:rPr>
              <a:t>yürürlükten kaldırılmıştır. </a:t>
            </a:r>
            <a:r>
              <a:rPr lang="tr-TR" sz="2000" dirty="0" smtClean="0"/>
              <a:t>(</a:t>
            </a:r>
            <a:r>
              <a:rPr lang="tr-TR" sz="2000" u="sng" dirty="0" smtClean="0"/>
              <a:t>6306/23. </a:t>
            </a:r>
            <a:r>
              <a:rPr lang="tr-TR" sz="2000" dirty="0" smtClean="0"/>
              <a:t>Madde)</a:t>
            </a:r>
          </a:p>
          <a:p>
            <a:pPr algn="just"/>
            <a:endParaRPr lang="tr-TR" sz="2000" dirty="0" smtClean="0"/>
          </a:p>
          <a:p>
            <a:pPr algn="just"/>
            <a:r>
              <a:rPr lang="tr-TR" sz="2000" dirty="0" smtClean="0"/>
              <a:t>       </a:t>
            </a:r>
            <a:r>
              <a:rPr lang="tr-TR" sz="2000" u="sng" dirty="0" smtClean="0"/>
              <a:t>Kaldırılacak Tarih;</a:t>
            </a:r>
            <a:r>
              <a:rPr lang="tr-TR" sz="2000" i="1" dirty="0" smtClean="0"/>
              <a:t> </a:t>
            </a:r>
            <a:r>
              <a:rPr lang="tr-TR" sz="2000" dirty="0" smtClean="0"/>
              <a:t>Bu Kanunun; 23 üncü maddesi yayımı tarihinden üç yıl sonra</a:t>
            </a:r>
            <a:r>
              <a:rPr lang="tr-TR" sz="2000" dirty="0" smtClean="0">
                <a:solidFill>
                  <a:schemeClr val="accent2"/>
                </a:solidFill>
              </a:rPr>
              <a:t>, (31.05.2015) </a:t>
            </a:r>
            <a:r>
              <a:rPr lang="tr-TR" sz="2000" dirty="0" smtClean="0"/>
              <a:t>yürürlüğe girer. (6306/24/a. Madde)</a:t>
            </a:r>
          </a:p>
          <a:p>
            <a:pPr algn="just"/>
            <a:endParaRPr lang="tr-TR" sz="2000" dirty="0" smtClean="0"/>
          </a:p>
          <a:p>
            <a:r>
              <a:rPr lang="tr-TR" sz="2000" dirty="0" smtClean="0">
                <a:solidFill>
                  <a:srgbClr val="C00000"/>
                </a:solidFill>
              </a:rPr>
              <a:t> SON NOT; </a:t>
            </a:r>
          </a:p>
          <a:p>
            <a:r>
              <a:rPr lang="tr-TR" sz="2000" dirty="0" smtClean="0">
                <a:solidFill>
                  <a:srgbClr val="C00000"/>
                </a:solidFill>
              </a:rPr>
              <a:t>Bu Kanunun 6. Maddesi önemlidir.</a:t>
            </a:r>
            <a:endParaRPr lang="tr-TR" sz="2000" dirty="0">
              <a:solidFill>
                <a:srgbClr val="C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108F00-AD49-41A7-B918-02CCAA6EC8A3}"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38</a:t>
            </a:fld>
            <a:endParaRPr kumimoji="0" lang="en-US"/>
          </a:p>
        </p:txBody>
      </p:sp>
      <p:pic>
        <p:nvPicPr>
          <p:cNvPr id="2050" name="Picture 2" descr="C:\Users\Arslan\Desktop\99437975_fikirtepe.jpg"/>
          <p:cNvPicPr>
            <a:picLocks noChangeAspect="1" noChangeArrowheads="1"/>
          </p:cNvPicPr>
          <p:nvPr/>
        </p:nvPicPr>
        <p:blipFill>
          <a:blip r:embed="rId2" cstate="print"/>
          <a:srcRect/>
          <a:stretch>
            <a:fillRect/>
          </a:stretch>
        </p:blipFill>
        <p:spPr bwMode="auto">
          <a:xfrm>
            <a:off x="755576" y="1700808"/>
            <a:ext cx="7776864" cy="4131018"/>
          </a:xfrm>
          <a:prstGeom prst="rect">
            <a:avLst/>
          </a:prstGeom>
          <a:noFill/>
        </p:spPr>
      </p:pic>
      <p:sp>
        <p:nvSpPr>
          <p:cNvPr id="5" name="4 Dikdörtgen"/>
          <p:cNvSpPr/>
          <p:nvPr/>
        </p:nvSpPr>
        <p:spPr>
          <a:xfrm>
            <a:off x="1214414" y="476672"/>
            <a:ext cx="7143800" cy="954107"/>
          </a:xfrm>
          <a:prstGeom prst="rect">
            <a:avLst/>
          </a:prstGeom>
        </p:spPr>
        <p:txBody>
          <a:bodyPr wrap="square">
            <a:spAutoFit/>
          </a:bodyPr>
          <a:lstStyle/>
          <a:p>
            <a:r>
              <a:rPr lang="tr-TR" sz="2800" b="1" dirty="0" smtClean="0"/>
              <a:t>Kanun Uygulamasında Karşılaşılan Soru/</a:t>
            </a:r>
            <a:r>
              <a:rPr lang="tr-TR" sz="2800" b="1" dirty="0" err="1" smtClean="0"/>
              <a:t>nlar</a:t>
            </a:r>
            <a:endParaRPr lang="tr-TR"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628800"/>
            <a:ext cx="8219256" cy="4378491"/>
          </a:xfrm>
          <a:solidFill>
            <a:schemeClr val="bg1"/>
          </a:solidFill>
        </p:spPr>
        <p:txBody>
          <a:bodyPr>
            <a:normAutofit fontScale="85000" lnSpcReduction="10000"/>
          </a:bodyPr>
          <a:lstStyle/>
          <a:p>
            <a:pPr algn="just">
              <a:buNone/>
            </a:pPr>
            <a:r>
              <a:rPr lang="tr-TR" dirty="0" smtClean="0"/>
              <a:t>      </a:t>
            </a:r>
            <a:r>
              <a:rPr lang="tr-TR" dirty="0" smtClean="0">
                <a:latin typeface="Arial" pitchFamily="34" charset="0"/>
                <a:cs typeface="Arial" pitchFamily="34" charset="0"/>
              </a:rPr>
              <a:t>- Bu Kanun ile getirilen uygulamaların taşınmaz tescil hukukuna aykırı olması (trampa, ön alım hakkı ve şerh talebi, kamulaştırma, bedele dönüştürme, imar hakkı, satın alma)</a:t>
            </a:r>
          </a:p>
          <a:p>
            <a:pPr algn="just">
              <a:buNone/>
            </a:pPr>
            <a:r>
              <a:rPr lang="tr-TR" dirty="0" smtClean="0">
                <a:latin typeface="Arial" pitchFamily="34" charset="0"/>
                <a:cs typeface="Arial" pitchFamily="34" charset="0"/>
              </a:rPr>
              <a:t>       - Riskli alan ve rezerv yapı alan ilanına ilişkin İdarelerce talep edilen beyan belirtmeleri sorunu,</a:t>
            </a:r>
          </a:p>
          <a:p>
            <a:pPr algn="just">
              <a:buNone/>
            </a:pPr>
            <a:r>
              <a:rPr lang="tr-TR" dirty="0" smtClean="0">
                <a:latin typeface="Arial" pitchFamily="34" charset="0"/>
                <a:cs typeface="Arial" pitchFamily="34" charset="0"/>
              </a:rPr>
              <a:t>       - Kanun kapsamına giren işlemlerin tanımlanmamış olmasından doğan sorunlar</a:t>
            </a:r>
          </a:p>
          <a:p>
            <a:pPr algn="just">
              <a:buNone/>
            </a:pPr>
            <a:r>
              <a:rPr lang="tr-TR" dirty="0" smtClean="0">
                <a:latin typeface="Arial" pitchFamily="34" charset="0"/>
                <a:cs typeface="Arial" pitchFamily="34" charset="0"/>
              </a:rPr>
              <a:t>       - Riskli alan ve rezerv yapı alanlarında yapılacak imar uygulamaları nedeniyle aranacak onay süreci sorunu,</a:t>
            </a:r>
          </a:p>
          <a:p>
            <a:pPr marL="0" lvl="0" indent="0" algn="just" eaLnBrk="0" fontAlgn="base" hangingPunct="0">
              <a:spcBef>
                <a:spcPct val="0"/>
              </a:spcBef>
              <a:spcAft>
                <a:spcPct val="0"/>
              </a:spcAft>
              <a:buClrTx/>
              <a:buSz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tr-TR" sz="2400" dirty="0" smtClean="0">
                <a:latin typeface="Arial" pitchFamily="34" charset="0"/>
                <a:ea typeface="Calibri" pitchFamily="34" charset="0"/>
                <a:cs typeface="Arial" pitchFamily="34" charset="0"/>
              </a:rPr>
              <a:t>         </a:t>
            </a:r>
            <a:r>
              <a:rPr lang="tr-TR" sz="2800" dirty="0" smtClean="0">
                <a:latin typeface="Arial" pitchFamily="34" charset="0"/>
                <a:ea typeface="Calibri" pitchFamily="34" charset="0"/>
                <a:cs typeface="Arial" pitchFamily="34" charset="0"/>
              </a:rPr>
              <a:t>- Riskli yapı belirtmesi terkini</a:t>
            </a:r>
            <a:endParaRPr lang="tr-TR" sz="2800" dirty="0" smtClean="0">
              <a:latin typeface="Arial" pitchFamily="34" charset="0"/>
              <a:cs typeface="Arial" pitchFamily="34" charset="0"/>
            </a:endParaRPr>
          </a:p>
          <a:p>
            <a:pPr marL="0" lvl="0" indent="0" algn="just" eaLnBrk="0" fontAlgn="base" hangingPunct="0">
              <a:spcBef>
                <a:spcPct val="0"/>
              </a:spcBef>
              <a:spcAft>
                <a:spcPct val="0"/>
              </a:spcAft>
              <a:buClrTx/>
              <a:buSz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tr-TR" sz="2800" dirty="0" smtClean="0">
                <a:latin typeface="Arial" pitchFamily="34" charset="0"/>
                <a:ea typeface="Calibri" pitchFamily="34" charset="0"/>
                <a:cs typeface="Arial" pitchFamily="34" charset="0"/>
              </a:rPr>
              <a:t>        - Kanunun 7/11. maddesi haczedilme ve tedbir sorunu</a:t>
            </a:r>
            <a:endParaRPr lang="tr-TR" dirty="0" smtClean="0">
              <a:latin typeface="Arial" pitchFamily="34" charset="0"/>
              <a:cs typeface="Arial" pitchFamily="34" charset="0"/>
            </a:endParaRPr>
          </a:p>
        </p:txBody>
      </p:sp>
      <p:sp>
        <p:nvSpPr>
          <p:cNvPr id="6" name="5 Veri Yer Tutucusu"/>
          <p:cNvSpPr>
            <a:spLocks noGrp="1"/>
          </p:cNvSpPr>
          <p:nvPr>
            <p:ph type="dt" sz="half" idx="10"/>
          </p:nvPr>
        </p:nvSpPr>
        <p:spPr/>
        <p:txBody>
          <a:bodyPr/>
          <a:lstStyle/>
          <a:p>
            <a:fld id="{D8342F97-CEAC-4244-86CD-81C5C9C36B77}"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39</a:t>
            </a:fld>
            <a:endParaRPr kumimoji="0" lang="en-US"/>
          </a:p>
        </p:txBody>
      </p:sp>
      <p:sp>
        <p:nvSpPr>
          <p:cNvPr id="5" name="4 Başlık"/>
          <p:cNvSpPr>
            <a:spLocks noGrp="1"/>
          </p:cNvSpPr>
          <p:nvPr>
            <p:ph type="title"/>
          </p:nvPr>
        </p:nvSpPr>
        <p:spPr>
          <a:xfrm>
            <a:off x="755576" y="908720"/>
            <a:ext cx="7931224" cy="508918"/>
          </a:xfrm>
          <a:solidFill>
            <a:schemeClr val="bg1"/>
          </a:solidFill>
        </p:spPr>
        <p:txBody>
          <a:bodyPr>
            <a:normAutofit/>
          </a:bodyPr>
          <a:lstStyle/>
          <a:p>
            <a:pPr algn="ctr"/>
            <a:r>
              <a:rPr lang="tr-TR" sz="2400" dirty="0" smtClean="0">
                <a:solidFill>
                  <a:schemeClr val="accent2"/>
                </a:solidFill>
              </a:rPr>
              <a:t>Soru/</a:t>
            </a:r>
            <a:r>
              <a:rPr lang="tr-TR" sz="2400" dirty="0" err="1" smtClean="0">
                <a:solidFill>
                  <a:schemeClr val="accent2"/>
                </a:solidFill>
              </a:rPr>
              <a:t>nlar</a:t>
            </a:r>
            <a:endParaRPr lang="tr-TR" sz="2400" dirty="0">
              <a:solidFill>
                <a:schemeClr val="accent2"/>
              </a:solidFill>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4882547"/>
          </a:xfrm>
          <a:solidFill>
            <a:schemeClr val="bg1"/>
          </a:solidFill>
        </p:spPr>
        <p:txBody>
          <a:bodyPr>
            <a:normAutofit fontScale="92500" lnSpcReduction="20000"/>
          </a:bodyPr>
          <a:lstStyle/>
          <a:p>
            <a:pPr algn="ctr">
              <a:buNone/>
            </a:pPr>
            <a:r>
              <a:rPr lang="tr-TR" dirty="0" smtClean="0"/>
              <a:t> </a:t>
            </a:r>
          </a:p>
          <a:p>
            <a:pPr algn="ctr">
              <a:buNone/>
            </a:pPr>
            <a:r>
              <a:rPr lang="tr-TR" sz="2400" dirty="0" smtClean="0"/>
              <a:t>KENTSEL DÖNÜŞÜM MEVZUATI</a:t>
            </a:r>
          </a:p>
          <a:p>
            <a:pPr algn="ctr">
              <a:buNone/>
            </a:pPr>
            <a:endParaRPr lang="tr-TR" sz="2400" dirty="0" smtClean="0"/>
          </a:p>
          <a:p>
            <a:pPr algn="just">
              <a:buNone/>
            </a:pPr>
            <a:r>
              <a:rPr lang="tr-TR" sz="2000" dirty="0" smtClean="0"/>
              <a:t>1- </a:t>
            </a:r>
            <a:r>
              <a:rPr lang="tr-TR" sz="2000" dirty="0" smtClean="0">
                <a:solidFill>
                  <a:srgbClr val="FF0000"/>
                </a:solidFill>
              </a:rPr>
              <a:t>775</a:t>
            </a:r>
            <a:r>
              <a:rPr lang="tr-TR" sz="2000" dirty="0" smtClean="0"/>
              <a:t> sayılı Gecekondu Kanunu</a:t>
            </a:r>
          </a:p>
          <a:p>
            <a:pPr algn="just">
              <a:buNone/>
            </a:pPr>
            <a:r>
              <a:rPr lang="tr-TR" sz="2000" dirty="0" smtClean="0"/>
              <a:t>2- </a:t>
            </a:r>
            <a:r>
              <a:rPr lang="tr-TR" sz="2000" dirty="0" smtClean="0">
                <a:solidFill>
                  <a:srgbClr val="FF0000"/>
                </a:solidFill>
              </a:rPr>
              <a:t>2981</a:t>
            </a:r>
            <a:r>
              <a:rPr lang="tr-TR" sz="2000" dirty="0" smtClean="0"/>
              <a:t> İmar Affı Kanunu</a:t>
            </a:r>
          </a:p>
          <a:p>
            <a:pPr algn="just">
              <a:buNone/>
            </a:pPr>
            <a:r>
              <a:rPr lang="tr-TR" sz="2000" dirty="0" smtClean="0"/>
              <a:t>3- </a:t>
            </a:r>
            <a:r>
              <a:rPr lang="tr-TR" sz="2000" dirty="0" smtClean="0">
                <a:solidFill>
                  <a:srgbClr val="FF0000"/>
                </a:solidFill>
              </a:rPr>
              <a:t>5393</a:t>
            </a:r>
            <a:r>
              <a:rPr lang="tr-TR" sz="2000" dirty="0" smtClean="0"/>
              <a:t> sayılı Belediye Kanunu 73. Maddesi</a:t>
            </a:r>
          </a:p>
          <a:p>
            <a:pPr algn="just">
              <a:buNone/>
            </a:pPr>
            <a:r>
              <a:rPr lang="tr-TR" sz="2000" dirty="0" smtClean="0"/>
              <a:t>4- </a:t>
            </a:r>
            <a:r>
              <a:rPr lang="tr-TR" sz="2000" dirty="0" smtClean="0">
                <a:solidFill>
                  <a:srgbClr val="FF0000"/>
                </a:solidFill>
              </a:rPr>
              <a:t>6306</a:t>
            </a:r>
            <a:r>
              <a:rPr lang="tr-TR" sz="2000" dirty="0" smtClean="0"/>
              <a:t> sayılı Afet Riski Altındaki Alanların Dönüştürülmesi Hakkında Kanun</a:t>
            </a:r>
          </a:p>
          <a:p>
            <a:pPr algn="just">
              <a:buNone/>
            </a:pPr>
            <a:r>
              <a:rPr lang="tr-TR" sz="2000" dirty="0" smtClean="0"/>
              <a:t>5- </a:t>
            </a:r>
            <a:r>
              <a:rPr lang="tr-TR" sz="2000" dirty="0" smtClean="0">
                <a:solidFill>
                  <a:srgbClr val="FF0000"/>
                </a:solidFill>
              </a:rPr>
              <a:t>3194</a:t>
            </a:r>
            <a:r>
              <a:rPr lang="tr-TR" sz="2000" dirty="0" smtClean="0"/>
              <a:t> sayılı İmar Kanunu (39 ve 40. Maddeler) </a:t>
            </a:r>
          </a:p>
          <a:p>
            <a:pPr algn="just">
              <a:buNone/>
            </a:pPr>
            <a:r>
              <a:rPr lang="tr-TR" sz="2000" dirty="0" smtClean="0"/>
              <a:t>6- 6306 sayılı Kanunun Uygulama Yönetmeliği (25.07.2014 tarihli değişiklik)</a:t>
            </a:r>
          </a:p>
          <a:p>
            <a:pPr algn="just">
              <a:buNone/>
            </a:pPr>
            <a:r>
              <a:rPr lang="tr-TR" sz="2000" dirty="0" smtClean="0"/>
              <a:t>7- 2013/8 (1745) sayılı Genelge</a:t>
            </a:r>
          </a:p>
          <a:p>
            <a:pPr algn="just">
              <a:buNone/>
            </a:pPr>
            <a:r>
              <a:rPr lang="tr-TR" sz="2000" dirty="0" smtClean="0"/>
              <a:t>8- 26.08.2013 tarihli, </a:t>
            </a:r>
            <a:r>
              <a:rPr lang="tr-TR" sz="2000" dirty="0" smtClean="0">
                <a:solidFill>
                  <a:srgbClr val="FF0000"/>
                </a:solidFill>
              </a:rPr>
              <a:t>6859 sayılı Genel Duyuru </a:t>
            </a:r>
            <a:r>
              <a:rPr lang="tr-TR" sz="2000" dirty="0" smtClean="0"/>
              <a:t>(Riskli Alan ve Rezerv Yapı Alanları Belirtmeleri </a:t>
            </a:r>
            <a:r>
              <a:rPr lang="tr-TR" sz="2000" dirty="0" err="1" smtClean="0"/>
              <a:t>Hk</a:t>
            </a:r>
            <a:r>
              <a:rPr lang="tr-TR" sz="2000" dirty="0" smtClean="0"/>
              <a:t>.)</a:t>
            </a:r>
          </a:p>
          <a:p>
            <a:pPr algn="just">
              <a:buNone/>
            </a:pPr>
            <a:r>
              <a:rPr lang="tr-TR" sz="2000" dirty="0" smtClean="0"/>
              <a:t>9- 10.03.2014 tarih ve </a:t>
            </a:r>
            <a:r>
              <a:rPr lang="tr-TR" sz="2000" dirty="0" smtClean="0">
                <a:solidFill>
                  <a:srgbClr val="FF0000"/>
                </a:solidFill>
              </a:rPr>
              <a:t>78-1970 sayılı Genel Duyuru (AYM Kararı)</a:t>
            </a:r>
          </a:p>
          <a:p>
            <a:pPr algn="just">
              <a:buNone/>
            </a:pPr>
            <a:r>
              <a:rPr lang="tr-TR" sz="2000" dirty="0" smtClean="0"/>
              <a:t>10- 1390 ve 1391 sayılı, ÇŞ Bakanlığı Genelgeleri</a:t>
            </a:r>
          </a:p>
          <a:p>
            <a:pPr algn="just">
              <a:buNone/>
            </a:pPr>
            <a:r>
              <a:rPr lang="tr-TR" sz="2000" dirty="0" smtClean="0"/>
              <a:t>11-Gelir İdaresi Başkanlığının </a:t>
            </a:r>
            <a:r>
              <a:rPr lang="tr-TR" sz="2000" dirty="0" err="1" smtClean="0"/>
              <a:t>Özelgeleri</a:t>
            </a:r>
            <a:r>
              <a:rPr lang="tr-TR" sz="2000" dirty="0" smtClean="0"/>
              <a:t> vs.</a:t>
            </a:r>
            <a:endParaRPr lang="tr-TR" sz="2000" dirty="0"/>
          </a:p>
        </p:txBody>
      </p:sp>
      <p:sp>
        <p:nvSpPr>
          <p:cNvPr id="5" name="4 Veri Yer Tutucusu"/>
          <p:cNvSpPr>
            <a:spLocks noGrp="1"/>
          </p:cNvSpPr>
          <p:nvPr>
            <p:ph type="dt" sz="half" idx="10"/>
          </p:nvPr>
        </p:nvSpPr>
        <p:spPr/>
        <p:txBody>
          <a:bodyPr/>
          <a:lstStyle/>
          <a:p>
            <a:fld id="{C58EDB29-747A-451C-BA9A-A26DF4AABF9D}"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4</a:t>
            </a:fld>
            <a:endParaRPr kumimoji="0" lang="en-US"/>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7F3277-A3F8-4279-A365-1BFE8052FC71}"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40</a:t>
            </a:fld>
            <a:endParaRPr kumimoji="0" lang="en-US"/>
          </a:p>
        </p:txBody>
      </p:sp>
      <p:sp>
        <p:nvSpPr>
          <p:cNvPr id="1025" name="Rectangle 1"/>
          <p:cNvSpPr>
            <a:spLocks noChangeArrowheads="1"/>
          </p:cNvSpPr>
          <p:nvPr/>
        </p:nvSpPr>
        <p:spPr bwMode="auto">
          <a:xfrm>
            <a:off x="899592" y="1129098"/>
            <a:ext cx="766834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Blok yapılarda kısmi tespit, kat irtifakı/mülkiyeti tesis ve terkini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kumimoji="0" lang="tr-TR" sz="18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Tek taşınmazda birden fazla riskli yapının bulunması ve bunlar için ayrı ayrı rapor tanzim edilmesi halinde yapılacak belirtme sayısı rapor sayısı oranında mı tek belirtme ile yetinilebilir mi? tebligatlar rapor oranında mı olacak?</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Yola terk işleminin tek başına (ifraz ve </a:t>
            </a:r>
            <a:r>
              <a:rPr kumimoji="0" lang="tr-TR" sz="1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tevhidden</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ayrı olarak) </a:t>
            </a:r>
            <a:r>
              <a:rPr kumimoji="0" lang="tr-TR" sz="1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re'sen</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veya 2/3 ile yapılması mümkün mü? (Yönetmelik uyarınca mümkün)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tr-TR" sz="1800" dirty="0" smtClean="0">
                <a:latin typeface="Arial" pitchFamily="34" charset="0"/>
                <a:ea typeface="Calibri" pitchFamily="34" charset="0"/>
                <a:cs typeface="Arial" pitchFamily="34" charset="0"/>
              </a:rPr>
              <a:t>     </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Kat mülkiyeti kurulu riskli yapının yıkılmasından sonra paftasına işlenmek üzere değişiklik beyannamesi düzenlenmesi gerekmektedir. (</a:t>
            </a:r>
            <a:r>
              <a:rPr kumimoji="0" lang="tr-TR" sz="1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Odunpazarı</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tr-TR" sz="1800" dirty="0" smtClean="0">
                <a:latin typeface="Arial" pitchFamily="34" charset="0"/>
                <a:ea typeface="Calibri" pitchFamily="34" charset="0"/>
                <a:cs typeface="Arial" pitchFamily="34" charset="0"/>
              </a:rPr>
              <a:t>     </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1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Re’sen</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ifrazdan sonra hisse payı </a:t>
            </a:r>
            <a:r>
              <a:rPr kumimoji="0" lang="tr-TR" sz="1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nisbetinde</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ana taşınmazda mülkiyet ayrımı mümkün mü (Van)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tr-TR" sz="1800" dirty="0" smtClean="0">
                <a:latin typeface="Arial" pitchFamily="34" charset="0"/>
                <a:ea typeface="Calibri" pitchFamily="34" charset="0"/>
                <a:cs typeface="Arial" pitchFamily="34" charset="0"/>
              </a:rPr>
              <a:t>     </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1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Devremülk</a:t>
            </a:r>
            <a:r>
              <a:rPr kumimoji="0" lang="tr-TR" sz="1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hakkı olan taşınmazlarda riskli yapı belirtmesi.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ken.jpg"/>
          <p:cNvPicPr>
            <a:picLocks noGrp="1" noChangeAspect="1"/>
          </p:cNvPicPr>
          <p:nvPr>
            <p:ph idx="1"/>
          </p:nvPr>
        </p:nvPicPr>
        <p:blipFill>
          <a:blip r:embed="rId2" cstate="print"/>
          <a:stretch>
            <a:fillRect/>
          </a:stretch>
        </p:blipFill>
        <p:spPr>
          <a:xfrm>
            <a:off x="1043608" y="2420888"/>
            <a:ext cx="7272808" cy="3220715"/>
          </a:xfrm>
        </p:spPr>
      </p:pic>
      <p:sp>
        <p:nvSpPr>
          <p:cNvPr id="7" name="6 Veri Yer Tutucusu"/>
          <p:cNvSpPr>
            <a:spLocks noGrp="1"/>
          </p:cNvSpPr>
          <p:nvPr>
            <p:ph type="dt" sz="half" idx="10"/>
          </p:nvPr>
        </p:nvSpPr>
        <p:spPr/>
        <p:txBody>
          <a:bodyPr/>
          <a:lstStyle/>
          <a:p>
            <a:fld id="{21F6C73D-079C-4315-82A8-0F655DDC9BA6}" type="datetime1">
              <a:rPr lang="tr-TR" smtClean="0"/>
              <a:pPr/>
              <a:t>26.09.2014</a:t>
            </a:fld>
            <a:endParaRPr lang="en-US" dirty="0"/>
          </a:p>
        </p:txBody>
      </p:sp>
      <p:sp>
        <p:nvSpPr>
          <p:cNvPr id="5" name="4 Slayt Numarası Yer Tutucusu"/>
          <p:cNvSpPr>
            <a:spLocks noGrp="1"/>
          </p:cNvSpPr>
          <p:nvPr>
            <p:ph type="sldNum" sz="quarter" idx="12"/>
          </p:nvPr>
        </p:nvSpPr>
        <p:spPr/>
        <p:txBody>
          <a:bodyPr/>
          <a:lstStyle/>
          <a:p>
            <a:fld id="{D5BBC35B-A44B-4119-B8DA-DE9E3DFADA20}" type="slidenum">
              <a:rPr kumimoji="0" lang="en-US" smtClean="0"/>
              <a:pPr/>
              <a:t>41</a:t>
            </a:fld>
            <a:endParaRPr kumimoji="0" lang="en-US"/>
          </a:p>
        </p:txBody>
      </p:sp>
      <p:sp>
        <p:nvSpPr>
          <p:cNvPr id="3" name="2 Başlık"/>
          <p:cNvSpPr>
            <a:spLocks noGrp="1"/>
          </p:cNvSpPr>
          <p:nvPr>
            <p:ph type="title"/>
          </p:nvPr>
        </p:nvSpPr>
        <p:spPr>
          <a:xfrm>
            <a:off x="539552" y="980728"/>
            <a:ext cx="8208912" cy="1080120"/>
          </a:xfrm>
          <a:solidFill>
            <a:schemeClr val="bg1"/>
          </a:solidFill>
        </p:spPr>
        <p:txBody>
          <a:bodyPr>
            <a:normAutofit/>
          </a:bodyPr>
          <a:lstStyle/>
          <a:p>
            <a:pPr algn="ctr"/>
            <a:r>
              <a:rPr lang="tr-TR" sz="2000" dirty="0" smtClean="0">
                <a:solidFill>
                  <a:schemeClr val="tx1"/>
                </a:solidFill>
                <a:effectLst/>
              </a:rPr>
              <a:t>Kentsel Köy-Mahalle</a:t>
            </a:r>
            <a:br>
              <a:rPr lang="tr-TR" sz="2000" dirty="0" smtClean="0">
                <a:solidFill>
                  <a:schemeClr val="tx1"/>
                </a:solidFill>
                <a:effectLst/>
              </a:rPr>
            </a:br>
            <a:r>
              <a:rPr lang="tr-TR" sz="2000" dirty="0" smtClean="0">
                <a:solidFill>
                  <a:schemeClr val="tx1"/>
                </a:solidFill>
                <a:effectLst/>
              </a:rPr>
              <a:t>(Ne aldık Ne verdik; Yeşil alan- İnsanca Yaşam- Sosyal Dönüşüm)</a:t>
            </a:r>
            <a:endParaRPr lang="tr-TR" sz="2000" dirty="0">
              <a:solidFill>
                <a:schemeClr val="tx1"/>
              </a:solidFill>
              <a:effectLst/>
            </a:endParaRPr>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8852DA5-33D6-49F6-BFC4-1F5A34EA90A7}" type="datetime1">
              <a:rPr lang="tr-TR" smtClean="0"/>
              <a:pPr/>
              <a:t>26.09.2014</a:t>
            </a:fld>
            <a:endParaRPr lang="en-US"/>
          </a:p>
        </p:txBody>
      </p:sp>
      <p:sp>
        <p:nvSpPr>
          <p:cNvPr id="3" name="2 Slayt Numarası Yer Tutucusu"/>
          <p:cNvSpPr>
            <a:spLocks noGrp="1"/>
          </p:cNvSpPr>
          <p:nvPr>
            <p:ph type="sldNum" sz="quarter" idx="12"/>
          </p:nvPr>
        </p:nvSpPr>
        <p:spPr/>
        <p:txBody>
          <a:bodyPr/>
          <a:lstStyle/>
          <a:p>
            <a:fld id="{D5BBC35B-A44B-4119-B8DA-DE9E3DFADA20}" type="slidenum">
              <a:rPr kumimoji="0" lang="en-US" smtClean="0"/>
              <a:pPr/>
              <a:t>42</a:t>
            </a:fld>
            <a:endParaRPr kumimoji="0" lang="en-US"/>
          </a:p>
        </p:txBody>
      </p:sp>
      <p:sp>
        <p:nvSpPr>
          <p:cNvPr id="4" name="3 Dikdörtgen"/>
          <p:cNvSpPr/>
          <p:nvPr/>
        </p:nvSpPr>
        <p:spPr>
          <a:xfrm>
            <a:off x="611560" y="2274838"/>
            <a:ext cx="8064896" cy="954107"/>
          </a:xfrm>
          <a:prstGeom prst="rect">
            <a:avLst/>
          </a:prstGeom>
        </p:spPr>
        <p:txBody>
          <a:bodyPr wrap="square">
            <a:spAutoFit/>
          </a:bodyPr>
          <a:lstStyle/>
          <a:p>
            <a:pPr algn="just"/>
            <a:r>
              <a:rPr lang="tr-TR" sz="2400" dirty="0" smtClean="0"/>
              <a:t>	</a:t>
            </a:r>
            <a:r>
              <a:rPr lang="tr-TR" sz="2800" dirty="0" smtClean="0"/>
              <a:t>Dünyasına insan geldiğimiz şu yerde; Bütün çabamız </a:t>
            </a:r>
            <a:r>
              <a:rPr lang="tr-TR" sz="2800" u="sng" dirty="0" smtClean="0"/>
              <a:t>insanca yaşamak</a:t>
            </a:r>
            <a:r>
              <a:rPr lang="tr-TR" sz="2800" dirty="0" smtClean="0"/>
              <a:t> ve </a:t>
            </a:r>
            <a:r>
              <a:rPr lang="tr-TR" sz="2800" u="sng" dirty="0" smtClean="0"/>
              <a:t>insan kalabilmektir</a:t>
            </a:r>
            <a:r>
              <a:rPr lang="tr-TR" sz="2800" dirty="0" smtClean="0"/>
              <a:t>.</a:t>
            </a:r>
            <a:endParaRPr lang="tr-T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714348" y="1071546"/>
          <a:ext cx="8001056" cy="5000660"/>
        </p:xfrm>
        <a:graphic>
          <a:graphicData uri="http://schemas.openxmlformats.org/drawingml/2006/table">
            <a:tbl>
              <a:tblPr firstRow="1" bandRow="1">
                <a:tableStyleId>{5DA37D80-6434-44D0-A028-1B22A696006F}</a:tableStyleId>
              </a:tblPr>
              <a:tblGrid>
                <a:gridCol w="8001056"/>
              </a:tblGrid>
              <a:tr h="5000660">
                <a:tc>
                  <a:txBody>
                    <a:bodyPr/>
                    <a:lstStyle/>
                    <a:p>
                      <a:pPr algn="ctr"/>
                      <a:r>
                        <a:rPr lang="tr-TR" sz="1800" b="1" kern="1200" dirty="0" smtClean="0">
                          <a:solidFill>
                            <a:schemeClr val="tx1"/>
                          </a:solidFill>
                          <a:latin typeface="+mn-lt"/>
                          <a:ea typeface="+mn-ea"/>
                          <a:cs typeface="+mn-cs"/>
                        </a:rPr>
                        <a:t>“İnsanların en hayırlısı </a:t>
                      </a:r>
                      <a:r>
                        <a:rPr lang="tr-TR" sz="1800" b="1" kern="1200" baseline="0" dirty="0" smtClean="0">
                          <a:solidFill>
                            <a:schemeClr val="tx1"/>
                          </a:solidFill>
                          <a:latin typeface="+mn-lt"/>
                          <a:ea typeface="+mn-ea"/>
                          <a:cs typeface="+mn-cs"/>
                        </a:rPr>
                        <a:t> insanlara en faydalı olanıdır.”</a:t>
                      </a:r>
                      <a:endParaRPr lang="tr-TR" sz="1800" b="1" kern="1200" dirty="0" smtClean="0">
                        <a:solidFill>
                          <a:schemeClr val="tx1"/>
                        </a:solidFill>
                        <a:latin typeface="+mn-lt"/>
                        <a:ea typeface="+mn-ea"/>
                        <a:cs typeface="+mn-cs"/>
                      </a:endParaRPr>
                    </a:p>
                    <a:p>
                      <a:pPr algn="ctr"/>
                      <a:r>
                        <a:rPr lang="tr-TR" sz="1800" b="1" kern="1200" dirty="0" smtClean="0">
                          <a:solidFill>
                            <a:schemeClr val="tx1"/>
                          </a:solidFill>
                          <a:latin typeface="+mn-lt"/>
                          <a:ea typeface="+mn-ea"/>
                          <a:cs typeface="+mn-cs"/>
                        </a:rPr>
                        <a:t>Hz. Muhammed (SAV)</a:t>
                      </a: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57D95052-32ED-4F7B-BFFA-8E10102F3620}"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43</a:t>
            </a:fld>
            <a:endParaRPr kumimoji="0" lang="en-US"/>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solidFill>
            <a:schemeClr val="bg1"/>
          </a:solidFill>
        </p:spPr>
        <p:txBody>
          <a:bodyPr/>
          <a:lstStyle/>
          <a:p>
            <a:pPr algn="ctr">
              <a:buNone/>
            </a:pPr>
            <a:r>
              <a:rPr lang="tr-TR" sz="2800" dirty="0" smtClean="0">
                <a:latin typeface="Times New Roman" pitchFamily="18" charset="0"/>
                <a:cs typeface="Times New Roman" pitchFamily="18" charset="0"/>
              </a:rPr>
              <a:t>    </a:t>
            </a:r>
          </a:p>
          <a:p>
            <a:pPr algn="ctr">
              <a:buNone/>
            </a:pPr>
            <a:r>
              <a:rPr lang="tr-TR" sz="2800" dirty="0" smtClean="0">
                <a:latin typeface="Times New Roman" pitchFamily="18" charset="0"/>
                <a:cs typeface="Times New Roman" pitchFamily="18" charset="0"/>
              </a:rPr>
              <a:t>TAPU DAİRESİ BAŞKANLIĞI</a:t>
            </a:r>
          </a:p>
          <a:p>
            <a:pPr algn="ctr">
              <a:buNone/>
            </a:pPr>
            <a:endParaRPr lang="tr-TR" sz="2800" dirty="0" smtClean="0">
              <a:latin typeface="Times New Roman" pitchFamily="18" charset="0"/>
              <a:cs typeface="Times New Roman" pitchFamily="18" charset="0"/>
            </a:endParaRPr>
          </a:p>
          <a:p>
            <a:pPr algn="ctr">
              <a:buNone/>
            </a:pPr>
            <a:r>
              <a:rPr lang="tr-TR" sz="2400" dirty="0" smtClean="0">
                <a:latin typeface="Times New Roman" pitchFamily="18" charset="0"/>
                <a:cs typeface="Times New Roman" pitchFamily="18" charset="0"/>
              </a:rPr>
              <a:t>Sabahattin ARSLAN</a:t>
            </a:r>
          </a:p>
          <a:p>
            <a:pPr algn="ctr">
              <a:buNone/>
            </a:pPr>
            <a:r>
              <a:rPr lang="tr-TR" sz="2400" dirty="0" smtClean="0">
                <a:latin typeface="Times New Roman" pitchFamily="18" charset="0"/>
                <a:cs typeface="Times New Roman" pitchFamily="18" charset="0"/>
              </a:rPr>
              <a:t>Tapu ve Kadastro Uzmanı</a:t>
            </a:r>
          </a:p>
          <a:p>
            <a:pPr algn="ctr">
              <a:buNone/>
            </a:pPr>
            <a:r>
              <a:rPr lang="tr-TR" sz="2400" smtClean="0">
                <a:latin typeface="Times New Roman" pitchFamily="18" charset="0"/>
                <a:cs typeface="Times New Roman" pitchFamily="18" charset="0"/>
              </a:rPr>
              <a:t>Telefon ; </a:t>
            </a:r>
            <a:r>
              <a:rPr lang="tr-TR" sz="2400" dirty="0" smtClean="0">
                <a:latin typeface="Times New Roman" pitchFamily="18" charset="0"/>
                <a:cs typeface="Times New Roman" pitchFamily="18" charset="0"/>
              </a:rPr>
              <a:t>0 312 551 42 94 (IP)</a:t>
            </a:r>
          </a:p>
          <a:p>
            <a:pPr algn="ctr">
              <a:buNone/>
            </a:pPr>
            <a:r>
              <a:rPr lang="tr-TR" sz="2400" u="sng" dirty="0" smtClean="0">
                <a:latin typeface="Times New Roman" pitchFamily="18" charset="0"/>
                <a:cs typeface="Times New Roman" pitchFamily="18" charset="0"/>
              </a:rPr>
              <a:t>e-posta;</a:t>
            </a:r>
          </a:p>
          <a:p>
            <a:pPr algn="ctr">
              <a:buNone/>
            </a:pPr>
            <a:r>
              <a:rPr lang="tr-TR" sz="2400" dirty="0" smtClean="0">
                <a:latin typeface="Times New Roman" pitchFamily="18" charset="0"/>
                <a:cs typeface="Times New Roman" pitchFamily="18" charset="0"/>
              </a:rPr>
              <a:t> sebahattin12@</a:t>
            </a:r>
            <a:r>
              <a:rPr lang="tr-TR" sz="2400" dirty="0" err="1" smtClean="0">
                <a:latin typeface="Times New Roman" pitchFamily="18" charset="0"/>
                <a:cs typeface="Times New Roman" pitchFamily="18" charset="0"/>
              </a:rPr>
              <a:t>yahoo</a:t>
            </a:r>
            <a:r>
              <a:rPr lang="tr-TR" sz="2400" dirty="0" smtClean="0">
                <a:latin typeface="Times New Roman" pitchFamily="18" charset="0"/>
                <a:cs typeface="Times New Roman" pitchFamily="18" charset="0"/>
              </a:rPr>
              <a:t>.com</a:t>
            </a:r>
            <a:endParaRPr lang="tr-TR" sz="2400" dirty="0"/>
          </a:p>
        </p:txBody>
      </p:sp>
      <p:sp>
        <p:nvSpPr>
          <p:cNvPr id="5" name="4 Veri Yer Tutucusu"/>
          <p:cNvSpPr>
            <a:spLocks noGrp="1"/>
          </p:cNvSpPr>
          <p:nvPr>
            <p:ph type="dt" sz="half" idx="10"/>
          </p:nvPr>
        </p:nvSpPr>
        <p:spPr/>
        <p:txBody>
          <a:bodyPr/>
          <a:lstStyle/>
          <a:p>
            <a:fld id="{128D4D7D-FBAB-4A37-A4FC-785D7521BEBB}"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44</a:t>
            </a:fld>
            <a:endParaRPr kumimoji="0" lang="en-US"/>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467544" y="1196752"/>
          <a:ext cx="8208912" cy="4752528"/>
        </p:xfrm>
        <a:graphic>
          <a:graphicData uri="http://schemas.openxmlformats.org/drawingml/2006/table">
            <a:tbl>
              <a:tblPr firstRow="1" bandRow="1">
                <a:tableStyleId>{5DA37D80-6434-44D0-A028-1B22A696006F}</a:tableStyleId>
              </a:tblPr>
              <a:tblGrid>
                <a:gridCol w="8208912"/>
              </a:tblGrid>
              <a:tr h="4752528">
                <a:tc>
                  <a:txBody>
                    <a:bodyPr/>
                    <a:lstStyle/>
                    <a:p>
                      <a:pPr algn="ctr"/>
                      <a:endParaRPr lang="tr-TR" sz="1800" b="1" u="none" strike="noStrike" kern="1200" dirty="0" smtClean="0">
                        <a:solidFill>
                          <a:schemeClr val="tx1"/>
                        </a:solidFill>
                        <a:latin typeface="+mn-lt"/>
                        <a:ea typeface="+mn-ea"/>
                        <a:cs typeface="+mn-cs"/>
                      </a:endParaRPr>
                    </a:p>
                    <a:p>
                      <a:pPr algn="ctr"/>
                      <a:r>
                        <a:rPr lang="tr-TR" sz="2800" b="1" u="none" strike="noStrike" kern="1200" dirty="0" smtClean="0">
                          <a:solidFill>
                            <a:schemeClr val="tx1"/>
                          </a:solidFill>
                          <a:latin typeface="+mn-lt"/>
                          <a:ea typeface="+mn-ea"/>
                          <a:cs typeface="+mn-cs"/>
                        </a:rPr>
                        <a:t>6306 sayılı Kanunun Amacı </a:t>
                      </a:r>
                    </a:p>
                    <a:p>
                      <a:pPr algn="ctr"/>
                      <a:endParaRPr lang="tr-TR" sz="2800" b="1" u="none" strike="noStrike" kern="1200" dirty="0" smtClean="0">
                        <a:solidFill>
                          <a:schemeClr val="tx1"/>
                        </a:solidFill>
                        <a:latin typeface="+mn-lt"/>
                        <a:ea typeface="+mn-ea"/>
                        <a:cs typeface="+mn-cs"/>
                      </a:endParaRPr>
                    </a:p>
                    <a:p>
                      <a:pPr algn="just"/>
                      <a:r>
                        <a:rPr lang="tr-TR" sz="1800" b="0" kern="1200" dirty="0" smtClean="0">
                          <a:solidFill>
                            <a:schemeClr val="tx1"/>
                          </a:solidFill>
                          <a:latin typeface="+mn-lt"/>
                          <a:ea typeface="+mn-ea"/>
                          <a:cs typeface="+mn-cs"/>
                        </a:rPr>
                        <a:t>      6306 sayılı Afet Riski Altındaki Alanların Dönüştürülmesi Hakkında Kanunun 1. maddesinde Kanunun</a:t>
                      </a:r>
                      <a:r>
                        <a:rPr lang="tr-TR" sz="1800" b="0" kern="1200" baseline="0" dirty="0" smtClean="0">
                          <a:solidFill>
                            <a:schemeClr val="tx1"/>
                          </a:solidFill>
                          <a:latin typeface="+mn-lt"/>
                          <a:ea typeface="+mn-ea"/>
                          <a:cs typeface="+mn-cs"/>
                        </a:rPr>
                        <a:t> amacı; </a:t>
                      </a:r>
                      <a:r>
                        <a:rPr lang="tr-TR" sz="1800" b="1" u="sng" kern="1200" baseline="0" dirty="0" smtClean="0">
                          <a:solidFill>
                            <a:srgbClr val="00B050"/>
                          </a:solidFill>
                          <a:latin typeface="+mn-lt"/>
                          <a:ea typeface="+mn-ea"/>
                          <a:cs typeface="+mn-cs"/>
                        </a:rPr>
                        <a:t>A</a:t>
                      </a:r>
                      <a:r>
                        <a:rPr kumimoji="0" lang="tr-TR" sz="1800" b="1" u="sng" kern="1200" dirty="0" smtClean="0">
                          <a:solidFill>
                            <a:srgbClr val="00B050"/>
                          </a:solidFill>
                          <a:latin typeface="+mn-lt"/>
                          <a:ea typeface="+mn-ea"/>
                          <a:cs typeface="+mn-cs"/>
                        </a:rPr>
                        <a:t>fet riski altındaki alanlar</a:t>
                      </a:r>
                      <a:r>
                        <a:rPr kumimoji="0" lang="tr-TR" sz="1800" b="1" u="sng" kern="1200" dirty="0" smtClean="0">
                          <a:solidFill>
                            <a:schemeClr val="tx1"/>
                          </a:solidFill>
                          <a:latin typeface="+mn-lt"/>
                          <a:ea typeface="+mn-ea"/>
                          <a:cs typeface="+mn-cs"/>
                        </a:rPr>
                        <a:t> ile </a:t>
                      </a:r>
                      <a:r>
                        <a:rPr kumimoji="0" lang="tr-TR" sz="1800" b="1" u="sng" kern="1200" dirty="0" smtClean="0">
                          <a:solidFill>
                            <a:srgbClr val="00B050"/>
                          </a:solidFill>
                          <a:latin typeface="+mn-lt"/>
                          <a:ea typeface="+mn-ea"/>
                          <a:cs typeface="+mn-cs"/>
                        </a:rPr>
                        <a:t>bu alanlar dışındaki riskli yapıların bulunduğu arsa ve arazilerde</a:t>
                      </a:r>
                      <a:r>
                        <a:rPr kumimoji="0" lang="tr-TR" sz="1800" b="1" u="sng" kern="1200" dirty="0" smtClean="0">
                          <a:solidFill>
                            <a:schemeClr val="tx1"/>
                          </a:solidFill>
                          <a:latin typeface="+mn-lt"/>
                          <a:ea typeface="+mn-ea"/>
                          <a:cs typeface="+mn-cs"/>
                        </a:rPr>
                        <a:t>, </a:t>
                      </a:r>
                      <a:r>
                        <a:rPr kumimoji="0" lang="tr-TR" sz="1800" b="1" u="sng" kern="1200" dirty="0" smtClean="0">
                          <a:solidFill>
                            <a:srgbClr val="FF0000"/>
                          </a:solidFill>
                          <a:latin typeface="+mn-lt"/>
                          <a:ea typeface="+mn-ea"/>
                          <a:cs typeface="+mn-cs"/>
                        </a:rPr>
                        <a:t>fen ve sanat norm ve standartlarına uygun,</a:t>
                      </a:r>
                      <a:r>
                        <a:rPr kumimoji="0" lang="tr-TR" sz="1800" b="1" u="sng" kern="1200" dirty="0" smtClean="0">
                          <a:solidFill>
                            <a:schemeClr val="tx1"/>
                          </a:solidFill>
                          <a:latin typeface="+mn-lt"/>
                          <a:ea typeface="+mn-ea"/>
                          <a:cs typeface="+mn-cs"/>
                        </a:rPr>
                        <a:t> sağlıklı ve güvenli yaşama çevrelerini teşkil etmek üzere iyileştirme, tasfiye ve yenilemelere dair usul ve esasları belirlemek</a:t>
                      </a:r>
                      <a:r>
                        <a:rPr kumimoji="0" lang="tr-TR" sz="1800" b="1" u="sng" kern="1200" baseline="0" dirty="0" smtClean="0">
                          <a:solidFill>
                            <a:schemeClr val="tx1"/>
                          </a:solidFill>
                          <a:latin typeface="+mn-lt"/>
                          <a:ea typeface="+mn-ea"/>
                          <a:cs typeface="+mn-cs"/>
                        </a:rPr>
                        <a:t> şeklinde düzenlenmiştir.</a:t>
                      </a:r>
                    </a:p>
                    <a:p>
                      <a:pPr algn="just"/>
                      <a:endParaRPr lang="tr-TR" sz="1800" b="0" u="sng" kern="1200" dirty="0" smtClean="0">
                        <a:solidFill>
                          <a:schemeClr val="tx1"/>
                        </a:solidFill>
                        <a:latin typeface="+mn-lt"/>
                        <a:ea typeface="+mn-ea"/>
                        <a:cs typeface="+mn-cs"/>
                      </a:endParaRPr>
                    </a:p>
                    <a:p>
                      <a:pPr algn="just"/>
                      <a:r>
                        <a:rPr lang="tr-TR" sz="1800" b="0" kern="1200" dirty="0" smtClean="0">
                          <a:solidFill>
                            <a:schemeClr val="tx1"/>
                          </a:solidFill>
                          <a:latin typeface="+mn-lt"/>
                          <a:ea typeface="+mn-ea"/>
                          <a:cs typeface="+mn-cs"/>
                        </a:rPr>
                        <a:t>       Afet riski nedeniyle, can ve mal emniyeti üzerinde ortaya çıkması  olası kayıpların önlenmesini hedefleyen düzenlemeler, başta mülkiyet hakkı ve yerleşme özgürlüğü olmak üzere, hak ve özgürlükler üzerinde yeni düzenlemeler/kısıtlamalar getirmiştir.</a:t>
                      </a:r>
                      <a:endParaRPr lang="tr-TR" sz="1800" b="1" kern="1200" dirty="0" smtClean="0">
                        <a:solidFill>
                          <a:schemeClr val="tx1"/>
                        </a:solidFill>
                        <a:latin typeface="+mn-lt"/>
                        <a:ea typeface="+mn-ea"/>
                        <a:cs typeface="+mn-cs"/>
                      </a:endParaRPr>
                    </a:p>
                  </a:txBody>
                  <a:tcPr>
                    <a:solidFill>
                      <a:schemeClr val="bg1"/>
                    </a:solidFill>
                  </a:tcPr>
                </a:tc>
              </a:tr>
            </a:tbl>
          </a:graphicData>
        </a:graphic>
      </p:graphicFrame>
      <p:sp>
        <p:nvSpPr>
          <p:cNvPr id="6" name="5 Veri Yer Tutucusu"/>
          <p:cNvSpPr>
            <a:spLocks noGrp="1"/>
          </p:cNvSpPr>
          <p:nvPr>
            <p:ph type="dt" sz="half" idx="10"/>
          </p:nvPr>
        </p:nvSpPr>
        <p:spPr/>
        <p:txBody>
          <a:bodyPr/>
          <a:lstStyle/>
          <a:p>
            <a:fld id="{A99C7AAA-B41E-4138-ADA5-029F69A66376}"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5</a:t>
            </a:fld>
            <a:endParaRPr kumimoji="0" lang="en-US"/>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611560" y="1268760"/>
          <a:ext cx="8064896" cy="4680520"/>
        </p:xfrm>
        <a:graphic>
          <a:graphicData uri="http://schemas.openxmlformats.org/drawingml/2006/table">
            <a:tbl>
              <a:tblPr bandRow="1">
                <a:tableStyleId>{5DA37D80-6434-44D0-A028-1B22A696006F}</a:tableStyleId>
              </a:tblPr>
              <a:tblGrid>
                <a:gridCol w="8064896"/>
              </a:tblGrid>
              <a:tr h="4680520">
                <a:tc>
                  <a:txBody>
                    <a:bodyPr/>
                    <a:lstStyle/>
                    <a:p>
                      <a:pPr algn="ctr"/>
                      <a:r>
                        <a:rPr lang="tr-TR" sz="2400" b="1" u="sng" kern="1200" dirty="0" smtClean="0">
                          <a:solidFill>
                            <a:schemeClr val="tx1"/>
                          </a:solidFill>
                          <a:latin typeface="+mn-lt"/>
                          <a:ea typeface="+mn-ea"/>
                          <a:cs typeface="+mn-cs"/>
                        </a:rPr>
                        <a:t>Tanımlar</a:t>
                      </a:r>
                      <a:r>
                        <a:rPr lang="tr-TR" sz="2400" b="1" u="none" kern="1200" baseline="0" dirty="0" smtClean="0">
                          <a:solidFill>
                            <a:schemeClr val="tx1"/>
                          </a:solidFill>
                          <a:latin typeface="+mn-lt"/>
                          <a:ea typeface="+mn-ea"/>
                          <a:cs typeface="+mn-cs"/>
                        </a:rPr>
                        <a:t>  (2. Madde)</a:t>
                      </a:r>
                      <a:r>
                        <a:rPr lang="tr-TR" sz="2400" b="1" u="none" kern="1200" dirty="0" smtClean="0">
                          <a:solidFill>
                            <a:schemeClr val="tx1"/>
                          </a:solidFill>
                          <a:latin typeface="+mn-lt"/>
                          <a:ea typeface="+mn-ea"/>
                          <a:cs typeface="+mn-cs"/>
                        </a:rPr>
                        <a:t> </a:t>
                      </a:r>
                    </a:p>
                    <a:p>
                      <a:pPr algn="ctr"/>
                      <a:endParaRPr lang="tr-TR" sz="2400" b="1" u="sng" kern="1200" dirty="0" smtClean="0">
                        <a:solidFill>
                          <a:schemeClr val="tx1"/>
                        </a:solidFill>
                        <a:latin typeface="+mn-lt"/>
                        <a:ea typeface="+mn-ea"/>
                        <a:cs typeface="+mn-cs"/>
                      </a:endParaRPr>
                    </a:p>
                    <a:p>
                      <a:pPr algn="just"/>
                      <a:r>
                        <a:rPr lang="tr-TR" sz="2400" b="1" kern="1200" dirty="0" smtClean="0">
                          <a:solidFill>
                            <a:schemeClr val="tx1"/>
                          </a:solidFill>
                          <a:latin typeface="+mn-lt"/>
                          <a:ea typeface="+mn-ea"/>
                          <a:cs typeface="+mn-cs"/>
                        </a:rPr>
                        <a:t>     </a:t>
                      </a:r>
                      <a:r>
                        <a:rPr lang="tr-TR" sz="2000" b="1" kern="1200" dirty="0" smtClean="0">
                          <a:solidFill>
                            <a:schemeClr val="tx1"/>
                          </a:solidFill>
                          <a:latin typeface="+mn-lt"/>
                          <a:ea typeface="+mn-ea"/>
                          <a:cs typeface="+mn-cs"/>
                        </a:rPr>
                        <a:t>Yetkili İdareler;</a:t>
                      </a:r>
                    </a:p>
                    <a:p>
                      <a:pPr algn="just"/>
                      <a:endParaRPr lang="tr-TR" sz="2000" b="1" kern="1200" dirty="0" smtClean="0">
                        <a:solidFill>
                          <a:schemeClr val="tx1"/>
                        </a:solidFill>
                        <a:latin typeface="+mn-lt"/>
                        <a:ea typeface="+mn-ea"/>
                        <a:cs typeface="+mn-cs"/>
                      </a:endParaRPr>
                    </a:p>
                    <a:p>
                      <a:pPr algn="just"/>
                      <a:r>
                        <a:rPr lang="tr-TR" sz="2000" b="1" kern="1200" dirty="0" smtClean="0">
                          <a:solidFill>
                            <a:schemeClr val="tx1"/>
                          </a:solidFill>
                          <a:latin typeface="+mn-lt"/>
                          <a:ea typeface="+mn-ea"/>
                          <a:cs typeface="+mn-cs"/>
                        </a:rPr>
                        <a:t>     </a:t>
                      </a:r>
                      <a:r>
                        <a:rPr lang="tr-TR" sz="2000" b="0" kern="1200" dirty="0" smtClean="0">
                          <a:solidFill>
                            <a:schemeClr val="tx1"/>
                          </a:solidFill>
                          <a:latin typeface="+mn-lt"/>
                          <a:ea typeface="+mn-ea"/>
                          <a:cs typeface="+mn-cs"/>
                        </a:rPr>
                        <a:t>Çevre ve Şehircilik Bakanlığı, belediyeler, il özel idareleri, büyükşehir belediyeleri, Bakanlık tarafından yetki verilmesi durumunda büyükşehir belediyesi sınırları içindeki ilçe belediyeleri  ve TOKİ olarak sayılmıştır. </a:t>
                      </a:r>
                      <a:r>
                        <a:rPr lang="tr-TR" sz="2000" b="1" kern="1200" dirty="0" smtClean="0">
                          <a:solidFill>
                            <a:srgbClr val="C00000"/>
                          </a:solidFill>
                          <a:latin typeface="+mn-lt"/>
                          <a:ea typeface="+mn-ea"/>
                          <a:cs typeface="+mn-cs"/>
                        </a:rPr>
                        <a:t>(TOKİ ve ilçe belediyelerine verilen yetki üzerine</a:t>
                      </a:r>
                      <a:r>
                        <a:rPr lang="tr-TR" sz="2000" b="1" kern="1200" baseline="0" dirty="0" smtClean="0">
                          <a:solidFill>
                            <a:srgbClr val="C00000"/>
                          </a:solidFill>
                          <a:latin typeface="+mn-lt"/>
                          <a:ea typeface="+mn-ea"/>
                          <a:cs typeface="+mn-cs"/>
                        </a:rPr>
                        <a:t> kısa bir not; </a:t>
                      </a:r>
                      <a:r>
                        <a:rPr lang="tr-TR" sz="2000" b="1" u="sng" kern="1200" baseline="0" dirty="0" smtClean="0">
                          <a:solidFill>
                            <a:srgbClr val="C00000"/>
                          </a:solidFill>
                          <a:latin typeface="+mn-lt"/>
                          <a:ea typeface="+mn-ea"/>
                          <a:cs typeface="+mn-cs"/>
                        </a:rPr>
                        <a:t>6306 sayılı Kanun uygulanacaktır.</a:t>
                      </a:r>
                      <a:r>
                        <a:rPr lang="tr-TR" sz="2000" b="1" u="sng" kern="1200" dirty="0" smtClean="0">
                          <a:solidFill>
                            <a:srgbClr val="C00000"/>
                          </a:solidFill>
                          <a:latin typeface="+mn-lt"/>
                          <a:ea typeface="+mn-ea"/>
                          <a:cs typeface="+mn-cs"/>
                        </a:rPr>
                        <a:t>)</a:t>
                      </a:r>
                    </a:p>
                    <a:p>
                      <a:pPr algn="just"/>
                      <a:endParaRPr lang="tr-TR" sz="2000" b="1" u="sng" kern="1200" dirty="0" smtClean="0">
                        <a:solidFill>
                          <a:srgbClr val="C00000"/>
                        </a:solidFill>
                        <a:latin typeface="+mn-lt"/>
                        <a:ea typeface="+mn-ea"/>
                        <a:cs typeface="+mn-cs"/>
                      </a:endParaRPr>
                    </a:p>
                    <a:p>
                      <a:pPr algn="just"/>
                      <a:r>
                        <a:rPr lang="tr-TR" sz="2000" b="1" u="none" kern="1200" dirty="0" smtClean="0">
                          <a:solidFill>
                            <a:schemeClr val="tx1"/>
                          </a:solidFill>
                          <a:latin typeface="+mn-lt"/>
                          <a:ea typeface="+mn-ea"/>
                          <a:cs typeface="+mn-cs"/>
                        </a:rPr>
                        <a:t>     </a:t>
                      </a:r>
                      <a:r>
                        <a:rPr lang="tr-TR" sz="2000" b="1" u="sng" kern="1200" dirty="0" smtClean="0">
                          <a:solidFill>
                            <a:schemeClr val="tx1"/>
                          </a:solidFill>
                          <a:latin typeface="+mn-lt"/>
                          <a:ea typeface="+mn-ea"/>
                          <a:cs typeface="+mn-cs"/>
                        </a:rPr>
                        <a:t>Kapsam</a:t>
                      </a:r>
                      <a:r>
                        <a:rPr lang="tr-TR" sz="2000" b="1" u="none" kern="1200" baseline="0" dirty="0" smtClean="0">
                          <a:solidFill>
                            <a:schemeClr val="tx1"/>
                          </a:solidFill>
                          <a:latin typeface="+mn-lt"/>
                          <a:ea typeface="+mn-ea"/>
                          <a:cs typeface="+mn-cs"/>
                        </a:rPr>
                        <a:t> (?)</a:t>
                      </a:r>
                      <a:r>
                        <a:rPr lang="tr-TR" sz="2000" b="0" u="none" kern="1200" baseline="0" dirty="0" smtClean="0">
                          <a:solidFill>
                            <a:schemeClr val="tx1"/>
                          </a:solidFill>
                          <a:latin typeface="+mn-lt"/>
                          <a:ea typeface="+mn-ea"/>
                          <a:cs typeface="+mn-cs"/>
                        </a:rPr>
                        <a:t> (</a:t>
                      </a:r>
                      <a:r>
                        <a:rPr lang="tr-TR" sz="2000" b="0" u="sng" kern="1200" baseline="0" dirty="0" smtClean="0">
                          <a:solidFill>
                            <a:schemeClr val="tx1"/>
                          </a:solidFill>
                          <a:latin typeface="+mn-lt"/>
                          <a:ea typeface="+mn-ea"/>
                          <a:cs typeface="+mn-cs"/>
                        </a:rPr>
                        <a:t>Bu Kanunun kapsam maddesi Türkiye ve Türkiye’deki tüm yapılardır.)</a:t>
                      </a:r>
                      <a:endParaRPr lang="tr-TR" sz="2000" b="0" kern="1200" dirty="0" smtClean="0">
                        <a:solidFill>
                          <a:srgbClr val="C00000"/>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E99346B5-06D7-441C-8C32-F0A448507090}"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6</a:t>
            </a:fld>
            <a:endParaRPr kumimoji="0" lang="en-US"/>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611560" y="1071546"/>
          <a:ext cx="8064896" cy="4589702"/>
        </p:xfrm>
        <a:graphic>
          <a:graphicData uri="http://schemas.openxmlformats.org/drawingml/2006/table">
            <a:tbl>
              <a:tblPr firstRow="1" bandRow="1">
                <a:tableStyleId>{5DA37D80-6434-44D0-A028-1B22A696006F}</a:tableStyleId>
              </a:tblPr>
              <a:tblGrid>
                <a:gridCol w="8064896"/>
              </a:tblGrid>
              <a:tr h="4589702">
                <a:tc>
                  <a:txBody>
                    <a:bodyPr/>
                    <a:lstStyle/>
                    <a:p>
                      <a:pPr algn="just"/>
                      <a:r>
                        <a:rPr lang="tr-TR" sz="2400" b="1" kern="1200" dirty="0" smtClean="0">
                          <a:solidFill>
                            <a:schemeClr val="tx1"/>
                          </a:solidFill>
                          <a:latin typeface="+mn-lt"/>
                          <a:ea typeface="+mn-ea"/>
                          <a:cs typeface="+mn-cs"/>
                        </a:rPr>
                        <a:t>       </a:t>
                      </a:r>
                      <a:r>
                        <a:rPr lang="tr-TR" sz="2400" b="1" u="sng" kern="1200" dirty="0" smtClean="0">
                          <a:solidFill>
                            <a:schemeClr val="tx1"/>
                          </a:solidFill>
                          <a:latin typeface="+mn-lt"/>
                          <a:ea typeface="+mn-ea"/>
                          <a:cs typeface="+mn-cs"/>
                        </a:rPr>
                        <a:t>Rezerv yapı alanı; </a:t>
                      </a:r>
                    </a:p>
                    <a:p>
                      <a:pPr algn="just"/>
                      <a:endParaRPr lang="tr-TR" sz="2400" b="1" kern="1200" dirty="0" smtClean="0">
                        <a:solidFill>
                          <a:schemeClr val="tx1"/>
                        </a:solidFill>
                        <a:latin typeface="+mn-lt"/>
                        <a:ea typeface="+mn-ea"/>
                        <a:cs typeface="+mn-cs"/>
                      </a:endParaRPr>
                    </a:p>
                    <a:p>
                      <a:pPr algn="just"/>
                      <a:r>
                        <a:rPr lang="tr-TR" sz="2400" b="0" kern="1200" dirty="0" smtClean="0">
                          <a:solidFill>
                            <a:schemeClr val="tx1"/>
                          </a:solidFill>
                          <a:latin typeface="+mn-lt"/>
                          <a:ea typeface="+mn-ea"/>
                          <a:cs typeface="+mn-cs"/>
                        </a:rPr>
                        <a:t>       Bu Kanun uyarınca gerçekleştirilecek uygulamalarda </a:t>
                      </a:r>
                      <a:r>
                        <a:rPr lang="tr-TR" sz="2400" b="0" u="sng" kern="1200" dirty="0" smtClean="0">
                          <a:solidFill>
                            <a:srgbClr val="C00000"/>
                          </a:solidFill>
                          <a:latin typeface="+mn-lt"/>
                          <a:ea typeface="+mn-ea"/>
                          <a:cs typeface="+mn-cs"/>
                        </a:rPr>
                        <a:t>yeni yerleşim alanı</a:t>
                      </a:r>
                      <a:r>
                        <a:rPr lang="tr-TR" sz="2400" b="0" u="none" kern="1200" dirty="0" smtClean="0">
                          <a:solidFill>
                            <a:srgbClr val="C00000"/>
                          </a:solidFill>
                          <a:latin typeface="+mn-lt"/>
                          <a:ea typeface="+mn-ea"/>
                          <a:cs typeface="+mn-cs"/>
                        </a:rPr>
                        <a:t> </a:t>
                      </a:r>
                      <a:r>
                        <a:rPr lang="tr-TR" sz="2400" b="0" kern="1200" dirty="0" smtClean="0">
                          <a:solidFill>
                            <a:schemeClr val="tx1"/>
                          </a:solidFill>
                          <a:latin typeface="+mn-lt"/>
                          <a:ea typeface="+mn-ea"/>
                          <a:cs typeface="+mn-cs"/>
                        </a:rPr>
                        <a:t>olarak kullanılmak üzere, </a:t>
                      </a:r>
                      <a:r>
                        <a:rPr lang="tr-TR" sz="2400" b="0" kern="1200" dirty="0" err="1" smtClean="0">
                          <a:solidFill>
                            <a:schemeClr val="tx1"/>
                          </a:solidFill>
                          <a:latin typeface="+mn-lt"/>
                          <a:ea typeface="+mn-ea"/>
                          <a:cs typeface="+mn-cs"/>
                        </a:rPr>
                        <a:t>TOKİ’nin</a:t>
                      </a:r>
                      <a:r>
                        <a:rPr lang="tr-TR" sz="2400" b="0" kern="1200" dirty="0" smtClean="0">
                          <a:solidFill>
                            <a:schemeClr val="tx1"/>
                          </a:solidFill>
                          <a:latin typeface="+mn-lt"/>
                          <a:ea typeface="+mn-ea"/>
                          <a:cs typeface="+mn-cs"/>
                        </a:rPr>
                        <a:t> veya İdarenin (Belediye, İÖİ) talebine bağlı olarak veya resen, Maliye Bakanlığının uygun görüşü alınarak </a:t>
                      </a:r>
                      <a:r>
                        <a:rPr lang="tr-TR" sz="2400" b="0" kern="1200" dirty="0" smtClean="0">
                          <a:solidFill>
                            <a:srgbClr val="C00000"/>
                          </a:solidFill>
                          <a:latin typeface="+mn-lt"/>
                          <a:ea typeface="+mn-ea"/>
                          <a:cs typeface="+mn-cs"/>
                        </a:rPr>
                        <a:t>Bakanlıkça </a:t>
                      </a:r>
                      <a:r>
                        <a:rPr lang="tr-TR" sz="2400" b="0" kern="1200" dirty="0" smtClean="0">
                          <a:solidFill>
                            <a:schemeClr val="tx1"/>
                          </a:solidFill>
                          <a:latin typeface="+mn-lt"/>
                          <a:ea typeface="+mn-ea"/>
                          <a:cs typeface="+mn-cs"/>
                        </a:rPr>
                        <a:t>belirlenen alanları,</a:t>
                      </a:r>
                    </a:p>
                    <a:p>
                      <a:pPr algn="ctr"/>
                      <a:endParaRPr lang="tr-TR" sz="1800" b="1" kern="1200" dirty="0" smtClean="0">
                        <a:solidFill>
                          <a:schemeClr val="tx1"/>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87642B57-6C40-4F33-AC66-E992BABB60F3}"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7</a:t>
            </a:fld>
            <a:endParaRPr kumimoji="0" lang="en-US"/>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611560" y="1268760"/>
          <a:ext cx="8103844" cy="4392488"/>
        </p:xfrm>
        <a:graphic>
          <a:graphicData uri="http://schemas.openxmlformats.org/drawingml/2006/table">
            <a:tbl>
              <a:tblPr firstRow="1" bandRow="1">
                <a:tableStyleId>{5DA37D80-6434-44D0-A028-1B22A696006F}</a:tableStyleId>
              </a:tblPr>
              <a:tblGrid>
                <a:gridCol w="8103844"/>
              </a:tblGrid>
              <a:tr h="439248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400" b="1" kern="1200" dirty="0" smtClean="0">
                          <a:solidFill>
                            <a:schemeClr val="tx1"/>
                          </a:solidFill>
                          <a:latin typeface="+mn-lt"/>
                          <a:ea typeface="+mn-ea"/>
                          <a:cs typeface="+mn-cs"/>
                        </a:rPr>
                        <a:t>     Riskli alan; </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24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2400" b="0" u="none" kern="1200" dirty="0" smtClean="0">
                          <a:solidFill>
                            <a:schemeClr val="tx1"/>
                          </a:solidFill>
                          <a:latin typeface="+mn-lt"/>
                          <a:ea typeface="+mn-ea"/>
                          <a:cs typeface="+mn-cs"/>
                        </a:rPr>
                        <a:t>     </a:t>
                      </a:r>
                      <a:r>
                        <a:rPr lang="tr-TR" sz="2400" b="0" u="sng" kern="1200" dirty="0" smtClean="0">
                          <a:solidFill>
                            <a:schemeClr val="tx1"/>
                          </a:solidFill>
                          <a:latin typeface="+mn-lt"/>
                          <a:ea typeface="+mn-ea"/>
                          <a:cs typeface="+mn-cs"/>
                        </a:rPr>
                        <a:t>Zemin yapısı veya üzerindeki yapılaşma sebebiyle can ve mal kaybına yol açma riski taşıyan</a:t>
                      </a:r>
                      <a:r>
                        <a:rPr lang="tr-TR" sz="2400" b="0" kern="1200" dirty="0" smtClean="0">
                          <a:solidFill>
                            <a:schemeClr val="tx1"/>
                          </a:solidFill>
                          <a:latin typeface="+mn-lt"/>
                          <a:ea typeface="+mn-ea"/>
                          <a:cs typeface="+mn-cs"/>
                        </a:rPr>
                        <a:t>, Bakanlık veya İdare (Belediye) tarafından Afet ve Acil Durum Yönetimi Başkanlığının görüşü de alınarak belirlenen ve Bakanlığın teklifi üzerine </a:t>
                      </a:r>
                      <a:r>
                        <a:rPr lang="tr-TR" sz="2400" b="0" kern="1200" dirty="0" smtClean="0">
                          <a:solidFill>
                            <a:srgbClr val="C00000"/>
                          </a:solidFill>
                          <a:latin typeface="+mn-lt"/>
                          <a:ea typeface="+mn-ea"/>
                          <a:cs typeface="+mn-cs"/>
                        </a:rPr>
                        <a:t>Bakanlar Kurulunca </a:t>
                      </a:r>
                      <a:r>
                        <a:rPr lang="tr-TR" sz="2400" b="0" kern="1200" dirty="0" smtClean="0">
                          <a:solidFill>
                            <a:schemeClr val="tx1"/>
                          </a:solidFill>
                          <a:latin typeface="+mn-lt"/>
                          <a:ea typeface="+mn-ea"/>
                          <a:cs typeface="+mn-cs"/>
                        </a:rPr>
                        <a:t>kararlaştırılan alanı,</a:t>
                      </a:r>
                    </a:p>
                    <a:p>
                      <a:pPr algn="ctr"/>
                      <a:endParaRPr lang="tr-TR" sz="1800" b="1" kern="1200" dirty="0" smtClean="0">
                        <a:solidFill>
                          <a:schemeClr val="tx1"/>
                        </a:solidFill>
                        <a:latin typeface="+mn-lt"/>
                        <a:ea typeface="+mn-ea"/>
                        <a:cs typeface="+mn-cs"/>
                      </a:endParaRPr>
                    </a:p>
                    <a:p>
                      <a:pPr algn="ctr"/>
                      <a:endParaRPr lang="tr-TR" sz="1800" b="1" kern="1200" dirty="0" smtClean="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18F13806-B76F-499E-8FBB-C88215B3897E}"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8</a:t>
            </a:fld>
            <a:endParaRPr kumimoji="0" lang="en-US"/>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Dikdörtgen"/>
          <p:cNvSpPr>
            <a:spLocks noChangeArrowheads="1"/>
          </p:cNvSpPr>
          <p:nvPr/>
        </p:nvSpPr>
        <p:spPr bwMode="auto">
          <a:xfrm>
            <a:off x="642910" y="1214422"/>
            <a:ext cx="7786742" cy="1015663"/>
          </a:xfrm>
          <a:prstGeom prst="rect">
            <a:avLst/>
          </a:prstGeom>
          <a:noFill/>
          <a:ln w="9525">
            <a:noFill/>
            <a:miter lim="800000"/>
            <a:headEnd/>
            <a:tailEnd/>
          </a:ln>
        </p:spPr>
        <p:txBody>
          <a:bodyPr wrap="square">
            <a:spAutoFit/>
          </a:bodyPr>
          <a:lstStyle/>
          <a:p>
            <a:r>
              <a:rPr lang="tr-TR" sz="2000" dirty="0"/>
              <a:t> </a:t>
            </a:r>
          </a:p>
          <a:p>
            <a:pPr algn="just"/>
            <a:r>
              <a:rPr lang="tr-TR" sz="2000" b="1" dirty="0">
                <a:latin typeface="Times New Roman" pitchFamily="18" charset="0"/>
                <a:cs typeface="Times New Roman" pitchFamily="18" charset="0"/>
              </a:rPr>
              <a:t/>
            </a:r>
            <a:br>
              <a:rPr lang="tr-TR" sz="2000" b="1" dirty="0">
                <a:latin typeface="Times New Roman" pitchFamily="18" charset="0"/>
                <a:cs typeface="Times New Roman" pitchFamily="18" charset="0"/>
              </a:rPr>
            </a:br>
            <a:endParaRPr lang="tr-TR" sz="2000" dirty="0"/>
          </a:p>
        </p:txBody>
      </p:sp>
      <p:graphicFrame>
        <p:nvGraphicFramePr>
          <p:cNvPr id="3" name="2 Tablo"/>
          <p:cNvGraphicFramePr>
            <a:graphicFrameLocks noGrp="1"/>
          </p:cNvGraphicFramePr>
          <p:nvPr/>
        </p:nvGraphicFramePr>
        <p:xfrm>
          <a:off x="539552" y="1556792"/>
          <a:ext cx="8175852" cy="4176464"/>
        </p:xfrm>
        <a:graphic>
          <a:graphicData uri="http://schemas.openxmlformats.org/drawingml/2006/table">
            <a:tbl>
              <a:tblPr firstRow="1" bandRow="1">
                <a:tableStyleId>{5DA37D80-6434-44D0-A028-1B22A696006F}</a:tableStyleId>
              </a:tblPr>
              <a:tblGrid>
                <a:gridCol w="8175852"/>
              </a:tblGrid>
              <a:tr h="4176464">
                <a:tc>
                  <a:txBody>
                    <a:bodyPr/>
                    <a:lstStyle/>
                    <a:p>
                      <a:pPr algn="just"/>
                      <a:r>
                        <a:rPr lang="tr-TR" sz="2400" b="1" kern="1200" dirty="0" smtClean="0">
                          <a:solidFill>
                            <a:schemeClr val="tx1"/>
                          </a:solidFill>
                          <a:latin typeface="+mn-lt"/>
                          <a:ea typeface="+mn-ea"/>
                          <a:cs typeface="+mn-cs"/>
                        </a:rPr>
                        <a:t>      Riskli yapı;</a:t>
                      </a:r>
                    </a:p>
                    <a:p>
                      <a:pPr algn="just"/>
                      <a:r>
                        <a:rPr lang="tr-TR" sz="2400" b="1" kern="1200" dirty="0" smtClean="0">
                          <a:solidFill>
                            <a:schemeClr val="tx1"/>
                          </a:solidFill>
                          <a:latin typeface="+mn-lt"/>
                          <a:ea typeface="+mn-ea"/>
                          <a:cs typeface="+mn-cs"/>
                        </a:rPr>
                        <a:t> </a:t>
                      </a:r>
                    </a:p>
                    <a:p>
                      <a:pPr algn="just"/>
                      <a:r>
                        <a:rPr lang="tr-TR" sz="2400" b="0" u="none" kern="1200" dirty="0" smtClean="0">
                          <a:solidFill>
                            <a:schemeClr val="tx1"/>
                          </a:solidFill>
                          <a:latin typeface="+mn-lt"/>
                          <a:ea typeface="+mn-ea"/>
                          <a:cs typeface="+mn-cs"/>
                        </a:rPr>
                        <a:t>      </a:t>
                      </a:r>
                      <a:r>
                        <a:rPr lang="tr-TR" sz="2400" b="0" u="sng" kern="1200" dirty="0" smtClean="0">
                          <a:solidFill>
                            <a:schemeClr val="tx1"/>
                          </a:solidFill>
                          <a:latin typeface="+mn-lt"/>
                          <a:ea typeface="+mn-ea"/>
                          <a:cs typeface="+mn-cs"/>
                        </a:rPr>
                        <a:t>Riskli alan içinde veya dışında olup </a:t>
                      </a:r>
                      <a:r>
                        <a:rPr lang="tr-TR" sz="2400" b="0" u="sng" kern="1200" dirty="0" smtClean="0">
                          <a:solidFill>
                            <a:srgbClr val="FF0000"/>
                          </a:solidFill>
                          <a:latin typeface="+mn-lt"/>
                          <a:ea typeface="+mn-ea"/>
                          <a:cs typeface="+mn-cs"/>
                        </a:rPr>
                        <a:t>ekonomik ömrünü tamamlamış </a:t>
                      </a:r>
                      <a:r>
                        <a:rPr lang="tr-TR" sz="2400" b="0" u="sng" kern="1200" dirty="0" smtClean="0">
                          <a:solidFill>
                            <a:schemeClr val="tx1"/>
                          </a:solidFill>
                          <a:latin typeface="+mn-lt"/>
                          <a:ea typeface="+mn-ea"/>
                          <a:cs typeface="+mn-cs"/>
                        </a:rPr>
                        <a:t>olan ya da </a:t>
                      </a:r>
                      <a:r>
                        <a:rPr lang="tr-TR" sz="2400" b="0" u="sng" kern="1200" dirty="0" smtClean="0">
                          <a:solidFill>
                            <a:srgbClr val="FF0000"/>
                          </a:solidFill>
                          <a:latin typeface="+mn-lt"/>
                          <a:ea typeface="+mn-ea"/>
                          <a:cs typeface="+mn-cs"/>
                        </a:rPr>
                        <a:t>yıkılma </a:t>
                      </a:r>
                      <a:r>
                        <a:rPr lang="tr-TR" sz="2400" b="0" u="sng" kern="1200" dirty="0" smtClean="0">
                          <a:solidFill>
                            <a:schemeClr val="tx1"/>
                          </a:solidFill>
                          <a:latin typeface="+mn-lt"/>
                          <a:ea typeface="+mn-ea"/>
                          <a:cs typeface="+mn-cs"/>
                        </a:rPr>
                        <a:t>veya </a:t>
                      </a:r>
                      <a:r>
                        <a:rPr lang="tr-TR" sz="2400" b="0" u="sng" kern="1200" dirty="0" smtClean="0">
                          <a:solidFill>
                            <a:srgbClr val="FF0000"/>
                          </a:solidFill>
                          <a:latin typeface="+mn-lt"/>
                          <a:ea typeface="+mn-ea"/>
                          <a:cs typeface="+mn-cs"/>
                        </a:rPr>
                        <a:t>ağır hasar</a:t>
                      </a:r>
                      <a:r>
                        <a:rPr lang="tr-TR" sz="2400" b="0" u="sng" kern="1200" dirty="0" smtClean="0">
                          <a:solidFill>
                            <a:schemeClr val="tx1"/>
                          </a:solidFill>
                          <a:latin typeface="+mn-lt"/>
                          <a:ea typeface="+mn-ea"/>
                          <a:cs typeface="+mn-cs"/>
                        </a:rPr>
                        <a:t> görme riski taşıdığı ilmî ve teknik verilere dayanılarak tespit edilen yapıları ifade etmektedir.</a:t>
                      </a:r>
                    </a:p>
                    <a:p>
                      <a:pPr algn="just"/>
                      <a:endParaRPr lang="tr-TR" sz="2400" b="0" u="sng" kern="1200" dirty="0" smtClean="0">
                        <a:solidFill>
                          <a:schemeClr val="tx1"/>
                        </a:solidFill>
                        <a:latin typeface="+mn-lt"/>
                        <a:ea typeface="+mn-ea"/>
                        <a:cs typeface="+mn-cs"/>
                      </a:endParaRPr>
                    </a:p>
                    <a:p>
                      <a:pPr algn="just"/>
                      <a:r>
                        <a:rPr lang="tr-TR" sz="2400" b="0" u="none" kern="1200" dirty="0" smtClean="0">
                          <a:solidFill>
                            <a:schemeClr val="tx1"/>
                          </a:solidFill>
                          <a:latin typeface="+mn-lt"/>
                          <a:ea typeface="+mn-ea"/>
                          <a:cs typeface="+mn-cs"/>
                        </a:rPr>
                        <a:t>      (Her bir yapı için tek tespit raporu düzenlenir.</a:t>
                      </a:r>
                      <a:r>
                        <a:rPr lang="tr-TR" sz="2400" b="0" u="none" kern="1200" baseline="0" dirty="0" smtClean="0">
                          <a:solidFill>
                            <a:schemeClr val="tx1"/>
                          </a:solidFill>
                          <a:latin typeface="+mn-lt"/>
                          <a:ea typeface="+mn-ea"/>
                          <a:cs typeface="+mn-cs"/>
                        </a:rPr>
                        <a:t> Tek belirtme yapılır.</a:t>
                      </a:r>
                      <a:r>
                        <a:rPr lang="tr-TR" sz="2400" b="0" u="none" kern="1200" dirty="0" smtClean="0">
                          <a:solidFill>
                            <a:schemeClr val="tx1"/>
                          </a:solidFill>
                          <a:latin typeface="+mn-lt"/>
                          <a:ea typeface="+mn-ea"/>
                          <a:cs typeface="+mn-cs"/>
                        </a:rPr>
                        <a:t> )</a:t>
                      </a:r>
                      <a:endParaRPr lang="tr-TR" sz="2400" b="0" u="none" kern="1200" dirty="0">
                        <a:solidFill>
                          <a:schemeClr val="tx1"/>
                        </a:solidFill>
                        <a:latin typeface="+mn-lt"/>
                        <a:ea typeface="+mn-ea"/>
                        <a:cs typeface="+mn-cs"/>
                      </a:endParaRPr>
                    </a:p>
                  </a:txBody>
                  <a:tcPr anchor="ctr">
                    <a:solidFill>
                      <a:schemeClr val="bg1"/>
                    </a:solidFill>
                  </a:tcPr>
                </a:tc>
              </a:tr>
            </a:tbl>
          </a:graphicData>
        </a:graphic>
      </p:graphicFrame>
      <p:sp>
        <p:nvSpPr>
          <p:cNvPr id="6" name="5 Veri Yer Tutucusu"/>
          <p:cNvSpPr>
            <a:spLocks noGrp="1"/>
          </p:cNvSpPr>
          <p:nvPr>
            <p:ph type="dt" sz="half" idx="10"/>
          </p:nvPr>
        </p:nvSpPr>
        <p:spPr/>
        <p:txBody>
          <a:bodyPr/>
          <a:lstStyle/>
          <a:p>
            <a:fld id="{B40C2169-6F67-4294-858C-9C9FF9872E98}" type="datetime1">
              <a:rPr lang="tr-TR" smtClean="0"/>
              <a:pPr/>
              <a:t>26.09.2014</a:t>
            </a:fld>
            <a:endParaRPr lang="en-US" dirty="0"/>
          </a:p>
        </p:txBody>
      </p:sp>
      <p:sp>
        <p:nvSpPr>
          <p:cNvPr id="4" name="3 Slayt Numarası Yer Tutucusu"/>
          <p:cNvSpPr>
            <a:spLocks noGrp="1"/>
          </p:cNvSpPr>
          <p:nvPr>
            <p:ph type="sldNum" sz="quarter" idx="12"/>
          </p:nvPr>
        </p:nvSpPr>
        <p:spPr/>
        <p:txBody>
          <a:bodyPr/>
          <a:lstStyle/>
          <a:p>
            <a:fld id="{D5BBC35B-A44B-4119-B8DA-DE9E3DFADA20}" type="slidenum">
              <a:rPr kumimoji="0" lang="en-US" smtClean="0"/>
              <a:pPr/>
              <a:t>9</a:t>
            </a:fld>
            <a:endParaRPr kumimoji="0" lang="en-US"/>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7861</TotalTime>
  <Words>2619</Words>
  <Application>Microsoft Office PowerPoint</Application>
  <PresentationFormat>Ekran Gösterisi (4:3)</PresentationFormat>
  <Paragraphs>410</Paragraphs>
  <Slides>44</Slides>
  <Notes>24</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Kalabalık</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Tahliye ve Yıktırma</vt:lpstr>
      <vt:lpstr>Slayt 30</vt:lpstr>
      <vt:lpstr>Slayt 31</vt:lpstr>
      <vt:lpstr>Slayt 32</vt:lpstr>
      <vt:lpstr>6306 sayılı Kanun Uygulamalarında  Döner sermaye ve Harç  </vt:lpstr>
      <vt:lpstr>Slayt 34</vt:lpstr>
      <vt:lpstr>Slayt 35</vt:lpstr>
      <vt:lpstr>Slayt 36</vt:lpstr>
      <vt:lpstr>Slayt 37</vt:lpstr>
      <vt:lpstr>Slayt 38</vt:lpstr>
      <vt:lpstr>Soru/nlar</vt:lpstr>
      <vt:lpstr>Slayt 40</vt:lpstr>
      <vt:lpstr>Kentsel Köy-Mahalle (Ne aldık Ne verdik; Yeşil alan- İnsanca Yaşam- Sosyal Dönüşüm)</vt:lpstr>
      <vt:lpstr>Slayt 42</vt:lpstr>
      <vt:lpstr>Slayt 43</vt:lpstr>
      <vt:lpstr>Slayt 44</vt:lpstr>
    </vt:vector>
  </TitlesOfParts>
  <Company>TAPUKADASTRO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solty</dc:creator>
  <cp:lastModifiedBy>tk36037</cp:lastModifiedBy>
  <cp:revision>1387</cp:revision>
  <dcterms:created xsi:type="dcterms:W3CDTF">2009-04-29T05:07:44Z</dcterms:created>
  <dcterms:modified xsi:type="dcterms:W3CDTF">2014-09-26T06:40:51Z</dcterms:modified>
</cp:coreProperties>
</file>