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0"/>
  </p:notesMasterIdLst>
  <p:sldIdLst>
    <p:sldId id="256" r:id="rId2"/>
    <p:sldId id="257" r:id="rId3"/>
    <p:sldId id="280" r:id="rId4"/>
    <p:sldId id="358" r:id="rId5"/>
    <p:sldId id="389" r:id="rId6"/>
    <p:sldId id="357" r:id="rId7"/>
    <p:sldId id="360" r:id="rId8"/>
    <p:sldId id="356" r:id="rId9"/>
    <p:sldId id="355" r:id="rId10"/>
    <p:sldId id="363" r:id="rId11"/>
    <p:sldId id="362" r:id="rId12"/>
    <p:sldId id="364" r:id="rId13"/>
    <p:sldId id="361" r:id="rId14"/>
    <p:sldId id="371" r:id="rId15"/>
    <p:sldId id="365" r:id="rId16"/>
    <p:sldId id="373" r:id="rId17"/>
    <p:sldId id="375" r:id="rId18"/>
    <p:sldId id="376" r:id="rId19"/>
    <p:sldId id="367" r:id="rId20"/>
    <p:sldId id="381" r:id="rId21"/>
    <p:sldId id="374" r:id="rId22"/>
    <p:sldId id="377" r:id="rId23"/>
    <p:sldId id="379" r:id="rId24"/>
    <p:sldId id="281" r:id="rId25"/>
    <p:sldId id="283" r:id="rId26"/>
    <p:sldId id="354" r:id="rId27"/>
    <p:sldId id="282" r:id="rId28"/>
    <p:sldId id="285" r:id="rId29"/>
    <p:sldId id="340" r:id="rId30"/>
    <p:sldId id="286" r:id="rId31"/>
    <p:sldId id="382" r:id="rId32"/>
    <p:sldId id="387" r:id="rId33"/>
    <p:sldId id="386" r:id="rId34"/>
    <p:sldId id="290" r:id="rId35"/>
    <p:sldId id="383" r:id="rId36"/>
    <p:sldId id="384" r:id="rId37"/>
    <p:sldId id="385" r:id="rId38"/>
    <p:sldId id="279" r:id="rId3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1" autoAdjust="0"/>
    <p:restoredTop sz="94660" autoAdjust="0"/>
  </p:normalViewPr>
  <p:slideViewPr>
    <p:cSldViewPr>
      <p:cViewPr>
        <p:scale>
          <a:sx n="70" d="100"/>
          <a:sy n="70" d="100"/>
        </p:scale>
        <p:origin x="-1386" y="-72"/>
      </p:cViewPr>
      <p:guideLst>
        <p:guide orient="horz" pos="2160"/>
        <p:guide pos="2880"/>
      </p:guideLst>
    </p:cSldViewPr>
  </p:slideViewPr>
  <p:outlineViewPr>
    <p:cViewPr>
      <p:scale>
        <a:sx n="33" d="100"/>
        <a:sy n="33" d="100"/>
      </p:scale>
      <p:origin x="240" y="1740"/>
    </p:cViewPr>
  </p:outlineViewPr>
  <p:notesTextViewPr>
    <p:cViewPr>
      <p:scale>
        <a:sx n="100" d="100"/>
        <a:sy n="100" d="100"/>
      </p:scale>
      <p:origin x="0" y="0"/>
    </p:cViewPr>
  </p:notesTextViewPr>
  <p:sorterViewPr>
    <p:cViewPr>
      <p:scale>
        <a:sx n="66" d="100"/>
        <a:sy n="66" d="100"/>
      </p:scale>
      <p:origin x="0" y="2208"/>
    </p:cViewPr>
  </p:sorterViewPr>
  <p:notesViewPr>
    <p:cSldViewPr>
      <p:cViewPr varScale="1">
        <p:scale>
          <a:sx n="55" d="100"/>
          <a:sy n="55" d="100"/>
        </p:scale>
        <p:origin x="-2856"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822A1C-5DA5-44C1-A260-F488F809C435}"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tr-TR"/>
        </a:p>
      </dgm:t>
    </dgm:pt>
    <dgm:pt modelId="{382A3B07-794A-43DF-89A3-78113FDE9CAD}">
      <dgm:prSet phldrT="[Metin]" custT="1"/>
      <dgm:spPr/>
      <dgm:t>
        <a:bodyPr/>
        <a:lstStyle/>
        <a:p>
          <a:r>
            <a:rPr lang="tr-TR" sz="2800" dirty="0" smtClean="0"/>
            <a:t>Sahtecilik</a:t>
          </a:r>
          <a:endParaRPr lang="tr-TR" sz="2800" dirty="0"/>
        </a:p>
      </dgm:t>
    </dgm:pt>
    <dgm:pt modelId="{A20E0B94-1481-4D16-8E92-82F762552CED}" type="parTrans" cxnId="{CB562D72-0741-48F0-BC5A-05FFC9A06BDD}">
      <dgm:prSet/>
      <dgm:spPr/>
      <dgm:t>
        <a:bodyPr/>
        <a:lstStyle/>
        <a:p>
          <a:endParaRPr lang="tr-TR"/>
        </a:p>
      </dgm:t>
    </dgm:pt>
    <dgm:pt modelId="{BE790193-A103-4539-B25F-C3D0E01261F6}" type="sibTrans" cxnId="{CB562D72-0741-48F0-BC5A-05FFC9A06BDD}">
      <dgm:prSet/>
      <dgm:spPr/>
      <dgm:t>
        <a:bodyPr/>
        <a:lstStyle/>
        <a:p>
          <a:endParaRPr lang="tr-TR"/>
        </a:p>
      </dgm:t>
    </dgm:pt>
    <dgm:pt modelId="{019D16CA-89D9-4217-AB75-E4A7020433EA}">
      <dgm:prSet phldrT="[Metin]" custT="1"/>
      <dgm:spPr/>
      <dgm:t>
        <a:bodyPr/>
        <a:lstStyle/>
        <a:p>
          <a:r>
            <a:rPr lang="tr-TR" sz="2800" dirty="0" smtClean="0"/>
            <a:t>Belgede Sahtecilik</a:t>
          </a:r>
          <a:endParaRPr lang="tr-TR" sz="2800" dirty="0"/>
        </a:p>
      </dgm:t>
    </dgm:pt>
    <dgm:pt modelId="{310D9D23-4964-434C-99BE-AE1F93040408}" type="parTrans" cxnId="{84A550F6-4495-4341-84AC-636118396671}">
      <dgm:prSet/>
      <dgm:spPr/>
      <dgm:t>
        <a:bodyPr/>
        <a:lstStyle/>
        <a:p>
          <a:endParaRPr lang="tr-TR"/>
        </a:p>
      </dgm:t>
    </dgm:pt>
    <dgm:pt modelId="{5404F6C8-37ED-49CF-AE87-CA5F8527A344}" type="sibTrans" cxnId="{84A550F6-4495-4341-84AC-636118396671}">
      <dgm:prSet/>
      <dgm:spPr/>
      <dgm:t>
        <a:bodyPr/>
        <a:lstStyle/>
        <a:p>
          <a:endParaRPr lang="tr-TR"/>
        </a:p>
      </dgm:t>
    </dgm:pt>
    <dgm:pt modelId="{AF0B87E1-6C2B-4B8D-AD2A-40FCBE6F81B8}">
      <dgm:prSet phldrT="[Metin]" custT="1"/>
      <dgm:spPr/>
      <dgm:t>
        <a:bodyPr/>
        <a:lstStyle/>
        <a:p>
          <a:r>
            <a:rPr lang="tr-TR" sz="2800" dirty="0" smtClean="0"/>
            <a:t>Siber Sahtecilik</a:t>
          </a:r>
          <a:endParaRPr lang="tr-TR" sz="2800" dirty="0"/>
        </a:p>
      </dgm:t>
    </dgm:pt>
    <dgm:pt modelId="{EB351A68-7393-457B-9E0A-6C635052268F}" type="parTrans" cxnId="{6FDFAC28-F839-4B25-AAF9-00C3419315C5}">
      <dgm:prSet/>
      <dgm:spPr/>
      <dgm:t>
        <a:bodyPr/>
        <a:lstStyle/>
        <a:p>
          <a:endParaRPr lang="tr-TR"/>
        </a:p>
      </dgm:t>
    </dgm:pt>
    <dgm:pt modelId="{68316193-672F-4B7D-BCA1-E00B7A0C0313}" type="sibTrans" cxnId="{6FDFAC28-F839-4B25-AAF9-00C3419315C5}">
      <dgm:prSet/>
      <dgm:spPr/>
      <dgm:t>
        <a:bodyPr/>
        <a:lstStyle/>
        <a:p>
          <a:endParaRPr lang="tr-TR"/>
        </a:p>
      </dgm:t>
    </dgm:pt>
    <dgm:pt modelId="{49E085B8-F58F-494D-B05E-EF80C6D1EAB3}" type="pres">
      <dgm:prSet presAssocID="{08822A1C-5DA5-44C1-A260-F488F809C435}" presName="hierChild1" presStyleCnt="0">
        <dgm:presLayoutVars>
          <dgm:orgChart val="1"/>
          <dgm:chPref val="1"/>
          <dgm:dir/>
          <dgm:animOne val="branch"/>
          <dgm:animLvl val="lvl"/>
          <dgm:resizeHandles/>
        </dgm:presLayoutVars>
      </dgm:prSet>
      <dgm:spPr/>
      <dgm:t>
        <a:bodyPr/>
        <a:lstStyle/>
        <a:p>
          <a:endParaRPr lang="tr-TR"/>
        </a:p>
      </dgm:t>
    </dgm:pt>
    <dgm:pt modelId="{A7D4A452-40D0-4D78-8C13-17E62A4DB532}" type="pres">
      <dgm:prSet presAssocID="{382A3B07-794A-43DF-89A3-78113FDE9CAD}" presName="hierRoot1" presStyleCnt="0">
        <dgm:presLayoutVars>
          <dgm:hierBranch val="init"/>
        </dgm:presLayoutVars>
      </dgm:prSet>
      <dgm:spPr/>
    </dgm:pt>
    <dgm:pt modelId="{2928B3EF-B48D-40A7-93BF-61908F7EB62E}" type="pres">
      <dgm:prSet presAssocID="{382A3B07-794A-43DF-89A3-78113FDE9CAD}" presName="rootComposite1" presStyleCnt="0"/>
      <dgm:spPr/>
    </dgm:pt>
    <dgm:pt modelId="{EDE67E65-8626-461A-821F-A185D99ABC80}" type="pres">
      <dgm:prSet presAssocID="{382A3B07-794A-43DF-89A3-78113FDE9CAD}" presName="rootText1" presStyleLbl="node0" presStyleIdx="0" presStyleCnt="1" custScaleY="41597" custLinFactNeighborX="2016" custLinFactNeighborY="-32489">
        <dgm:presLayoutVars>
          <dgm:chPref val="3"/>
        </dgm:presLayoutVars>
      </dgm:prSet>
      <dgm:spPr/>
      <dgm:t>
        <a:bodyPr/>
        <a:lstStyle/>
        <a:p>
          <a:endParaRPr lang="tr-TR"/>
        </a:p>
      </dgm:t>
    </dgm:pt>
    <dgm:pt modelId="{F3920CD3-EA08-4347-9C3B-2B28B5B3508C}" type="pres">
      <dgm:prSet presAssocID="{382A3B07-794A-43DF-89A3-78113FDE9CAD}" presName="rootConnector1" presStyleLbl="node1" presStyleIdx="0" presStyleCnt="0"/>
      <dgm:spPr/>
      <dgm:t>
        <a:bodyPr/>
        <a:lstStyle/>
        <a:p>
          <a:endParaRPr lang="tr-TR"/>
        </a:p>
      </dgm:t>
    </dgm:pt>
    <dgm:pt modelId="{88ABF02D-DD97-4C84-A3C7-727A41E8EF80}" type="pres">
      <dgm:prSet presAssocID="{382A3B07-794A-43DF-89A3-78113FDE9CAD}" presName="hierChild2" presStyleCnt="0"/>
      <dgm:spPr/>
    </dgm:pt>
    <dgm:pt modelId="{3A8E8AB7-0CC2-43FD-8EB7-208F25B2B688}" type="pres">
      <dgm:prSet presAssocID="{310D9D23-4964-434C-99BE-AE1F93040408}" presName="Name37" presStyleLbl="parChTrans1D2" presStyleIdx="0" presStyleCnt="2"/>
      <dgm:spPr/>
      <dgm:t>
        <a:bodyPr/>
        <a:lstStyle/>
        <a:p>
          <a:endParaRPr lang="tr-TR"/>
        </a:p>
      </dgm:t>
    </dgm:pt>
    <dgm:pt modelId="{BA483FBB-9BC1-4067-BD54-B7C26E3ADFF7}" type="pres">
      <dgm:prSet presAssocID="{019D16CA-89D9-4217-AB75-E4A7020433EA}" presName="hierRoot2" presStyleCnt="0">
        <dgm:presLayoutVars>
          <dgm:hierBranch val="init"/>
        </dgm:presLayoutVars>
      </dgm:prSet>
      <dgm:spPr/>
    </dgm:pt>
    <dgm:pt modelId="{8506CD8F-D21F-485C-8963-B1D1B1CD3BB9}" type="pres">
      <dgm:prSet presAssocID="{019D16CA-89D9-4217-AB75-E4A7020433EA}" presName="rootComposite" presStyleCnt="0"/>
      <dgm:spPr/>
    </dgm:pt>
    <dgm:pt modelId="{DD9B4F71-54E3-4F8C-AEE5-01F9DA1EE91B}" type="pres">
      <dgm:prSet presAssocID="{019D16CA-89D9-4217-AB75-E4A7020433EA}" presName="rootText" presStyleLbl="node2" presStyleIdx="0" presStyleCnt="2" custScaleY="23886">
        <dgm:presLayoutVars>
          <dgm:chPref val="3"/>
        </dgm:presLayoutVars>
      </dgm:prSet>
      <dgm:spPr/>
      <dgm:t>
        <a:bodyPr/>
        <a:lstStyle/>
        <a:p>
          <a:endParaRPr lang="tr-TR"/>
        </a:p>
      </dgm:t>
    </dgm:pt>
    <dgm:pt modelId="{AA1C5FFA-0FE8-4320-8B63-EE444932ED1D}" type="pres">
      <dgm:prSet presAssocID="{019D16CA-89D9-4217-AB75-E4A7020433EA}" presName="rootConnector" presStyleLbl="node2" presStyleIdx="0" presStyleCnt="2"/>
      <dgm:spPr/>
      <dgm:t>
        <a:bodyPr/>
        <a:lstStyle/>
        <a:p>
          <a:endParaRPr lang="tr-TR"/>
        </a:p>
      </dgm:t>
    </dgm:pt>
    <dgm:pt modelId="{9ABD9153-8877-4685-8A78-6B33F9CC79C5}" type="pres">
      <dgm:prSet presAssocID="{019D16CA-89D9-4217-AB75-E4A7020433EA}" presName="hierChild4" presStyleCnt="0"/>
      <dgm:spPr/>
    </dgm:pt>
    <dgm:pt modelId="{C37C7DE8-6E06-475B-8D2B-6C49309A65AE}" type="pres">
      <dgm:prSet presAssocID="{019D16CA-89D9-4217-AB75-E4A7020433EA}" presName="hierChild5" presStyleCnt="0"/>
      <dgm:spPr/>
    </dgm:pt>
    <dgm:pt modelId="{49CE2961-E301-4879-858C-E5BB7421EAF6}" type="pres">
      <dgm:prSet presAssocID="{EB351A68-7393-457B-9E0A-6C635052268F}" presName="Name37" presStyleLbl="parChTrans1D2" presStyleIdx="1" presStyleCnt="2"/>
      <dgm:spPr/>
      <dgm:t>
        <a:bodyPr/>
        <a:lstStyle/>
        <a:p>
          <a:endParaRPr lang="tr-TR"/>
        </a:p>
      </dgm:t>
    </dgm:pt>
    <dgm:pt modelId="{05E79D33-1A51-4F36-98D9-3643B5D99E63}" type="pres">
      <dgm:prSet presAssocID="{AF0B87E1-6C2B-4B8D-AD2A-40FCBE6F81B8}" presName="hierRoot2" presStyleCnt="0">
        <dgm:presLayoutVars>
          <dgm:hierBranch val="init"/>
        </dgm:presLayoutVars>
      </dgm:prSet>
      <dgm:spPr/>
    </dgm:pt>
    <dgm:pt modelId="{73AFC539-EA39-433A-AE3C-0FD9A9B62520}" type="pres">
      <dgm:prSet presAssocID="{AF0B87E1-6C2B-4B8D-AD2A-40FCBE6F81B8}" presName="rootComposite" presStyleCnt="0"/>
      <dgm:spPr/>
    </dgm:pt>
    <dgm:pt modelId="{BC7F7477-E359-429C-9306-28E70CD75D2C}" type="pres">
      <dgm:prSet presAssocID="{AF0B87E1-6C2B-4B8D-AD2A-40FCBE6F81B8}" presName="rootText" presStyleLbl="node2" presStyleIdx="1" presStyleCnt="2" custScaleY="23886">
        <dgm:presLayoutVars>
          <dgm:chPref val="3"/>
        </dgm:presLayoutVars>
      </dgm:prSet>
      <dgm:spPr/>
      <dgm:t>
        <a:bodyPr/>
        <a:lstStyle/>
        <a:p>
          <a:endParaRPr lang="tr-TR"/>
        </a:p>
      </dgm:t>
    </dgm:pt>
    <dgm:pt modelId="{F026B2ED-B69A-4527-99AD-CC98CF0E9C56}" type="pres">
      <dgm:prSet presAssocID="{AF0B87E1-6C2B-4B8D-AD2A-40FCBE6F81B8}" presName="rootConnector" presStyleLbl="node2" presStyleIdx="1" presStyleCnt="2"/>
      <dgm:spPr/>
      <dgm:t>
        <a:bodyPr/>
        <a:lstStyle/>
        <a:p>
          <a:endParaRPr lang="tr-TR"/>
        </a:p>
      </dgm:t>
    </dgm:pt>
    <dgm:pt modelId="{460D8F24-72E2-4358-8669-38A4D4CCC480}" type="pres">
      <dgm:prSet presAssocID="{AF0B87E1-6C2B-4B8D-AD2A-40FCBE6F81B8}" presName="hierChild4" presStyleCnt="0"/>
      <dgm:spPr/>
    </dgm:pt>
    <dgm:pt modelId="{70CBEA33-97C1-4527-B3CE-49BA2065291F}" type="pres">
      <dgm:prSet presAssocID="{AF0B87E1-6C2B-4B8D-AD2A-40FCBE6F81B8}" presName="hierChild5" presStyleCnt="0"/>
      <dgm:spPr/>
    </dgm:pt>
    <dgm:pt modelId="{86BF3C54-74FC-440A-97FD-DC88028EC55E}" type="pres">
      <dgm:prSet presAssocID="{382A3B07-794A-43DF-89A3-78113FDE9CAD}" presName="hierChild3" presStyleCnt="0"/>
      <dgm:spPr/>
    </dgm:pt>
  </dgm:ptLst>
  <dgm:cxnLst>
    <dgm:cxn modelId="{D262F15E-A757-4996-811D-3F04D2AD9B97}" type="presOf" srcId="{AF0B87E1-6C2B-4B8D-AD2A-40FCBE6F81B8}" destId="{BC7F7477-E359-429C-9306-28E70CD75D2C}" srcOrd="0" destOrd="0" presId="urn:microsoft.com/office/officeart/2005/8/layout/orgChart1"/>
    <dgm:cxn modelId="{47684F3A-5D56-48C1-98E5-3796311CED7A}" type="presOf" srcId="{019D16CA-89D9-4217-AB75-E4A7020433EA}" destId="{DD9B4F71-54E3-4F8C-AEE5-01F9DA1EE91B}" srcOrd="0" destOrd="0" presId="urn:microsoft.com/office/officeart/2005/8/layout/orgChart1"/>
    <dgm:cxn modelId="{6FDFAC28-F839-4B25-AAF9-00C3419315C5}" srcId="{382A3B07-794A-43DF-89A3-78113FDE9CAD}" destId="{AF0B87E1-6C2B-4B8D-AD2A-40FCBE6F81B8}" srcOrd="1" destOrd="0" parTransId="{EB351A68-7393-457B-9E0A-6C635052268F}" sibTransId="{68316193-672F-4B7D-BCA1-E00B7A0C0313}"/>
    <dgm:cxn modelId="{F12F6126-3BA5-4DA2-BC75-6F7B08A3E8F6}" type="presOf" srcId="{AF0B87E1-6C2B-4B8D-AD2A-40FCBE6F81B8}" destId="{F026B2ED-B69A-4527-99AD-CC98CF0E9C56}" srcOrd="1" destOrd="0" presId="urn:microsoft.com/office/officeart/2005/8/layout/orgChart1"/>
    <dgm:cxn modelId="{E46B754B-A96C-4E7D-AD06-0B7D9E8F212A}" type="presOf" srcId="{382A3B07-794A-43DF-89A3-78113FDE9CAD}" destId="{EDE67E65-8626-461A-821F-A185D99ABC80}" srcOrd="0" destOrd="0" presId="urn:microsoft.com/office/officeart/2005/8/layout/orgChart1"/>
    <dgm:cxn modelId="{30260E3D-1B50-483B-A7D9-809BD0C46D1B}" type="presOf" srcId="{382A3B07-794A-43DF-89A3-78113FDE9CAD}" destId="{F3920CD3-EA08-4347-9C3B-2B28B5B3508C}" srcOrd="1" destOrd="0" presId="urn:microsoft.com/office/officeart/2005/8/layout/orgChart1"/>
    <dgm:cxn modelId="{84A550F6-4495-4341-84AC-636118396671}" srcId="{382A3B07-794A-43DF-89A3-78113FDE9CAD}" destId="{019D16CA-89D9-4217-AB75-E4A7020433EA}" srcOrd="0" destOrd="0" parTransId="{310D9D23-4964-434C-99BE-AE1F93040408}" sibTransId="{5404F6C8-37ED-49CF-AE87-CA5F8527A344}"/>
    <dgm:cxn modelId="{32E86BFA-AD82-4020-A383-6736EC949484}" type="presOf" srcId="{08822A1C-5DA5-44C1-A260-F488F809C435}" destId="{49E085B8-F58F-494D-B05E-EF80C6D1EAB3}" srcOrd="0" destOrd="0" presId="urn:microsoft.com/office/officeart/2005/8/layout/orgChart1"/>
    <dgm:cxn modelId="{CB562D72-0741-48F0-BC5A-05FFC9A06BDD}" srcId="{08822A1C-5DA5-44C1-A260-F488F809C435}" destId="{382A3B07-794A-43DF-89A3-78113FDE9CAD}" srcOrd="0" destOrd="0" parTransId="{A20E0B94-1481-4D16-8E92-82F762552CED}" sibTransId="{BE790193-A103-4539-B25F-C3D0E01261F6}"/>
    <dgm:cxn modelId="{46A4FA68-03E5-40CE-BB1F-A8FDB782DFF7}" type="presOf" srcId="{310D9D23-4964-434C-99BE-AE1F93040408}" destId="{3A8E8AB7-0CC2-43FD-8EB7-208F25B2B688}" srcOrd="0" destOrd="0" presId="urn:microsoft.com/office/officeart/2005/8/layout/orgChart1"/>
    <dgm:cxn modelId="{41ADFD4D-8079-4A6A-B4DF-1E26AEC7F4F0}" type="presOf" srcId="{EB351A68-7393-457B-9E0A-6C635052268F}" destId="{49CE2961-E301-4879-858C-E5BB7421EAF6}" srcOrd="0" destOrd="0" presId="urn:microsoft.com/office/officeart/2005/8/layout/orgChart1"/>
    <dgm:cxn modelId="{98A395EC-B4A8-41F3-B463-08D70AA9AB93}" type="presOf" srcId="{019D16CA-89D9-4217-AB75-E4A7020433EA}" destId="{AA1C5FFA-0FE8-4320-8B63-EE444932ED1D}" srcOrd="1" destOrd="0" presId="urn:microsoft.com/office/officeart/2005/8/layout/orgChart1"/>
    <dgm:cxn modelId="{FFA543F3-B380-4EA6-96F2-CBBB79903515}" type="presParOf" srcId="{49E085B8-F58F-494D-B05E-EF80C6D1EAB3}" destId="{A7D4A452-40D0-4D78-8C13-17E62A4DB532}" srcOrd="0" destOrd="0" presId="urn:microsoft.com/office/officeart/2005/8/layout/orgChart1"/>
    <dgm:cxn modelId="{8D416393-DCBE-40B5-A4DD-1C1AF1CA4D50}" type="presParOf" srcId="{A7D4A452-40D0-4D78-8C13-17E62A4DB532}" destId="{2928B3EF-B48D-40A7-93BF-61908F7EB62E}" srcOrd="0" destOrd="0" presId="urn:microsoft.com/office/officeart/2005/8/layout/orgChart1"/>
    <dgm:cxn modelId="{57A108F0-062C-4182-8713-283931E8B749}" type="presParOf" srcId="{2928B3EF-B48D-40A7-93BF-61908F7EB62E}" destId="{EDE67E65-8626-461A-821F-A185D99ABC80}" srcOrd="0" destOrd="0" presId="urn:microsoft.com/office/officeart/2005/8/layout/orgChart1"/>
    <dgm:cxn modelId="{F4F163E8-A958-45BD-8E0A-E6C0B9AF67EA}" type="presParOf" srcId="{2928B3EF-B48D-40A7-93BF-61908F7EB62E}" destId="{F3920CD3-EA08-4347-9C3B-2B28B5B3508C}" srcOrd="1" destOrd="0" presId="urn:microsoft.com/office/officeart/2005/8/layout/orgChart1"/>
    <dgm:cxn modelId="{54356FE4-2E4D-4186-B9F6-1722908F22C9}" type="presParOf" srcId="{A7D4A452-40D0-4D78-8C13-17E62A4DB532}" destId="{88ABF02D-DD97-4C84-A3C7-727A41E8EF80}" srcOrd="1" destOrd="0" presId="urn:microsoft.com/office/officeart/2005/8/layout/orgChart1"/>
    <dgm:cxn modelId="{EE75589B-A051-4824-A46A-9BA3D88063EC}" type="presParOf" srcId="{88ABF02D-DD97-4C84-A3C7-727A41E8EF80}" destId="{3A8E8AB7-0CC2-43FD-8EB7-208F25B2B688}" srcOrd="0" destOrd="0" presId="urn:microsoft.com/office/officeart/2005/8/layout/orgChart1"/>
    <dgm:cxn modelId="{7193D4BA-FF41-4F0B-96FA-F94EB7290C4F}" type="presParOf" srcId="{88ABF02D-DD97-4C84-A3C7-727A41E8EF80}" destId="{BA483FBB-9BC1-4067-BD54-B7C26E3ADFF7}" srcOrd="1" destOrd="0" presId="urn:microsoft.com/office/officeart/2005/8/layout/orgChart1"/>
    <dgm:cxn modelId="{982F7836-BCA1-450F-888D-837BFE987F3F}" type="presParOf" srcId="{BA483FBB-9BC1-4067-BD54-B7C26E3ADFF7}" destId="{8506CD8F-D21F-485C-8963-B1D1B1CD3BB9}" srcOrd="0" destOrd="0" presId="urn:microsoft.com/office/officeart/2005/8/layout/orgChart1"/>
    <dgm:cxn modelId="{C7090D4E-A6B8-4802-895C-E9945A9AE2B1}" type="presParOf" srcId="{8506CD8F-D21F-485C-8963-B1D1B1CD3BB9}" destId="{DD9B4F71-54E3-4F8C-AEE5-01F9DA1EE91B}" srcOrd="0" destOrd="0" presId="urn:microsoft.com/office/officeart/2005/8/layout/orgChart1"/>
    <dgm:cxn modelId="{2A5CAA5E-3D5D-40E3-9974-D9F7CACAE5D0}" type="presParOf" srcId="{8506CD8F-D21F-485C-8963-B1D1B1CD3BB9}" destId="{AA1C5FFA-0FE8-4320-8B63-EE444932ED1D}" srcOrd="1" destOrd="0" presId="urn:microsoft.com/office/officeart/2005/8/layout/orgChart1"/>
    <dgm:cxn modelId="{0FBB830D-912E-4EB2-8259-7BC6FDEFDAFA}" type="presParOf" srcId="{BA483FBB-9BC1-4067-BD54-B7C26E3ADFF7}" destId="{9ABD9153-8877-4685-8A78-6B33F9CC79C5}" srcOrd="1" destOrd="0" presId="urn:microsoft.com/office/officeart/2005/8/layout/orgChart1"/>
    <dgm:cxn modelId="{07564BF5-BC01-45AF-B359-694AD6C1DFF2}" type="presParOf" srcId="{BA483FBB-9BC1-4067-BD54-B7C26E3ADFF7}" destId="{C37C7DE8-6E06-475B-8D2B-6C49309A65AE}" srcOrd="2" destOrd="0" presId="urn:microsoft.com/office/officeart/2005/8/layout/orgChart1"/>
    <dgm:cxn modelId="{45436071-B725-428B-9C36-97F07CFB8857}" type="presParOf" srcId="{88ABF02D-DD97-4C84-A3C7-727A41E8EF80}" destId="{49CE2961-E301-4879-858C-E5BB7421EAF6}" srcOrd="2" destOrd="0" presId="urn:microsoft.com/office/officeart/2005/8/layout/orgChart1"/>
    <dgm:cxn modelId="{A1A957C6-A865-428E-9787-B60743752910}" type="presParOf" srcId="{88ABF02D-DD97-4C84-A3C7-727A41E8EF80}" destId="{05E79D33-1A51-4F36-98D9-3643B5D99E63}" srcOrd="3" destOrd="0" presId="urn:microsoft.com/office/officeart/2005/8/layout/orgChart1"/>
    <dgm:cxn modelId="{5FD8150A-557C-4DC2-94E2-27509A07F812}" type="presParOf" srcId="{05E79D33-1A51-4F36-98D9-3643B5D99E63}" destId="{73AFC539-EA39-433A-AE3C-0FD9A9B62520}" srcOrd="0" destOrd="0" presId="urn:microsoft.com/office/officeart/2005/8/layout/orgChart1"/>
    <dgm:cxn modelId="{AC3C6609-948A-4675-8E3C-F3EAAA4005D3}" type="presParOf" srcId="{73AFC539-EA39-433A-AE3C-0FD9A9B62520}" destId="{BC7F7477-E359-429C-9306-28E70CD75D2C}" srcOrd="0" destOrd="0" presId="urn:microsoft.com/office/officeart/2005/8/layout/orgChart1"/>
    <dgm:cxn modelId="{B8E325A9-1850-47B6-8699-C82EEBC4534E}" type="presParOf" srcId="{73AFC539-EA39-433A-AE3C-0FD9A9B62520}" destId="{F026B2ED-B69A-4527-99AD-CC98CF0E9C56}" srcOrd="1" destOrd="0" presId="urn:microsoft.com/office/officeart/2005/8/layout/orgChart1"/>
    <dgm:cxn modelId="{DE9AA60B-1A4F-41B7-9AE5-9D942095898F}" type="presParOf" srcId="{05E79D33-1A51-4F36-98D9-3643B5D99E63}" destId="{460D8F24-72E2-4358-8669-38A4D4CCC480}" srcOrd="1" destOrd="0" presId="urn:microsoft.com/office/officeart/2005/8/layout/orgChart1"/>
    <dgm:cxn modelId="{379A3B0D-7C8D-4B08-9172-B4A11985C1FC}" type="presParOf" srcId="{05E79D33-1A51-4F36-98D9-3643B5D99E63}" destId="{70CBEA33-97C1-4527-B3CE-49BA2065291F}" srcOrd="2" destOrd="0" presId="urn:microsoft.com/office/officeart/2005/8/layout/orgChart1"/>
    <dgm:cxn modelId="{41EF8222-CEF8-487D-8AD7-FD502D1DB2D9}" type="presParOf" srcId="{A7D4A452-40D0-4D78-8C13-17E62A4DB532}" destId="{86BF3C54-74FC-440A-97FD-DC88028EC55E}" srcOrd="2" destOrd="0" presId="urn:microsoft.com/office/officeart/2005/8/layout/orgChart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822A1C-5DA5-44C1-A260-F488F809C435}"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tr-TR"/>
        </a:p>
      </dgm:t>
    </dgm:pt>
    <dgm:pt modelId="{382A3B07-794A-43DF-89A3-78113FDE9CAD}">
      <dgm:prSet phldrT="[Metin]" custT="1"/>
      <dgm:spPr/>
      <dgm:t>
        <a:bodyPr/>
        <a:lstStyle/>
        <a:p>
          <a:r>
            <a:rPr lang="tr-TR" sz="2800" dirty="0" smtClean="0"/>
            <a:t>Belgede sahtecilik</a:t>
          </a:r>
          <a:endParaRPr lang="tr-TR" sz="2800" dirty="0"/>
        </a:p>
      </dgm:t>
    </dgm:pt>
    <dgm:pt modelId="{A20E0B94-1481-4D16-8E92-82F762552CED}" type="parTrans" cxnId="{CB562D72-0741-48F0-BC5A-05FFC9A06BDD}">
      <dgm:prSet/>
      <dgm:spPr/>
      <dgm:t>
        <a:bodyPr/>
        <a:lstStyle/>
        <a:p>
          <a:endParaRPr lang="tr-TR"/>
        </a:p>
      </dgm:t>
    </dgm:pt>
    <dgm:pt modelId="{BE790193-A103-4539-B25F-C3D0E01261F6}" type="sibTrans" cxnId="{CB562D72-0741-48F0-BC5A-05FFC9A06BDD}">
      <dgm:prSet/>
      <dgm:spPr/>
      <dgm:t>
        <a:bodyPr/>
        <a:lstStyle/>
        <a:p>
          <a:endParaRPr lang="tr-TR"/>
        </a:p>
      </dgm:t>
    </dgm:pt>
    <dgm:pt modelId="{019D16CA-89D9-4217-AB75-E4A7020433EA}">
      <dgm:prSet phldrT="[Metin]" custT="1"/>
      <dgm:spPr/>
      <dgm:t>
        <a:bodyPr/>
        <a:lstStyle/>
        <a:p>
          <a:r>
            <a:rPr lang="tr-TR" sz="2800" dirty="0" smtClean="0"/>
            <a:t>Maddi </a:t>
          </a:r>
          <a:r>
            <a:rPr lang="tr-TR" sz="2800" dirty="0" smtClean="0"/>
            <a:t>Sahtecilik</a:t>
          </a:r>
          <a:endParaRPr lang="tr-TR" sz="2800" dirty="0"/>
        </a:p>
      </dgm:t>
    </dgm:pt>
    <dgm:pt modelId="{310D9D23-4964-434C-99BE-AE1F93040408}" type="parTrans" cxnId="{84A550F6-4495-4341-84AC-636118396671}">
      <dgm:prSet/>
      <dgm:spPr/>
      <dgm:t>
        <a:bodyPr/>
        <a:lstStyle/>
        <a:p>
          <a:endParaRPr lang="tr-TR"/>
        </a:p>
      </dgm:t>
    </dgm:pt>
    <dgm:pt modelId="{5404F6C8-37ED-49CF-AE87-CA5F8527A344}" type="sibTrans" cxnId="{84A550F6-4495-4341-84AC-636118396671}">
      <dgm:prSet/>
      <dgm:spPr/>
      <dgm:t>
        <a:bodyPr/>
        <a:lstStyle/>
        <a:p>
          <a:endParaRPr lang="tr-TR"/>
        </a:p>
      </dgm:t>
    </dgm:pt>
    <dgm:pt modelId="{AF0B87E1-6C2B-4B8D-AD2A-40FCBE6F81B8}">
      <dgm:prSet phldrT="[Metin]" custT="1"/>
      <dgm:spPr/>
      <dgm:t>
        <a:bodyPr/>
        <a:lstStyle/>
        <a:p>
          <a:r>
            <a:rPr lang="tr-TR" sz="2800" dirty="0" smtClean="0"/>
            <a:t>Fikri </a:t>
          </a:r>
          <a:r>
            <a:rPr lang="tr-TR" sz="2800" dirty="0" smtClean="0"/>
            <a:t>Sahtecilik</a:t>
          </a:r>
          <a:endParaRPr lang="tr-TR" sz="2800" dirty="0"/>
        </a:p>
      </dgm:t>
    </dgm:pt>
    <dgm:pt modelId="{EB351A68-7393-457B-9E0A-6C635052268F}" type="parTrans" cxnId="{6FDFAC28-F839-4B25-AAF9-00C3419315C5}">
      <dgm:prSet/>
      <dgm:spPr/>
      <dgm:t>
        <a:bodyPr/>
        <a:lstStyle/>
        <a:p>
          <a:endParaRPr lang="tr-TR"/>
        </a:p>
      </dgm:t>
    </dgm:pt>
    <dgm:pt modelId="{68316193-672F-4B7D-BCA1-E00B7A0C0313}" type="sibTrans" cxnId="{6FDFAC28-F839-4B25-AAF9-00C3419315C5}">
      <dgm:prSet/>
      <dgm:spPr/>
      <dgm:t>
        <a:bodyPr/>
        <a:lstStyle/>
        <a:p>
          <a:endParaRPr lang="tr-TR"/>
        </a:p>
      </dgm:t>
    </dgm:pt>
    <dgm:pt modelId="{49E085B8-F58F-494D-B05E-EF80C6D1EAB3}" type="pres">
      <dgm:prSet presAssocID="{08822A1C-5DA5-44C1-A260-F488F809C435}" presName="hierChild1" presStyleCnt="0">
        <dgm:presLayoutVars>
          <dgm:orgChart val="1"/>
          <dgm:chPref val="1"/>
          <dgm:dir/>
          <dgm:animOne val="branch"/>
          <dgm:animLvl val="lvl"/>
          <dgm:resizeHandles/>
        </dgm:presLayoutVars>
      </dgm:prSet>
      <dgm:spPr/>
      <dgm:t>
        <a:bodyPr/>
        <a:lstStyle/>
        <a:p>
          <a:endParaRPr lang="tr-TR"/>
        </a:p>
      </dgm:t>
    </dgm:pt>
    <dgm:pt modelId="{A7D4A452-40D0-4D78-8C13-17E62A4DB532}" type="pres">
      <dgm:prSet presAssocID="{382A3B07-794A-43DF-89A3-78113FDE9CAD}" presName="hierRoot1" presStyleCnt="0">
        <dgm:presLayoutVars>
          <dgm:hierBranch val="init"/>
        </dgm:presLayoutVars>
      </dgm:prSet>
      <dgm:spPr/>
    </dgm:pt>
    <dgm:pt modelId="{2928B3EF-B48D-40A7-93BF-61908F7EB62E}" type="pres">
      <dgm:prSet presAssocID="{382A3B07-794A-43DF-89A3-78113FDE9CAD}" presName="rootComposite1" presStyleCnt="0"/>
      <dgm:spPr/>
    </dgm:pt>
    <dgm:pt modelId="{EDE67E65-8626-461A-821F-A185D99ABC80}" type="pres">
      <dgm:prSet presAssocID="{382A3B07-794A-43DF-89A3-78113FDE9CAD}" presName="rootText1" presStyleLbl="node0" presStyleIdx="0" presStyleCnt="1" custScaleY="41597" custLinFactNeighborX="2016" custLinFactNeighborY="-32489">
        <dgm:presLayoutVars>
          <dgm:chPref val="3"/>
        </dgm:presLayoutVars>
      </dgm:prSet>
      <dgm:spPr/>
      <dgm:t>
        <a:bodyPr/>
        <a:lstStyle/>
        <a:p>
          <a:endParaRPr lang="tr-TR"/>
        </a:p>
      </dgm:t>
    </dgm:pt>
    <dgm:pt modelId="{F3920CD3-EA08-4347-9C3B-2B28B5B3508C}" type="pres">
      <dgm:prSet presAssocID="{382A3B07-794A-43DF-89A3-78113FDE9CAD}" presName="rootConnector1" presStyleLbl="node1" presStyleIdx="0" presStyleCnt="0"/>
      <dgm:spPr/>
      <dgm:t>
        <a:bodyPr/>
        <a:lstStyle/>
        <a:p>
          <a:endParaRPr lang="tr-TR"/>
        </a:p>
      </dgm:t>
    </dgm:pt>
    <dgm:pt modelId="{88ABF02D-DD97-4C84-A3C7-727A41E8EF80}" type="pres">
      <dgm:prSet presAssocID="{382A3B07-794A-43DF-89A3-78113FDE9CAD}" presName="hierChild2" presStyleCnt="0"/>
      <dgm:spPr/>
    </dgm:pt>
    <dgm:pt modelId="{3A8E8AB7-0CC2-43FD-8EB7-208F25B2B688}" type="pres">
      <dgm:prSet presAssocID="{310D9D23-4964-434C-99BE-AE1F93040408}" presName="Name37" presStyleLbl="parChTrans1D2" presStyleIdx="0" presStyleCnt="2"/>
      <dgm:spPr/>
      <dgm:t>
        <a:bodyPr/>
        <a:lstStyle/>
        <a:p>
          <a:endParaRPr lang="tr-TR"/>
        </a:p>
      </dgm:t>
    </dgm:pt>
    <dgm:pt modelId="{BA483FBB-9BC1-4067-BD54-B7C26E3ADFF7}" type="pres">
      <dgm:prSet presAssocID="{019D16CA-89D9-4217-AB75-E4A7020433EA}" presName="hierRoot2" presStyleCnt="0">
        <dgm:presLayoutVars>
          <dgm:hierBranch val="init"/>
        </dgm:presLayoutVars>
      </dgm:prSet>
      <dgm:spPr/>
    </dgm:pt>
    <dgm:pt modelId="{8506CD8F-D21F-485C-8963-B1D1B1CD3BB9}" type="pres">
      <dgm:prSet presAssocID="{019D16CA-89D9-4217-AB75-E4A7020433EA}" presName="rootComposite" presStyleCnt="0"/>
      <dgm:spPr/>
    </dgm:pt>
    <dgm:pt modelId="{DD9B4F71-54E3-4F8C-AEE5-01F9DA1EE91B}" type="pres">
      <dgm:prSet presAssocID="{019D16CA-89D9-4217-AB75-E4A7020433EA}" presName="rootText" presStyleLbl="node2" presStyleIdx="0" presStyleCnt="2" custScaleY="23886">
        <dgm:presLayoutVars>
          <dgm:chPref val="3"/>
        </dgm:presLayoutVars>
      </dgm:prSet>
      <dgm:spPr/>
      <dgm:t>
        <a:bodyPr/>
        <a:lstStyle/>
        <a:p>
          <a:endParaRPr lang="tr-TR"/>
        </a:p>
      </dgm:t>
    </dgm:pt>
    <dgm:pt modelId="{AA1C5FFA-0FE8-4320-8B63-EE444932ED1D}" type="pres">
      <dgm:prSet presAssocID="{019D16CA-89D9-4217-AB75-E4A7020433EA}" presName="rootConnector" presStyleLbl="node2" presStyleIdx="0" presStyleCnt="2"/>
      <dgm:spPr/>
      <dgm:t>
        <a:bodyPr/>
        <a:lstStyle/>
        <a:p>
          <a:endParaRPr lang="tr-TR"/>
        </a:p>
      </dgm:t>
    </dgm:pt>
    <dgm:pt modelId="{9ABD9153-8877-4685-8A78-6B33F9CC79C5}" type="pres">
      <dgm:prSet presAssocID="{019D16CA-89D9-4217-AB75-E4A7020433EA}" presName="hierChild4" presStyleCnt="0"/>
      <dgm:spPr/>
    </dgm:pt>
    <dgm:pt modelId="{C37C7DE8-6E06-475B-8D2B-6C49309A65AE}" type="pres">
      <dgm:prSet presAssocID="{019D16CA-89D9-4217-AB75-E4A7020433EA}" presName="hierChild5" presStyleCnt="0"/>
      <dgm:spPr/>
    </dgm:pt>
    <dgm:pt modelId="{49CE2961-E301-4879-858C-E5BB7421EAF6}" type="pres">
      <dgm:prSet presAssocID="{EB351A68-7393-457B-9E0A-6C635052268F}" presName="Name37" presStyleLbl="parChTrans1D2" presStyleIdx="1" presStyleCnt="2"/>
      <dgm:spPr/>
      <dgm:t>
        <a:bodyPr/>
        <a:lstStyle/>
        <a:p>
          <a:endParaRPr lang="tr-TR"/>
        </a:p>
      </dgm:t>
    </dgm:pt>
    <dgm:pt modelId="{05E79D33-1A51-4F36-98D9-3643B5D99E63}" type="pres">
      <dgm:prSet presAssocID="{AF0B87E1-6C2B-4B8D-AD2A-40FCBE6F81B8}" presName="hierRoot2" presStyleCnt="0">
        <dgm:presLayoutVars>
          <dgm:hierBranch val="init"/>
        </dgm:presLayoutVars>
      </dgm:prSet>
      <dgm:spPr/>
    </dgm:pt>
    <dgm:pt modelId="{73AFC539-EA39-433A-AE3C-0FD9A9B62520}" type="pres">
      <dgm:prSet presAssocID="{AF0B87E1-6C2B-4B8D-AD2A-40FCBE6F81B8}" presName="rootComposite" presStyleCnt="0"/>
      <dgm:spPr/>
    </dgm:pt>
    <dgm:pt modelId="{BC7F7477-E359-429C-9306-28E70CD75D2C}" type="pres">
      <dgm:prSet presAssocID="{AF0B87E1-6C2B-4B8D-AD2A-40FCBE6F81B8}" presName="rootText" presStyleLbl="node2" presStyleIdx="1" presStyleCnt="2" custScaleY="23886">
        <dgm:presLayoutVars>
          <dgm:chPref val="3"/>
        </dgm:presLayoutVars>
      </dgm:prSet>
      <dgm:spPr/>
      <dgm:t>
        <a:bodyPr/>
        <a:lstStyle/>
        <a:p>
          <a:endParaRPr lang="tr-TR"/>
        </a:p>
      </dgm:t>
    </dgm:pt>
    <dgm:pt modelId="{F026B2ED-B69A-4527-99AD-CC98CF0E9C56}" type="pres">
      <dgm:prSet presAssocID="{AF0B87E1-6C2B-4B8D-AD2A-40FCBE6F81B8}" presName="rootConnector" presStyleLbl="node2" presStyleIdx="1" presStyleCnt="2"/>
      <dgm:spPr/>
      <dgm:t>
        <a:bodyPr/>
        <a:lstStyle/>
        <a:p>
          <a:endParaRPr lang="tr-TR"/>
        </a:p>
      </dgm:t>
    </dgm:pt>
    <dgm:pt modelId="{460D8F24-72E2-4358-8669-38A4D4CCC480}" type="pres">
      <dgm:prSet presAssocID="{AF0B87E1-6C2B-4B8D-AD2A-40FCBE6F81B8}" presName="hierChild4" presStyleCnt="0"/>
      <dgm:spPr/>
    </dgm:pt>
    <dgm:pt modelId="{70CBEA33-97C1-4527-B3CE-49BA2065291F}" type="pres">
      <dgm:prSet presAssocID="{AF0B87E1-6C2B-4B8D-AD2A-40FCBE6F81B8}" presName="hierChild5" presStyleCnt="0"/>
      <dgm:spPr/>
    </dgm:pt>
    <dgm:pt modelId="{86BF3C54-74FC-440A-97FD-DC88028EC55E}" type="pres">
      <dgm:prSet presAssocID="{382A3B07-794A-43DF-89A3-78113FDE9CAD}" presName="hierChild3" presStyleCnt="0"/>
      <dgm:spPr/>
    </dgm:pt>
  </dgm:ptLst>
  <dgm:cxnLst>
    <dgm:cxn modelId="{2E2C86D4-681A-45D9-9CDB-FB1905EF2836}" type="presOf" srcId="{310D9D23-4964-434C-99BE-AE1F93040408}" destId="{3A8E8AB7-0CC2-43FD-8EB7-208F25B2B688}" srcOrd="0" destOrd="0" presId="urn:microsoft.com/office/officeart/2005/8/layout/orgChart1"/>
    <dgm:cxn modelId="{6FDFAC28-F839-4B25-AAF9-00C3419315C5}" srcId="{382A3B07-794A-43DF-89A3-78113FDE9CAD}" destId="{AF0B87E1-6C2B-4B8D-AD2A-40FCBE6F81B8}" srcOrd="1" destOrd="0" parTransId="{EB351A68-7393-457B-9E0A-6C635052268F}" sibTransId="{68316193-672F-4B7D-BCA1-E00B7A0C0313}"/>
    <dgm:cxn modelId="{AB20C6FB-35F1-49E5-8458-B46C5EFEDD50}" type="presOf" srcId="{08822A1C-5DA5-44C1-A260-F488F809C435}" destId="{49E085B8-F58F-494D-B05E-EF80C6D1EAB3}" srcOrd="0" destOrd="0" presId="urn:microsoft.com/office/officeart/2005/8/layout/orgChart1"/>
    <dgm:cxn modelId="{29B01058-6252-412D-8515-F9F9EA553B88}" type="presOf" srcId="{382A3B07-794A-43DF-89A3-78113FDE9CAD}" destId="{EDE67E65-8626-461A-821F-A185D99ABC80}" srcOrd="0" destOrd="0" presId="urn:microsoft.com/office/officeart/2005/8/layout/orgChart1"/>
    <dgm:cxn modelId="{607CB8BF-57BD-4620-9516-1AEED30FD3D7}" type="presOf" srcId="{382A3B07-794A-43DF-89A3-78113FDE9CAD}" destId="{F3920CD3-EA08-4347-9C3B-2B28B5B3508C}" srcOrd="1" destOrd="0" presId="urn:microsoft.com/office/officeart/2005/8/layout/orgChart1"/>
    <dgm:cxn modelId="{84A550F6-4495-4341-84AC-636118396671}" srcId="{382A3B07-794A-43DF-89A3-78113FDE9CAD}" destId="{019D16CA-89D9-4217-AB75-E4A7020433EA}" srcOrd="0" destOrd="0" parTransId="{310D9D23-4964-434C-99BE-AE1F93040408}" sibTransId="{5404F6C8-37ED-49CF-AE87-CA5F8527A344}"/>
    <dgm:cxn modelId="{71A861F5-4A22-4C55-98E0-CE601044F9E1}" type="presOf" srcId="{AF0B87E1-6C2B-4B8D-AD2A-40FCBE6F81B8}" destId="{F026B2ED-B69A-4527-99AD-CC98CF0E9C56}" srcOrd="1" destOrd="0" presId="urn:microsoft.com/office/officeart/2005/8/layout/orgChart1"/>
    <dgm:cxn modelId="{9CCDD9C5-DE4E-4CC8-B7EE-BA4B99CB8EDF}" type="presOf" srcId="{019D16CA-89D9-4217-AB75-E4A7020433EA}" destId="{DD9B4F71-54E3-4F8C-AEE5-01F9DA1EE91B}" srcOrd="0" destOrd="0" presId="urn:microsoft.com/office/officeart/2005/8/layout/orgChart1"/>
    <dgm:cxn modelId="{F28910FB-B4E0-4D3C-B92C-76350869A0FB}" type="presOf" srcId="{AF0B87E1-6C2B-4B8D-AD2A-40FCBE6F81B8}" destId="{BC7F7477-E359-429C-9306-28E70CD75D2C}" srcOrd="0" destOrd="0" presId="urn:microsoft.com/office/officeart/2005/8/layout/orgChart1"/>
    <dgm:cxn modelId="{CB562D72-0741-48F0-BC5A-05FFC9A06BDD}" srcId="{08822A1C-5DA5-44C1-A260-F488F809C435}" destId="{382A3B07-794A-43DF-89A3-78113FDE9CAD}" srcOrd="0" destOrd="0" parTransId="{A20E0B94-1481-4D16-8E92-82F762552CED}" sibTransId="{BE790193-A103-4539-B25F-C3D0E01261F6}"/>
    <dgm:cxn modelId="{9ED162E6-E2F5-4619-806A-FE36B929E5C2}" type="presOf" srcId="{019D16CA-89D9-4217-AB75-E4A7020433EA}" destId="{AA1C5FFA-0FE8-4320-8B63-EE444932ED1D}" srcOrd="1" destOrd="0" presId="urn:microsoft.com/office/officeart/2005/8/layout/orgChart1"/>
    <dgm:cxn modelId="{617BAABD-11D9-4BEE-9393-73E06DD54075}" type="presOf" srcId="{EB351A68-7393-457B-9E0A-6C635052268F}" destId="{49CE2961-E301-4879-858C-E5BB7421EAF6}" srcOrd="0" destOrd="0" presId="urn:microsoft.com/office/officeart/2005/8/layout/orgChart1"/>
    <dgm:cxn modelId="{29C348D7-E210-475E-BD21-686EF997C264}" type="presParOf" srcId="{49E085B8-F58F-494D-B05E-EF80C6D1EAB3}" destId="{A7D4A452-40D0-4D78-8C13-17E62A4DB532}" srcOrd="0" destOrd="0" presId="urn:microsoft.com/office/officeart/2005/8/layout/orgChart1"/>
    <dgm:cxn modelId="{E429F040-482C-4FB5-A688-D4DA2B2474BA}" type="presParOf" srcId="{A7D4A452-40D0-4D78-8C13-17E62A4DB532}" destId="{2928B3EF-B48D-40A7-93BF-61908F7EB62E}" srcOrd="0" destOrd="0" presId="urn:microsoft.com/office/officeart/2005/8/layout/orgChart1"/>
    <dgm:cxn modelId="{7E570031-5CB8-46D0-99FE-E4F2902FA17E}" type="presParOf" srcId="{2928B3EF-B48D-40A7-93BF-61908F7EB62E}" destId="{EDE67E65-8626-461A-821F-A185D99ABC80}" srcOrd="0" destOrd="0" presId="urn:microsoft.com/office/officeart/2005/8/layout/orgChart1"/>
    <dgm:cxn modelId="{6CA5AC5A-445D-4045-86D7-DEC1896AF3A0}" type="presParOf" srcId="{2928B3EF-B48D-40A7-93BF-61908F7EB62E}" destId="{F3920CD3-EA08-4347-9C3B-2B28B5B3508C}" srcOrd="1" destOrd="0" presId="urn:microsoft.com/office/officeart/2005/8/layout/orgChart1"/>
    <dgm:cxn modelId="{8DA11618-3408-45D2-95E4-8367BF0C5C88}" type="presParOf" srcId="{A7D4A452-40D0-4D78-8C13-17E62A4DB532}" destId="{88ABF02D-DD97-4C84-A3C7-727A41E8EF80}" srcOrd="1" destOrd="0" presId="urn:microsoft.com/office/officeart/2005/8/layout/orgChart1"/>
    <dgm:cxn modelId="{CD3C8817-F8B5-4B8E-8CF1-52899464B510}" type="presParOf" srcId="{88ABF02D-DD97-4C84-A3C7-727A41E8EF80}" destId="{3A8E8AB7-0CC2-43FD-8EB7-208F25B2B688}" srcOrd="0" destOrd="0" presId="urn:microsoft.com/office/officeart/2005/8/layout/orgChart1"/>
    <dgm:cxn modelId="{01462339-73F9-423B-A9B9-8A48FB6EE1AF}" type="presParOf" srcId="{88ABF02D-DD97-4C84-A3C7-727A41E8EF80}" destId="{BA483FBB-9BC1-4067-BD54-B7C26E3ADFF7}" srcOrd="1" destOrd="0" presId="urn:microsoft.com/office/officeart/2005/8/layout/orgChart1"/>
    <dgm:cxn modelId="{6135653E-9BBC-4B90-BE53-854BABEAF42D}" type="presParOf" srcId="{BA483FBB-9BC1-4067-BD54-B7C26E3ADFF7}" destId="{8506CD8F-D21F-485C-8963-B1D1B1CD3BB9}" srcOrd="0" destOrd="0" presId="urn:microsoft.com/office/officeart/2005/8/layout/orgChart1"/>
    <dgm:cxn modelId="{55950F07-E3EA-42FF-BB0A-A10523F9B33C}" type="presParOf" srcId="{8506CD8F-D21F-485C-8963-B1D1B1CD3BB9}" destId="{DD9B4F71-54E3-4F8C-AEE5-01F9DA1EE91B}" srcOrd="0" destOrd="0" presId="urn:microsoft.com/office/officeart/2005/8/layout/orgChart1"/>
    <dgm:cxn modelId="{47A1FF06-50DA-458C-9784-5B7B154AA820}" type="presParOf" srcId="{8506CD8F-D21F-485C-8963-B1D1B1CD3BB9}" destId="{AA1C5FFA-0FE8-4320-8B63-EE444932ED1D}" srcOrd="1" destOrd="0" presId="urn:microsoft.com/office/officeart/2005/8/layout/orgChart1"/>
    <dgm:cxn modelId="{93FE7EDA-234A-4662-AAA9-90184801679A}" type="presParOf" srcId="{BA483FBB-9BC1-4067-BD54-B7C26E3ADFF7}" destId="{9ABD9153-8877-4685-8A78-6B33F9CC79C5}" srcOrd="1" destOrd="0" presId="urn:microsoft.com/office/officeart/2005/8/layout/orgChart1"/>
    <dgm:cxn modelId="{D4999D06-90D8-4352-8E42-0A7FC1BBCEE1}" type="presParOf" srcId="{BA483FBB-9BC1-4067-BD54-B7C26E3ADFF7}" destId="{C37C7DE8-6E06-475B-8D2B-6C49309A65AE}" srcOrd="2" destOrd="0" presId="urn:microsoft.com/office/officeart/2005/8/layout/orgChart1"/>
    <dgm:cxn modelId="{51FD0811-E02E-436B-ABE0-8E9C532409AD}" type="presParOf" srcId="{88ABF02D-DD97-4C84-A3C7-727A41E8EF80}" destId="{49CE2961-E301-4879-858C-E5BB7421EAF6}" srcOrd="2" destOrd="0" presId="urn:microsoft.com/office/officeart/2005/8/layout/orgChart1"/>
    <dgm:cxn modelId="{C7568C8F-3D77-46D1-A584-E86001409203}" type="presParOf" srcId="{88ABF02D-DD97-4C84-A3C7-727A41E8EF80}" destId="{05E79D33-1A51-4F36-98D9-3643B5D99E63}" srcOrd="3" destOrd="0" presId="urn:microsoft.com/office/officeart/2005/8/layout/orgChart1"/>
    <dgm:cxn modelId="{D1717152-DCC3-46C1-986E-A16AF0D6E94F}" type="presParOf" srcId="{05E79D33-1A51-4F36-98D9-3643B5D99E63}" destId="{73AFC539-EA39-433A-AE3C-0FD9A9B62520}" srcOrd="0" destOrd="0" presId="urn:microsoft.com/office/officeart/2005/8/layout/orgChart1"/>
    <dgm:cxn modelId="{EAE5BFE8-672F-4947-A522-6A9AABE818E1}" type="presParOf" srcId="{73AFC539-EA39-433A-AE3C-0FD9A9B62520}" destId="{BC7F7477-E359-429C-9306-28E70CD75D2C}" srcOrd="0" destOrd="0" presId="urn:microsoft.com/office/officeart/2005/8/layout/orgChart1"/>
    <dgm:cxn modelId="{1690C7E1-F126-4035-87B0-C8BA9648944C}" type="presParOf" srcId="{73AFC539-EA39-433A-AE3C-0FD9A9B62520}" destId="{F026B2ED-B69A-4527-99AD-CC98CF0E9C56}" srcOrd="1" destOrd="0" presId="urn:microsoft.com/office/officeart/2005/8/layout/orgChart1"/>
    <dgm:cxn modelId="{307A4D82-9C4D-4C39-A558-C9DB3862AA8B}" type="presParOf" srcId="{05E79D33-1A51-4F36-98D9-3643B5D99E63}" destId="{460D8F24-72E2-4358-8669-38A4D4CCC480}" srcOrd="1" destOrd="0" presId="urn:microsoft.com/office/officeart/2005/8/layout/orgChart1"/>
    <dgm:cxn modelId="{0B5C0C33-79AD-4867-9D7C-0D6A855A84ED}" type="presParOf" srcId="{05E79D33-1A51-4F36-98D9-3643B5D99E63}" destId="{70CBEA33-97C1-4527-B3CE-49BA2065291F}" srcOrd="2" destOrd="0" presId="urn:microsoft.com/office/officeart/2005/8/layout/orgChart1"/>
    <dgm:cxn modelId="{A2A55630-D230-4280-904C-31E33015EBCD}" type="presParOf" srcId="{A7D4A452-40D0-4D78-8C13-17E62A4DB532}" destId="{86BF3C54-74FC-440A-97FD-DC88028EC55E}" srcOrd="2" destOrd="0" presId="urn:microsoft.com/office/officeart/2005/8/layout/orgChart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251FDB-39C0-4A32-8E33-9107460E85D6}"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tr-TR"/>
        </a:p>
      </dgm:t>
    </dgm:pt>
    <dgm:pt modelId="{958A21B4-AEB0-4091-8F41-B8A6735F1A98}">
      <dgm:prSet phldrT="[Metin]" custT="1">
        <dgm:style>
          <a:lnRef idx="1">
            <a:schemeClr val="accent1"/>
          </a:lnRef>
          <a:fillRef idx="2">
            <a:schemeClr val="accent1"/>
          </a:fillRef>
          <a:effectRef idx="1">
            <a:schemeClr val="accent1"/>
          </a:effectRef>
          <a:fontRef idx="minor">
            <a:schemeClr val="dk1"/>
          </a:fontRef>
        </dgm:style>
      </dgm:prSet>
      <dgm:spPr/>
      <dgm:t>
        <a:bodyPr/>
        <a:lstStyle/>
        <a:p>
          <a:r>
            <a:rPr lang="tr-TR" sz="2000" b="1" dirty="0" smtClean="0">
              <a:latin typeface="Arial Narrow" pitchFamily="34" charset="0"/>
            </a:rPr>
            <a:t>Sahteciliğin</a:t>
          </a:r>
        </a:p>
        <a:p>
          <a:r>
            <a:rPr lang="tr-TR" sz="2000" b="1" dirty="0" smtClean="0">
              <a:latin typeface="Arial Narrow" pitchFamily="34" charset="0"/>
            </a:rPr>
            <a:t>Ortak </a:t>
          </a:r>
        </a:p>
        <a:p>
          <a:r>
            <a:rPr lang="tr-TR" sz="2000" b="1" dirty="0" smtClean="0">
              <a:latin typeface="Arial Narrow" pitchFamily="34" charset="0"/>
            </a:rPr>
            <a:t>Öğeleri</a:t>
          </a:r>
          <a:endParaRPr lang="tr-TR" sz="2000" b="1" dirty="0">
            <a:latin typeface="Arial Narrow" pitchFamily="34" charset="0"/>
          </a:endParaRPr>
        </a:p>
      </dgm:t>
    </dgm:pt>
    <dgm:pt modelId="{BFB57906-CDFF-443D-BF5B-0D816E3F8BF9}" type="parTrans" cxnId="{441574FE-EE4B-4F73-A8C3-E4FB75BE11D7}">
      <dgm:prSet/>
      <dgm:spPr/>
      <dgm:t>
        <a:bodyPr/>
        <a:lstStyle/>
        <a:p>
          <a:endParaRPr lang="tr-TR"/>
        </a:p>
      </dgm:t>
    </dgm:pt>
    <dgm:pt modelId="{8FB1812F-E55C-4BEA-B18D-DCFD62D41C41}" type="sibTrans" cxnId="{441574FE-EE4B-4F73-A8C3-E4FB75BE11D7}">
      <dgm:prSet/>
      <dgm:spPr/>
      <dgm:t>
        <a:bodyPr/>
        <a:lstStyle/>
        <a:p>
          <a:endParaRPr lang="tr-TR"/>
        </a:p>
      </dgm:t>
    </dgm:pt>
    <dgm:pt modelId="{96FE1210-3C30-4E10-B138-FDA1611A1642}">
      <dgm:prSet phldrT="[Metin]" custT="1"/>
      <dgm:spPr/>
      <dgm:t>
        <a:bodyPr/>
        <a:lstStyle/>
        <a:p>
          <a:r>
            <a:rPr lang="tr-TR" sz="2000" b="1" dirty="0" smtClean="0">
              <a:latin typeface="Arial Narrow" pitchFamily="34" charset="0"/>
            </a:rPr>
            <a:t>Aldatma Yeteneği</a:t>
          </a:r>
          <a:endParaRPr lang="tr-TR" sz="2000" b="1" dirty="0">
            <a:latin typeface="Arial Narrow" pitchFamily="34" charset="0"/>
          </a:endParaRPr>
        </a:p>
      </dgm:t>
    </dgm:pt>
    <dgm:pt modelId="{CD792A6B-4A3B-4991-A4B2-DCFD8FBED943}" type="parTrans" cxnId="{ED33BBDE-2BB2-4E62-BD98-8E74966994AA}">
      <dgm:prSet/>
      <dgm:spPr/>
      <dgm:t>
        <a:bodyPr/>
        <a:lstStyle/>
        <a:p>
          <a:endParaRPr lang="tr-TR"/>
        </a:p>
      </dgm:t>
    </dgm:pt>
    <dgm:pt modelId="{1515178D-8A25-464E-B4C4-E727D706F09B}" type="sibTrans" cxnId="{ED33BBDE-2BB2-4E62-BD98-8E74966994AA}">
      <dgm:prSet/>
      <dgm:spPr/>
      <dgm:t>
        <a:bodyPr/>
        <a:lstStyle/>
        <a:p>
          <a:endParaRPr lang="tr-TR"/>
        </a:p>
      </dgm:t>
    </dgm:pt>
    <dgm:pt modelId="{C36660F7-0D03-4AB8-BADA-B0AD5F7089ED}">
      <dgm:prSet phldrT="[Metin]"/>
      <dgm:spPr/>
      <dgm:t>
        <a:bodyPr/>
        <a:lstStyle/>
        <a:p>
          <a:r>
            <a:rPr lang="tr-TR" b="1" dirty="0" smtClean="0">
              <a:latin typeface="Arial Narrow" pitchFamily="34" charset="0"/>
            </a:rPr>
            <a:t>Zarar Olasılığı</a:t>
          </a:r>
          <a:endParaRPr lang="tr-TR" b="1" dirty="0">
            <a:latin typeface="Arial Narrow" pitchFamily="34" charset="0"/>
          </a:endParaRPr>
        </a:p>
      </dgm:t>
    </dgm:pt>
    <dgm:pt modelId="{1E6AE01C-AB0A-444E-8C45-6D971AA325E2}" type="parTrans" cxnId="{BA9A6524-B00B-40E5-9125-9A4574DBC866}">
      <dgm:prSet/>
      <dgm:spPr/>
      <dgm:t>
        <a:bodyPr/>
        <a:lstStyle/>
        <a:p>
          <a:endParaRPr lang="tr-TR"/>
        </a:p>
      </dgm:t>
    </dgm:pt>
    <dgm:pt modelId="{CD044645-AF4A-4E78-8FD1-CF34C416853F}" type="sibTrans" cxnId="{BA9A6524-B00B-40E5-9125-9A4574DBC866}">
      <dgm:prSet/>
      <dgm:spPr/>
      <dgm:t>
        <a:bodyPr/>
        <a:lstStyle/>
        <a:p>
          <a:endParaRPr lang="tr-TR"/>
        </a:p>
      </dgm:t>
    </dgm:pt>
    <dgm:pt modelId="{C5E1C077-9FF4-4530-B72B-F9B1D16E4355}">
      <dgm:prSet phldrT="[Metin]" custT="1"/>
      <dgm:spPr/>
      <dgm:t>
        <a:bodyPr/>
        <a:lstStyle/>
        <a:p>
          <a:r>
            <a:rPr lang="tr-TR" sz="2000" b="1" dirty="0" smtClean="0">
              <a:latin typeface="Arial Narrow" pitchFamily="34" charset="0"/>
            </a:rPr>
            <a:t>Kast</a:t>
          </a:r>
          <a:endParaRPr lang="tr-TR" sz="2000" b="1" dirty="0">
            <a:latin typeface="Arial Narrow" pitchFamily="34" charset="0"/>
          </a:endParaRPr>
        </a:p>
      </dgm:t>
    </dgm:pt>
    <dgm:pt modelId="{99298018-83CA-408C-A3E2-F25FD39FA349}" type="parTrans" cxnId="{C0BA8E69-08B0-4FB3-95F6-DDC26AC5F0F7}">
      <dgm:prSet/>
      <dgm:spPr/>
      <dgm:t>
        <a:bodyPr/>
        <a:lstStyle/>
        <a:p>
          <a:endParaRPr lang="tr-TR"/>
        </a:p>
      </dgm:t>
    </dgm:pt>
    <dgm:pt modelId="{F630D55F-0489-4A50-B36E-41A7B1B7C578}" type="sibTrans" cxnId="{C0BA8E69-08B0-4FB3-95F6-DDC26AC5F0F7}">
      <dgm:prSet/>
      <dgm:spPr/>
      <dgm:t>
        <a:bodyPr/>
        <a:lstStyle/>
        <a:p>
          <a:endParaRPr lang="tr-TR"/>
        </a:p>
      </dgm:t>
    </dgm:pt>
    <dgm:pt modelId="{E579C972-AB3B-44B6-8C02-7C5465593116}" type="pres">
      <dgm:prSet presAssocID="{6C251FDB-39C0-4A32-8E33-9107460E85D6}" presName="Name0" presStyleCnt="0">
        <dgm:presLayoutVars>
          <dgm:chMax val="1"/>
          <dgm:dir/>
          <dgm:animLvl val="ctr"/>
          <dgm:resizeHandles val="exact"/>
        </dgm:presLayoutVars>
      </dgm:prSet>
      <dgm:spPr/>
      <dgm:t>
        <a:bodyPr/>
        <a:lstStyle/>
        <a:p>
          <a:endParaRPr lang="tr-TR"/>
        </a:p>
      </dgm:t>
    </dgm:pt>
    <dgm:pt modelId="{CB27A666-D67F-4820-9CCA-3DDFFA56B684}" type="pres">
      <dgm:prSet presAssocID="{958A21B4-AEB0-4091-8F41-B8A6735F1A98}" presName="centerShape" presStyleLbl="node0" presStyleIdx="0" presStyleCnt="1" custScaleX="157403" custScaleY="145654" custLinFactNeighborX="1661" custLinFactNeighborY="4639"/>
      <dgm:spPr/>
      <dgm:t>
        <a:bodyPr/>
        <a:lstStyle/>
        <a:p>
          <a:endParaRPr lang="tr-TR"/>
        </a:p>
      </dgm:t>
    </dgm:pt>
    <dgm:pt modelId="{21281017-C36E-47A9-B8BE-448AB24F700E}" type="pres">
      <dgm:prSet presAssocID="{CD792A6B-4A3B-4991-A4B2-DCFD8FBED943}" presName="parTrans" presStyleLbl="sibTrans2D1" presStyleIdx="0" presStyleCnt="3"/>
      <dgm:spPr/>
      <dgm:t>
        <a:bodyPr/>
        <a:lstStyle/>
        <a:p>
          <a:endParaRPr lang="tr-TR"/>
        </a:p>
      </dgm:t>
    </dgm:pt>
    <dgm:pt modelId="{B83921F0-5882-440D-916B-B8E8DA9D3B37}" type="pres">
      <dgm:prSet presAssocID="{CD792A6B-4A3B-4991-A4B2-DCFD8FBED943}" presName="connectorText" presStyleLbl="sibTrans2D1" presStyleIdx="0" presStyleCnt="3"/>
      <dgm:spPr/>
      <dgm:t>
        <a:bodyPr/>
        <a:lstStyle/>
        <a:p>
          <a:endParaRPr lang="tr-TR"/>
        </a:p>
      </dgm:t>
    </dgm:pt>
    <dgm:pt modelId="{0E39E6D2-688C-4768-882B-C9847B99EF8B}" type="pres">
      <dgm:prSet presAssocID="{96FE1210-3C30-4E10-B138-FDA1611A1642}" presName="node" presStyleLbl="node1" presStyleIdx="0" presStyleCnt="3" custScaleX="108971">
        <dgm:presLayoutVars>
          <dgm:bulletEnabled val="1"/>
        </dgm:presLayoutVars>
      </dgm:prSet>
      <dgm:spPr/>
      <dgm:t>
        <a:bodyPr/>
        <a:lstStyle/>
        <a:p>
          <a:endParaRPr lang="tr-TR"/>
        </a:p>
      </dgm:t>
    </dgm:pt>
    <dgm:pt modelId="{5D521C78-B086-4059-B874-59CA5F4415A2}" type="pres">
      <dgm:prSet presAssocID="{1E6AE01C-AB0A-444E-8C45-6D971AA325E2}" presName="parTrans" presStyleLbl="sibTrans2D1" presStyleIdx="1" presStyleCnt="3"/>
      <dgm:spPr/>
      <dgm:t>
        <a:bodyPr/>
        <a:lstStyle/>
        <a:p>
          <a:endParaRPr lang="tr-TR"/>
        </a:p>
      </dgm:t>
    </dgm:pt>
    <dgm:pt modelId="{D7E06E4D-D4F3-4C8B-AEA5-5400AD378184}" type="pres">
      <dgm:prSet presAssocID="{1E6AE01C-AB0A-444E-8C45-6D971AA325E2}" presName="connectorText" presStyleLbl="sibTrans2D1" presStyleIdx="1" presStyleCnt="3"/>
      <dgm:spPr/>
      <dgm:t>
        <a:bodyPr/>
        <a:lstStyle/>
        <a:p>
          <a:endParaRPr lang="tr-TR"/>
        </a:p>
      </dgm:t>
    </dgm:pt>
    <dgm:pt modelId="{480B712D-CF55-4D83-9BB1-3C48457A6F28}" type="pres">
      <dgm:prSet presAssocID="{C36660F7-0D03-4AB8-BADA-B0AD5F7089ED}" presName="node" presStyleLbl="node1" presStyleIdx="1" presStyleCnt="3" custRadScaleRad="113324" custRadScaleInc="-47006">
        <dgm:presLayoutVars>
          <dgm:bulletEnabled val="1"/>
        </dgm:presLayoutVars>
      </dgm:prSet>
      <dgm:spPr/>
      <dgm:t>
        <a:bodyPr/>
        <a:lstStyle/>
        <a:p>
          <a:endParaRPr lang="tr-TR"/>
        </a:p>
      </dgm:t>
    </dgm:pt>
    <dgm:pt modelId="{CA72E4B2-334B-4292-BC6C-79CC59E3F50C}" type="pres">
      <dgm:prSet presAssocID="{99298018-83CA-408C-A3E2-F25FD39FA349}" presName="parTrans" presStyleLbl="sibTrans2D1" presStyleIdx="2" presStyleCnt="3"/>
      <dgm:spPr/>
      <dgm:t>
        <a:bodyPr/>
        <a:lstStyle/>
        <a:p>
          <a:endParaRPr lang="tr-TR"/>
        </a:p>
      </dgm:t>
    </dgm:pt>
    <dgm:pt modelId="{E909FF61-ACA7-460D-B147-57D0196ADB3F}" type="pres">
      <dgm:prSet presAssocID="{99298018-83CA-408C-A3E2-F25FD39FA349}" presName="connectorText" presStyleLbl="sibTrans2D1" presStyleIdx="2" presStyleCnt="3"/>
      <dgm:spPr/>
      <dgm:t>
        <a:bodyPr/>
        <a:lstStyle/>
        <a:p>
          <a:endParaRPr lang="tr-TR"/>
        </a:p>
      </dgm:t>
    </dgm:pt>
    <dgm:pt modelId="{3F0FC08F-B49E-437A-A4CA-C30C26478661}" type="pres">
      <dgm:prSet presAssocID="{C5E1C077-9FF4-4530-B72B-F9B1D16E4355}" presName="node" presStyleLbl="node1" presStyleIdx="2" presStyleCnt="3" custRadScaleRad="109352" custRadScaleInc="40726">
        <dgm:presLayoutVars>
          <dgm:bulletEnabled val="1"/>
        </dgm:presLayoutVars>
      </dgm:prSet>
      <dgm:spPr/>
      <dgm:t>
        <a:bodyPr/>
        <a:lstStyle/>
        <a:p>
          <a:endParaRPr lang="tr-TR"/>
        </a:p>
      </dgm:t>
    </dgm:pt>
  </dgm:ptLst>
  <dgm:cxnLst>
    <dgm:cxn modelId="{7E7F5374-2CE6-4393-B0BA-52E1B78ACAD6}" type="presOf" srcId="{CD792A6B-4A3B-4991-A4B2-DCFD8FBED943}" destId="{B83921F0-5882-440D-916B-B8E8DA9D3B37}" srcOrd="1" destOrd="0" presId="urn:microsoft.com/office/officeart/2005/8/layout/radial5"/>
    <dgm:cxn modelId="{72CA56A4-3188-44F7-94BB-C87D7E689D67}" type="presOf" srcId="{1E6AE01C-AB0A-444E-8C45-6D971AA325E2}" destId="{5D521C78-B086-4059-B874-59CA5F4415A2}" srcOrd="0" destOrd="0" presId="urn:microsoft.com/office/officeart/2005/8/layout/radial5"/>
    <dgm:cxn modelId="{441574FE-EE4B-4F73-A8C3-E4FB75BE11D7}" srcId="{6C251FDB-39C0-4A32-8E33-9107460E85D6}" destId="{958A21B4-AEB0-4091-8F41-B8A6735F1A98}" srcOrd="0" destOrd="0" parTransId="{BFB57906-CDFF-443D-BF5B-0D816E3F8BF9}" sibTransId="{8FB1812F-E55C-4BEA-B18D-DCFD62D41C41}"/>
    <dgm:cxn modelId="{9510E15B-DD14-4247-B100-B2236F63247A}" type="presOf" srcId="{6C251FDB-39C0-4A32-8E33-9107460E85D6}" destId="{E579C972-AB3B-44B6-8C02-7C5465593116}" srcOrd="0" destOrd="0" presId="urn:microsoft.com/office/officeart/2005/8/layout/radial5"/>
    <dgm:cxn modelId="{2C4CCFDA-B3E0-498F-BAF6-F9885D4108B2}" type="presOf" srcId="{C5E1C077-9FF4-4530-B72B-F9B1D16E4355}" destId="{3F0FC08F-B49E-437A-A4CA-C30C26478661}" srcOrd="0" destOrd="0" presId="urn:microsoft.com/office/officeart/2005/8/layout/radial5"/>
    <dgm:cxn modelId="{709FC521-37DC-42D1-966B-C0032FFA2B25}" type="presOf" srcId="{CD792A6B-4A3B-4991-A4B2-DCFD8FBED943}" destId="{21281017-C36E-47A9-B8BE-448AB24F700E}" srcOrd="0" destOrd="0" presId="urn:microsoft.com/office/officeart/2005/8/layout/radial5"/>
    <dgm:cxn modelId="{0AC9D03E-09F4-41C5-83B2-980D48DD801C}" type="presOf" srcId="{1E6AE01C-AB0A-444E-8C45-6D971AA325E2}" destId="{D7E06E4D-D4F3-4C8B-AEA5-5400AD378184}" srcOrd="1" destOrd="0" presId="urn:microsoft.com/office/officeart/2005/8/layout/radial5"/>
    <dgm:cxn modelId="{593F8570-0EC8-412A-9AE6-A5D8748F88AA}" type="presOf" srcId="{C36660F7-0D03-4AB8-BADA-B0AD5F7089ED}" destId="{480B712D-CF55-4D83-9BB1-3C48457A6F28}" srcOrd="0" destOrd="0" presId="urn:microsoft.com/office/officeart/2005/8/layout/radial5"/>
    <dgm:cxn modelId="{0D89E5B8-45A7-4290-AFE6-4B8539EFCDF9}" type="presOf" srcId="{958A21B4-AEB0-4091-8F41-B8A6735F1A98}" destId="{CB27A666-D67F-4820-9CCA-3DDFFA56B684}" srcOrd="0" destOrd="0" presId="urn:microsoft.com/office/officeart/2005/8/layout/radial5"/>
    <dgm:cxn modelId="{0280C4EF-0A2A-4497-8F82-8AEA2F4E4E45}" type="presOf" srcId="{99298018-83CA-408C-A3E2-F25FD39FA349}" destId="{E909FF61-ACA7-460D-B147-57D0196ADB3F}" srcOrd="1" destOrd="0" presId="urn:microsoft.com/office/officeart/2005/8/layout/radial5"/>
    <dgm:cxn modelId="{3D6FB45A-28A9-4FB7-86F1-11B16C0327D1}" type="presOf" srcId="{99298018-83CA-408C-A3E2-F25FD39FA349}" destId="{CA72E4B2-334B-4292-BC6C-79CC59E3F50C}" srcOrd="0" destOrd="0" presId="urn:microsoft.com/office/officeart/2005/8/layout/radial5"/>
    <dgm:cxn modelId="{BA9A6524-B00B-40E5-9125-9A4574DBC866}" srcId="{958A21B4-AEB0-4091-8F41-B8A6735F1A98}" destId="{C36660F7-0D03-4AB8-BADA-B0AD5F7089ED}" srcOrd="1" destOrd="0" parTransId="{1E6AE01C-AB0A-444E-8C45-6D971AA325E2}" sibTransId="{CD044645-AF4A-4E78-8FD1-CF34C416853F}"/>
    <dgm:cxn modelId="{C0BA8E69-08B0-4FB3-95F6-DDC26AC5F0F7}" srcId="{958A21B4-AEB0-4091-8F41-B8A6735F1A98}" destId="{C5E1C077-9FF4-4530-B72B-F9B1D16E4355}" srcOrd="2" destOrd="0" parTransId="{99298018-83CA-408C-A3E2-F25FD39FA349}" sibTransId="{F630D55F-0489-4A50-B36E-41A7B1B7C578}"/>
    <dgm:cxn modelId="{EBF5058A-7C71-4C1D-B350-7885C45A9CCF}" type="presOf" srcId="{96FE1210-3C30-4E10-B138-FDA1611A1642}" destId="{0E39E6D2-688C-4768-882B-C9847B99EF8B}" srcOrd="0" destOrd="0" presId="urn:microsoft.com/office/officeart/2005/8/layout/radial5"/>
    <dgm:cxn modelId="{ED33BBDE-2BB2-4E62-BD98-8E74966994AA}" srcId="{958A21B4-AEB0-4091-8F41-B8A6735F1A98}" destId="{96FE1210-3C30-4E10-B138-FDA1611A1642}" srcOrd="0" destOrd="0" parTransId="{CD792A6B-4A3B-4991-A4B2-DCFD8FBED943}" sibTransId="{1515178D-8A25-464E-B4C4-E727D706F09B}"/>
    <dgm:cxn modelId="{FC8D3A1E-5185-4FAD-AE38-3737B2036E3C}" type="presParOf" srcId="{E579C972-AB3B-44B6-8C02-7C5465593116}" destId="{CB27A666-D67F-4820-9CCA-3DDFFA56B684}" srcOrd="0" destOrd="0" presId="urn:microsoft.com/office/officeart/2005/8/layout/radial5"/>
    <dgm:cxn modelId="{24E7B199-8B24-4673-A247-239FAC4B2471}" type="presParOf" srcId="{E579C972-AB3B-44B6-8C02-7C5465593116}" destId="{21281017-C36E-47A9-B8BE-448AB24F700E}" srcOrd="1" destOrd="0" presId="urn:microsoft.com/office/officeart/2005/8/layout/radial5"/>
    <dgm:cxn modelId="{37BABD1D-5335-4718-8375-9C2167E08B0D}" type="presParOf" srcId="{21281017-C36E-47A9-B8BE-448AB24F700E}" destId="{B83921F0-5882-440D-916B-B8E8DA9D3B37}" srcOrd="0" destOrd="0" presId="urn:microsoft.com/office/officeart/2005/8/layout/radial5"/>
    <dgm:cxn modelId="{AEA3241E-9A67-4690-AA01-6DFEBC10EAEB}" type="presParOf" srcId="{E579C972-AB3B-44B6-8C02-7C5465593116}" destId="{0E39E6D2-688C-4768-882B-C9847B99EF8B}" srcOrd="2" destOrd="0" presId="urn:microsoft.com/office/officeart/2005/8/layout/radial5"/>
    <dgm:cxn modelId="{FFF2437E-3530-4B93-9896-DE6DBF2AFD2A}" type="presParOf" srcId="{E579C972-AB3B-44B6-8C02-7C5465593116}" destId="{5D521C78-B086-4059-B874-59CA5F4415A2}" srcOrd="3" destOrd="0" presId="urn:microsoft.com/office/officeart/2005/8/layout/radial5"/>
    <dgm:cxn modelId="{C94B077D-E113-4643-B87A-FB83ECA979C6}" type="presParOf" srcId="{5D521C78-B086-4059-B874-59CA5F4415A2}" destId="{D7E06E4D-D4F3-4C8B-AEA5-5400AD378184}" srcOrd="0" destOrd="0" presId="urn:microsoft.com/office/officeart/2005/8/layout/radial5"/>
    <dgm:cxn modelId="{1DD347A0-06C3-4084-9964-B43E071F4474}" type="presParOf" srcId="{E579C972-AB3B-44B6-8C02-7C5465593116}" destId="{480B712D-CF55-4D83-9BB1-3C48457A6F28}" srcOrd="4" destOrd="0" presId="urn:microsoft.com/office/officeart/2005/8/layout/radial5"/>
    <dgm:cxn modelId="{8980FC98-EEE6-41B4-B6FE-4C604E0B30B3}" type="presParOf" srcId="{E579C972-AB3B-44B6-8C02-7C5465593116}" destId="{CA72E4B2-334B-4292-BC6C-79CC59E3F50C}" srcOrd="5" destOrd="0" presId="urn:microsoft.com/office/officeart/2005/8/layout/radial5"/>
    <dgm:cxn modelId="{5B5F5422-AFEB-492F-99E1-BA4351D0476C}" type="presParOf" srcId="{CA72E4B2-334B-4292-BC6C-79CC59E3F50C}" destId="{E909FF61-ACA7-460D-B147-57D0196ADB3F}" srcOrd="0" destOrd="0" presId="urn:microsoft.com/office/officeart/2005/8/layout/radial5"/>
    <dgm:cxn modelId="{0F3FD7D1-D511-4074-9086-C48647A21B55}" type="presParOf" srcId="{E579C972-AB3B-44B6-8C02-7C5465593116}" destId="{3F0FC08F-B49E-437A-A4CA-C30C26478661}" srcOrd="6" destOrd="0" presId="urn:microsoft.com/office/officeart/2005/8/layout/radial5"/>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46F703E-E812-4EF4-B552-5B24C901667C}"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tr-TR"/>
        </a:p>
      </dgm:t>
    </dgm:pt>
    <dgm:pt modelId="{7F90C03C-37E0-4B1A-855E-DAD4099459F7}">
      <dgm:prSet/>
      <dgm:spPr/>
      <dgm:t>
        <a:bodyPr/>
        <a:lstStyle/>
        <a:p>
          <a:pPr rtl="0"/>
          <a:r>
            <a:rPr lang="tr-TR" b="1" dirty="0" smtClean="0"/>
            <a:t>Belgenin aldatma yeteneği  varsa</a:t>
          </a:r>
          <a:endParaRPr lang="tr-TR" b="1" dirty="0"/>
        </a:p>
      </dgm:t>
    </dgm:pt>
    <dgm:pt modelId="{CDB64B69-3291-4742-9A86-F4C5AA863DC2}" type="parTrans" cxnId="{C0547869-2B9F-4073-83E5-22BF4FFAD4F5}">
      <dgm:prSet/>
      <dgm:spPr/>
      <dgm:t>
        <a:bodyPr/>
        <a:lstStyle/>
        <a:p>
          <a:endParaRPr lang="tr-TR"/>
        </a:p>
      </dgm:t>
    </dgm:pt>
    <dgm:pt modelId="{1D533A01-AD8C-440A-9DF5-0CE534383A3F}" type="sibTrans" cxnId="{C0547869-2B9F-4073-83E5-22BF4FFAD4F5}">
      <dgm:prSet/>
      <dgm:spPr/>
      <dgm:t>
        <a:bodyPr/>
        <a:lstStyle/>
        <a:p>
          <a:endParaRPr lang="tr-TR"/>
        </a:p>
      </dgm:t>
    </dgm:pt>
    <dgm:pt modelId="{5422B7BB-2A40-495F-925E-643DEDBA2AB0}">
      <dgm:prSet/>
      <dgm:spPr/>
      <dgm:t>
        <a:bodyPr/>
        <a:lstStyle/>
        <a:p>
          <a:pPr rtl="0"/>
          <a:r>
            <a:rPr lang="tr-TR" b="1" dirty="0" smtClean="0"/>
            <a:t>Memurun sorumluluğu yoktur.</a:t>
          </a:r>
          <a:endParaRPr lang="tr-TR" b="1" dirty="0"/>
        </a:p>
      </dgm:t>
    </dgm:pt>
    <dgm:pt modelId="{52529B23-1426-41BE-A33F-261CAF88AF97}" type="parTrans" cxnId="{A7F211AE-D8A4-4032-94EA-819A11B493AF}">
      <dgm:prSet/>
      <dgm:spPr/>
      <dgm:t>
        <a:bodyPr/>
        <a:lstStyle/>
        <a:p>
          <a:endParaRPr lang="tr-TR"/>
        </a:p>
      </dgm:t>
    </dgm:pt>
    <dgm:pt modelId="{E50BAC8A-40B8-4EA7-B728-82FC930A85AD}" type="sibTrans" cxnId="{A7F211AE-D8A4-4032-94EA-819A11B493AF}">
      <dgm:prSet/>
      <dgm:spPr/>
      <dgm:t>
        <a:bodyPr/>
        <a:lstStyle/>
        <a:p>
          <a:endParaRPr lang="tr-TR"/>
        </a:p>
      </dgm:t>
    </dgm:pt>
    <dgm:pt modelId="{C053196B-6B67-419C-8013-38F3E54FC52E}" type="pres">
      <dgm:prSet presAssocID="{346F703E-E812-4EF4-B552-5B24C901667C}" presName="Name0" presStyleCnt="0">
        <dgm:presLayoutVars>
          <dgm:dir/>
          <dgm:animLvl val="lvl"/>
          <dgm:resizeHandles val="exact"/>
        </dgm:presLayoutVars>
      </dgm:prSet>
      <dgm:spPr/>
      <dgm:t>
        <a:bodyPr/>
        <a:lstStyle/>
        <a:p>
          <a:endParaRPr lang="tr-TR"/>
        </a:p>
      </dgm:t>
    </dgm:pt>
    <dgm:pt modelId="{75FE3555-F7A4-4121-BB56-DA91497BF459}" type="pres">
      <dgm:prSet presAssocID="{7F90C03C-37E0-4B1A-855E-DAD4099459F7}" presName="parTxOnly" presStyleLbl="node1" presStyleIdx="0" presStyleCnt="2">
        <dgm:presLayoutVars>
          <dgm:chMax val="0"/>
          <dgm:chPref val="0"/>
          <dgm:bulletEnabled val="1"/>
        </dgm:presLayoutVars>
      </dgm:prSet>
      <dgm:spPr/>
      <dgm:t>
        <a:bodyPr/>
        <a:lstStyle/>
        <a:p>
          <a:endParaRPr lang="tr-TR"/>
        </a:p>
      </dgm:t>
    </dgm:pt>
    <dgm:pt modelId="{C3ED5699-AC82-46C8-B63F-2829572A4834}" type="pres">
      <dgm:prSet presAssocID="{1D533A01-AD8C-440A-9DF5-0CE534383A3F}" presName="parTxOnlySpace" presStyleCnt="0"/>
      <dgm:spPr/>
    </dgm:pt>
    <dgm:pt modelId="{AEDE1AE0-4AA2-489A-8C73-AE7313931C2D}" type="pres">
      <dgm:prSet presAssocID="{5422B7BB-2A40-495F-925E-643DEDBA2AB0}" presName="parTxOnly" presStyleLbl="node1" presStyleIdx="1" presStyleCnt="2" custLinFactNeighborX="31340">
        <dgm:presLayoutVars>
          <dgm:chMax val="0"/>
          <dgm:chPref val="0"/>
          <dgm:bulletEnabled val="1"/>
        </dgm:presLayoutVars>
      </dgm:prSet>
      <dgm:spPr/>
      <dgm:t>
        <a:bodyPr/>
        <a:lstStyle/>
        <a:p>
          <a:endParaRPr lang="tr-TR"/>
        </a:p>
      </dgm:t>
    </dgm:pt>
  </dgm:ptLst>
  <dgm:cxnLst>
    <dgm:cxn modelId="{146404E6-36A1-445C-A0F7-D234DB52AA61}" type="presOf" srcId="{5422B7BB-2A40-495F-925E-643DEDBA2AB0}" destId="{AEDE1AE0-4AA2-489A-8C73-AE7313931C2D}" srcOrd="0" destOrd="0" presId="urn:microsoft.com/office/officeart/2005/8/layout/chevron1"/>
    <dgm:cxn modelId="{C0547869-2B9F-4073-83E5-22BF4FFAD4F5}" srcId="{346F703E-E812-4EF4-B552-5B24C901667C}" destId="{7F90C03C-37E0-4B1A-855E-DAD4099459F7}" srcOrd="0" destOrd="0" parTransId="{CDB64B69-3291-4742-9A86-F4C5AA863DC2}" sibTransId="{1D533A01-AD8C-440A-9DF5-0CE534383A3F}"/>
    <dgm:cxn modelId="{A7F211AE-D8A4-4032-94EA-819A11B493AF}" srcId="{346F703E-E812-4EF4-B552-5B24C901667C}" destId="{5422B7BB-2A40-495F-925E-643DEDBA2AB0}" srcOrd="1" destOrd="0" parTransId="{52529B23-1426-41BE-A33F-261CAF88AF97}" sibTransId="{E50BAC8A-40B8-4EA7-B728-82FC930A85AD}"/>
    <dgm:cxn modelId="{C0E728DE-9E70-4F49-999E-2B254F908CC7}" type="presOf" srcId="{346F703E-E812-4EF4-B552-5B24C901667C}" destId="{C053196B-6B67-419C-8013-38F3E54FC52E}" srcOrd="0" destOrd="0" presId="urn:microsoft.com/office/officeart/2005/8/layout/chevron1"/>
    <dgm:cxn modelId="{16B8C647-B96D-4436-A8E8-3CBE7410A25C}" type="presOf" srcId="{7F90C03C-37E0-4B1A-855E-DAD4099459F7}" destId="{75FE3555-F7A4-4121-BB56-DA91497BF459}" srcOrd="0" destOrd="0" presId="urn:microsoft.com/office/officeart/2005/8/layout/chevron1"/>
    <dgm:cxn modelId="{DD10644D-3B16-4247-84D1-149FEFAB3133}" type="presParOf" srcId="{C053196B-6B67-419C-8013-38F3E54FC52E}" destId="{75FE3555-F7A4-4121-BB56-DA91497BF459}" srcOrd="0" destOrd="0" presId="urn:microsoft.com/office/officeart/2005/8/layout/chevron1"/>
    <dgm:cxn modelId="{E841CC3F-31FD-4231-B55D-0C9E75528ECA}" type="presParOf" srcId="{C053196B-6B67-419C-8013-38F3E54FC52E}" destId="{C3ED5699-AC82-46C8-B63F-2829572A4834}" srcOrd="1" destOrd="0" presId="urn:microsoft.com/office/officeart/2005/8/layout/chevron1"/>
    <dgm:cxn modelId="{025D8E43-B274-4A63-A83C-D5C8E08E540F}" type="presParOf" srcId="{C053196B-6B67-419C-8013-38F3E54FC52E}" destId="{AEDE1AE0-4AA2-489A-8C73-AE7313931C2D}" srcOrd="2" destOrd="0" presId="urn:microsoft.com/office/officeart/2005/8/layout/chevron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9CE2961-E301-4879-858C-E5BB7421EAF6}">
      <dsp:nvSpPr>
        <dsp:cNvPr id="0" name=""/>
        <dsp:cNvSpPr/>
      </dsp:nvSpPr>
      <dsp:spPr>
        <a:xfrm>
          <a:off x="4189835" y="774121"/>
          <a:ext cx="2176777" cy="995936"/>
        </a:xfrm>
        <a:custGeom>
          <a:avLst/>
          <a:gdLst/>
          <a:ahLst/>
          <a:cxnLst/>
          <a:rect l="0" t="0" r="0" b="0"/>
          <a:pathLst>
            <a:path>
              <a:moveTo>
                <a:pt x="0" y="0"/>
              </a:moveTo>
              <a:lnTo>
                <a:pt x="0" y="605125"/>
              </a:lnTo>
              <a:lnTo>
                <a:pt x="2176777" y="605125"/>
              </a:lnTo>
              <a:lnTo>
                <a:pt x="2176777" y="99593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8E8AB7-0CC2-43FD-8EB7-208F25B2B688}">
      <dsp:nvSpPr>
        <dsp:cNvPr id="0" name=""/>
        <dsp:cNvSpPr/>
      </dsp:nvSpPr>
      <dsp:spPr>
        <a:xfrm>
          <a:off x="1862986" y="774121"/>
          <a:ext cx="2326848" cy="995936"/>
        </a:xfrm>
        <a:custGeom>
          <a:avLst/>
          <a:gdLst/>
          <a:ahLst/>
          <a:cxnLst/>
          <a:rect l="0" t="0" r="0" b="0"/>
          <a:pathLst>
            <a:path>
              <a:moveTo>
                <a:pt x="2326848" y="0"/>
              </a:moveTo>
              <a:lnTo>
                <a:pt x="2326848" y="605125"/>
              </a:lnTo>
              <a:lnTo>
                <a:pt x="0" y="605125"/>
              </a:lnTo>
              <a:lnTo>
                <a:pt x="0" y="99593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E67E65-8626-461A-821F-A185D99ABC80}">
      <dsp:nvSpPr>
        <dsp:cNvPr id="0" name=""/>
        <dsp:cNvSpPr/>
      </dsp:nvSpPr>
      <dsp:spPr>
        <a:xfrm>
          <a:off x="2328832" y="0"/>
          <a:ext cx="3722005" cy="77412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tr-TR" sz="2800" kern="1200" dirty="0" smtClean="0"/>
            <a:t>Sahtecilik</a:t>
          </a:r>
          <a:endParaRPr lang="tr-TR" sz="2800" kern="1200" dirty="0"/>
        </a:p>
      </dsp:txBody>
      <dsp:txXfrm>
        <a:off x="2328832" y="0"/>
        <a:ext cx="3722005" cy="774121"/>
      </dsp:txXfrm>
    </dsp:sp>
    <dsp:sp modelId="{DD9B4F71-54E3-4F8C-AEE5-01F9DA1EE91B}">
      <dsp:nvSpPr>
        <dsp:cNvPr id="0" name=""/>
        <dsp:cNvSpPr/>
      </dsp:nvSpPr>
      <dsp:spPr>
        <a:xfrm>
          <a:off x="1984" y="1770057"/>
          <a:ext cx="3722005" cy="44451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tr-TR" sz="2800" kern="1200" dirty="0" smtClean="0"/>
            <a:t>Belgede Sahtecilik</a:t>
          </a:r>
          <a:endParaRPr lang="tr-TR" sz="2800" kern="1200" dirty="0"/>
        </a:p>
      </dsp:txBody>
      <dsp:txXfrm>
        <a:off x="1984" y="1770057"/>
        <a:ext cx="3722005" cy="444519"/>
      </dsp:txXfrm>
    </dsp:sp>
    <dsp:sp modelId="{BC7F7477-E359-429C-9306-28E70CD75D2C}">
      <dsp:nvSpPr>
        <dsp:cNvPr id="0" name=""/>
        <dsp:cNvSpPr/>
      </dsp:nvSpPr>
      <dsp:spPr>
        <a:xfrm>
          <a:off x="4505610" y="1770057"/>
          <a:ext cx="3722005" cy="44451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tr-TR" sz="2800" kern="1200" dirty="0" smtClean="0"/>
            <a:t>Siber Sahtecilik</a:t>
          </a:r>
          <a:endParaRPr lang="tr-TR" sz="2800" kern="1200" dirty="0"/>
        </a:p>
      </dsp:txBody>
      <dsp:txXfrm>
        <a:off x="4505610" y="1770057"/>
        <a:ext cx="3722005" cy="44451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9CE2961-E301-4879-858C-E5BB7421EAF6}">
      <dsp:nvSpPr>
        <dsp:cNvPr id="0" name=""/>
        <dsp:cNvSpPr/>
      </dsp:nvSpPr>
      <dsp:spPr>
        <a:xfrm>
          <a:off x="4189835" y="774121"/>
          <a:ext cx="2176777" cy="995936"/>
        </a:xfrm>
        <a:custGeom>
          <a:avLst/>
          <a:gdLst/>
          <a:ahLst/>
          <a:cxnLst/>
          <a:rect l="0" t="0" r="0" b="0"/>
          <a:pathLst>
            <a:path>
              <a:moveTo>
                <a:pt x="0" y="0"/>
              </a:moveTo>
              <a:lnTo>
                <a:pt x="0" y="605125"/>
              </a:lnTo>
              <a:lnTo>
                <a:pt x="2176777" y="605125"/>
              </a:lnTo>
              <a:lnTo>
                <a:pt x="2176777" y="99593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8E8AB7-0CC2-43FD-8EB7-208F25B2B688}">
      <dsp:nvSpPr>
        <dsp:cNvPr id="0" name=""/>
        <dsp:cNvSpPr/>
      </dsp:nvSpPr>
      <dsp:spPr>
        <a:xfrm>
          <a:off x="1862986" y="774121"/>
          <a:ext cx="2326848" cy="995936"/>
        </a:xfrm>
        <a:custGeom>
          <a:avLst/>
          <a:gdLst/>
          <a:ahLst/>
          <a:cxnLst/>
          <a:rect l="0" t="0" r="0" b="0"/>
          <a:pathLst>
            <a:path>
              <a:moveTo>
                <a:pt x="2326848" y="0"/>
              </a:moveTo>
              <a:lnTo>
                <a:pt x="2326848" y="605125"/>
              </a:lnTo>
              <a:lnTo>
                <a:pt x="0" y="605125"/>
              </a:lnTo>
              <a:lnTo>
                <a:pt x="0" y="99593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E67E65-8626-461A-821F-A185D99ABC80}">
      <dsp:nvSpPr>
        <dsp:cNvPr id="0" name=""/>
        <dsp:cNvSpPr/>
      </dsp:nvSpPr>
      <dsp:spPr>
        <a:xfrm>
          <a:off x="2328832" y="0"/>
          <a:ext cx="3722005" cy="77412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tr-TR" sz="2800" kern="1200" dirty="0" smtClean="0"/>
            <a:t>Belgede sahtecilik</a:t>
          </a:r>
          <a:endParaRPr lang="tr-TR" sz="2800" kern="1200" dirty="0"/>
        </a:p>
      </dsp:txBody>
      <dsp:txXfrm>
        <a:off x="2328832" y="0"/>
        <a:ext cx="3722005" cy="774121"/>
      </dsp:txXfrm>
    </dsp:sp>
    <dsp:sp modelId="{DD9B4F71-54E3-4F8C-AEE5-01F9DA1EE91B}">
      <dsp:nvSpPr>
        <dsp:cNvPr id="0" name=""/>
        <dsp:cNvSpPr/>
      </dsp:nvSpPr>
      <dsp:spPr>
        <a:xfrm>
          <a:off x="1984" y="1770057"/>
          <a:ext cx="3722005" cy="44451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tr-TR" sz="2800" kern="1200" dirty="0" smtClean="0"/>
            <a:t>Maddi </a:t>
          </a:r>
          <a:r>
            <a:rPr lang="tr-TR" sz="2800" kern="1200" dirty="0" smtClean="0"/>
            <a:t>Sahtecilik</a:t>
          </a:r>
          <a:endParaRPr lang="tr-TR" sz="2800" kern="1200" dirty="0"/>
        </a:p>
      </dsp:txBody>
      <dsp:txXfrm>
        <a:off x="1984" y="1770057"/>
        <a:ext cx="3722005" cy="444519"/>
      </dsp:txXfrm>
    </dsp:sp>
    <dsp:sp modelId="{BC7F7477-E359-429C-9306-28E70CD75D2C}">
      <dsp:nvSpPr>
        <dsp:cNvPr id="0" name=""/>
        <dsp:cNvSpPr/>
      </dsp:nvSpPr>
      <dsp:spPr>
        <a:xfrm>
          <a:off x="4505610" y="1770057"/>
          <a:ext cx="3722005" cy="44451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tr-TR" sz="2800" kern="1200" dirty="0" smtClean="0"/>
            <a:t>Fikri </a:t>
          </a:r>
          <a:r>
            <a:rPr lang="tr-TR" sz="2800" kern="1200" dirty="0" smtClean="0"/>
            <a:t>Sahtecilik</a:t>
          </a:r>
          <a:endParaRPr lang="tr-TR" sz="2800" kern="1200" dirty="0"/>
        </a:p>
      </dsp:txBody>
      <dsp:txXfrm>
        <a:off x="4505610" y="1770057"/>
        <a:ext cx="3722005" cy="44451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B27A666-D67F-4820-9CCA-3DDFFA56B684}">
      <dsp:nvSpPr>
        <dsp:cNvPr id="0" name=""/>
        <dsp:cNvSpPr/>
      </dsp:nvSpPr>
      <dsp:spPr>
        <a:xfrm>
          <a:off x="3034661" y="1900811"/>
          <a:ext cx="2295981" cy="2124603"/>
        </a:xfrm>
        <a:prstGeom prst="ellips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tr-TR" sz="2000" b="1" kern="1200" dirty="0" smtClean="0">
              <a:latin typeface="Arial Narrow" pitchFamily="34" charset="0"/>
            </a:rPr>
            <a:t>Sahteciliğin</a:t>
          </a:r>
        </a:p>
        <a:p>
          <a:pPr lvl="0" algn="ctr" defTabSz="889000">
            <a:lnSpc>
              <a:spcPct val="90000"/>
            </a:lnSpc>
            <a:spcBef>
              <a:spcPct val="0"/>
            </a:spcBef>
            <a:spcAft>
              <a:spcPct val="35000"/>
            </a:spcAft>
          </a:pPr>
          <a:r>
            <a:rPr lang="tr-TR" sz="2000" b="1" kern="1200" dirty="0" smtClean="0">
              <a:latin typeface="Arial Narrow" pitchFamily="34" charset="0"/>
            </a:rPr>
            <a:t>Ortak </a:t>
          </a:r>
        </a:p>
        <a:p>
          <a:pPr lvl="0" algn="ctr" defTabSz="889000">
            <a:lnSpc>
              <a:spcPct val="90000"/>
            </a:lnSpc>
            <a:spcBef>
              <a:spcPct val="0"/>
            </a:spcBef>
            <a:spcAft>
              <a:spcPct val="35000"/>
            </a:spcAft>
          </a:pPr>
          <a:r>
            <a:rPr lang="tr-TR" sz="2000" b="1" kern="1200" dirty="0" smtClean="0">
              <a:latin typeface="Arial Narrow" pitchFamily="34" charset="0"/>
            </a:rPr>
            <a:t>Öğeleri</a:t>
          </a:r>
          <a:endParaRPr lang="tr-TR" sz="2000" b="1" kern="1200" dirty="0">
            <a:latin typeface="Arial Narrow" pitchFamily="34" charset="0"/>
          </a:endParaRPr>
        </a:p>
      </dsp:txBody>
      <dsp:txXfrm>
        <a:off x="3034661" y="1900811"/>
        <a:ext cx="2295981" cy="2124603"/>
      </dsp:txXfrm>
    </dsp:sp>
    <dsp:sp modelId="{21281017-C36E-47A9-B8BE-448AB24F700E}">
      <dsp:nvSpPr>
        <dsp:cNvPr id="0" name=""/>
        <dsp:cNvSpPr/>
      </dsp:nvSpPr>
      <dsp:spPr>
        <a:xfrm rot="16095526">
          <a:off x="4026926" y="1439332"/>
          <a:ext cx="233882" cy="4959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tr-TR" sz="2100" kern="1200"/>
        </a:p>
      </dsp:txBody>
      <dsp:txXfrm rot="16095526">
        <a:off x="4026926" y="1439332"/>
        <a:ext cx="233882" cy="495945"/>
      </dsp:txXfrm>
    </dsp:sp>
    <dsp:sp modelId="{0E39E6D2-688C-4768-882B-C9847B99EF8B}">
      <dsp:nvSpPr>
        <dsp:cNvPr id="0" name=""/>
        <dsp:cNvSpPr/>
      </dsp:nvSpPr>
      <dsp:spPr>
        <a:xfrm>
          <a:off x="3320039" y="1766"/>
          <a:ext cx="1589521" cy="145866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tr-TR" sz="2000" b="1" kern="1200" dirty="0" smtClean="0">
              <a:latin typeface="Arial Narrow" pitchFamily="34" charset="0"/>
            </a:rPr>
            <a:t>Aldatma Yeteneği</a:t>
          </a:r>
          <a:endParaRPr lang="tr-TR" sz="2000" b="1" kern="1200" dirty="0">
            <a:latin typeface="Arial Narrow" pitchFamily="34" charset="0"/>
          </a:endParaRPr>
        </a:p>
      </dsp:txBody>
      <dsp:txXfrm>
        <a:off x="3320039" y="1766"/>
        <a:ext cx="1589521" cy="1458664"/>
      </dsp:txXfrm>
    </dsp:sp>
    <dsp:sp modelId="{5D521C78-B086-4059-B874-59CA5F4415A2}">
      <dsp:nvSpPr>
        <dsp:cNvPr id="0" name=""/>
        <dsp:cNvSpPr/>
      </dsp:nvSpPr>
      <dsp:spPr>
        <a:xfrm rot="21421139">
          <a:off x="5410347" y="2646078"/>
          <a:ext cx="196971" cy="4959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tr-TR" sz="2100" kern="1200"/>
        </a:p>
      </dsp:txBody>
      <dsp:txXfrm rot="21421139">
        <a:off x="5410347" y="2646078"/>
        <a:ext cx="196971" cy="495945"/>
      </dsp:txXfrm>
    </dsp:sp>
    <dsp:sp modelId="{480B712D-CF55-4D83-9BB1-3C48457A6F28}">
      <dsp:nvSpPr>
        <dsp:cNvPr id="0" name=""/>
        <dsp:cNvSpPr/>
      </dsp:nvSpPr>
      <dsp:spPr>
        <a:xfrm>
          <a:off x="5698984" y="2116836"/>
          <a:ext cx="1458664" cy="145866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tr-TR" sz="2300" b="1" kern="1200" dirty="0" smtClean="0">
              <a:latin typeface="Arial Narrow" pitchFamily="34" charset="0"/>
            </a:rPr>
            <a:t>Zarar Olasılığı</a:t>
          </a:r>
          <a:endParaRPr lang="tr-TR" sz="2300" b="1" kern="1200" dirty="0">
            <a:latin typeface="Arial Narrow" pitchFamily="34" charset="0"/>
          </a:endParaRPr>
        </a:p>
      </dsp:txBody>
      <dsp:txXfrm>
        <a:off x="5698984" y="2116836"/>
        <a:ext cx="1458664" cy="1458664"/>
      </dsp:txXfrm>
    </dsp:sp>
    <dsp:sp modelId="{CA72E4B2-334B-4292-BC6C-79CC59E3F50C}">
      <dsp:nvSpPr>
        <dsp:cNvPr id="0" name=""/>
        <dsp:cNvSpPr/>
      </dsp:nvSpPr>
      <dsp:spPr>
        <a:xfrm rot="10759382">
          <a:off x="2724491" y="2731074"/>
          <a:ext cx="219263" cy="4959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tr-TR" sz="2100" kern="1200"/>
        </a:p>
      </dsp:txBody>
      <dsp:txXfrm rot="10759382">
        <a:off x="2724491" y="2731074"/>
        <a:ext cx="219263" cy="495945"/>
      </dsp:txXfrm>
    </dsp:sp>
    <dsp:sp modelId="{3F0FC08F-B49E-437A-A4CA-C30C26478661}">
      <dsp:nvSpPr>
        <dsp:cNvPr id="0" name=""/>
        <dsp:cNvSpPr/>
      </dsp:nvSpPr>
      <dsp:spPr>
        <a:xfrm>
          <a:off x="1162466" y="2260849"/>
          <a:ext cx="1458664" cy="145866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tr-TR" sz="2000" b="1" kern="1200" dirty="0" smtClean="0">
              <a:latin typeface="Arial Narrow" pitchFamily="34" charset="0"/>
            </a:rPr>
            <a:t>Kast</a:t>
          </a:r>
          <a:endParaRPr lang="tr-TR" sz="2000" b="1" kern="1200" dirty="0">
            <a:latin typeface="Arial Narrow" pitchFamily="34" charset="0"/>
          </a:endParaRPr>
        </a:p>
      </dsp:txBody>
      <dsp:txXfrm>
        <a:off x="1162466" y="2260849"/>
        <a:ext cx="1458664" cy="1458664"/>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FE3555-F7A4-4121-BB56-DA91497BF459}">
      <dsp:nvSpPr>
        <dsp:cNvPr id="0" name=""/>
        <dsp:cNvSpPr/>
      </dsp:nvSpPr>
      <dsp:spPr>
        <a:xfrm>
          <a:off x="6404" y="0"/>
          <a:ext cx="3828351" cy="108012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rtl="0">
            <a:lnSpc>
              <a:spcPct val="90000"/>
            </a:lnSpc>
            <a:spcBef>
              <a:spcPct val="0"/>
            </a:spcBef>
            <a:spcAft>
              <a:spcPct val="35000"/>
            </a:spcAft>
          </a:pPr>
          <a:r>
            <a:rPr lang="tr-TR" sz="2400" b="1" kern="1200" dirty="0" smtClean="0"/>
            <a:t>Belgenin aldatma yeteneği  varsa</a:t>
          </a:r>
          <a:endParaRPr lang="tr-TR" sz="2400" b="1" kern="1200" dirty="0"/>
        </a:p>
      </dsp:txBody>
      <dsp:txXfrm>
        <a:off x="6404" y="0"/>
        <a:ext cx="3828351" cy="1080120"/>
      </dsp:txXfrm>
    </dsp:sp>
    <dsp:sp modelId="{AEDE1AE0-4AA2-489A-8C73-AE7313931C2D}">
      <dsp:nvSpPr>
        <dsp:cNvPr id="0" name=""/>
        <dsp:cNvSpPr/>
      </dsp:nvSpPr>
      <dsp:spPr>
        <a:xfrm>
          <a:off x="3458324" y="0"/>
          <a:ext cx="3828351" cy="108012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rtl="0">
            <a:lnSpc>
              <a:spcPct val="90000"/>
            </a:lnSpc>
            <a:spcBef>
              <a:spcPct val="0"/>
            </a:spcBef>
            <a:spcAft>
              <a:spcPct val="35000"/>
            </a:spcAft>
          </a:pPr>
          <a:r>
            <a:rPr lang="tr-TR" sz="2400" b="1" kern="1200" dirty="0" smtClean="0"/>
            <a:t>Memurun sorumluluğu yoktur.</a:t>
          </a:r>
          <a:endParaRPr lang="tr-TR" sz="2400" b="1" kern="1200" dirty="0"/>
        </a:p>
      </dsp:txBody>
      <dsp:txXfrm>
        <a:off x="3458324" y="0"/>
        <a:ext cx="3828351" cy="108012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B6BB47-70AF-4838-B6BF-05FE22E3E33B}" type="datetimeFigureOut">
              <a:rPr lang="tr-TR" smtClean="0"/>
              <a:pPr/>
              <a:t>23.10.2014</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230FFD-0208-4B30-9EAD-7489D317635C}" type="slidenum">
              <a:rPr lang="tr-TR" smtClean="0"/>
              <a:pPr/>
              <a:t>‹#›</a:t>
            </a:fld>
            <a:endParaRPr lang="tr-TR"/>
          </a:p>
        </p:txBody>
      </p:sp>
    </p:spTree>
    <p:extLst>
      <p:ext uri="{BB962C8B-B14F-4D97-AF65-F5344CB8AC3E}">
        <p14:creationId xmlns:p14="http://schemas.microsoft.com/office/powerpoint/2010/main" xmlns="" val="1286999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C4230FFD-0208-4B30-9EAD-7489D317635C}" type="slidenum">
              <a:rPr lang="tr-TR" smtClean="0"/>
              <a:pPr/>
              <a:t>1</a:t>
            </a:fld>
            <a:endParaRPr 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C4230FFD-0208-4B30-9EAD-7489D317635C}" type="slidenum">
              <a:rPr lang="tr-TR" smtClean="0"/>
              <a:pPr/>
              <a:t>10</a:t>
            </a:fld>
            <a:endParaRPr lang="tr-T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C4230FFD-0208-4B30-9EAD-7489D317635C}" type="slidenum">
              <a:rPr lang="tr-TR" smtClean="0"/>
              <a:pPr/>
              <a:t>11</a:t>
            </a:fld>
            <a:endParaRPr lang="tr-T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C4230FFD-0208-4B30-9EAD-7489D317635C}" type="slidenum">
              <a:rPr lang="tr-TR" smtClean="0"/>
              <a:pPr/>
              <a:t>12</a:t>
            </a:fld>
            <a:endParaRPr lang="tr-T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C4230FFD-0208-4B30-9EAD-7489D317635C}" type="slidenum">
              <a:rPr lang="tr-TR" smtClean="0"/>
              <a:pPr/>
              <a:t>13</a:t>
            </a:fld>
            <a:endParaRPr lang="tr-T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C4230FFD-0208-4B30-9EAD-7489D317635C}" type="slidenum">
              <a:rPr lang="tr-TR" smtClean="0"/>
              <a:pPr/>
              <a:t>14</a:t>
            </a:fld>
            <a:endParaRPr lang="tr-T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C4230FFD-0208-4B30-9EAD-7489D317635C}" type="slidenum">
              <a:rPr lang="tr-TR" smtClean="0"/>
              <a:pPr/>
              <a:t>15</a:t>
            </a:fld>
            <a:endParaRPr lang="tr-T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C4230FFD-0208-4B30-9EAD-7489D317635C}" type="slidenum">
              <a:rPr lang="tr-TR" smtClean="0"/>
              <a:pPr/>
              <a:t>16</a:t>
            </a:fld>
            <a:endParaRPr lang="tr-T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C4230FFD-0208-4B30-9EAD-7489D317635C}" type="slidenum">
              <a:rPr lang="tr-TR" smtClean="0"/>
              <a:pPr/>
              <a:t>17</a:t>
            </a:fld>
            <a:endParaRPr lang="tr-T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C4230FFD-0208-4B30-9EAD-7489D317635C}" type="slidenum">
              <a:rPr lang="tr-TR" smtClean="0"/>
              <a:pPr/>
              <a:t>18</a:t>
            </a:fld>
            <a:endParaRPr lang="tr-T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C4230FFD-0208-4B30-9EAD-7489D317635C}" type="slidenum">
              <a:rPr lang="tr-TR" smtClean="0"/>
              <a:pPr/>
              <a:t>19</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C4230FFD-0208-4B30-9EAD-7489D317635C}" type="slidenum">
              <a:rPr lang="tr-TR" smtClean="0"/>
              <a:pPr/>
              <a:t>2</a:t>
            </a:fld>
            <a:endParaRPr lang="tr-T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C4230FFD-0208-4B30-9EAD-7489D317635C}" type="slidenum">
              <a:rPr lang="tr-TR" smtClean="0"/>
              <a:pPr/>
              <a:t>20</a:t>
            </a:fld>
            <a:endParaRPr lang="tr-T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C4230FFD-0208-4B30-9EAD-7489D317635C}" type="slidenum">
              <a:rPr lang="tr-TR" smtClean="0"/>
              <a:pPr/>
              <a:t>21</a:t>
            </a:fld>
            <a:endParaRPr lang="tr-T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C4230FFD-0208-4B30-9EAD-7489D317635C}" type="slidenum">
              <a:rPr lang="tr-TR" smtClean="0"/>
              <a:pPr/>
              <a:t>22</a:t>
            </a:fld>
            <a:endParaRPr lang="tr-T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C4230FFD-0208-4B30-9EAD-7489D317635C}" type="slidenum">
              <a:rPr lang="tr-TR" smtClean="0"/>
              <a:pPr/>
              <a:t>23</a:t>
            </a:fld>
            <a:endParaRPr lang="tr-T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C4230FFD-0208-4B30-9EAD-7489D317635C}" type="slidenum">
              <a:rPr lang="tr-TR" smtClean="0"/>
              <a:pPr/>
              <a:t>24</a:t>
            </a:fld>
            <a:endParaRPr lang="tr-T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C4230FFD-0208-4B30-9EAD-7489D317635C}" type="slidenum">
              <a:rPr lang="tr-TR" smtClean="0"/>
              <a:pPr/>
              <a:t>25</a:t>
            </a:fld>
            <a:endParaRPr lang="tr-T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C4230FFD-0208-4B30-9EAD-7489D317635C}" type="slidenum">
              <a:rPr lang="tr-TR" smtClean="0"/>
              <a:pPr/>
              <a:t>26</a:t>
            </a:fld>
            <a:endParaRPr lang="tr-T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C4230FFD-0208-4B30-9EAD-7489D317635C}" type="slidenum">
              <a:rPr lang="tr-TR" smtClean="0"/>
              <a:pPr/>
              <a:t>27</a:t>
            </a:fld>
            <a:endParaRPr lang="tr-T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C4230FFD-0208-4B30-9EAD-7489D317635C}" type="slidenum">
              <a:rPr lang="tr-TR" smtClean="0"/>
              <a:pPr/>
              <a:t>28</a:t>
            </a:fld>
            <a:endParaRPr lang="tr-T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C4230FFD-0208-4B30-9EAD-7489D317635C}" type="slidenum">
              <a:rPr lang="tr-TR" smtClean="0"/>
              <a:pPr/>
              <a:t>30</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C4230FFD-0208-4B30-9EAD-7489D317635C}" type="slidenum">
              <a:rPr lang="tr-TR" smtClean="0"/>
              <a:pPr/>
              <a:t>3</a:t>
            </a:fld>
            <a:endParaRPr lang="tr-T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C4230FFD-0208-4B30-9EAD-7489D317635C}" type="slidenum">
              <a:rPr lang="tr-TR" smtClean="0"/>
              <a:pPr/>
              <a:t>31</a:t>
            </a:fld>
            <a:endParaRPr lang="tr-T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C4230FFD-0208-4B30-9EAD-7489D317635C}" type="slidenum">
              <a:rPr lang="tr-TR" smtClean="0"/>
              <a:pPr/>
              <a:t>32</a:t>
            </a:fld>
            <a:endParaRPr lang="tr-T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C4230FFD-0208-4B30-9EAD-7489D317635C}" type="slidenum">
              <a:rPr lang="tr-TR" smtClean="0"/>
              <a:pPr/>
              <a:t>33</a:t>
            </a:fld>
            <a:endParaRPr lang="tr-T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C4230FFD-0208-4B30-9EAD-7489D317635C}" type="slidenum">
              <a:rPr lang="tr-TR" smtClean="0"/>
              <a:pPr/>
              <a:t>34</a:t>
            </a:fld>
            <a:endParaRPr lang="tr-T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C4230FFD-0208-4B30-9EAD-7489D317635C}" type="slidenum">
              <a:rPr lang="tr-TR" smtClean="0"/>
              <a:pPr/>
              <a:t>35</a:t>
            </a:fld>
            <a:endParaRPr lang="tr-T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C4230FFD-0208-4B30-9EAD-7489D317635C}" type="slidenum">
              <a:rPr lang="tr-TR" smtClean="0"/>
              <a:pPr/>
              <a:t>36</a:t>
            </a:fld>
            <a:endParaRPr lang="tr-T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C4230FFD-0208-4B30-9EAD-7489D317635C}" type="slidenum">
              <a:rPr lang="tr-TR" smtClean="0"/>
              <a:pPr/>
              <a:t>37</a:t>
            </a:fld>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C4230FFD-0208-4B30-9EAD-7489D317635C}" type="slidenum">
              <a:rPr lang="tr-TR" smtClean="0"/>
              <a:pPr/>
              <a:t>4</a:t>
            </a:fld>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C4230FFD-0208-4B30-9EAD-7489D317635C}" type="slidenum">
              <a:rPr lang="tr-TR" smtClean="0"/>
              <a:pPr/>
              <a:t>5</a:t>
            </a:fld>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C4230FFD-0208-4B30-9EAD-7489D317635C}" type="slidenum">
              <a:rPr lang="tr-TR" smtClean="0"/>
              <a:pPr/>
              <a:t>6</a:t>
            </a:fld>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C4230FFD-0208-4B30-9EAD-7489D317635C}" type="slidenum">
              <a:rPr lang="tr-TR" smtClean="0"/>
              <a:pPr/>
              <a:t>7</a:t>
            </a:fld>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C4230FFD-0208-4B30-9EAD-7489D317635C}" type="slidenum">
              <a:rPr lang="tr-TR" smtClean="0"/>
              <a:pPr/>
              <a:t>8</a:t>
            </a:fld>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C4230FFD-0208-4B30-9EAD-7489D317635C}" type="slidenum">
              <a:rPr lang="tr-TR" smtClean="0"/>
              <a:pPr/>
              <a:t>9</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hyperlink" Target="http://www.tkgm.gov.tr/tr/icerik/1431-sayili-sahtecilik-olaylarina-karsi-alinmasi-gerekli-tedbirler-konulu-genelg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hyperlink" Target="http://www.tkgm.gov.tr/tr/icerik/1431-sayili-sahtecilik-olaylarina-karsi-alinmasi-gerekli-tedbirler-konulu-genelg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png"/><Relationship Id="rId7" Type="http://schemas.openxmlformats.org/officeDocument/2006/relationships/diagramQuickStyle" Target="../diagrams/quickStyle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jpeg"/><Relationship Id="rId9" Type="http://schemas.microsoft.com/office/2007/relationships/diagramDrawing" Target="../diagrams/drawing3.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png"/><Relationship Id="rId7" Type="http://schemas.openxmlformats.org/officeDocument/2006/relationships/diagramQuickStyle" Target="../diagrams/quickStyle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3.jpeg"/><Relationship Id="rId9" Type="http://schemas.microsoft.com/office/2007/relationships/diagramDrawing" Target="../diagrams/drawing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3.jpe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8.xml.rels><?xml version="1.0" encoding="UTF-8" standalone="yes"?>
<Relationships xmlns="http://schemas.openxmlformats.org/package/2006/relationships"><Relationship Id="rId2" Type="http://schemas.openxmlformats.org/officeDocument/2006/relationships/hyperlink" Target="mailto:tk36342@tkgm.gov.t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jpe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png"/><Relationship Id="rId7" Type="http://schemas.openxmlformats.org/officeDocument/2006/relationships/diagramQuickStyle" Target="../diagrams/quickStyle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3.jpeg"/><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6" descr="C:\Documents and Settings\fozduzgun.TKGM\Desktop\logo.png"/>
          <p:cNvPicPr>
            <a:picLocks noChangeAspect="1" noChangeArrowheads="1"/>
          </p:cNvPicPr>
          <p:nvPr/>
        </p:nvPicPr>
        <p:blipFill>
          <a:blip r:embed="rId3" cstate="print"/>
          <a:srcRect/>
          <a:stretch>
            <a:fillRect/>
          </a:stretch>
        </p:blipFill>
        <p:spPr bwMode="auto">
          <a:xfrm>
            <a:off x="3357554" y="285728"/>
            <a:ext cx="2357454" cy="2598738"/>
          </a:xfrm>
          <a:prstGeom prst="rect">
            <a:avLst/>
          </a:prstGeom>
          <a:ln>
            <a:noFill/>
          </a:ln>
          <a:effectLst>
            <a:outerShdw blurRad="292100" dist="139700" dir="2700000" algn="tl" rotWithShape="0">
              <a:srgbClr val="333333">
                <a:alpha val="65000"/>
              </a:srgbClr>
            </a:outerShdw>
          </a:effectLst>
        </p:spPr>
      </p:pic>
      <p:sp>
        <p:nvSpPr>
          <p:cNvPr id="6" name="Content Placeholder 5"/>
          <p:cNvSpPr>
            <a:spLocks noGrp="1"/>
          </p:cNvSpPr>
          <p:nvPr>
            <p:ph type="subTitle" idx="1"/>
          </p:nvPr>
        </p:nvSpPr>
        <p:spPr>
          <a:xfrm>
            <a:off x="571472" y="3286124"/>
            <a:ext cx="8143932" cy="3286148"/>
          </a:xfrm>
        </p:spPr>
        <p:txBody>
          <a:bodyPr>
            <a:normAutofit fontScale="85000" lnSpcReduction="20000"/>
          </a:bodyPr>
          <a:lstStyle/>
          <a:p>
            <a:pPr algn="ctr" eaLnBrk="1" hangingPunct="1">
              <a:buFont typeface="Wingdings 2" pitchFamily="18" charset="2"/>
              <a:buNone/>
              <a:defRPr/>
            </a:pPr>
            <a:r>
              <a:rPr lang="tr-TR" sz="2800" b="1" dirty="0" smtClean="0">
                <a:solidFill>
                  <a:srgbClr val="71050F"/>
                </a:solidFill>
              </a:rPr>
              <a:t/>
            </a:r>
            <a:br>
              <a:rPr lang="tr-TR" sz="2800" b="1" dirty="0" smtClean="0">
                <a:solidFill>
                  <a:srgbClr val="71050F"/>
                </a:solidFill>
              </a:rPr>
            </a:br>
            <a:endParaRPr lang="tr-TR" sz="2800" b="1" dirty="0" smtClean="0">
              <a:solidFill>
                <a:srgbClr val="71050F"/>
              </a:solidFill>
            </a:endParaRPr>
          </a:p>
          <a:p>
            <a:pPr algn="ctr" eaLnBrk="1" hangingPunct="1">
              <a:buFont typeface="Wingdings 2" pitchFamily="18" charset="2"/>
              <a:buNone/>
              <a:defRPr/>
            </a:pPr>
            <a:endParaRPr lang="tr-TR" sz="2800" b="1" dirty="0" smtClean="0">
              <a:solidFill>
                <a:srgbClr val="71050F"/>
              </a:solidFill>
            </a:endParaRPr>
          </a:p>
          <a:p>
            <a:pPr algn="ctr" eaLnBrk="1" hangingPunct="1">
              <a:buFont typeface="Wingdings 2" pitchFamily="18" charset="2"/>
              <a:buNone/>
              <a:defRPr/>
            </a:pPr>
            <a:r>
              <a:rPr lang="tr-TR" sz="2800" b="1" dirty="0" smtClean="0">
                <a:solidFill>
                  <a:schemeClr val="accent1">
                    <a:lumMod val="75000"/>
                  </a:schemeClr>
                </a:solidFill>
              </a:rPr>
              <a:t>Birsen ASLANTAŞ</a:t>
            </a:r>
          </a:p>
          <a:p>
            <a:pPr algn="ctr" eaLnBrk="1" hangingPunct="1">
              <a:buFont typeface="Wingdings 2" pitchFamily="18" charset="2"/>
              <a:buNone/>
              <a:defRPr/>
            </a:pPr>
            <a:r>
              <a:rPr lang="tr-TR" sz="2800" b="1" dirty="0" smtClean="0">
                <a:solidFill>
                  <a:schemeClr val="accent1">
                    <a:lumMod val="75000"/>
                  </a:schemeClr>
                </a:solidFill>
              </a:rPr>
              <a:t>T.K. UZMANI</a:t>
            </a:r>
          </a:p>
          <a:p>
            <a:pPr algn="ctr" eaLnBrk="1" hangingPunct="1">
              <a:buFont typeface="Wingdings 2" pitchFamily="18" charset="2"/>
              <a:buNone/>
              <a:defRPr/>
            </a:pPr>
            <a:endParaRPr lang="tr-TR" sz="2800" b="1" dirty="0" smtClean="0">
              <a:solidFill>
                <a:srgbClr val="71050F"/>
              </a:solidFill>
            </a:endParaRPr>
          </a:p>
          <a:p>
            <a:pPr algn="ctr" eaLnBrk="1" hangingPunct="1">
              <a:buFont typeface="Wingdings 2" pitchFamily="18" charset="2"/>
              <a:buNone/>
              <a:defRPr/>
            </a:pPr>
            <a:endParaRPr lang="tr-TR" sz="2800" b="1" dirty="0" smtClean="0">
              <a:solidFill>
                <a:srgbClr val="71050F"/>
              </a:solidFill>
            </a:endParaRPr>
          </a:p>
          <a:p>
            <a:pPr algn="ctr" eaLnBrk="1" hangingPunct="1">
              <a:buFont typeface="Wingdings 2" pitchFamily="18" charset="2"/>
              <a:buNone/>
              <a:defRPr/>
            </a:pPr>
            <a:r>
              <a:rPr lang="tr-TR" sz="2800" b="1" dirty="0" smtClean="0">
                <a:solidFill>
                  <a:schemeClr val="bg2">
                    <a:lumMod val="75000"/>
                  </a:schemeClr>
                </a:solidFill>
              </a:rPr>
              <a:t>NEVŞEHİR</a:t>
            </a:r>
          </a:p>
          <a:p>
            <a:pPr algn="ctr" eaLnBrk="1" hangingPunct="1">
              <a:buFont typeface="Wingdings 2" pitchFamily="18" charset="2"/>
              <a:buNone/>
              <a:defRPr/>
            </a:pPr>
            <a:r>
              <a:rPr lang="tr-TR" sz="2800" b="1" dirty="0" smtClean="0">
                <a:solidFill>
                  <a:schemeClr val="bg2">
                    <a:lumMod val="75000"/>
                  </a:schemeClr>
                </a:solidFill>
              </a:rPr>
              <a:t>24.10.2014</a:t>
            </a:r>
          </a:p>
          <a:p>
            <a:pPr algn="ctr" eaLnBrk="1" hangingPunct="1">
              <a:buFont typeface="Wingdings 2" pitchFamily="18" charset="2"/>
              <a:buNone/>
              <a:defRPr/>
            </a:pPr>
            <a:endParaRPr lang="tr-TR" sz="2800" b="1" dirty="0" smtClean="0">
              <a:solidFill>
                <a:srgbClr val="71050F"/>
              </a:solidFill>
            </a:endParaRPr>
          </a:p>
          <a:p>
            <a:pPr algn="ctr" eaLnBrk="1" hangingPunct="1">
              <a:lnSpc>
                <a:spcPct val="150000"/>
              </a:lnSpc>
              <a:buFont typeface="Wingdings 2" pitchFamily="18" charset="2"/>
              <a:buNone/>
              <a:defRPr/>
            </a:pPr>
            <a:endParaRPr lang="en-US" sz="2000" b="1" dirty="0" smtClean="0">
              <a:solidFill>
                <a:srgbClr val="71050F"/>
              </a:solidFill>
            </a:endParaRPr>
          </a:p>
          <a:p>
            <a:pPr algn="ctr" eaLnBrk="1" hangingPunct="1">
              <a:lnSpc>
                <a:spcPct val="150000"/>
              </a:lnSpc>
              <a:buFont typeface="Wingdings 2" pitchFamily="18" charset="2"/>
              <a:buNone/>
              <a:defRPr/>
            </a:pPr>
            <a:endParaRPr lang="tr-TR" sz="2000" b="1" dirty="0" smtClean="0">
              <a:solidFill>
                <a:schemeClr val="accent1">
                  <a:lumMod val="75000"/>
                </a:schemeClr>
              </a:solidFill>
            </a:endParaRPr>
          </a:p>
          <a:p>
            <a:pPr algn="ctr" eaLnBrk="1" hangingPunct="1">
              <a:lnSpc>
                <a:spcPct val="150000"/>
              </a:lnSpc>
              <a:buFont typeface="Wingdings 2" pitchFamily="18" charset="2"/>
              <a:buNone/>
              <a:defRPr/>
            </a:pPr>
            <a:endParaRPr lang="tr-TR" sz="2000" b="1" dirty="0" smtClean="0">
              <a:solidFill>
                <a:srgbClr val="71050F"/>
              </a:solidFill>
            </a:endParaRPr>
          </a:p>
          <a:p>
            <a:pPr eaLnBrk="1" hangingPunct="1">
              <a:lnSpc>
                <a:spcPct val="150000"/>
              </a:lnSpc>
              <a:defRPr/>
            </a:pPr>
            <a:endParaRPr lang="tr-TR" dirty="0" smtClean="0"/>
          </a:p>
        </p:txBody>
      </p:sp>
      <p:sp>
        <p:nvSpPr>
          <p:cNvPr id="9" name="8 Slayt Numarası Yer Tutucusu"/>
          <p:cNvSpPr>
            <a:spLocks noGrp="1"/>
          </p:cNvSpPr>
          <p:nvPr>
            <p:ph type="sldNum" sz="quarter" idx="12"/>
          </p:nvPr>
        </p:nvSpPr>
        <p:spPr/>
        <p:txBody>
          <a:bodyPr/>
          <a:lstStyle/>
          <a:p>
            <a:endParaRPr lang="tr-TR" dirty="0"/>
          </a:p>
        </p:txBody>
      </p:sp>
      <p:sp>
        <p:nvSpPr>
          <p:cNvPr id="8" name="7 Dikdörtgen"/>
          <p:cNvSpPr/>
          <p:nvPr/>
        </p:nvSpPr>
        <p:spPr>
          <a:xfrm>
            <a:off x="357158" y="3286124"/>
            <a:ext cx="8215370" cy="1015663"/>
          </a:xfrm>
          <a:prstGeom prst="rect">
            <a:avLst/>
          </a:prstGeom>
        </p:spPr>
        <p:txBody>
          <a:bodyPr wrap="square">
            <a:spAutoFit/>
          </a:bodyPr>
          <a:lstStyle/>
          <a:p>
            <a:pPr algn="ctr">
              <a:defRPr/>
            </a:pPr>
            <a:r>
              <a:rPr lang="tr-TR" sz="3200" b="1" dirty="0" smtClean="0">
                <a:solidFill>
                  <a:schemeClr val="accent1">
                    <a:lumMod val="75000"/>
                  </a:schemeClr>
                </a:solidFill>
              </a:rPr>
              <a:t>TAPU DAİRESİ BAŞKANLIĞI</a:t>
            </a:r>
          </a:p>
          <a:p>
            <a:pPr algn="ctr">
              <a:defRPr/>
            </a:pPr>
            <a:endParaRPr lang="tr-TR" sz="2800" b="1" dirty="0" smtClean="0">
              <a:solidFill>
                <a:schemeClr val="accent1">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00042"/>
            <a:ext cx="8229600" cy="5824558"/>
          </a:xfrm>
        </p:spPr>
        <p:txBody>
          <a:bodyPr>
            <a:normAutofit fontScale="55000" lnSpcReduction="20000"/>
          </a:bodyPr>
          <a:lstStyle/>
          <a:p>
            <a:pPr algn="just">
              <a:buNone/>
            </a:pPr>
            <a:endParaRPr lang="tr-TR" b="1" dirty="0" smtClean="0">
              <a:solidFill>
                <a:schemeClr val="accent1">
                  <a:lumMod val="75000"/>
                </a:schemeClr>
              </a:solidFill>
            </a:endParaRPr>
          </a:p>
          <a:p>
            <a:pPr algn="just">
              <a:buNone/>
            </a:pPr>
            <a:endParaRPr lang="tr-TR" sz="3500" b="1" dirty="0" smtClean="0">
              <a:solidFill>
                <a:schemeClr val="accent1">
                  <a:lumMod val="75000"/>
                </a:schemeClr>
              </a:solidFill>
              <a:latin typeface="Arial Narrow" pitchFamily="34" charset="0"/>
            </a:endParaRPr>
          </a:p>
          <a:p>
            <a:pPr algn="just">
              <a:buNone/>
            </a:pPr>
            <a:r>
              <a:rPr lang="tr-TR" sz="5800" b="1" dirty="0" smtClean="0">
                <a:solidFill>
                  <a:schemeClr val="accent1">
                    <a:lumMod val="75000"/>
                  </a:schemeClr>
                </a:solidFill>
                <a:latin typeface="Arial Narrow" pitchFamily="34" charset="0"/>
              </a:rPr>
              <a:t>Sahtecilik ile ilgili Mevzuat</a:t>
            </a:r>
            <a:endParaRPr lang="tr-TR" sz="5800" dirty="0" smtClean="0">
              <a:latin typeface="Arial Narrow" pitchFamily="34" charset="0"/>
            </a:endParaRPr>
          </a:p>
          <a:p>
            <a:r>
              <a:rPr lang="tr-TR" sz="3600" b="1" dirty="0" smtClean="0">
                <a:solidFill>
                  <a:schemeClr val="accent1">
                    <a:lumMod val="75000"/>
                  </a:schemeClr>
                </a:solidFill>
                <a:latin typeface="Arial Narrow" pitchFamily="34" charset="0"/>
              </a:rPr>
              <a:t>4721 sayılı Türk Medeni Kanunu</a:t>
            </a:r>
          </a:p>
          <a:p>
            <a:pPr>
              <a:buNone/>
            </a:pPr>
            <a:endParaRPr lang="tr-TR" sz="2900" b="1" dirty="0" smtClean="0">
              <a:solidFill>
                <a:schemeClr val="accent1">
                  <a:lumMod val="75000"/>
                </a:schemeClr>
              </a:solidFill>
              <a:latin typeface="Arial Narrow" pitchFamily="34" charset="0"/>
            </a:endParaRPr>
          </a:p>
          <a:p>
            <a:pPr lvl="1" algn="just"/>
            <a:r>
              <a:rPr lang="tr-TR" sz="2900" dirty="0" smtClean="0">
                <a:latin typeface="Arial Narrow" pitchFamily="34" charset="0"/>
              </a:rPr>
              <a:t> 1007’nci maddesinde, tapu sicilinin tutulmasından doğan bütün zararlardan devletin sorumlu olduğu, devletin de kusuru bulunan görevlilere </a:t>
            </a:r>
            <a:r>
              <a:rPr lang="tr-TR" sz="2900" dirty="0" err="1" smtClean="0">
                <a:latin typeface="Arial Narrow" pitchFamily="34" charset="0"/>
              </a:rPr>
              <a:t>rücu</a:t>
            </a:r>
            <a:r>
              <a:rPr lang="tr-TR" sz="2900" dirty="0" smtClean="0">
                <a:latin typeface="Arial Narrow" pitchFamily="34" charset="0"/>
              </a:rPr>
              <a:t> edeceği; </a:t>
            </a:r>
          </a:p>
          <a:p>
            <a:pPr lvl="1" algn="just"/>
            <a:endParaRPr lang="tr-TR" sz="2900" dirty="0" smtClean="0">
              <a:latin typeface="Arial Narrow" pitchFamily="34" charset="0"/>
            </a:endParaRPr>
          </a:p>
          <a:p>
            <a:pPr lvl="1" algn="just"/>
            <a:r>
              <a:rPr lang="tr-TR" sz="2900" dirty="0" smtClean="0">
                <a:latin typeface="Arial Narrow" pitchFamily="34" charset="0"/>
              </a:rPr>
              <a:t>1023’üncü maddesinde, tescile dayanarak ayni hak kazanan üçüncü kişilerin kazanımının korunacağı; </a:t>
            </a:r>
          </a:p>
          <a:p>
            <a:pPr lvl="1" algn="just"/>
            <a:endParaRPr lang="tr-TR" sz="2900" dirty="0" smtClean="0">
              <a:latin typeface="Arial Narrow" pitchFamily="34" charset="0"/>
            </a:endParaRPr>
          </a:p>
          <a:p>
            <a:pPr lvl="1" algn="just"/>
            <a:r>
              <a:rPr lang="tr-TR" sz="2900" dirty="0" smtClean="0">
                <a:latin typeface="Arial Narrow" pitchFamily="34" charset="0"/>
              </a:rPr>
              <a:t>1024’üncü maddesinde, bağlayıcı olmayan bir hukukî işleme dayanan </a:t>
            </a:r>
            <a:r>
              <a:rPr lang="tr-TR" sz="2900" dirty="0" smtClean="0">
                <a:latin typeface="Arial Narrow" pitchFamily="34" charset="0"/>
              </a:rPr>
              <a:t>tescilin, </a:t>
            </a:r>
            <a:r>
              <a:rPr lang="tr-TR" sz="2900" dirty="0" smtClean="0">
                <a:latin typeface="Arial Narrow" pitchFamily="34" charset="0"/>
              </a:rPr>
              <a:t>yolsuz olduğu ve yolsuz tescili bilen veya bilmesi gereken üçüncü kişinin bu tescile dayanamayacağı;</a:t>
            </a:r>
          </a:p>
          <a:p>
            <a:pPr lvl="1" algn="just"/>
            <a:endParaRPr lang="tr-TR" sz="2900" dirty="0" smtClean="0">
              <a:latin typeface="Arial Narrow" pitchFamily="34" charset="0"/>
            </a:endParaRPr>
          </a:p>
          <a:p>
            <a:pPr lvl="1" algn="just"/>
            <a:r>
              <a:rPr lang="tr-TR" sz="2900" dirty="0" smtClean="0">
                <a:latin typeface="Arial Narrow" pitchFamily="34" charset="0"/>
              </a:rPr>
              <a:t>1025’inci maddesinde, yolsuz tescil nedeniyle aynî hakkı zedelenen kimsenin tapu sicilinin düzeltilmesini dava edebileceği, </a:t>
            </a:r>
            <a:r>
              <a:rPr lang="tr-TR" sz="2900" dirty="0" err="1" smtClean="0">
                <a:latin typeface="Arial Narrow" pitchFamily="34" charset="0"/>
              </a:rPr>
              <a:t>iyiniyetli</a:t>
            </a:r>
            <a:r>
              <a:rPr lang="tr-TR" sz="2900" dirty="0" smtClean="0">
                <a:latin typeface="Arial Narrow" pitchFamily="34" charset="0"/>
              </a:rPr>
              <a:t> üçüncü kişilerin bu tescile dayanarak kazandıkları aynî haklar ve her türlü tazminat </a:t>
            </a:r>
            <a:r>
              <a:rPr lang="tr-TR" sz="2900" dirty="0" smtClean="0">
                <a:latin typeface="Arial Narrow" pitchFamily="34" charset="0"/>
              </a:rPr>
              <a:t>isteminin </a:t>
            </a:r>
            <a:r>
              <a:rPr lang="tr-TR" sz="2900" dirty="0" smtClean="0">
                <a:latin typeface="Arial Narrow" pitchFamily="34" charset="0"/>
              </a:rPr>
              <a:t>saklı olduğu, belirtilmektedir. </a:t>
            </a:r>
          </a:p>
          <a:p>
            <a:pPr lvl="1" algn="just">
              <a:buNone/>
            </a:pPr>
            <a:endParaRPr lang="tr-TR" sz="2900" dirty="0" smtClean="0">
              <a:latin typeface="Arial Narrow" pitchFamily="34" charset="0"/>
            </a:endParaRPr>
          </a:p>
          <a:p>
            <a:pPr lvl="1" algn="just"/>
            <a:r>
              <a:rPr lang="tr-TR" sz="2900" dirty="0" smtClean="0">
                <a:latin typeface="Arial Narrow" pitchFamily="34" charset="0"/>
              </a:rPr>
              <a:t>Ayrıca, Kanunun 1020’nci maddesinde tapu sicilinin açıklığı diğer bir ifade ile aleniyet ilkesi bahsedilmekte olup, talepte bulunanların kesin ilgisinin saptanmaması halinde ve aleniyet ilkesinin kötü niyetli kişilerce istismar edilmesi durumları sahtecilik eylemlerinin nedenini oluşturabilmektedir.</a:t>
            </a:r>
          </a:p>
          <a:p>
            <a:pPr algn="just">
              <a:buNone/>
            </a:pPr>
            <a:endParaRPr lang="tr-TR" b="1" dirty="0" smtClean="0">
              <a:solidFill>
                <a:schemeClr val="accent1">
                  <a:lumMod val="75000"/>
                </a:schemeClr>
              </a:solidFill>
              <a:latin typeface="Arial Narrow" pitchFamily="34" charset="0"/>
            </a:endParaRPr>
          </a:p>
          <a:p>
            <a:pPr algn="just">
              <a:buNone/>
            </a:pPr>
            <a:endParaRPr lang="tr-TR" sz="2600" b="1" dirty="0" smtClean="0">
              <a:solidFill>
                <a:schemeClr val="accent1">
                  <a:lumMod val="75000"/>
                </a:schemeClr>
              </a:solidFill>
              <a:latin typeface="Arial Narrow" pitchFamily="34" charset="0"/>
            </a:endParaRPr>
          </a:p>
          <a:p>
            <a:pPr algn="just">
              <a:buNone/>
            </a:pPr>
            <a:endParaRPr lang="tr-TR" b="1" dirty="0" smtClean="0">
              <a:solidFill>
                <a:schemeClr val="accent1">
                  <a:lumMod val="75000"/>
                </a:schemeClr>
              </a:solidFill>
            </a:endParaRPr>
          </a:p>
        </p:txBody>
      </p:sp>
      <p:sp>
        <p:nvSpPr>
          <p:cNvPr id="5" name="4 Slayt Numarası Yer Tutucusu"/>
          <p:cNvSpPr>
            <a:spLocks noGrp="1"/>
          </p:cNvSpPr>
          <p:nvPr>
            <p:ph type="sldNum" sz="quarter" idx="12"/>
          </p:nvPr>
        </p:nvSpPr>
        <p:spPr/>
        <p:txBody>
          <a:bodyPr/>
          <a:lstStyle/>
          <a:p>
            <a:endParaRPr lang="tr-TR" b="1" dirty="0">
              <a:solidFill>
                <a:schemeClr val="tx1"/>
              </a:solidFill>
            </a:endParaRPr>
          </a:p>
        </p:txBody>
      </p:sp>
      <p:grpSp>
        <p:nvGrpSpPr>
          <p:cNvPr id="2" name="5 Grup"/>
          <p:cNvGrpSpPr/>
          <p:nvPr/>
        </p:nvGrpSpPr>
        <p:grpSpPr>
          <a:xfrm>
            <a:off x="171450" y="15875"/>
            <a:ext cx="8924925" cy="971550"/>
            <a:chOff x="171450" y="15875"/>
            <a:chExt cx="8924925" cy="971550"/>
          </a:xfrm>
        </p:grpSpPr>
        <p:sp>
          <p:nvSpPr>
            <p:cNvPr id="7" name="Title Placeholder 21"/>
            <p:cNvSpPr txBox="1">
              <a:spLocks/>
            </p:cNvSpPr>
            <p:nvPr/>
          </p:nvSpPr>
          <p:spPr>
            <a:xfrm>
              <a:off x="301625" y="228600"/>
              <a:ext cx="8534400" cy="758825"/>
            </a:xfrm>
            <a:prstGeom prst="rect">
              <a:avLst/>
            </a:prstGeom>
            <a:noFill/>
          </p:spPr>
          <p:txBody>
            <a:bodyPr anchor="b"/>
            <a:lstStyle/>
            <a:p>
              <a:pPr algn="ctr" fontAlgn="auto">
                <a:spcBef>
                  <a:spcPts val="0"/>
                </a:spcBef>
                <a:spcAft>
                  <a:spcPts val="0"/>
                </a:spcAft>
                <a:defRPr/>
              </a:pPr>
              <a:r>
                <a:rPr lang="tr-TR" sz="2400" dirty="0">
                  <a:solidFill>
                    <a:srgbClr val="002060"/>
                  </a:solidFill>
                  <a:latin typeface="Albertus" pitchFamily="34" charset="0"/>
                  <a:ea typeface="+mj-ea"/>
                  <a:cs typeface="+mj-cs"/>
                </a:rPr>
                <a:t/>
              </a:r>
              <a:br>
                <a:rPr lang="tr-TR" sz="2400" dirty="0">
                  <a:solidFill>
                    <a:srgbClr val="002060"/>
                  </a:solidFill>
                  <a:latin typeface="Albertus" pitchFamily="34" charset="0"/>
                  <a:ea typeface="+mj-ea"/>
                  <a:cs typeface="+mj-cs"/>
                </a:rPr>
              </a:br>
              <a:r>
                <a:rPr lang="tr-TR" sz="2400" dirty="0">
                  <a:solidFill>
                    <a:srgbClr val="002060"/>
                  </a:solidFill>
                  <a:latin typeface="Albertus" pitchFamily="34" charset="0"/>
                  <a:ea typeface="+mj-ea"/>
                  <a:cs typeface="+mj-cs"/>
                </a:rPr>
                <a:t/>
              </a:r>
              <a:br>
                <a:rPr lang="tr-TR" sz="2400" dirty="0">
                  <a:solidFill>
                    <a:srgbClr val="002060"/>
                  </a:solidFill>
                  <a:latin typeface="Albertus" pitchFamily="34" charset="0"/>
                  <a:ea typeface="+mj-ea"/>
                  <a:cs typeface="+mj-cs"/>
                </a:rPr>
              </a:br>
              <a:r>
                <a:rPr lang="tr-TR" sz="2400" dirty="0">
                  <a:solidFill>
                    <a:srgbClr val="002060"/>
                  </a:solidFill>
                  <a:latin typeface="Albertus" pitchFamily="34" charset="0"/>
                  <a:ea typeface="+mj-ea"/>
                  <a:cs typeface="+mj-cs"/>
                </a:rPr>
                <a:t>ÇEVRE VE ŞEHİRCİLİK BAKANLIĞI</a:t>
              </a:r>
              <a:br>
                <a:rPr lang="tr-TR" sz="2400" dirty="0">
                  <a:solidFill>
                    <a:srgbClr val="002060"/>
                  </a:solidFill>
                  <a:latin typeface="Albertus" pitchFamily="34" charset="0"/>
                  <a:ea typeface="+mj-ea"/>
                  <a:cs typeface="+mj-cs"/>
                </a:rPr>
              </a:br>
              <a:r>
                <a:rPr lang="tr-TR" sz="2400" dirty="0">
                  <a:solidFill>
                    <a:srgbClr val="002060"/>
                  </a:solidFill>
                  <a:latin typeface="Albertus" pitchFamily="34" charset="0"/>
                  <a:ea typeface="+mj-ea"/>
                  <a:cs typeface="+mj-cs"/>
                </a:rPr>
                <a:t>TAPU VE KADASTRO GENEL MÜDÜRLÜĞÜ</a:t>
              </a:r>
            </a:p>
          </p:txBody>
        </p:sp>
        <p:pic>
          <p:nvPicPr>
            <p:cNvPr id="8" name="Picture 2" descr="T.C. Çevre ve Şehircilik Bakanlığı"/>
            <p:cNvPicPr>
              <a:picLocks noChangeAspect="1" noChangeArrowheads="1"/>
            </p:cNvPicPr>
            <p:nvPr/>
          </p:nvPicPr>
          <p:blipFill>
            <a:blip r:embed="rId3" cstate="print"/>
            <a:srcRect/>
            <a:stretch>
              <a:fillRect/>
            </a:stretch>
          </p:blipFill>
          <p:spPr bwMode="auto">
            <a:xfrm>
              <a:off x="171450" y="157163"/>
              <a:ext cx="1220788" cy="577850"/>
            </a:xfrm>
            <a:prstGeom prst="rect">
              <a:avLst/>
            </a:prstGeom>
            <a:noFill/>
            <a:ln w="9525">
              <a:noFill/>
              <a:miter lim="800000"/>
              <a:headEnd/>
              <a:tailEnd/>
            </a:ln>
          </p:spPr>
        </p:pic>
        <p:pic>
          <p:nvPicPr>
            <p:cNvPr id="9" name="Resim 1"/>
            <p:cNvPicPr>
              <a:picLocks noChangeAspect="1"/>
            </p:cNvPicPr>
            <p:nvPr/>
          </p:nvPicPr>
          <p:blipFill>
            <a:blip r:embed="rId4" cstate="print"/>
            <a:srcRect/>
            <a:stretch>
              <a:fillRect/>
            </a:stretch>
          </p:blipFill>
          <p:spPr bwMode="auto">
            <a:xfrm>
              <a:off x="8128000" y="15875"/>
              <a:ext cx="968375" cy="955675"/>
            </a:xfrm>
            <a:prstGeom prst="rect">
              <a:avLst/>
            </a:prstGeom>
            <a:noFill/>
            <a:ln w="9525">
              <a:noFill/>
              <a:miter lim="800000"/>
              <a:headEnd/>
              <a:tailEnd/>
            </a:ln>
          </p:spPr>
        </p:pic>
        <p:cxnSp>
          <p:nvCxnSpPr>
            <p:cNvPr id="10" name="Straight Connector 9"/>
            <p:cNvCxnSpPr/>
            <p:nvPr/>
          </p:nvCxnSpPr>
          <p:spPr>
            <a:xfrm>
              <a:off x="187325" y="981075"/>
              <a:ext cx="8785225"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00042"/>
            <a:ext cx="8229600" cy="5824558"/>
          </a:xfrm>
        </p:spPr>
        <p:txBody>
          <a:bodyPr>
            <a:normAutofit fontScale="92500" lnSpcReduction="10000"/>
          </a:bodyPr>
          <a:lstStyle/>
          <a:p>
            <a:pPr algn="just">
              <a:buNone/>
            </a:pPr>
            <a:endParaRPr lang="tr-TR" b="1" dirty="0" smtClean="0">
              <a:solidFill>
                <a:schemeClr val="accent1">
                  <a:lumMod val="75000"/>
                </a:schemeClr>
              </a:solidFill>
            </a:endParaRPr>
          </a:p>
          <a:p>
            <a:pPr algn="just">
              <a:buNone/>
            </a:pPr>
            <a:r>
              <a:rPr lang="tr-TR" b="1" dirty="0" smtClean="0">
                <a:solidFill>
                  <a:schemeClr val="accent1">
                    <a:lumMod val="75000"/>
                  </a:schemeClr>
                </a:solidFill>
                <a:latin typeface="Arial Narrow" pitchFamily="34" charset="0"/>
              </a:rPr>
              <a:t>Sahtecilik ile ilgili Mevzuat</a:t>
            </a:r>
            <a:endParaRPr lang="tr-TR" dirty="0" smtClean="0">
              <a:latin typeface="Arial Narrow" pitchFamily="34" charset="0"/>
            </a:endParaRPr>
          </a:p>
          <a:p>
            <a:r>
              <a:rPr lang="tr-TR" sz="2400" b="1" dirty="0" smtClean="0">
                <a:solidFill>
                  <a:schemeClr val="accent1">
                    <a:lumMod val="75000"/>
                  </a:schemeClr>
                </a:solidFill>
                <a:latin typeface="Arial Narrow" pitchFamily="34" charset="0"/>
              </a:rPr>
              <a:t>Genel Müdürlüğümüz Düzenlemeleri</a:t>
            </a:r>
          </a:p>
          <a:p>
            <a:pPr>
              <a:buNone/>
            </a:pPr>
            <a:endParaRPr lang="tr-TR" sz="2400" b="1" dirty="0" smtClean="0">
              <a:solidFill>
                <a:schemeClr val="accent1">
                  <a:lumMod val="75000"/>
                </a:schemeClr>
              </a:solidFill>
              <a:latin typeface="Arial Narrow" pitchFamily="34" charset="0"/>
            </a:endParaRPr>
          </a:p>
          <a:p>
            <a:pPr lvl="1" algn="just"/>
            <a:r>
              <a:rPr lang="tr-TR" sz="1900" dirty="0" smtClean="0">
                <a:latin typeface="Arial Narrow" pitchFamily="34" charset="0"/>
              </a:rPr>
              <a:t>3 Haziran 1975 tarihli 1431 sayılı ‘Sahtecilik Olaylarına Karşı Alınması Gerekli Tedbirler’ </a:t>
            </a:r>
            <a:r>
              <a:rPr lang="tr-TR" sz="1900" dirty="0" smtClean="0">
                <a:latin typeface="Arial Narrow" pitchFamily="34" charset="0"/>
              </a:rPr>
              <a:t>konulu</a:t>
            </a:r>
            <a:r>
              <a:rPr lang="tr-TR" sz="1900" dirty="0" smtClean="0">
                <a:latin typeface="Arial Narrow" pitchFamily="34" charset="0"/>
              </a:rPr>
              <a:t> </a:t>
            </a:r>
            <a:r>
              <a:rPr lang="tr-TR" sz="1900" dirty="0" smtClean="0">
                <a:latin typeface="Arial Narrow" pitchFamily="34" charset="0"/>
              </a:rPr>
              <a:t>genelgesi</a:t>
            </a:r>
          </a:p>
          <a:p>
            <a:pPr lvl="1" algn="just">
              <a:buNone/>
            </a:pPr>
            <a:endParaRPr lang="tr-TR" sz="1900" u="sng" dirty="0" smtClean="0">
              <a:latin typeface="Arial Narrow" pitchFamily="34" charset="0"/>
              <a:hlinkClick r:id="rId3"/>
            </a:endParaRPr>
          </a:p>
          <a:p>
            <a:pPr lvl="1" algn="just"/>
            <a:r>
              <a:rPr lang="tr-TR" sz="1900" dirty="0" smtClean="0">
                <a:latin typeface="Arial Narrow" pitchFamily="34" charset="0"/>
              </a:rPr>
              <a:t>22.10.1999 tarihli 1999/5 sayılı ve ‘Muttali Olunan Sahtecilik Olaylarının Bildirilmesi’ konulu mülga genelgesinde, sahte vekaletname ve nüfus cüzdanlarına istinaden sahtecilik eylemleri yapıldığı, işleme konu olan belgeleri yeterince incelemeyen görevlilerin sorumlu duruma düştüğü, sahtecilik eylemlerini yapan ya da iştirak edenlerin Cumhuriyet Başsavcılıklarına iletilmek üzere Bölge Müdürlüklerine bildirilmesi gerektiği, belirtilmiştir.</a:t>
            </a:r>
          </a:p>
          <a:p>
            <a:pPr lvl="1" algn="just"/>
            <a:endParaRPr lang="tr-TR" sz="1900" u="sng" dirty="0" smtClean="0">
              <a:latin typeface="Arial Narrow" pitchFamily="34" charset="0"/>
              <a:hlinkClick r:id="rId3"/>
            </a:endParaRPr>
          </a:p>
          <a:p>
            <a:pPr lvl="1" algn="just"/>
            <a:r>
              <a:rPr lang="tr-TR" sz="1900" dirty="0" smtClean="0">
                <a:latin typeface="Arial Narrow" pitchFamily="34" charset="0"/>
              </a:rPr>
              <a:t>17 Eylül 2013 tarihli 7491 sayılı duyurumuzda;  sahtecilik işlemi belgelerinin, incelenmek üzere bilgi için, Tapu Dairesi Başkanlığına; vekalet veya kimlik bilgilerinin </a:t>
            </a:r>
            <a:r>
              <a:rPr lang="tr-TR" sz="1900" dirty="0" err="1" smtClean="0">
                <a:latin typeface="Arial Narrow" pitchFamily="34" charset="0"/>
              </a:rPr>
              <a:t>Takbis’te</a:t>
            </a:r>
            <a:r>
              <a:rPr lang="tr-TR" sz="1900" dirty="0" smtClean="0">
                <a:latin typeface="Arial Narrow" pitchFamily="34" charset="0"/>
              </a:rPr>
              <a:t> ihbar uyarısı vermesi için gereği amaçlı Bilgi Teknolojileri Dairesi Başkanlığına gönderilmesi gerektiği, belirtilmiştir. </a:t>
            </a:r>
          </a:p>
          <a:p>
            <a:pPr lvl="1"/>
            <a:endParaRPr lang="tr-TR" b="1" dirty="0" smtClean="0">
              <a:latin typeface="Arial Narrow" pitchFamily="34" charset="0"/>
            </a:endParaRPr>
          </a:p>
          <a:p>
            <a:pPr algn="just">
              <a:buNone/>
            </a:pPr>
            <a:endParaRPr lang="tr-TR" b="1" dirty="0" smtClean="0">
              <a:solidFill>
                <a:schemeClr val="accent1">
                  <a:lumMod val="75000"/>
                </a:schemeClr>
              </a:solidFill>
            </a:endParaRPr>
          </a:p>
        </p:txBody>
      </p:sp>
      <p:sp>
        <p:nvSpPr>
          <p:cNvPr id="5" name="4 Slayt Numarası Yer Tutucusu"/>
          <p:cNvSpPr>
            <a:spLocks noGrp="1"/>
          </p:cNvSpPr>
          <p:nvPr>
            <p:ph type="sldNum" sz="quarter" idx="12"/>
          </p:nvPr>
        </p:nvSpPr>
        <p:spPr/>
        <p:txBody>
          <a:bodyPr/>
          <a:lstStyle/>
          <a:p>
            <a:endParaRPr lang="tr-TR" b="1" dirty="0">
              <a:solidFill>
                <a:schemeClr val="tx1"/>
              </a:solidFill>
            </a:endParaRPr>
          </a:p>
        </p:txBody>
      </p:sp>
      <p:grpSp>
        <p:nvGrpSpPr>
          <p:cNvPr id="2" name="5 Grup"/>
          <p:cNvGrpSpPr/>
          <p:nvPr/>
        </p:nvGrpSpPr>
        <p:grpSpPr>
          <a:xfrm>
            <a:off x="171450" y="15875"/>
            <a:ext cx="8924925" cy="971550"/>
            <a:chOff x="171450" y="15875"/>
            <a:chExt cx="8924925" cy="971550"/>
          </a:xfrm>
        </p:grpSpPr>
        <p:sp>
          <p:nvSpPr>
            <p:cNvPr id="7" name="Title Placeholder 21"/>
            <p:cNvSpPr txBox="1">
              <a:spLocks/>
            </p:cNvSpPr>
            <p:nvPr/>
          </p:nvSpPr>
          <p:spPr>
            <a:xfrm>
              <a:off x="301625" y="228600"/>
              <a:ext cx="8534400" cy="758825"/>
            </a:xfrm>
            <a:prstGeom prst="rect">
              <a:avLst/>
            </a:prstGeom>
            <a:noFill/>
          </p:spPr>
          <p:txBody>
            <a:bodyPr anchor="b"/>
            <a:lstStyle/>
            <a:p>
              <a:pPr algn="ctr" fontAlgn="auto">
                <a:spcBef>
                  <a:spcPts val="0"/>
                </a:spcBef>
                <a:spcAft>
                  <a:spcPts val="0"/>
                </a:spcAft>
                <a:defRPr/>
              </a:pPr>
              <a:r>
                <a:rPr lang="tr-TR" sz="2400" dirty="0">
                  <a:solidFill>
                    <a:srgbClr val="002060"/>
                  </a:solidFill>
                  <a:latin typeface="Albertus" pitchFamily="34" charset="0"/>
                  <a:ea typeface="+mj-ea"/>
                  <a:cs typeface="+mj-cs"/>
                </a:rPr>
                <a:t/>
              </a:r>
              <a:br>
                <a:rPr lang="tr-TR" sz="2400" dirty="0">
                  <a:solidFill>
                    <a:srgbClr val="002060"/>
                  </a:solidFill>
                  <a:latin typeface="Albertus" pitchFamily="34" charset="0"/>
                  <a:ea typeface="+mj-ea"/>
                  <a:cs typeface="+mj-cs"/>
                </a:rPr>
              </a:br>
              <a:r>
                <a:rPr lang="tr-TR" sz="2400" dirty="0">
                  <a:solidFill>
                    <a:srgbClr val="002060"/>
                  </a:solidFill>
                  <a:latin typeface="Albertus" pitchFamily="34" charset="0"/>
                  <a:ea typeface="+mj-ea"/>
                  <a:cs typeface="+mj-cs"/>
                </a:rPr>
                <a:t/>
              </a:r>
              <a:br>
                <a:rPr lang="tr-TR" sz="2400" dirty="0">
                  <a:solidFill>
                    <a:srgbClr val="002060"/>
                  </a:solidFill>
                  <a:latin typeface="Albertus" pitchFamily="34" charset="0"/>
                  <a:ea typeface="+mj-ea"/>
                  <a:cs typeface="+mj-cs"/>
                </a:rPr>
              </a:br>
              <a:r>
                <a:rPr lang="tr-TR" sz="2400" dirty="0">
                  <a:solidFill>
                    <a:srgbClr val="002060"/>
                  </a:solidFill>
                  <a:latin typeface="Albertus" pitchFamily="34" charset="0"/>
                  <a:ea typeface="+mj-ea"/>
                  <a:cs typeface="+mj-cs"/>
                </a:rPr>
                <a:t>ÇEVRE VE ŞEHİRCİLİK BAKANLIĞI</a:t>
              </a:r>
              <a:br>
                <a:rPr lang="tr-TR" sz="2400" dirty="0">
                  <a:solidFill>
                    <a:srgbClr val="002060"/>
                  </a:solidFill>
                  <a:latin typeface="Albertus" pitchFamily="34" charset="0"/>
                  <a:ea typeface="+mj-ea"/>
                  <a:cs typeface="+mj-cs"/>
                </a:rPr>
              </a:br>
              <a:r>
                <a:rPr lang="tr-TR" sz="2400" dirty="0">
                  <a:solidFill>
                    <a:srgbClr val="002060"/>
                  </a:solidFill>
                  <a:latin typeface="Albertus" pitchFamily="34" charset="0"/>
                  <a:ea typeface="+mj-ea"/>
                  <a:cs typeface="+mj-cs"/>
                </a:rPr>
                <a:t>TAPU VE KADASTRO GENEL MÜDÜRLÜĞÜ</a:t>
              </a:r>
            </a:p>
          </p:txBody>
        </p:sp>
        <p:pic>
          <p:nvPicPr>
            <p:cNvPr id="8" name="Picture 2" descr="T.C. Çevre ve Şehircilik Bakanlığı"/>
            <p:cNvPicPr>
              <a:picLocks noChangeAspect="1" noChangeArrowheads="1"/>
            </p:cNvPicPr>
            <p:nvPr/>
          </p:nvPicPr>
          <p:blipFill>
            <a:blip r:embed="rId4" cstate="print"/>
            <a:srcRect/>
            <a:stretch>
              <a:fillRect/>
            </a:stretch>
          </p:blipFill>
          <p:spPr bwMode="auto">
            <a:xfrm>
              <a:off x="171450" y="157163"/>
              <a:ext cx="1220788" cy="577850"/>
            </a:xfrm>
            <a:prstGeom prst="rect">
              <a:avLst/>
            </a:prstGeom>
            <a:noFill/>
            <a:ln w="9525">
              <a:noFill/>
              <a:miter lim="800000"/>
              <a:headEnd/>
              <a:tailEnd/>
            </a:ln>
          </p:spPr>
        </p:pic>
        <p:pic>
          <p:nvPicPr>
            <p:cNvPr id="9" name="Resim 1"/>
            <p:cNvPicPr>
              <a:picLocks noChangeAspect="1"/>
            </p:cNvPicPr>
            <p:nvPr/>
          </p:nvPicPr>
          <p:blipFill>
            <a:blip r:embed="rId5" cstate="print"/>
            <a:srcRect/>
            <a:stretch>
              <a:fillRect/>
            </a:stretch>
          </p:blipFill>
          <p:spPr bwMode="auto">
            <a:xfrm>
              <a:off x="8128000" y="15875"/>
              <a:ext cx="968375" cy="955675"/>
            </a:xfrm>
            <a:prstGeom prst="rect">
              <a:avLst/>
            </a:prstGeom>
            <a:noFill/>
            <a:ln w="9525">
              <a:noFill/>
              <a:miter lim="800000"/>
              <a:headEnd/>
              <a:tailEnd/>
            </a:ln>
          </p:spPr>
        </p:pic>
        <p:cxnSp>
          <p:nvCxnSpPr>
            <p:cNvPr id="10" name="Straight Connector 9"/>
            <p:cNvCxnSpPr/>
            <p:nvPr/>
          </p:nvCxnSpPr>
          <p:spPr>
            <a:xfrm>
              <a:off x="187325" y="981075"/>
              <a:ext cx="8785225"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00042"/>
            <a:ext cx="8229600" cy="5824558"/>
          </a:xfrm>
        </p:spPr>
        <p:txBody>
          <a:bodyPr>
            <a:normAutofit/>
          </a:bodyPr>
          <a:lstStyle/>
          <a:p>
            <a:pPr algn="just">
              <a:buNone/>
            </a:pPr>
            <a:endParaRPr lang="tr-TR" b="1" dirty="0" smtClean="0">
              <a:solidFill>
                <a:schemeClr val="accent1">
                  <a:lumMod val="75000"/>
                </a:schemeClr>
              </a:solidFill>
            </a:endParaRPr>
          </a:p>
          <a:p>
            <a:pPr algn="just">
              <a:buNone/>
            </a:pPr>
            <a:r>
              <a:rPr lang="tr-TR" b="1" dirty="0" smtClean="0">
                <a:solidFill>
                  <a:schemeClr val="accent1">
                    <a:lumMod val="75000"/>
                  </a:schemeClr>
                </a:solidFill>
                <a:latin typeface="Arial Narrow" pitchFamily="34" charset="0"/>
              </a:rPr>
              <a:t>Sahtecilik ile ilgili Mevzuat</a:t>
            </a:r>
            <a:endParaRPr lang="tr-TR" dirty="0" smtClean="0">
              <a:latin typeface="Arial Narrow" pitchFamily="34" charset="0"/>
            </a:endParaRPr>
          </a:p>
          <a:p>
            <a:r>
              <a:rPr lang="tr-TR" sz="2400" b="1" dirty="0" smtClean="0">
                <a:solidFill>
                  <a:schemeClr val="accent1">
                    <a:lumMod val="75000"/>
                  </a:schemeClr>
                </a:solidFill>
                <a:latin typeface="Arial Narrow" pitchFamily="34" charset="0"/>
              </a:rPr>
              <a:t>Genel Müdürlüğümüz Düzenlemeleri</a:t>
            </a:r>
          </a:p>
          <a:p>
            <a:pPr lvl="1" algn="just">
              <a:buNone/>
            </a:pPr>
            <a:endParaRPr lang="tr-TR" sz="1900" u="sng" dirty="0" smtClean="0">
              <a:latin typeface="Arial Narrow" pitchFamily="34" charset="0"/>
              <a:hlinkClick r:id="rId3"/>
            </a:endParaRPr>
          </a:p>
          <a:p>
            <a:pPr lvl="1" algn="just"/>
            <a:r>
              <a:rPr lang="tr-TR" sz="2000" dirty="0" smtClean="0">
                <a:latin typeface="Arial Narrow" pitchFamily="34" charset="0"/>
              </a:rPr>
              <a:t>17 Eylül 2013 tarihli 7491 sayılı duyurumuz  ile sahtecilik işlemi belgelerinin tüm bölge müdürlükleri ile Tapu Dairesi Başkanlığına gönderilmesi şeklindeki mevcut uygulama değiştirilmiştir.</a:t>
            </a:r>
          </a:p>
          <a:p>
            <a:pPr lvl="1" algn="just">
              <a:buNone/>
            </a:pPr>
            <a:endParaRPr lang="tr-TR" sz="2000" dirty="0" smtClean="0">
              <a:latin typeface="Arial Narrow" pitchFamily="34" charset="0"/>
            </a:endParaRPr>
          </a:p>
          <a:p>
            <a:pPr lvl="1" algn="just"/>
            <a:r>
              <a:rPr lang="tr-TR" sz="2000" dirty="0" smtClean="0">
                <a:latin typeface="Arial Narrow" pitchFamily="34" charset="0"/>
              </a:rPr>
              <a:t>7491 sayılı duyuruya ek 24.10.2013 tarihli 8491 sayılı talimatta, sahtecilik işlemi belgelerinin gereği için Bilgi Teknolojileri Daire Başkanlığı ile taşınmazın bulunduğu diğer ilçe tapu müdürlüklerine; bilgi için Tapu Dairesi Başkanlığına gönderilmesi, belirtilmiştir.</a:t>
            </a:r>
          </a:p>
          <a:p>
            <a:pPr lvl="1"/>
            <a:endParaRPr lang="tr-TR" b="1" dirty="0" smtClean="0">
              <a:latin typeface="Arial Narrow" pitchFamily="34" charset="0"/>
            </a:endParaRPr>
          </a:p>
          <a:p>
            <a:pPr algn="just">
              <a:buNone/>
            </a:pPr>
            <a:endParaRPr lang="tr-TR" b="1" dirty="0" smtClean="0">
              <a:solidFill>
                <a:schemeClr val="accent1">
                  <a:lumMod val="75000"/>
                </a:schemeClr>
              </a:solidFill>
            </a:endParaRPr>
          </a:p>
        </p:txBody>
      </p:sp>
      <p:sp>
        <p:nvSpPr>
          <p:cNvPr id="5" name="4 Slayt Numarası Yer Tutucusu"/>
          <p:cNvSpPr>
            <a:spLocks noGrp="1"/>
          </p:cNvSpPr>
          <p:nvPr>
            <p:ph type="sldNum" sz="quarter" idx="12"/>
          </p:nvPr>
        </p:nvSpPr>
        <p:spPr/>
        <p:txBody>
          <a:bodyPr/>
          <a:lstStyle/>
          <a:p>
            <a:endParaRPr lang="tr-TR" b="1" dirty="0">
              <a:solidFill>
                <a:schemeClr val="tx1"/>
              </a:solidFill>
            </a:endParaRPr>
          </a:p>
        </p:txBody>
      </p:sp>
      <p:grpSp>
        <p:nvGrpSpPr>
          <p:cNvPr id="2" name="5 Grup"/>
          <p:cNvGrpSpPr/>
          <p:nvPr/>
        </p:nvGrpSpPr>
        <p:grpSpPr>
          <a:xfrm>
            <a:off x="171450" y="15875"/>
            <a:ext cx="8924925" cy="971550"/>
            <a:chOff x="171450" y="15875"/>
            <a:chExt cx="8924925" cy="971550"/>
          </a:xfrm>
        </p:grpSpPr>
        <p:sp>
          <p:nvSpPr>
            <p:cNvPr id="7" name="Title Placeholder 21"/>
            <p:cNvSpPr txBox="1">
              <a:spLocks/>
            </p:cNvSpPr>
            <p:nvPr/>
          </p:nvSpPr>
          <p:spPr>
            <a:xfrm>
              <a:off x="301625" y="228600"/>
              <a:ext cx="8534400" cy="758825"/>
            </a:xfrm>
            <a:prstGeom prst="rect">
              <a:avLst/>
            </a:prstGeom>
            <a:noFill/>
          </p:spPr>
          <p:txBody>
            <a:bodyPr anchor="b"/>
            <a:lstStyle/>
            <a:p>
              <a:pPr algn="ctr" fontAlgn="auto">
                <a:spcBef>
                  <a:spcPts val="0"/>
                </a:spcBef>
                <a:spcAft>
                  <a:spcPts val="0"/>
                </a:spcAft>
                <a:defRPr/>
              </a:pPr>
              <a:r>
                <a:rPr lang="tr-TR" sz="2400" dirty="0">
                  <a:solidFill>
                    <a:srgbClr val="002060"/>
                  </a:solidFill>
                  <a:latin typeface="Albertus" pitchFamily="34" charset="0"/>
                  <a:ea typeface="+mj-ea"/>
                  <a:cs typeface="+mj-cs"/>
                </a:rPr>
                <a:t/>
              </a:r>
              <a:br>
                <a:rPr lang="tr-TR" sz="2400" dirty="0">
                  <a:solidFill>
                    <a:srgbClr val="002060"/>
                  </a:solidFill>
                  <a:latin typeface="Albertus" pitchFamily="34" charset="0"/>
                  <a:ea typeface="+mj-ea"/>
                  <a:cs typeface="+mj-cs"/>
                </a:rPr>
              </a:br>
              <a:r>
                <a:rPr lang="tr-TR" sz="2400" dirty="0">
                  <a:solidFill>
                    <a:srgbClr val="002060"/>
                  </a:solidFill>
                  <a:latin typeface="Albertus" pitchFamily="34" charset="0"/>
                  <a:ea typeface="+mj-ea"/>
                  <a:cs typeface="+mj-cs"/>
                </a:rPr>
                <a:t/>
              </a:r>
              <a:br>
                <a:rPr lang="tr-TR" sz="2400" dirty="0">
                  <a:solidFill>
                    <a:srgbClr val="002060"/>
                  </a:solidFill>
                  <a:latin typeface="Albertus" pitchFamily="34" charset="0"/>
                  <a:ea typeface="+mj-ea"/>
                  <a:cs typeface="+mj-cs"/>
                </a:rPr>
              </a:br>
              <a:r>
                <a:rPr lang="tr-TR" sz="2400" dirty="0">
                  <a:solidFill>
                    <a:srgbClr val="002060"/>
                  </a:solidFill>
                  <a:latin typeface="Albertus" pitchFamily="34" charset="0"/>
                  <a:ea typeface="+mj-ea"/>
                  <a:cs typeface="+mj-cs"/>
                </a:rPr>
                <a:t>ÇEVRE VE ŞEHİRCİLİK BAKANLIĞI</a:t>
              </a:r>
              <a:br>
                <a:rPr lang="tr-TR" sz="2400" dirty="0">
                  <a:solidFill>
                    <a:srgbClr val="002060"/>
                  </a:solidFill>
                  <a:latin typeface="Albertus" pitchFamily="34" charset="0"/>
                  <a:ea typeface="+mj-ea"/>
                  <a:cs typeface="+mj-cs"/>
                </a:rPr>
              </a:br>
              <a:r>
                <a:rPr lang="tr-TR" sz="2400" dirty="0">
                  <a:solidFill>
                    <a:srgbClr val="002060"/>
                  </a:solidFill>
                  <a:latin typeface="Albertus" pitchFamily="34" charset="0"/>
                  <a:ea typeface="+mj-ea"/>
                  <a:cs typeface="+mj-cs"/>
                </a:rPr>
                <a:t>TAPU VE KADASTRO GENEL MÜDÜRLÜĞÜ</a:t>
              </a:r>
            </a:p>
          </p:txBody>
        </p:sp>
        <p:pic>
          <p:nvPicPr>
            <p:cNvPr id="8" name="Picture 2" descr="T.C. Çevre ve Şehircilik Bakanlığı"/>
            <p:cNvPicPr>
              <a:picLocks noChangeAspect="1" noChangeArrowheads="1"/>
            </p:cNvPicPr>
            <p:nvPr/>
          </p:nvPicPr>
          <p:blipFill>
            <a:blip r:embed="rId4" cstate="print"/>
            <a:srcRect/>
            <a:stretch>
              <a:fillRect/>
            </a:stretch>
          </p:blipFill>
          <p:spPr bwMode="auto">
            <a:xfrm>
              <a:off x="171450" y="157163"/>
              <a:ext cx="1220788" cy="577850"/>
            </a:xfrm>
            <a:prstGeom prst="rect">
              <a:avLst/>
            </a:prstGeom>
            <a:noFill/>
            <a:ln w="9525">
              <a:noFill/>
              <a:miter lim="800000"/>
              <a:headEnd/>
              <a:tailEnd/>
            </a:ln>
          </p:spPr>
        </p:pic>
        <p:pic>
          <p:nvPicPr>
            <p:cNvPr id="9" name="Resim 1"/>
            <p:cNvPicPr>
              <a:picLocks noChangeAspect="1"/>
            </p:cNvPicPr>
            <p:nvPr/>
          </p:nvPicPr>
          <p:blipFill>
            <a:blip r:embed="rId5" cstate="print"/>
            <a:srcRect/>
            <a:stretch>
              <a:fillRect/>
            </a:stretch>
          </p:blipFill>
          <p:spPr bwMode="auto">
            <a:xfrm>
              <a:off x="8128000" y="15875"/>
              <a:ext cx="968375" cy="955675"/>
            </a:xfrm>
            <a:prstGeom prst="rect">
              <a:avLst/>
            </a:prstGeom>
            <a:noFill/>
            <a:ln w="9525">
              <a:noFill/>
              <a:miter lim="800000"/>
              <a:headEnd/>
              <a:tailEnd/>
            </a:ln>
          </p:spPr>
        </p:pic>
        <p:cxnSp>
          <p:nvCxnSpPr>
            <p:cNvPr id="10" name="Straight Connector 9"/>
            <p:cNvCxnSpPr/>
            <p:nvPr/>
          </p:nvCxnSpPr>
          <p:spPr>
            <a:xfrm>
              <a:off x="187325" y="981075"/>
              <a:ext cx="8785225"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00042"/>
            <a:ext cx="8229600" cy="5824558"/>
          </a:xfrm>
        </p:spPr>
        <p:txBody>
          <a:bodyPr>
            <a:normAutofit/>
          </a:bodyPr>
          <a:lstStyle/>
          <a:p>
            <a:pPr algn="just">
              <a:buNone/>
            </a:pPr>
            <a:endParaRPr lang="tr-TR" b="1" dirty="0" smtClean="0">
              <a:solidFill>
                <a:schemeClr val="accent1">
                  <a:lumMod val="75000"/>
                </a:schemeClr>
              </a:solidFill>
            </a:endParaRPr>
          </a:p>
          <a:p>
            <a:pPr algn="just">
              <a:buNone/>
            </a:pPr>
            <a:endParaRPr lang="tr-TR" sz="2600" b="1" dirty="0" smtClean="0">
              <a:solidFill>
                <a:schemeClr val="accent1">
                  <a:lumMod val="75000"/>
                </a:schemeClr>
              </a:solidFill>
              <a:latin typeface="Arial Narrow" pitchFamily="34" charset="0"/>
            </a:endParaRPr>
          </a:p>
          <a:p>
            <a:pPr algn="just">
              <a:buNone/>
            </a:pPr>
            <a:r>
              <a:rPr lang="tr-TR" sz="2600" b="1" dirty="0" smtClean="0">
                <a:solidFill>
                  <a:schemeClr val="accent1">
                    <a:lumMod val="75000"/>
                  </a:schemeClr>
                </a:solidFill>
                <a:latin typeface="Arial Narrow" pitchFamily="34" charset="0"/>
              </a:rPr>
              <a:t>Yazılı hukuk kuralları, hukukun genel ilkeleri doğrultusunda yorumlanır.</a:t>
            </a:r>
          </a:p>
          <a:p>
            <a:pPr algn="just">
              <a:buNone/>
            </a:pPr>
            <a:endParaRPr lang="tr-TR" sz="2600" b="1" dirty="0" smtClean="0">
              <a:solidFill>
                <a:schemeClr val="accent1">
                  <a:lumMod val="75000"/>
                </a:schemeClr>
              </a:solidFill>
              <a:latin typeface="Arial Narrow" pitchFamily="34" charset="0"/>
            </a:endParaRPr>
          </a:p>
          <a:p>
            <a:pPr algn="just">
              <a:buNone/>
            </a:pPr>
            <a:r>
              <a:rPr lang="tr-TR" sz="2200" b="1" dirty="0" smtClean="0">
                <a:latin typeface="Arial Narrow" pitchFamily="34" charset="0"/>
              </a:rPr>
              <a:t>	Hukukun genel ilkelerinin tek amacı evrensel doğruyu sağlamaktır.</a:t>
            </a:r>
          </a:p>
          <a:p>
            <a:pPr algn="just">
              <a:buNone/>
            </a:pPr>
            <a:endParaRPr lang="tr-TR" sz="2200" b="1" dirty="0" smtClean="0">
              <a:latin typeface="Arial Narrow" pitchFamily="34" charset="0"/>
            </a:endParaRPr>
          </a:p>
          <a:p>
            <a:pPr algn="just">
              <a:buNone/>
            </a:pPr>
            <a:r>
              <a:rPr lang="tr-TR" sz="2200" b="1" dirty="0" smtClean="0">
                <a:latin typeface="Arial Narrow" pitchFamily="34" charset="0"/>
              </a:rPr>
              <a:t>	</a:t>
            </a:r>
            <a:r>
              <a:rPr lang="tr-TR" sz="2400" dirty="0" smtClean="0">
                <a:latin typeface="Arial Narrow" pitchFamily="34" charset="0"/>
              </a:rPr>
              <a:t>Yargıtay </a:t>
            </a:r>
            <a:r>
              <a:rPr lang="tr-TR" sz="2400" dirty="0" smtClean="0">
                <a:latin typeface="Arial Narrow" pitchFamily="34" charset="0"/>
              </a:rPr>
              <a:t>Hukuk Genel Kurulu’nun </a:t>
            </a:r>
            <a:r>
              <a:rPr lang="tr-TR" sz="2400" dirty="0" smtClean="0">
                <a:latin typeface="Arial Narrow" pitchFamily="34" charset="0"/>
              </a:rPr>
              <a:t>bir kararına göre: “Tapu sicilinin tutulmasında uyulması gereken kurallar tapu  mevzuatıyla sınırlı olmayıp, bu mevzuat dışındaki hukuk kurallarına ve hukukun genel ilkelerine de uyulması  gerekmektedir.</a:t>
            </a:r>
          </a:p>
          <a:p>
            <a:pPr algn="just"/>
            <a:endParaRPr lang="tr-TR" sz="2600" b="1" dirty="0" smtClean="0">
              <a:solidFill>
                <a:schemeClr val="accent1">
                  <a:lumMod val="75000"/>
                </a:schemeClr>
              </a:solidFill>
              <a:latin typeface="Arial Narrow" pitchFamily="34" charset="0"/>
            </a:endParaRPr>
          </a:p>
        </p:txBody>
      </p:sp>
      <p:sp>
        <p:nvSpPr>
          <p:cNvPr id="5" name="4 Slayt Numarası Yer Tutucusu"/>
          <p:cNvSpPr>
            <a:spLocks noGrp="1"/>
          </p:cNvSpPr>
          <p:nvPr>
            <p:ph type="sldNum" sz="quarter" idx="12"/>
          </p:nvPr>
        </p:nvSpPr>
        <p:spPr/>
        <p:txBody>
          <a:bodyPr/>
          <a:lstStyle/>
          <a:p>
            <a:endParaRPr lang="tr-TR" b="1" dirty="0">
              <a:solidFill>
                <a:schemeClr val="tx1"/>
              </a:solidFill>
            </a:endParaRPr>
          </a:p>
        </p:txBody>
      </p:sp>
      <p:grpSp>
        <p:nvGrpSpPr>
          <p:cNvPr id="2" name="5 Grup"/>
          <p:cNvGrpSpPr/>
          <p:nvPr/>
        </p:nvGrpSpPr>
        <p:grpSpPr>
          <a:xfrm>
            <a:off x="171450" y="15875"/>
            <a:ext cx="8924925" cy="971550"/>
            <a:chOff x="171450" y="15875"/>
            <a:chExt cx="8924925" cy="971550"/>
          </a:xfrm>
        </p:grpSpPr>
        <p:sp>
          <p:nvSpPr>
            <p:cNvPr id="7" name="Title Placeholder 21"/>
            <p:cNvSpPr txBox="1">
              <a:spLocks/>
            </p:cNvSpPr>
            <p:nvPr/>
          </p:nvSpPr>
          <p:spPr>
            <a:xfrm>
              <a:off x="301625" y="228600"/>
              <a:ext cx="8534400" cy="758825"/>
            </a:xfrm>
            <a:prstGeom prst="rect">
              <a:avLst/>
            </a:prstGeom>
            <a:noFill/>
          </p:spPr>
          <p:txBody>
            <a:bodyPr anchor="b"/>
            <a:lstStyle/>
            <a:p>
              <a:pPr algn="ctr" fontAlgn="auto">
                <a:spcBef>
                  <a:spcPts val="0"/>
                </a:spcBef>
                <a:spcAft>
                  <a:spcPts val="0"/>
                </a:spcAft>
                <a:defRPr/>
              </a:pPr>
              <a:r>
                <a:rPr lang="tr-TR" sz="2400" dirty="0">
                  <a:solidFill>
                    <a:srgbClr val="002060"/>
                  </a:solidFill>
                  <a:latin typeface="Albertus" pitchFamily="34" charset="0"/>
                  <a:ea typeface="+mj-ea"/>
                  <a:cs typeface="+mj-cs"/>
                </a:rPr>
                <a:t/>
              </a:r>
              <a:br>
                <a:rPr lang="tr-TR" sz="2400" dirty="0">
                  <a:solidFill>
                    <a:srgbClr val="002060"/>
                  </a:solidFill>
                  <a:latin typeface="Albertus" pitchFamily="34" charset="0"/>
                  <a:ea typeface="+mj-ea"/>
                  <a:cs typeface="+mj-cs"/>
                </a:rPr>
              </a:br>
              <a:r>
                <a:rPr lang="tr-TR" sz="2400" dirty="0">
                  <a:solidFill>
                    <a:srgbClr val="002060"/>
                  </a:solidFill>
                  <a:latin typeface="Albertus" pitchFamily="34" charset="0"/>
                  <a:ea typeface="+mj-ea"/>
                  <a:cs typeface="+mj-cs"/>
                </a:rPr>
                <a:t/>
              </a:r>
              <a:br>
                <a:rPr lang="tr-TR" sz="2400" dirty="0">
                  <a:solidFill>
                    <a:srgbClr val="002060"/>
                  </a:solidFill>
                  <a:latin typeface="Albertus" pitchFamily="34" charset="0"/>
                  <a:ea typeface="+mj-ea"/>
                  <a:cs typeface="+mj-cs"/>
                </a:rPr>
              </a:br>
              <a:r>
                <a:rPr lang="tr-TR" sz="2400" dirty="0">
                  <a:solidFill>
                    <a:srgbClr val="002060"/>
                  </a:solidFill>
                  <a:latin typeface="Albertus" pitchFamily="34" charset="0"/>
                  <a:ea typeface="+mj-ea"/>
                  <a:cs typeface="+mj-cs"/>
                </a:rPr>
                <a:t>ÇEVRE VE ŞEHİRCİLİK BAKANLIĞI</a:t>
              </a:r>
              <a:br>
                <a:rPr lang="tr-TR" sz="2400" dirty="0">
                  <a:solidFill>
                    <a:srgbClr val="002060"/>
                  </a:solidFill>
                  <a:latin typeface="Albertus" pitchFamily="34" charset="0"/>
                  <a:ea typeface="+mj-ea"/>
                  <a:cs typeface="+mj-cs"/>
                </a:rPr>
              </a:br>
              <a:r>
                <a:rPr lang="tr-TR" sz="2400" dirty="0">
                  <a:solidFill>
                    <a:srgbClr val="002060"/>
                  </a:solidFill>
                  <a:latin typeface="Albertus" pitchFamily="34" charset="0"/>
                  <a:ea typeface="+mj-ea"/>
                  <a:cs typeface="+mj-cs"/>
                </a:rPr>
                <a:t>TAPU VE KADASTRO GENEL MÜDÜRLÜĞÜ</a:t>
              </a:r>
            </a:p>
          </p:txBody>
        </p:sp>
        <p:pic>
          <p:nvPicPr>
            <p:cNvPr id="8" name="Picture 2" descr="T.C. Çevre ve Şehircilik Bakanlığı"/>
            <p:cNvPicPr>
              <a:picLocks noChangeAspect="1" noChangeArrowheads="1"/>
            </p:cNvPicPr>
            <p:nvPr/>
          </p:nvPicPr>
          <p:blipFill>
            <a:blip r:embed="rId3" cstate="print"/>
            <a:srcRect/>
            <a:stretch>
              <a:fillRect/>
            </a:stretch>
          </p:blipFill>
          <p:spPr bwMode="auto">
            <a:xfrm>
              <a:off x="171450" y="157163"/>
              <a:ext cx="1220788" cy="577850"/>
            </a:xfrm>
            <a:prstGeom prst="rect">
              <a:avLst/>
            </a:prstGeom>
            <a:noFill/>
            <a:ln w="9525">
              <a:noFill/>
              <a:miter lim="800000"/>
              <a:headEnd/>
              <a:tailEnd/>
            </a:ln>
          </p:spPr>
        </p:pic>
        <p:pic>
          <p:nvPicPr>
            <p:cNvPr id="9" name="Resim 1"/>
            <p:cNvPicPr>
              <a:picLocks noChangeAspect="1"/>
            </p:cNvPicPr>
            <p:nvPr/>
          </p:nvPicPr>
          <p:blipFill>
            <a:blip r:embed="rId4" cstate="print"/>
            <a:srcRect/>
            <a:stretch>
              <a:fillRect/>
            </a:stretch>
          </p:blipFill>
          <p:spPr bwMode="auto">
            <a:xfrm>
              <a:off x="8128000" y="15875"/>
              <a:ext cx="968375" cy="955675"/>
            </a:xfrm>
            <a:prstGeom prst="rect">
              <a:avLst/>
            </a:prstGeom>
            <a:noFill/>
            <a:ln w="9525">
              <a:noFill/>
              <a:miter lim="800000"/>
              <a:headEnd/>
              <a:tailEnd/>
            </a:ln>
          </p:spPr>
        </p:pic>
        <p:cxnSp>
          <p:nvCxnSpPr>
            <p:cNvPr id="10" name="Straight Connector 9"/>
            <p:cNvCxnSpPr/>
            <p:nvPr/>
          </p:nvCxnSpPr>
          <p:spPr>
            <a:xfrm>
              <a:off x="187325" y="981075"/>
              <a:ext cx="8785225"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00042"/>
            <a:ext cx="8229600" cy="5824558"/>
          </a:xfrm>
        </p:spPr>
        <p:txBody>
          <a:bodyPr>
            <a:normAutofit fontScale="85000" lnSpcReduction="20000"/>
          </a:bodyPr>
          <a:lstStyle/>
          <a:p>
            <a:pPr algn="just">
              <a:buNone/>
            </a:pPr>
            <a:endParaRPr lang="tr-TR" b="1" dirty="0" smtClean="0">
              <a:solidFill>
                <a:schemeClr val="accent1">
                  <a:lumMod val="75000"/>
                </a:schemeClr>
              </a:solidFill>
            </a:endParaRPr>
          </a:p>
          <a:p>
            <a:pPr algn="just">
              <a:buNone/>
            </a:pPr>
            <a:endParaRPr lang="tr-TR" sz="2600" b="1" dirty="0" smtClean="0">
              <a:solidFill>
                <a:schemeClr val="accent1">
                  <a:lumMod val="75000"/>
                </a:schemeClr>
              </a:solidFill>
              <a:latin typeface="Arial Narrow" pitchFamily="34" charset="0"/>
            </a:endParaRPr>
          </a:p>
          <a:p>
            <a:pPr algn="just">
              <a:buNone/>
            </a:pPr>
            <a:r>
              <a:rPr lang="tr-TR" sz="2600" b="1" dirty="0" smtClean="0">
                <a:solidFill>
                  <a:schemeClr val="accent1">
                    <a:lumMod val="75000"/>
                  </a:schemeClr>
                </a:solidFill>
                <a:latin typeface="Arial Narrow" pitchFamily="34" charset="0"/>
              </a:rPr>
              <a:t>Hukukun Genel İlkeleri</a:t>
            </a:r>
          </a:p>
          <a:p>
            <a:pPr algn="just">
              <a:buNone/>
            </a:pPr>
            <a:endParaRPr lang="tr-TR" sz="2200" b="1" dirty="0" smtClean="0">
              <a:latin typeface="Arial Narrow" pitchFamily="34" charset="0"/>
            </a:endParaRPr>
          </a:p>
          <a:p>
            <a:pPr algn="just"/>
            <a:r>
              <a:rPr lang="tr-TR" sz="2200" dirty="0" smtClean="0">
                <a:latin typeface="Arial Narrow" pitchFamily="34" charset="0"/>
              </a:rPr>
              <a:t>Bireysel özgürlükler ilkesi,</a:t>
            </a:r>
          </a:p>
          <a:p>
            <a:pPr algn="just"/>
            <a:r>
              <a:rPr lang="tr-TR" sz="2200" dirty="0" smtClean="0">
                <a:latin typeface="Arial Narrow" pitchFamily="34" charset="0"/>
              </a:rPr>
              <a:t>E</a:t>
            </a:r>
            <a:r>
              <a:rPr lang="tr-TR" sz="2200" dirty="0" smtClean="0">
                <a:latin typeface="Arial Narrow" pitchFamily="34" charset="0"/>
              </a:rPr>
              <a:t>şitlik </a:t>
            </a:r>
            <a:r>
              <a:rPr lang="tr-TR" sz="2200" dirty="0" smtClean="0">
                <a:latin typeface="Arial Narrow" pitchFamily="34" charset="0"/>
              </a:rPr>
              <a:t>ilkesi, </a:t>
            </a:r>
          </a:p>
          <a:p>
            <a:pPr algn="just"/>
            <a:r>
              <a:rPr lang="tr-TR" sz="2200" dirty="0" smtClean="0">
                <a:latin typeface="Arial Narrow" pitchFamily="34" charset="0"/>
              </a:rPr>
              <a:t>Hukuki güvenlik ilkesi</a:t>
            </a:r>
          </a:p>
          <a:p>
            <a:pPr algn="just"/>
            <a:r>
              <a:rPr lang="tr-TR" sz="2200" dirty="0" smtClean="0">
                <a:latin typeface="Arial Narrow" pitchFamily="34" charset="0"/>
              </a:rPr>
              <a:t>Yasayı bilmemek mazeret sayılamaz ilkesi, </a:t>
            </a:r>
          </a:p>
          <a:p>
            <a:pPr algn="just"/>
            <a:r>
              <a:rPr lang="tr-TR" sz="2200" dirty="0" smtClean="0">
                <a:latin typeface="Arial Narrow" pitchFamily="34" charset="0"/>
              </a:rPr>
              <a:t>Yasa önünde ve kamu yükümleri önünde eşitlik ilkesi, </a:t>
            </a:r>
            <a:endParaRPr lang="tr-TR" sz="2200" b="1" dirty="0" smtClean="0">
              <a:latin typeface="Arial Narrow" pitchFamily="34" charset="0"/>
            </a:endParaRPr>
          </a:p>
          <a:p>
            <a:pPr algn="just"/>
            <a:r>
              <a:rPr lang="tr-TR" sz="2200" dirty="0" smtClean="0">
                <a:latin typeface="Arial Narrow" pitchFamily="34" charset="0"/>
              </a:rPr>
              <a:t>Kamu hizmetlerinin sürekliliği ilkesi </a:t>
            </a:r>
          </a:p>
          <a:p>
            <a:pPr algn="just"/>
            <a:r>
              <a:rPr lang="tr-TR" sz="2200" dirty="0" smtClean="0">
                <a:latin typeface="Arial Narrow" pitchFamily="34" charset="0"/>
              </a:rPr>
              <a:t>Yasanın geçmişe yürümezliği ilkesi, </a:t>
            </a:r>
          </a:p>
          <a:p>
            <a:pPr algn="just"/>
            <a:r>
              <a:rPr lang="tr-TR" sz="2200" dirty="0" smtClean="0">
                <a:latin typeface="Arial Narrow" pitchFamily="34" charset="0"/>
              </a:rPr>
              <a:t>Yasal kesinlik ilkesi </a:t>
            </a:r>
          </a:p>
          <a:p>
            <a:pPr algn="just"/>
            <a:r>
              <a:rPr lang="tr-TR" sz="2200" dirty="0" smtClean="0">
                <a:latin typeface="Arial Narrow" pitchFamily="34" charset="0"/>
              </a:rPr>
              <a:t>Hakkaniyet ilkesi</a:t>
            </a:r>
          </a:p>
          <a:p>
            <a:pPr algn="just"/>
            <a:r>
              <a:rPr lang="tr-TR" sz="2200" dirty="0" smtClean="0">
                <a:latin typeface="Arial Narrow" pitchFamily="34" charset="0"/>
              </a:rPr>
              <a:t>İyi niyet ilkesi</a:t>
            </a:r>
          </a:p>
          <a:p>
            <a:pPr algn="just"/>
            <a:r>
              <a:rPr lang="tr-TR" sz="2200" dirty="0" smtClean="0">
                <a:latin typeface="Arial Narrow" pitchFamily="34" charset="0"/>
              </a:rPr>
              <a:t>Hakkın kötüye kullanılmaması ilkesi</a:t>
            </a:r>
          </a:p>
          <a:p>
            <a:pPr algn="just"/>
            <a:r>
              <a:rPr lang="tr-TR" sz="2200" dirty="0" smtClean="0">
                <a:latin typeface="Arial Narrow" pitchFamily="34" charset="0"/>
              </a:rPr>
              <a:t>Ayrım gözetmeme </a:t>
            </a:r>
            <a:r>
              <a:rPr lang="tr-TR" sz="2200" dirty="0" smtClean="0">
                <a:latin typeface="Arial Narrow" pitchFamily="34" charset="0"/>
              </a:rPr>
              <a:t>ilkesi </a:t>
            </a:r>
            <a:endParaRPr lang="tr-TR" sz="2200" dirty="0" smtClean="0">
              <a:latin typeface="Arial Narrow" pitchFamily="34" charset="0"/>
            </a:endParaRPr>
          </a:p>
          <a:p>
            <a:pPr algn="just"/>
            <a:r>
              <a:rPr lang="tr-TR" sz="2200" dirty="0" smtClean="0">
                <a:latin typeface="Arial Narrow" pitchFamily="34" charset="0"/>
              </a:rPr>
              <a:t>Usulüne uygun işleme tabi </a:t>
            </a:r>
            <a:r>
              <a:rPr lang="tr-TR" sz="2200" dirty="0" smtClean="0">
                <a:latin typeface="Arial Narrow" pitchFamily="34" charset="0"/>
              </a:rPr>
              <a:t>tutulmak ilkesi</a:t>
            </a:r>
            <a:endParaRPr lang="tr-TR" sz="2200" dirty="0" smtClean="0">
              <a:latin typeface="Arial Narrow" pitchFamily="34" charset="0"/>
            </a:endParaRPr>
          </a:p>
          <a:p>
            <a:pPr algn="just"/>
            <a:r>
              <a:rPr lang="tr-TR" sz="2200" dirty="0" smtClean="0">
                <a:latin typeface="Arial Narrow" pitchFamily="34" charset="0"/>
              </a:rPr>
              <a:t>Mülkiyet hakkının korunması ilkesi</a:t>
            </a:r>
          </a:p>
          <a:p>
            <a:pPr algn="just"/>
            <a:endParaRPr lang="tr-TR" sz="2600" b="1" dirty="0" smtClean="0">
              <a:solidFill>
                <a:schemeClr val="accent1">
                  <a:lumMod val="75000"/>
                </a:schemeClr>
              </a:solidFill>
              <a:latin typeface="Arial Narrow" pitchFamily="34" charset="0"/>
            </a:endParaRPr>
          </a:p>
        </p:txBody>
      </p:sp>
      <p:sp>
        <p:nvSpPr>
          <p:cNvPr id="5" name="4 Slayt Numarası Yer Tutucusu"/>
          <p:cNvSpPr>
            <a:spLocks noGrp="1"/>
          </p:cNvSpPr>
          <p:nvPr>
            <p:ph type="sldNum" sz="quarter" idx="12"/>
          </p:nvPr>
        </p:nvSpPr>
        <p:spPr/>
        <p:txBody>
          <a:bodyPr/>
          <a:lstStyle/>
          <a:p>
            <a:endParaRPr lang="tr-TR" b="1" dirty="0">
              <a:solidFill>
                <a:schemeClr val="tx1"/>
              </a:solidFill>
            </a:endParaRPr>
          </a:p>
        </p:txBody>
      </p:sp>
      <p:grpSp>
        <p:nvGrpSpPr>
          <p:cNvPr id="2" name="5 Grup"/>
          <p:cNvGrpSpPr/>
          <p:nvPr/>
        </p:nvGrpSpPr>
        <p:grpSpPr>
          <a:xfrm>
            <a:off x="171450" y="15875"/>
            <a:ext cx="8924925" cy="971550"/>
            <a:chOff x="171450" y="15875"/>
            <a:chExt cx="8924925" cy="971550"/>
          </a:xfrm>
        </p:grpSpPr>
        <p:sp>
          <p:nvSpPr>
            <p:cNvPr id="7" name="Title Placeholder 21"/>
            <p:cNvSpPr txBox="1">
              <a:spLocks/>
            </p:cNvSpPr>
            <p:nvPr/>
          </p:nvSpPr>
          <p:spPr>
            <a:xfrm>
              <a:off x="301625" y="228600"/>
              <a:ext cx="8534400" cy="758825"/>
            </a:xfrm>
            <a:prstGeom prst="rect">
              <a:avLst/>
            </a:prstGeom>
            <a:noFill/>
          </p:spPr>
          <p:txBody>
            <a:bodyPr anchor="b"/>
            <a:lstStyle/>
            <a:p>
              <a:pPr algn="ctr" fontAlgn="auto">
                <a:spcBef>
                  <a:spcPts val="0"/>
                </a:spcBef>
                <a:spcAft>
                  <a:spcPts val="0"/>
                </a:spcAft>
                <a:defRPr/>
              </a:pPr>
              <a:r>
                <a:rPr lang="tr-TR" sz="2400" dirty="0">
                  <a:solidFill>
                    <a:srgbClr val="002060"/>
                  </a:solidFill>
                  <a:latin typeface="Albertus" pitchFamily="34" charset="0"/>
                  <a:ea typeface="+mj-ea"/>
                  <a:cs typeface="+mj-cs"/>
                </a:rPr>
                <a:t/>
              </a:r>
              <a:br>
                <a:rPr lang="tr-TR" sz="2400" dirty="0">
                  <a:solidFill>
                    <a:srgbClr val="002060"/>
                  </a:solidFill>
                  <a:latin typeface="Albertus" pitchFamily="34" charset="0"/>
                  <a:ea typeface="+mj-ea"/>
                  <a:cs typeface="+mj-cs"/>
                </a:rPr>
              </a:br>
              <a:r>
                <a:rPr lang="tr-TR" sz="2400" dirty="0">
                  <a:solidFill>
                    <a:srgbClr val="002060"/>
                  </a:solidFill>
                  <a:latin typeface="Albertus" pitchFamily="34" charset="0"/>
                  <a:ea typeface="+mj-ea"/>
                  <a:cs typeface="+mj-cs"/>
                </a:rPr>
                <a:t/>
              </a:r>
              <a:br>
                <a:rPr lang="tr-TR" sz="2400" dirty="0">
                  <a:solidFill>
                    <a:srgbClr val="002060"/>
                  </a:solidFill>
                  <a:latin typeface="Albertus" pitchFamily="34" charset="0"/>
                  <a:ea typeface="+mj-ea"/>
                  <a:cs typeface="+mj-cs"/>
                </a:rPr>
              </a:br>
              <a:r>
                <a:rPr lang="tr-TR" sz="2400" dirty="0">
                  <a:solidFill>
                    <a:srgbClr val="002060"/>
                  </a:solidFill>
                  <a:latin typeface="Albertus" pitchFamily="34" charset="0"/>
                  <a:ea typeface="+mj-ea"/>
                  <a:cs typeface="+mj-cs"/>
                </a:rPr>
                <a:t>ÇEVRE VE ŞEHİRCİLİK BAKANLIĞI</a:t>
              </a:r>
              <a:br>
                <a:rPr lang="tr-TR" sz="2400" dirty="0">
                  <a:solidFill>
                    <a:srgbClr val="002060"/>
                  </a:solidFill>
                  <a:latin typeface="Albertus" pitchFamily="34" charset="0"/>
                  <a:ea typeface="+mj-ea"/>
                  <a:cs typeface="+mj-cs"/>
                </a:rPr>
              </a:br>
              <a:r>
                <a:rPr lang="tr-TR" sz="2400" dirty="0">
                  <a:solidFill>
                    <a:srgbClr val="002060"/>
                  </a:solidFill>
                  <a:latin typeface="Albertus" pitchFamily="34" charset="0"/>
                  <a:ea typeface="+mj-ea"/>
                  <a:cs typeface="+mj-cs"/>
                </a:rPr>
                <a:t>TAPU VE KADASTRO GENEL MÜDÜRLÜĞÜ</a:t>
              </a:r>
            </a:p>
          </p:txBody>
        </p:sp>
        <p:pic>
          <p:nvPicPr>
            <p:cNvPr id="8" name="Picture 2" descr="T.C. Çevre ve Şehircilik Bakanlığı"/>
            <p:cNvPicPr>
              <a:picLocks noChangeAspect="1" noChangeArrowheads="1"/>
            </p:cNvPicPr>
            <p:nvPr/>
          </p:nvPicPr>
          <p:blipFill>
            <a:blip r:embed="rId3" cstate="print"/>
            <a:srcRect/>
            <a:stretch>
              <a:fillRect/>
            </a:stretch>
          </p:blipFill>
          <p:spPr bwMode="auto">
            <a:xfrm>
              <a:off x="171450" y="157163"/>
              <a:ext cx="1220788" cy="577850"/>
            </a:xfrm>
            <a:prstGeom prst="rect">
              <a:avLst/>
            </a:prstGeom>
            <a:noFill/>
            <a:ln w="9525">
              <a:noFill/>
              <a:miter lim="800000"/>
              <a:headEnd/>
              <a:tailEnd/>
            </a:ln>
          </p:spPr>
        </p:pic>
        <p:pic>
          <p:nvPicPr>
            <p:cNvPr id="9" name="Resim 1"/>
            <p:cNvPicPr>
              <a:picLocks noChangeAspect="1"/>
            </p:cNvPicPr>
            <p:nvPr/>
          </p:nvPicPr>
          <p:blipFill>
            <a:blip r:embed="rId4" cstate="print"/>
            <a:srcRect/>
            <a:stretch>
              <a:fillRect/>
            </a:stretch>
          </p:blipFill>
          <p:spPr bwMode="auto">
            <a:xfrm>
              <a:off x="8128000" y="15875"/>
              <a:ext cx="968375" cy="955675"/>
            </a:xfrm>
            <a:prstGeom prst="rect">
              <a:avLst/>
            </a:prstGeom>
            <a:noFill/>
            <a:ln w="9525">
              <a:noFill/>
              <a:miter lim="800000"/>
              <a:headEnd/>
              <a:tailEnd/>
            </a:ln>
          </p:spPr>
        </p:pic>
        <p:cxnSp>
          <p:nvCxnSpPr>
            <p:cNvPr id="10" name="Straight Connector 9"/>
            <p:cNvCxnSpPr/>
            <p:nvPr/>
          </p:nvCxnSpPr>
          <p:spPr>
            <a:xfrm>
              <a:off x="187325" y="981075"/>
              <a:ext cx="8785225"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00042"/>
            <a:ext cx="8229600" cy="5824558"/>
          </a:xfrm>
        </p:spPr>
        <p:txBody>
          <a:bodyPr>
            <a:normAutofit fontScale="92500" lnSpcReduction="20000"/>
          </a:bodyPr>
          <a:lstStyle/>
          <a:p>
            <a:pPr algn="just">
              <a:buNone/>
            </a:pPr>
            <a:endParaRPr lang="tr-TR" b="1" dirty="0" smtClean="0">
              <a:solidFill>
                <a:schemeClr val="accent1">
                  <a:lumMod val="75000"/>
                </a:schemeClr>
              </a:solidFill>
            </a:endParaRPr>
          </a:p>
          <a:p>
            <a:pPr algn="just">
              <a:buNone/>
            </a:pPr>
            <a:endParaRPr lang="tr-TR" sz="2600" b="1" dirty="0" smtClean="0">
              <a:solidFill>
                <a:schemeClr val="accent1">
                  <a:lumMod val="75000"/>
                </a:schemeClr>
              </a:solidFill>
              <a:latin typeface="Arial Narrow" pitchFamily="34" charset="0"/>
            </a:endParaRPr>
          </a:p>
          <a:p>
            <a:pPr algn="just">
              <a:buNone/>
            </a:pPr>
            <a:r>
              <a:rPr lang="tr-TR" sz="2600" b="1" dirty="0" smtClean="0">
                <a:solidFill>
                  <a:schemeClr val="accent1">
                    <a:lumMod val="75000"/>
                  </a:schemeClr>
                </a:solidFill>
                <a:latin typeface="Arial Narrow" pitchFamily="34" charset="0"/>
              </a:rPr>
              <a:t>Tapu Sicili İlkeleri</a:t>
            </a:r>
          </a:p>
          <a:p>
            <a:r>
              <a:rPr lang="tr-TR" sz="2400" dirty="0" smtClean="0">
                <a:latin typeface="Arial Narrow" pitchFamily="34" charset="0"/>
              </a:rPr>
              <a:t>Taşınmaz Üzerinde Ayni Hak Kazanılması İçin Tescilin Gerekliliği İlkesi (Tescil İlkesi)</a:t>
            </a:r>
          </a:p>
          <a:p>
            <a:pPr>
              <a:buNone/>
            </a:pPr>
            <a:endParaRPr lang="tr-TR" sz="2400" dirty="0" smtClean="0">
              <a:latin typeface="Arial Narrow" pitchFamily="34" charset="0"/>
            </a:endParaRPr>
          </a:p>
          <a:p>
            <a:r>
              <a:rPr lang="tr-TR" sz="2400" dirty="0" smtClean="0">
                <a:latin typeface="Arial Narrow" pitchFamily="34" charset="0"/>
              </a:rPr>
              <a:t>Taşınmaza Sayfa Açılması İlkesi</a:t>
            </a:r>
          </a:p>
          <a:p>
            <a:pPr>
              <a:buNone/>
            </a:pPr>
            <a:endParaRPr lang="tr-TR" sz="2400" dirty="0" smtClean="0">
              <a:latin typeface="Arial Narrow" pitchFamily="34" charset="0"/>
            </a:endParaRPr>
          </a:p>
          <a:p>
            <a:r>
              <a:rPr lang="tr-TR" sz="2400" dirty="0" smtClean="0">
                <a:latin typeface="Arial Narrow" pitchFamily="34" charset="0"/>
              </a:rPr>
              <a:t>Tapu Sicilinin Aleniyeti (Kamuya Açıklığı) İlkesi</a:t>
            </a:r>
          </a:p>
          <a:p>
            <a:endParaRPr lang="tr-TR" sz="2400" dirty="0" smtClean="0">
              <a:latin typeface="Arial Narrow" pitchFamily="34" charset="0"/>
            </a:endParaRPr>
          </a:p>
          <a:p>
            <a:r>
              <a:rPr lang="tr-TR" sz="2400" dirty="0" smtClean="0">
                <a:latin typeface="Arial Narrow" pitchFamily="34" charset="0"/>
              </a:rPr>
              <a:t>Tapu Siciline Yapılan  Tescilin Sebebe Bağlılığı İlkesi</a:t>
            </a:r>
          </a:p>
          <a:p>
            <a:pPr>
              <a:buNone/>
            </a:pPr>
            <a:endParaRPr lang="tr-TR" sz="2400" dirty="0" smtClean="0">
              <a:latin typeface="Arial Narrow" pitchFamily="34" charset="0"/>
            </a:endParaRPr>
          </a:p>
          <a:p>
            <a:r>
              <a:rPr lang="tr-TR" sz="2400" dirty="0" smtClean="0">
                <a:latin typeface="Arial Narrow" pitchFamily="34" charset="0"/>
              </a:rPr>
              <a:t>Tapu Siciline Güven İlkesi</a:t>
            </a:r>
          </a:p>
          <a:p>
            <a:pPr>
              <a:buNone/>
            </a:pPr>
            <a:endParaRPr lang="tr-TR" sz="2400" dirty="0" smtClean="0">
              <a:latin typeface="Arial Narrow" pitchFamily="34" charset="0"/>
            </a:endParaRPr>
          </a:p>
          <a:p>
            <a:r>
              <a:rPr lang="tr-TR" sz="2400" dirty="0" smtClean="0">
                <a:latin typeface="Arial Narrow" pitchFamily="34" charset="0"/>
              </a:rPr>
              <a:t>Tapu Sicilinin Tutulmasından Doğan Zararlardan Devletin (Kusursuz) Sorumluluğu İlkesi</a:t>
            </a:r>
          </a:p>
          <a:p>
            <a:pPr algn="just">
              <a:buNone/>
            </a:pPr>
            <a:endParaRPr lang="tr-TR" sz="2400" dirty="0" smtClean="0">
              <a:latin typeface="Arial Narrow" pitchFamily="34" charset="0"/>
            </a:endParaRPr>
          </a:p>
          <a:p>
            <a:pPr algn="just">
              <a:buNone/>
            </a:pPr>
            <a:endParaRPr lang="tr-TR" sz="2400" dirty="0" smtClean="0">
              <a:latin typeface="Arial Narrow" pitchFamily="34" charset="0"/>
            </a:endParaRPr>
          </a:p>
          <a:p>
            <a:pPr algn="just"/>
            <a:endParaRPr lang="tr-TR" sz="2600" b="1" dirty="0" smtClean="0">
              <a:solidFill>
                <a:schemeClr val="accent1">
                  <a:lumMod val="75000"/>
                </a:schemeClr>
              </a:solidFill>
              <a:latin typeface="Arial Narrow" pitchFamily="34" charset="0"/>
            </a:endParaRPr>
          </a:p>
          <a:p>
            <a:pPr algn="just"/>
            <a:endParaRPr lang="tr-TR" sz="2600" b="1" dirty="0" smtClean="0">
              <a:solidFill>
                <a:schemeClr val="accent1">
                  <a:lumMod val="75000"/>
                </a:schemeClr>
              </a:solidFill>
              <a:latin typeface="Arial Narrow" pitchFamily="34" charset="0"/>
            </a:endParaRPr>
          </a:p>
          <a:p>
            <a:pPr algn="just"/>
            <a:endParaRPr lang="tr-TR" sz="2600" b="1" dirty="0" smtClean="0">
              <a:solidFill>
                <a:schemeClr val="accent1">
                  <a:lumMod val="75000"/>
                </a:schemeClr>
              </a:solidFill>
              <a:latin typeface="Arial Narrow" pitchFamily="34" charset="0"/>
            </a:endParaRPr>
          </a:p>
          <a:p>
            <a:pPr algn="just"/>
            <a:endParaRPr lang="tr-TR" sz="2600" b="1" dirty="0" smtClean="0">
              <a:solidFill>
                <a:schemeClr val="accent1">
                  <a:lumMod val="75000"/>
                </a:schemeClr>
              </a:solidFill>
              <a:latin typeface="Arial Narrow" pitchFamily="34" charset="0"/>
            </a:endParaRPr>
          </a:p>
          <a:p>
            <a:pPr algn="just"/>
            <a:endParaRPr lang="tr-TR" sz="2600" b="1" dirty="0" smtClean="0">
              <a:solidFill>
                <a:schemeClr val="accent1">
                  <a:lumMod val="75000"/>
                </a:schemeClr>
              </a:solidFill>
              <a:latin typeface="Arial Narrow" pitchFamily="34" charset="0"/>
            </a:endParaRPr>
          </a:p>
          <a:p>
            <a:pPr algn="just"/>
            <a:endParaRPr lang="tr-TR" sz="2600" b="1" dirty="0" smtClean="0">
              <a:solidFill>
                <a:schemeClr val="accent1">
                  <a:lumMod val="75000"/>
                </a:schemeClr>
              </a:solidFill>
              <a:latin typeface="Arial Narrow" pitchFamily="34" charset="0"/>
            </a:endParaRPr>
          </a:p>
          <a:p>
            <a:pPr algn="just"/>
            <a:endParaRPr lang="tr-TR" sz="2600" b="1" dirty="0" smtClean="0">
              <a:solidFill>
                <a:schemeClr val="accent1">
                  <a:lumMod val="75000"/>
                </a:schemeClr>
              </a:solidFill>
              <a:latin typeface="Arial Narrow" pitchFamily="34" charset="0"/>
            </a:endParaRPr>
          </a:p>
        </p:txBody>
      </p:sp>
      <p:sp>
        <p:nvSpPr>
          <p:cNvPr id="5" name="4 Slayt Numarası Yer Tutucusu"/>
          <p:cNvSpPr>
            <a:spLocks noGrp="1"/>
          </p:cNvSpPr>
          <p:nvPr>
            <p:ph type="sldNum" sz="quarter" idx="12"/>
          </p:nvPr>
        </p:nvSpPr>
        <p:spPr/>
        <p:txBody>
          <a:bodyPr/>
          <a:lstStyle/>
          <a:p>
            <a:endParaRPr lang="tr-TR" b="1" dirty="0">
              <a:solidFill>
                <a:schemeClr val="tx1"/>
              </a:solidFill>
            </a:endParaRPr>
          </a:p>
        </p:txBody>
      </p:sp>
      <p:grpSp>
        <p:nvGrpSpPr>
          <p:cNvPr id="2" name="5 Grup"/>
          <p:cNvGrpSpPr/>
          <p:nvPr/>
        </p:nvGrpSpPr>
        <p:grpSpPr>
          <a:xfrm>
            <a:off x="171450" y="15875"/>
            <a:ext cx="8924925" cy="971550"/>
            <a:chOff x="171450" y="15875"/>
            <a:chExt cx="8924925" cy="971550"/>
          </a:xfrm>
        </p:grpSpPr>
        <p:sp>
          <p:nvSpPr>
            <p:cNvPr id="7" name="Title Placeholder 21"/>
            <p:cNvSpPr txBox="1">
              <a:spLocks/>
            </p:cNvSpPr>
            <p:nvPr/>
          </p:nvSpPr>
          <p:spPr>
            <a:xfrm>
              <a:off x="301625" y="228600"/>
              <a:ext cx="8534400" cy="758825"/>
            </a:xfrm>
            <a:prstGeom prst="rect">
              <a:avLst/>
            </a:prstGeom>
            <a:noFill/>
          </p:spPr>
          <p:txBody>
            <a:bodyPr anchor="b"/>
            <a:lstStyle/>
            <a:p>
              <a:pPr algn="ctr" fontAlgn="auto">
                <a:spcBef>
                  <a:spcPts val="0"/>
                </a:spcBef>
                <a:spcAft>
                  <a:spcPts val="0"/>
                </a:spcAft>
                <a:defRPr/>
              </a:pPr>
              <a:r>
                <a:rPr lang="tr-TR" sz="2400" dirty="0">
                  <a:solidFill>
                    <a:srgbClr val="002060"/>
                  </a:solidFill>
                  <a:latin typeface="Albertus" pitchFamily="34" charset="0"/>
                  <a:ea typeface="+mj-ea"/>
                  <a:cs typeface="+mj-cs"/>
                </a:rPr>
                <a:t/>
              </a:r>
              <a:br>
                <a:rPr lang="tr-TR" sz="2400" dirty="0">
                  <a:solidFill>
                    <a:srgbClr val="002060"/>
                  </a:solidFill>
                  <a:latin typeface="Albertus" pitchFamily="34" charset="0"/>
                  <a:ea typeface="+mj-ea"/>
                  <a:cs typeface="+mj-cs"/>
                </a:rPr>
              </a:br>
              <a:r>
                <a:rPr lang="tr-TR" sz="2400" dirty="0">
                  <a:solidFill>
                    <a:srgbClr val="002060"/>
                  </a:solidFill>
                  <a:latin typeface="Albertus" pitchFamily="34" charset="0"/>
                  <a:ea typeface="+mj-ea"/>
                  <a:cs typeface="+mj-cs"/>
                </a:rPr>
                <a:t/>
              </a:r>
              <a:br>
                <a:rPr lang="tr-TR" sz="2400" dirty="0">
                  <a:solidFill>
                    <a:srgbClr val="002060"/>
                  </a:solidFill>
                  <a:latin typeface="Albertus" pitchFamily="34" charset="0"/>
                  <a:ea typeface="+mj-ea"/>
                  <a:cs typeface="+mj-cs"/>
                </a:rPr>
              </a:br>
              <a:r>
                <a:rPr lang="tr-TR" sz="2400" dirty="0">
                  <a:solidFill>
                    <a:srgbClr val="002060"/>
                  </a:solidFill>
                  <a:latin typeface="Albertus" pitchFamily="34" charset="0"/>
                  <a:ea typeface="+mj-ea"/>
                  <a:cs typeface="+mj-cs"/>
                </a:rPr>
                <a:t>ÇEVRE VE ŞEHİRCİLİK BAKANLIĞI</a:t>
              </a:r>
              <a:br>
                <a:rPr lang="tr-TR" sz="2400" dirty="0">
                  <a:solidFill>
                    <a:srgbClr val="002060"/>
                  </a:solidFill>
                  <a:latin typeface="Albertus" pitchFamily="34" charset="0"/>
                  <a:ea typeface="+mj-ea"/>
                  <a:cs typeface="+mj-cs"/>
                </a:rPr>
              </a:br>
              <a:r>
                <a:rPr lang="tr-TR" sz="2400" dirty="0">
                  <a:solidFill>
                    <a:srgbClr val="002060"/>
                  </a:solidFill>
                  <a:latin typeface="Albertus" pitchFamily="34" charset="0"/>
                  <a:ea typeface="+mj-ea"/>
                  <a:cs typeface="+mj-cs"/>
                </a:rPr>
                <a:t>TAPU VE KADASTRO GENEL MÜDÜRLÜĞÜ</a:t>
              </a:r>
            </a:p>
          </p:txBody>
        </p:sp>
        <p:pic>
          <p:nvPicPr>
            <p:cNvPr id="8" name="Picture 2" descr="T.C. Çevre ve Şehircilik Bakanlığı"/>
            <p:cNvPicPr>
              <a:picLocks noChangeAspect="1" noChangeArrowheads="1"/>
            </p:cNvPicPr>
            <p:nvPr/>
          </p:nvPicPr>
          <p:blipFill>
            <a:blip r:embed="rId3" cstate="print"/>
            <a:srcRect/>
            <a:stretch>
              <a:fillRect/>
            </a:stretch>
          </p:blipFill>
          <p:spPr bwMode="auto">
            <a:xfrm>
              <a:off x="171450" y="157163"/>
              <a:ext cx="1220788" cy="577850"/>
            </a:xfrm>
            <a:prstGeom prst="rect">
              <a:avLst/>
            </a:prstGeom>
            <a:noFill/>
            <a:ln w="9525">
              <a:noFill/>
              <a:miter lim="800000"/>
              <a:headEnd/>
              <a:tailEnd/>
            </a:ln>
          </p:spPr>
        </p:pic>
        <p:pic>
          <p:nvPicPr>
            <p:cNvPr id="9" name="Resim 1"/>
            <p:cNvPicPr>
              <a:picLocks noChangeAspect="1"/>
            </p:cNvPicPr>
            <p:nvPr/>
          </p:nvPicPr>
          <p:blipFill>
            <a:blip r:embed="rId4" cstate="print"/>
            <a:srcRect/>
            <a:stretch>
              <a:fillRect/>
            </a:stretch>
          </p:blipFill>
          <p:spPr bwMode="auto">
            <a:xfrm>
              <a:off x="8128000" y="15875"/>
              <a:ext cx="968375" cy="955675"/>
            </a:xfrm>
            <a:prstGeom prst="rect">
              <a:avLst/>
            </a:prstGeom>
            <a:noFill/>
            <a:ln w="9525">
              <a:noFill/>
              <a:miter lim="800000"/>
              <a:headEnd/>
              <a:tailEnd/>
            </a:ln>
          </p:spPr>
        </p:pic>
        <p:cxnSp>
          <p:nvCxnSpPr>
            <p:cNvPr id="10" name="Straight Connector 9"/>
            <p:cNvCxnSpPr/>
            <p:nvPr/>
          </p:nvCxnSpPr>
          <p:spPr>
            <a:xfrm>
              <a:off x="187325" y="981075"/>
              <a:ext cx="8785225"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p:txBody>
          <a:bodyPr/>
          <a:lstStyle/>
          <a:p>
            <a:endParaRPr lang="tr-TR" b="1" dirty="0">
              <a:solidFill>
                <a:schemeClr val="tx1"/>
              </a:solidFill>
            </a:endParaRPr>
          </a:p>
        </p:txBody>
      </p:sp>
      <p:grpSp>
        <p:nvGrpSpPr>
          <p:cNvPr id="2" name="5 Grup"/>
          <p:cNvGrpSpPr/>
          <p:nvPr/>
        </p:nvGrpSpPr>
        <p:grpSpPr>
          <a:xfrm>
            <a:off x="171450" y="15875"/>
            <a:ext cx="8924925" cy="971550"/>
            <a:chOff x="171450" y="15875"/>
            <a:chExt cx="8924925" cy="971550"/>
          </a:xfrm>
        </p:grpSpPr>
        <p:sp>
          <p:nvSpPr>
            <p:cNvPr id="7" name="Title Placeholder 21"/>
            <p:cNvSpPr txBox="1">
              <a:spLocks/>
            </p:cNvSpPr>
            <p:nvPr/>
          </p:nvSpPr>
          <p:spPr>
            <a:xfrm>
              <a:off x="301625" y="228600"/>
              <a:ext cx="8534400" cy="758825"/>
            </a:xfrm>
            <a:prstGeom prst="rect">
              <a:avLst/>
            </a:prstGeom>
            <a:noFill/>
          </p:spPr>
          <p:txBody>
            <a:bodyPr anchor="b"/>
            <a:lstStyle/>
            <a:p>
              <a:pPr algn="ctr" fontAlgn="auto">
                <a:spcBef>
                  <a:spcPts val="0"/>
                </a:spcBef>
                <a:spcAft>
                  <a:spcPts val="0"/>
                </a:spcAft>
                <a:defRPr/>
              </a:pPr>
              <a:r>
                <a:rPr lang="tr-TR" sz="2400" dirty="0">
                  <a:solidFill>
                    <a:srgbClr val="002060"/>
                  </a:solidFill>
                  <a:latin typeface="Albertus" pitchFamily="34" charset="0"/>
                  <a:ea typeface="+mj-ea"/>
                  <a:cs typeface="+mj-cs"/>
                </a:rPr>
                <a:t/>
              </a:r>
              <a:br>
                <a:rPr lang="tr-TR" sz="2400" dirty="0">
                  <a:solidFill>
                    <a:srgbClr val="002060"/>
                  </a:solidFill>
                  <a:latin typeface="Albertus" pitchFamily="34" charset="0"/>
                  <a:ea typeface="+mj-ea"/>
                  <a:cs typeface="+mj-cs"/>
                </a:rPr>
              </a:br>
              <a:r>
                <a:rPr lang="tr-TR" sz="2400" dirty="0">
                  <a:solidFill>
                    <a:srgbClr val="002060"/>
                  </a:solidFill>
                  <a:latin typeface="Albertus" pitchFamily="34" charset="0"/>
                  <a:ea typeface="+mj-ea"/>
                  <a:cs typeface="+mj-cs"/>
                </a:rPr>
                <a:t/>
              </a:r>
              <a:br>
                <a:rPr lang="tr-TR" sz="2400" dirty="0">
                  <a:solidFill>
                    <a:srgbClr val="002060"/>
                  </a:solidFill>
                  <a:latin typeface="Albertus" pitchFamily="34" charset="0"/>
                  <a:ea typeface="+mj-ea"/>
                  <a:cs typeface="+mj-cs"/>
                </a:rPr>
              </a:br>
              <a:r>
                <a:rPr lang="tr-TR" sz="2400" dirty="0">
                  <a:solidFill>
                    <a:srgbClr val="002060"/>
                  </a:solidFill>
                  <a:latin typeface="Albertus" pitchFamily="34" charset="0"/>
                  <a:ea typeface="+mj-ea"/>
                  <a:cs typeface="+mj-cs"/>
                </a:rPr>
                <a:t>ÇEVRE VE ŞEHİRCİLİK BAKANLIĞI</a:t>
              </a:r>
              <a:br>
                <a:rPr lang="tr-TR" sz="2400" dirty="0">
                  <a:solidFill>
                    <a:srgbClr val="002060"/>
                  </a:solidFill>
                  <a:latin typeface="Albertus" pitchFamily="34" charset="0"/>
                  <a:ea typeface="+mj-ea"/>
                  <a:cs typeface="+mj-cs"/>
                </a:rPr>
              </a:br>
              <a:r>
                <a:rPr lang="tr-TR" sz="2400" dirty="0">
                  <a:solidFill>
                    <a:srgbClr val="002060"/>
                  </a:solidFill>
                  <a:latin typeface="Albertus" pitchFamily="34" charset="0"/>
                  <a:ea typeface="+mj-ea"/>
                  <a:cs typeface="+mj-cs"/>
                </a:rPr>
                <a:t>TAPU VE KADASTRO GENEL MÜDÜRLÜĞÜ</a:t>
              </a:r>
            </a:p>
          </p:txBody>
        </p:sp>
        <p:pic>
          <p:nvPicPr>
            <p:cNvPr id="8" name="Picture 2" descr="T.C. Çevre ve Şehircilik Bakanlığı"/>
            <p:cNvPicPr>
              <a:picLocks noChangeAspect="1" noChangeArrowheads="1"/>
            </p:cNvPicPr>
            <p:nvPr/>
          </p:nvPicPr>
          <p:blipFill>
            <a:blip r:embed="rId3" cstate="print"/>
            <a:srcRect/>
            <a:stretch>
              <a:fillRect/>
            </a:stretch>
          </p:blipFill>
          <p:spPr bwMode="auto">
            <a:xfrm>
              <a:off x="171450" y="157163"/>
              <a:ext cx="1220788" cy="577850"/>
            </a:xfrm>
            <a:prstGeom prst="rect">
              <a:avLst/>
            </a:prstGeom>
            <a:noFill/>
            <a:ln w="9525">
              <a:noFill/>
              <a:miter lim="800000"/>
              <a:headEnd/>
              <a:tailEnd/>
            </a:ln>
          </p:spPr>
        </p:pic>
        <p:pic>
          <p:nvPicPr>
            <p:cNvPr id="9" name="Resim 1"/>
            <p:cNvPicPr>
              <a:picLocks noChangeAspect="1"/>
            </p:cNvPicPr>
            <p:nvPr/>
          </p:nvPicPr>
          <p:blipFill>
            <a:blip r:embed="rId4" cstate="print"/>
            <a:srcRect/>
            <a:stretch>
              <a:fillRect/>
            </a:stretch>
          </p:blipFill>
          <p:spPr bwMode="auto">
            <a:xfrm>
              <a:off x="8128000" y="15875"/>
              <a:ext cx="968375" cy="955675"/>
            </a:xfrm>
            <a:prstGeom prst="rect">
              <a:avLst/>
            </a:prstGeom>
            <a:noFill/>
            <a:ln w="9525">
              <a:noFill/>
              <a:miter lim="800000"/>
              <a:headEnd/>
              <a:tailEnd/>
            </a:ln>
          </p:spPr>
        </p:pic>
        <p:cxnSp>
          <p:nvCxnSpPr>
            <p:cNvPr id="10" name="Straight Connector 9"/>
            <p:cNvCxnSpPr/>
            <p:nvPr/>
          </p:nvCxnSpPr>
          <p:spPr>
            <a:xfrm>
              <a:off x="187325" y="981075"/>
              <a:ext cx="8785225" cy="0"/>
            </a:xfrm>
            <a:prstGeom prst="line">
              <a:avLst/>
            </a:prstGeom>
          </p:spPr>
          <p:style>
            <a:lnRef idx="1">
              <a:schemeClr val="accent1"/>
            </a:lnRef>
            <a:fillRef idx="0">
              <a:schemeClr val="accent1"/>
            </a:fillRef>
            <a:effectRef idx="0">
              <a:schemeClr val="accent1"/>
            </a:effectRef>
            <a:fontRef idx="minor">
              <a:schemeClr val="tx1"/>
            </a:fontRef>
          </p:style>
        </p:cxnSp>
      </p:grpSp>
      <p:graphicFrame>
        <p:nvGraphicFramePr>
          <p:cNvPr id="13" name="12 İçerik Yer Tutucusu"/>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00042"/>
            <a:ext cx="8229600" cy="5824558"/>
          </a:xfrm>
        </p:spPr>
        <p:txBody>
          <a:bodyPr>
            <a:normAutofit/>
          </a:bodyPr>
          <a:lstStyle/>
          <a:p>
            <a:pPr algn="just">
              <a:buNone/>
            </a:pPr>
            <a:endParaRPr lang="tr-TR" b="1" dirty="0" smtClean="0">
              <a:solidFill>
                <a:schemeClr val="accent1">
                  <a:lumMod val="75000"/>
                </a:schemeClr>
              </a:solidFill>
            </a:endParaRPr>
          </a:p>
          <a:p>
            <a:pPr algn="just">
              <a:buNone/>
            </a:pPr>
            <a:r>
              <a:rPr lang="tr-TR" sz="2600" b="1" dirty="0" smtClean="0">
                <a:solidFill>
                  <a:schemeClr val="accent1">
                    <a:lumMod val="75000"/>
                  </a:schemeClr>
                </a:solidFill>
                <a:latin typeface="Arial Narrow" pitchFamily="34" charset="0"/>
              </a:rPr>
              <a:t>Sahtecilik Eylemleri Sonucu</a:t>
            </a:r>
          </a:p>
          <a:p>
            <a:pPr algn="just">
              <a:buNone/>
            </a:pPr>
            <a:r>
              <a:rPr lang="tr-TR" sz="2400" dirty="0" smtClean="0">
                <a:latin typeface="Arial Narrow" pitchFamily="34" charset="0"/>
              </a:rPr>
              <a:t>Tapu sicilinde sahte belge ile işlem yapılmış ise; </a:t>
            </a:r>
          </a:p>
          <a:p>
            <a:pPr algn="just">
              <a:buFont typeface="Wingdings" pitchFamily="2" charset="2"/>
              <a:buChar char="ü"/>
            </a:pPr>
            <a:r>
              <a:rPr lang="tr-TR" sz="2400" dirty="0" smtClean="0">
                <a:latin typeface="Arial Narrow" pitchFamily="34" charset="0"/>
              </a:rPr>
              <a:t>Yolsuz tescil</a:t>
            </a:r>
          </a:p>
          <a:p>
            <a:pPr algn="just">
              <a:buFont typeface="Wingdings" pitchFamily="2" charset="2"/>
              <a:buChar char="ü"/>
            </a:pPr>
            <a:r>
              <a:rPr lang="tr-TR" sz="2400" dirty="0" smtClean="0">
                <a:latin typeface="Arial Narrow" pitchFamily="34" charset="0"/>
              </a:rPr>
              <a:t> Hukuka aykırılık </a:t>
            </a:r>
          </a:p>
          <a:p>
            <a:pPr algn="just">
              <a:buFont typeface="Wingdings" pitchFamily="2" charset="2"/>
              <a:buChar char="ü"/>
            </a:pPr>
            <a:r>
              <a:rPr lang="tr-TR" sz="2400" dirty="0" smtClean="0">
                <a:latin typeface="Arial Narrow" pitchFamily="34" charset="0"/>
              </a:rPr>
              <a:t>Zarar</a:t>
            </a:r>
          </a:p>
          <a:p>
            <a:pPr algn="just">
              <a:buFont typeface="Wingdings" pitchFamily="2" charset="2"/>
              <a:buChar char="ü"/>
            </a:pPr>
            <a:r>
              <a:rPr lang="tr-TR" sz="2400" dirty="0" smtClean="0">
                <a:latin typeface="Arial Narrow" pitchFamily="34" charset="0"/>
              </a:rPr>
              <a:t>İlliyet bağı  </a:t>
            </a:r>
          </a:p>
          <a:p>
            <a:pPr algn="just">
              <a:buNone/>
            </a:pPr>
            <a:r>
              <a:rPr lang="tr-TR" sz="2400" dirty="0" smtClean="0">
                <a:latin typeface="Arial Narrow" pitchFamily="34" charset="0"/>
              </a:rPr>
              <a:t>                      Devletin kusursuz sorumluluğu </a:t>
            </a:r>
          </a:p>
          <a:p>
            <a:pPr algn="just">
              <a:buNone/>
            </a:pPr>
            <a:r>
              <a:rPr lang="tr-TR" sz="2400" dirty="0" smtClean="0">
                <a:latin typeface="Arial Narrow" pitchFamily="34" charset="0"/>
              </a:rPr>
              <a:t>Devlet için zarar, tazminat ödenince doğar.</a:t>
            </a:r>
          </a:p>
          <a:p>
            <a:pPr algn="just">
              <a:buNone/>
            </a:pPr>
            <a:r>
              <a:rPr lang="tr-TR" sz="2400" dirty="0" smtClean="0">
                <a:latin typeface="Arial Narrow" pitchFamily="34" charset="0"/>
              </a:rPr>
              <a:t>Devlet zararı ödedikten sonra kusurlu görevlilere </a:t>
            </a:r>
            <a:r>
              <a:rPr lang="tr-TR" sz="2400" dirty="0" err="1" smtClean="0">
                <a:latin typeface="Arial Narrow" pitchFamily="34" charset="0"/>
              </a:rPr>
              <a:t>rücu</a:t>
            </a:r>
            <a:r>
              <a:rPr lang="tr-TR" sz="2400" dirty="0" smtClean="0">
                <a:latin typeface="Arial Narrow" pitchFamily="34" charset="0"/>
              </a:rPr>
              <a:t> eder.</a:t>
            </a:r>
          </a:p>
          <a:p>
            <a:pPr algn="just">
              <a:buFont typeface="Wingdings" pitchFamily="2" charset="2"/>
              <a:buChar char="ü"/>
            </a:pPr>
            <a:r>
              <a:rPr lang="tr-TR" sz="2400" dirty="0" smtClean="0">
                <a:latin typeface="Arial Narrow" pitchFamily="34" charset="0"/>
              </a:rPr>
              <a:t>Kusur : Kast veya ihmal</a:t>
            </a:r>
          </a:p>
          <a:p>
            <a:pPr algn="just">
              <a:buFont typeface="Wingdings" pitchFamily="2" charset="2"/>
              <a:buChar char="ü"/>
            </a:pPr>
            <a:endParaRPr lang="tr-TR" sz="2400" dirty="0" smtClean="0">
              <a:latin typeface="Arial Narrow" pitchFamily="34" charset="0"/>
            </a:endParaRPr>
          </a:p>
          <a:p>
            <a:pPr algn="just">
              <a:buNone/>
            </a:pPr>
            <a:endParaRPr lang="tr-TR" sz="2400" dirty="0" smtClean="0">
              <a:latin typeface="Arial Narrow" pitchFamily="34" charset="0"/>
            </a:endParaRPr>
          </a:p>
          <a:p>
            <a:pPr algn="just"/>
            <a:endParaRPr lang="tr-TR" sz="2600" b="1" dirty="0" smtClean="0">
              <a:solidFill>
                <a:schemeClr val="accent1">
                  <a:lumMod val="75000"/>
                </a:schemeClr>
              </a:solidFill>
              <a:latin typeface="Arial Narrow" pitchFamily="34" charset="0"/>
            </a:endParaRPr>
          </a:p>
          <a:p>
            <a:pPr algn="just"/>
            <a:endParaRPr lang="tr-TR" sz="2600" b="1" dirty="0" smtClean="0">
              <a:solidFill>
                <a:schemeClr val="accent1">
                  <a:lumMod val="75000"/>
                </a:schemeClr>
              </a:solidFill>
              <a:latin typeface="Arial Narrow" pitchFamily="34" charset="0"/>
            </a:endParaRPr>
          </a:p>
          <a:p>
            <a:pPr algn="just"/>
            <a:endParaRPr lang="tr-TR" sz="2600" b="1" dirty="0" smtClean="0">
              <a:solidFill>
                <a:schemeClr val="accent1">
                  <a:lumMod val="75000"/>
                </a:schemeClr>
              </a:solidFill>
              <a:latin typeface="Arial Narrow" pitchFamily="34" charset="0"/>
            </a:endParaRPr>
          </a:p>
          <a:p>
            <a:pPr algn="just"/>
            <a:endParaRPr lang="tr-TR" sz="2600" b="1" dirty="0" smtClean="0">
              <a:solidFill>
                <a:schemeClr val="accent1">
                  <a:lumMod val="75000"/>
                </a:schemeClr>
              </a:solidFill>
              <a:latin typeface="Arial Narrow" pitchFamily="34" charset="0"/>
            </a:endParaRPr>
          </a:p>
          <a:p>
            <a:pPr algn="just"/>
            <a:endParaRPr lang="tr-TR" sz="2600" b="1" dirty="0" smtClean="0">
              <a:solidFill>
                <a:schemeClr val="accent1">
                  <a:lumMod val="75000"/>
                </a:schemeClr>
              </a:solidFill>
              <a:latin typeface="Arial Narrow" pitchFamily="34" charset="0"/>
            </a:endParaRPr>
          </a:p>
          <a:p>
            <a:pPr algn="just"/>
            <a:endParaRPr lang="tr-TR" sz="2600" b="1" dirty="0" smtClean="0">
              <a:solidFill>
                <a:schemeClr val="accent1">
                  <a:lumMod val="75000"/>
                </a:schemeClr>
              </a:solidFill>
              <a:latin typeface="Arial Narrow" pitchFamily="34" charset="0"/>
            </a:endParaRPr>
          </a:p>
          <a:p>
            <a:pPr algn="just"/>
            <a:endParaRPr lang="tr-TR" sz="2600" b="1" dirty="0" smtClean="0">
              <a:solidFill>
                <a:schemeClr val="accent1">
                  <a:lumMod val="75000"/>
                </a:schemeClr>
              </a:solidFill>
              <a:latin typeface="Arial Narrow" pitchFamily="34" charset="0"/>
            </a:endParaRPr>
          </a:p>
        </p:txBody>
      </p:sp>
      <p:sp>
        <p:nvSpPr>
          <p:cNvPr id="5" name="4 Slayt Numarası Yer Tutucusu"/>
          <p:cNvSpPr>
            <a:spLocks noGrp="1"/>
          </p:cNvSpPr>
          <p:nvPr>
            <p:ph type="sldNum" sz="quarter" idx="12"/>
          </p:nvPr>
        </p:nvSpPr>
        <p:spPr/>
        <p:txBody>
          <a:bodyPr/>
          <a:lstStyle/>
          <a:p>
            <a:endParaRPr lang="tr-TR" b="1" dirty="0">
              <a:solidFill>
                <a:schemeClr val="tx1"/>
              </a:solidFill>
            </a:endParaRPr>
          </a:p>
        </p:txBody>
      </p:sp>
      <p:grpSp>
        <p:nvGrpSpPr>
          <p:cNvPr id="2" name="5 Grup"/>
          <p:cNvGrpSpPr/>
          <p:nvPr/>
        </p:nvGrpSpPr>
        <p:grpSpPr>
          <a:xfrm>
            <a:off x="171450" y="15875"/>
            <a:ext cx="8924925" cy="971550"/>
            <a:chOff x="171450" y="15875"/>
            <a:chExt cx="8924925" cy="971550"/>
          </a:xfrm>
        </p:grpSpPr>
        <p:sp>
          <p:nvSpPr>
            <p:cNvPr id="7" name="Title Placeholder 21"/>
            <p:cNvSpPr txBox="1">
              <a:spLocks/>
            </p:cNvSpPr>
            <p:nvPr/>
          </p:nvSpPr>
          <p:spPr>
            <a:xfrm>
              <a:off x="301625" y="228600"/>
              <a:ext cx="8534400" cy="758825"/>
            </a:xfrm>
            <a:prstGeom prst="rect">
              <a:avLst/>
            </a:prstGeom>
            <a:noFill/>
          </p:spPr>
          <p:txBody>
            <a:bodyPr anchor="b"/>
            <a:lstStyle/>
            <a:p>
              <a:pPr algn="ctr" fontAlgn="auto">
                <a:spcBef>
                  <a:spcPts val="0"/>
                </a:spcBef>
                <a:spcAft>
                  <a:spcPts val="0"/>
                </a:spcAft>
                <a:defRPr/>
              </a:pPr>
              <a:r>
                <a:rPr lang="tr-TR" sz="2400" dirty="0">
                  <a:solidFill>
                    <a:srgbClr val="002060"/>
                  </a:solidFill>
                  <a:latin typeface="Albertus" pitchFamily="34" charset="0"/>
                  <a:ea typeface="+mj-ea"/>
                  <a:cs typeface="+mj-cs"/>
                </a:rPr>
                <a:t/>
              </a:r>
              <a:br>
                <a:rPr lang="tr-TR" sz="2400" dirty="0">
                  <a:solidFill>
                    <a:srgbClr val="002060"/>
                  </a:solidFill>
                  <a:latin typeface="Albertus" pitchFamily="34" charset="0"/>
                  <a:ea typeface="+mj-ea"/>
                  <a:cs typeface="+mj-cs"/>
                </a:rPr>
              </a:br>
              <a:r>
                <a:rPr lang="tr-TR" sz="2400" dirty="0">
                  <a:solidFill>
                    <a:srgbClr val="002060"/>
                  </a:solidFill>
                  <a:latin typeface="Albertus" pitchFamily="34" charset="0"/>
                  <a:ea typeface="+mj-ea"/>
                  <a:cs typeface="+mj-cs"/>
                </a:rPr>
                <a:t/>
              </a:r>
              <a:br>
                <a:rPr lang="tr-TR" sz="2400" dirty="0">
                  <a:solidFill>
                    <a:srgbClr val="002060"/>
                  </a:solidFill>
                  <a:latin typeface="Albertus" pitchFamily="34" charset="0"/>
                  <a:ea typeface="+mj-ea"/>
                  <a:cs typeface="+mj-cs"/>
                </a:rPr>
              </a:br>
              <a:r>
                <a:rPr lang="tr-TR" sz="2400" dirty="0">
                  <a:solidFill>
                    <a:srgbClr val="002060"/>
                  </a:solidFill>
                  <a:latin typeface="Albertus" pitchFamily="34" charset="0"/>
                  <a:ea typeface="+mj-ea"/>
                  <a:cs typeface="+mj-cs"/>
                </a:rPr>
                <a:t>ÇEVRE VE ŞEHİRCİLİK BAKANLIĞI</a:t>
              </a:r>
              <a:br>
                <a:rPr lang="tr-TR" sz="2400" dirty="0">
                  <a:solidFill>
                    <a:srgbClr val="002060"/>
                  </a:solidFill>
                  <a:latin typeface="Albertus" pitchFamily="34" charset="0"/>
                  <a:ea typeface="+mj-ea"/>
                  <a:cs typeface="+mj-cs"/>
                </a:rPr>
              </a:br>
              <a:r>
                <a:rPr lang="tr-TR" sz="2400" dirty="0">
                  <a:solidFill>
                    <a:srgbClr val="002060"/>
                  </a:solidFill>
                  <a:latin typeface="Albertus" pitchFamily="34" charset="0"/>
                  <a:ea typeface="+mj-ea"/>
                  <a:cs typeface="+mj-cs"/>
                </a:rPr>
                <a:t>TAPU VE KADASTRO GENEL MÜDÜRLÜĞÜ</a:t>
              </a:r>
            </a:p>
          </p:txBody>
        </p:sp>
        <p:pic>
          <p:nvPicPr>
            <p:cNvPr id="8" name="Picture 2" descr="T.C. Çevre ve Şehircilik Bakanlığı"/>
            <p:cNvPicPr>
              <a:picLocks noChangeAspect="1" noChangeArrowheads="1"/>
            </p:cNvPicPr>
            <p:nvPr/>
          </p:nvPicPr>
          <p:blipFill>
            <a:blip r:embed="rId3" cstate="print"/>
            <a:srcRect/>
            <a:stretch>
              <a:fillRect/>
            </a:stretch>
          </p:blipFill>
          <p:spPr bwMode="auto">
            <a:xfrm>
              <a:off x="171450" y="157163"/>
              <a:ext cx="1220788" cy="577850"/>
            </a:xfrm>
            <a:prstGeom prst="rect">
              <a:avLst/>
            </a:prstGeom>
            <a:noFill/>
            <a:ln w="9525">
              <a:noFill/>
              <a:miter lim="800000"/>
              <a:headEnd/>
              <a:tailEnd/>
            </a:ln>
          </p:spPr>
        </p:pic>
        <p:pic>
          <p:nvPicPr>
            <p:cNvPr id="9" name="Resim 1"/>
            <p:cNvPicPr>
              <a:picLocks noChangeAspect="1"/>
            </p:cNvPicPr>
            <p:nvPr/>
          </p:nvPicPr>
          <p:blipFill>
            <a:blip r:embed="rId4" cstate="print"/>
            <a:srcRect/>
            <a:stretch>
              <a:fillRect/>
            </a:stretch>
          </p:blipFill>
          <p:spPr bwMode="auto">
            <a:xfrm>
              <a:off x="8128000" y="15875"/>
              <a:ext cx="968375" cy="955675"/>
            </a:xfrm>
            <a:prstGeom prst="rect">
              <a:avLst/>
            </a:prstGeom>
            <a:noFill/>
            <a:ln w="9525">
              <a:noFill/>
              <a:miter lim="800000"/>
              <a:headEnd/>
              <a:tailEnd/>
            </a:ln>
          </p:spPr>
        </p:pic>
        <p:cxnSp>
          <p:nvCxnSpPr>
            <p:cNvPr id="10" name="Straight Connector 9"/>
            <p:cNvCxnSpPr/>
            <p:nvPr/>
          </p:nvCxnSpPr>
          <p:spPr>
            <a:xfrm>
              <a:off x="187325" y="981075"/>
              <a:ext cx="8785225"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2" name="11 Düz Bağlayıcı"/>
          <p:cNvCxnSpPr/>
          <p:nvPr/>
        </p:nvCxnSpPr>
        <p:spPr>
          <a:xfrm flipV="1">
            <a:off x="755576" y="3717032"/>
            <a:ext cx="6696744" cy="7200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00042"/>
            <a:ext cx="8229600" cy="5824558"/>
          </a:xfrm>
        </p:spPr>
        <p:txBody>
          <a:bodyPr>
            <a:normAutofit/>
          </a:bodyPr>
          <a:lstStyle/>
          <a:p>
            <a:pPr algn="just">
              <a:buNone/>
            </a:pPr>
            <a:endParaRPr lang="tr-TR" b="1" dirty="0" smtClean="0">
              <a:solidFill>
                <a:schemeClr val="accent1">
                  <a:lumMod val="75000"/>
                </a:schemeClr>
              </a:solidFill>
            </a:endParaRPr>
          </a:p>
          <a:p>
            <a:pPr algn="just">
              <a:buNone/>
            </a:pPr>
            <a:r>
              <a:rPr lang="tr-TR" sz="2600" b="1" dirty="0" smtClean="0">
                <a:solidFill>
                  <a:schemeClr val="accent1">
                    <a:lumMod val="75000"/>
                  </a:schemeClr>
                </a:solidFill>
                <a:latin typeface="Arial Narrow" pitchFamily="34" charset="0"/>
              </a:rPr>
              <a:t>Kusur = Kast + İhmal</a:t>
            </a:r>
          </a:p>
          <a:p>
            <a:pPr algn="just">
              <a:buNone/>
            </a:pPr>
            <a:endParaRPr lang="tr-TR" sz="2400" dirty="0" smtClean="0">
              <a:latin typeface="Arial Narrow" pitchFamily="34" charset="0"/>
            </a:endParaRPr>
          </a:p>
          <a:p>
            <a:pPr algn="just"/>
            <a:r>
              <a:rPr lang="tr-TR" sz="2400" b="1" dirty="0" smtClean="0">
                <a:latin typeface="Arial Narrow" pitchFamily="34" charset="0"/>
              </a:rPr>
              <a:t>Kastta</a:t>
            </a:r>
            <a:r>
              <a:rPr lang="tr-TR" sz="2400" dirty="0" smtClean="0">
                <a:latin typeface="Arial Narrow" pitchFamily="34" charset="0"/>
              </a:rPr>
              <a:t>, hukuka aykırı fiilden doğan sonucu bilerek ve isteyerek hareket etme söz konusudur. </a:t>
            </a:r>
          </a:p>
          <a:p>
            <a:pPr algn="just">
              <a:buNone/>
            </a:pPr>
            <a:endParaRPr lang="tr-TR" sz="2400" dirty="0" smtClean="0">
              <a:latin typeface="Arial Narrow" pitchFamily="34" charset="0"/>
            </a:endParaRPr>
          </a:p>
          <a:p>
            <a:pPr algn="just"/>
            <a:r>
              <a:rPr lang="tr-TR" sz="2400" dirty="0" smtClean="0">
                <a:latin typeface="Arial Narrow" pitchFamily="34" charset="0"/>
              </a:rPr>
              <a:t>Bir görevlinin asgari olarak </a:t>
            </a:r>
            <a:r>
              <a:rPr lang="tr-TR" sz="2400" dirty="0" smtClean="0">
                <a:latin typeface="Arial Narrow" pitchFamily="34" charset="0"/>
              </a:rPr>
              <a:t>göstermesi </a:t>
            </a:r>
            <a:r>
              <a:rPr lang="tr-TR" sz="2400" dirty="0" smtClean="0">
                <a:latin typeface="Arial Narrow" pitchFamily="34" charset="0"/>
              </a:rPr>
              <a:t>gereken bir dikkati göstermemesi durumunda </a:t>
            </a:r>
            <a:r>
              <a:rPr lang="tr-TR" sz="2400" b="1" dirty="0" smtClean="0">
                <a:latin typeface="Arial Narrow" pitchFamily="34" charset="0"/>
              </a:rPr>
              <a:t>ağır ihmali </a:t>
            </a:r>
            <a:r>
              <a:rPr lang="tr-TR" sz="2400" dirty="0" smtClean="0">
                <a:latin typeface="Arial Narrow" pitchFamily="34" charset="0"/>
              </a:rPr>
              <a:t>söz konusu olur. </a:t>
            </a:r>
          </a:p>
          <a:p>
            <a:pPr algn="just">
              <a:buNone/>
            </a:pPr>
            <a:endParaRPr lang="tr-TR" sz="2400" dirty="0" smtClean="0">
              <a:latin typeface="Arial Narrow" pitchFamily="34" charset="0"/>
            </a:endParaRPr>
          </a:p>
          <a:p>
            <a:pPr algn="just"/>
            <a:r>
              <a:rPr lang="tr-TR" sz="2400" dirty="0" smtClean="0">
                <a:latin typeface="Arial Narrow" pitchFamily="34" charset="0"/>
              </a:rPr>
              <a:t>Tedbirli ve basiretli bir kişinin göstermesi gereken özenin gösterilmemesi ise </a:t>
            </a:r>
            <a:r>
              <a:rPr lang="tr-TR" sz="2400" b="1" dirty="0" smtClean="0">
                <a:latin typeface="Arial Narrow" pitchFamily="34" charset="0"/>
              </a:rPr>
              <a:t>hafif kusuru (hafif ihmali)</a:t>
            </a:r>
            <a:r>
              <a:rPr lang="tr-TR" sz="2400" dirty="0" smtClean="0">
                <a:latin typeface="Arial Narrow" pitchFamily="34" charset="0"/>
              </a:rPr>
              <a:t> ifade eder. </a:t>
            </a:r>
          </a:p>
          <a:p>
            <a:pPr algn="just"/>
            <a:endParaRPr lang="tr-TR" sz="2600" b="1" dirty="0" smtClean="0">
              <a:solidFill>
                <a:schemeClr val="accent1">
                  <a:lumMod val="75000"/>
                </a:schemeClr>
              </a:solidFill>
              <a:latin typeface="Arial Narrow" pitchFamily="34" charset="0"/>
            </a:endParaRPr>
          </a:p>
          <a:p>
            <a:pPr algn="just"/>
            <a:endParaRPr lang="tr-TR" sz="2600" b="1" dirty="0" smtClean="0">
              <a:solidFill>
                <a:schemeClr val="accent1">
                  <a:lumMod val="75000"/>
                </a:schemeClr>
              </a:solidFill>
              <a:latin typeface="Arial Narrow" pitchFamily="34" charset="0"/>
            </a:endParaRPr>
          </a:p>
          <a:p>
            <a:pPr algn="just"/>
            <a:endParaRPr lang="tr-TR" sz="2600" b="1" dirty="0" smtClean="0">
              <a:solidFill>
                <a:schemeClr val="accent1">
                  <a:lumMod val="75000"/>
                </a:schemeClr>
              </a:solidFill>
              <a:latin typeface="Arial Narrow" pitchFamily="34" charset="0"/>
            </a:endParaRPr>
          </a:p>
          <a:p>
            <a:pPr algn="just"/>
            <a:endParaRPr lang="tr-TR" sz="2600" b="1" dirty="0" smtClean="0">
              <a:solidFill>
                <a:schemeClr val="accent1">
                  <a:lumMod val="75000"/>
                </a:schemeClr>
              </a:solidFill>
              <a:latin typeface="Arial Narrow" pitchFamily="34" charset="0"/>
            </a:endParaRPr>
          </a:p>
          <a:p>
            <a:pPr algn="just"/>
            <a:endParaRPr lang="tr-TR" sz="2600" b="1" dirty="0" smtClean="0">
              <a:solidFill>
                <a:schemeClr val="accent1">
                  <a:lumMod val="75000"/>
                </a:schemeClr>
              </a:solidFill>
              <a:latin typeface="Arial Narrow" pitchFamily="34" charset="0"/>
            </a:endParaRPr>
          </a:p>
          <a:p>
            <a:pPr algn="just"/>
            <a:endParaRPr lang="tr-TR" sz="2600" b="1" dirty="0" smtClean="0">
              <a:solidFill>
                <a:schemeClr val="accent1">
                  <a:lumMod val="75000"/>
                </a:schemeClr>
              </a:solidFill>
              <a:latin typeface="Arial Narrow" pitchFamily="34" charset="0"/>
            </a:endParaRPr>
          </a:p>
          <a:p>
            <a:pPr algn="just"/>
            <a:endParaRPr lang="tr-TR" sz="2600" b="1" dirty="0" smtClean="0">
              <a:solidFill>
                <a:schemeClr val="accent1">
                  <a:lumMod val="75000"/>
                </a:schemeClr>
              </a:solidFill>
              <a:latin typeface="Arial Narrow" pitchFamily="34" charset="0"/>
            </a:endParaRPr>
          </a:p>
        </p:txBody>
      </p:sp>
      <p:sp>
        <p:nvSpPr>
          <p:cNvPr id="5" name="4 Slayt Numarası Yer Tutucusu"/>
          <p:cNvSpPr>
            <a:spLocks noGrp="1"/>
          </p:cNvSpPr>
          <p:nvPr>
            <p:ph type="sldNum" sz="quarter" idx="12"/>
          </p:nvPr>
        </p:nvSpPr>
        <p:spPr/>
        <p:txBody>
          <a:bodyPr/>
          <a:lstStyle/>
          <a:p>
            <a:endParaRPr lang="tr-TR" b="1" dirty="0">
              <a:solidFill>
                <a:schemeClr val="tx1"/>
              </a:solidFill>
            </a:endParaRPr>
          </a:p>
        </p:txBody>
      </p:sp>
      <p:grpSp>
        <p:nvGrpSpPr>
          <p:cNvPr id="2" name="5 Grup"/>
          <p:cNvGrpSpPr/>
          <p:nvPr/>
        </p:nvGrpSpPr>
        <p:grpSpPr>
          <a:xfrm>
            <a:off x="171450" y="15875"/>
            <a:ext cx="8924925" cy="971550"/>
            <a:chOff x="171450" y="15875"/>
            <a:chExt cx="8924925" cy="971550"/>
          </a:xfrm>
        </p:grpSpPr>
        <p:sp>
          <p:nvSpPr>
            <p:cNvPr id="7" name="Title Placeholder 21"/>
            <p:cNvSpPr txBox="1">
              <a:spLocks/>
            </p:cNvSpPr>
            <p:nvPr/>
          </p:nvSpPr>
          <p:spPr>
            <a:xfrm>
              <a:off x="301625" y="228600"/>
              <a:ext cx="8534400" cy="758825"/>
            </a:xfrm>
            <a:prstGeom prst="rect">
              <a:avLst/>
            </a:prstGeom>
            <a:noFill/>
          </p:spPr>
          <p:txBody>
            <a:bodyPr anchor="b"/>
            <a:lstStyle/>
            <a:p>
              <a:pPr algn="ctr" fontAlgn="auto">
                <a:spcBef>
                  <a:spcPts val="0"/>
                </a:spcBef>
                <a:spcAft>
                  <a:spcPts val="0"/>
                </a:spcAft>
                <a:defRPr/>
              </a:pPr>
              <a:r>
                <a:rPr lang="tr-TR" sz="2400" dirty="0">
                  <a:solidFill>
                    <a:srgbClr val="002060"/>
                  </a:solidFill>
                  <a:latin typeface="Albertus" pitchFamily="34" charset="0"/>
                  <a:ea typeface="+mj-ea"/>
                  <a:cs typeface="+mj-cs"/>
                </a:rPr>
                <a:t/>
              </a:r>
              <a:br>
                <a:rPr lang="tr-TR" sz="2400" dirty="0">
                  <a:solidFill>
                    <a:srgbClr val="002060"/>
                  </a:solidFill>
                  <a:latin typeface="Albertus" pitchFamily="34" charset="0"/>
                  <a:ea typeface="+mj-ea"/>
                  <a:cs typeface="+mj-cs"/>
                </a:rPr>
              </a:br>
              <a:r>
                <a:rPr lang="tr-TR" sz="2400" dirty="0">
                  <a:solidFill>
                    <a:srgbClr val="002060"/>
                  </a:solidFill>
                  <a:latin typeface="Albertus" pitchFamily="34" charset="0"/>
                  <a:ea typeface="+mj-ea"/>
                  <a:cs typeface="+mj-cs"/>
                </a:rPr>
                <a:t/>
              </a:r>
              <a:br>
                <a:rPr lang="tr-TR" sz="2400" dirty="0">
                  <a:solidFill>
                    <a:srgbClr val="002060"/>
                  </a:solidFill>
                  <a:latin typeface="Albertus" pitchFamily="34" charset="0"/>
                  <a:ea typeface="+mj-ea"/>
                  <a:cs typeface="+mj-cs"/>
                </a:rPr>
              </a:br>
              <a:r>
                <a:rPr lang="tr-TR" sz="2400" dirty="0">
                  <a:solidFill>
                    <a:srgbClr val="002060"/>
                  </a:solidFill>
                  <a:latin typeface="Albertus" pitchFamily="34" charset="0"/>
                  <a:ea typeface="+mj-ea"/>
                  <a:cs typeface="+mj-cs"/>
                </a:rPr>
                <a:t>ÇEVRE VE ŞEHİRCİLİK BAKANLIĞI</a:t>
              </a:r>
              <a:br>
                <a:rPr lang="tr-TR" sz="2400" dirty="0">
                  <a:solidFill>
                    <a:srgbClr val="002060"/>
                  </a:solidFill>
                  <a:latin typeface="Albertus" pitchFamily="34" charset="0"/>
                  <a:ea typeface="+mj-ea"/>
                  <a:cs typeface="+mj-cs"/>
                </a:rPr>
              </a:br>
              <a:r>
                <a:rPr lang="tr-TR" sz="2400" dirty="0">
                  <a:solidFill>
                    <a:srgbClr val="002060"/>
                  </a:solidFill>
                  <a:latin typeface="Albertus" pitchFamily="34" charset="0"/>
                  <a:ea typeface="+mj-ea"/>
                  <a:cs typeface="+mj-cs"/>
                </a:rPr>
                <a:t>TAPU VE KADASTRO GENEL MÜDÜRLÜĞÜ</a:t>
              </a:r>
            </a:p>
          </p:txBody>
        </p:sp>
        <p:pic>
          <p:nvPicPr>
            <p:cNvPr id="8" name="Picture 2" descr="T.C. Çevre ve Şehircilik Bakanlığı"/>
            <p:cNvPicPr>
              <a:picLocks noChangeAspect="1" noChangeArrowheads="1"/>
            </p:cNvPicPr>
            <p:nvPr/>
          </p:nvPicPr>
          <p:blipFill>
            <a:blip r:embed="rId3" cstate="print"/>
            <a:srcRect/>
            <a:stretch>
              <a:fillRect/>
            </a:stretch>
          </p:blipFill>
          <p:spPr bwMode="auto">
            <a:xfrm>
              <a:off x="171450" y="157163"/>
              <a:ext cx="1220788" cy="577850"/>
            </a:xfrm>
            <a:prstGeom prst="rect">
              <a:avLst/>
            </a:prstGeom>
            <a:noFill/>
            <a:ln w="9525">
              <a:noFill/>
              <a:miter lim="800000"/>
              <a:headEnd/>
              <a:tailEnd/>
            </a:ln>
          </p:spPr>
        </p:pic>
        <p:pic>
          <p:nvPicPr>
            <p:cNvPr id="9" name="Resim 1"/>
            <p:cNvPicPr>
              <a:picLocks noChangeAspect="1"/>
            </p:cNvPicPr>
            <p:nvPr/>
          </p:nvPicPr>
          <p:blipFill>
            <a:blip r:embed="rId4" cstate="print"/>
            <a:srcRect/>
            <a:stretch>
              <a:fillRect/>
            </a:stretch>
          </p:blipFill>
          <p:spPr bwMode="auto">
            <a:xfrm>
              <a:off x="8128000" y="15875"/>
              <a:ext cx="968375" cy="955675"/>
            </a:xfrm>
            <a:prstGeom prst="rect">
              <a:avLst/>
            </a:prstGeom>
            <a:noFill/>
            <a:ln w="9525">
              <a:noFill/>
              <a:miter lim="800000"/>
              <a:headEnd/>
              <a:tailEnd/>
            </a:ln>
          </p:spPr>
        </p:pic>
        <p:cxnSp>
          <p:nvCxnSpPr>
            <p:cNvPr id="10" name="Straight Connector 9"/>
            <p:cNvCxnSpPr/>
            <p:nvPr/>
          </p:nvCxnSpPr>
          <p:spPr>
            <a:xfrm>
              <a:off x="187325" y="981075"/>
              <a:ext cx="8785225"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00042"/>
            <a:ext cx="8229600" cy="5824558"/>
          </a:xfrm>
        </p:spPr>
        <p:txBody>
          <a:bodyPr>
            <a:normAutofit/>
          </a:bodyPr>
          <a:lstStyle/>
          <a:p>
            <a:pPr algn="just">
              <a:buNone/>
            </a:pPr>
            <a:endParaRPr lang="tr-TR" sz="2600" b="1" dirty="0" smtClean="0">
              <a:solidFill>
                <a:schemeClr val="accent1">
                  <a:lumMod val="75000"/>
                </a:schemeClr>
              </a:solidFill>
              <a:latin typeface="Arial Narrow" pitchFamily="34" charset="0"/>
            </a:endParaRPr>
          </a:p>
          <a:p>
            <a:pPr algn="just">
              <a:buNone/>
            </a:pPr>
            <a:r>
              <a:rPr lang="tr-TR" b="1" dirty="0" smtClean="0">
                <a:solidFill>
                  <a:schemeClr val="accent1">
                    <a:lumMod val="75000"/>
                  </a:schemeClr>
                </a:solidFill>
              </a:rPr>
              <a:t>	Aldatma Yeteneği (İğfal Kabiliyeti)</a:t>
            </a:r>
          </a:p>
          <a:p>
            <a:pPr algn="just">
              <a:buNone/>
            </a:pPr>
            <a:endParaRPr lang="tr-TR" sz="2400" b="1" dirty="0" smtClean="0">
              <a:solidFill>
                <a:schemeClr val="accent1">
                  <a:lumMod val="75000"/>
                </a:schemeClr>
              </a:solidFill>
            </a:endParaRPr>
          </a:p>
          <a:p>
            <a:pPr algn="just">
              <a:buNone/>
            </a:pPr>
            <a:r>
              <a:rPr lang="tr-TR" sz="2400" b="1" dirty="0" smtClean="0">
                <a:solidFill>
                  <a:schemeClr val="accent1">
                    <a:lumMod val="75000"/>
                  </a:schemeClr>
                </a:solidFill>
              </a:rPr>
              <a:t>	</a:t>
            </a:r>
            <a:r>
              <a:rPr lang="tr-TR" sz="2400" dirty="0" smtClean="0"/>
              <a:t>Belgedeki sahteciliğin ilk bakışta anlaşılamaması, başkalarını aldatabilecek biçim ve içerikte olmasıdır. </a:t>
            </a:r>
          </a:p>
          <a:p>
            <a:pPr algn="just">
              <a:buNone/>
            </a:pPr>
            <a:endParaRPr lang="tr-TR" sz="2400" dirty="0" smtClean="0"/>
          </a:p>
          <a:p>
            <a:pPr algn="just">
              <a:buNone/>
            </a:pPr>
            <a:r>
              <a:rPr lang="tr-TR" sz="2400" dirty="0" smtClean="0"/>
              <a:t>	Türk Ceza Kanunu’na göre sahtecilik suçunun oluşması için iğfal kabiliyetinin bulunması gerekir.</a:t>
            </a:r>
          </a:p>
          <a:p>
            <a:pPr algn="just">
              <a:buNone/>
            </a:pPr>
            <a:r>
              <a:rPr lang="tr-TR" sz="2400" dirty="0" smtClean="0"/>
              <a:t>	</a:t>
            </a:r>
          </a:p>
          <a:p>
            <a:pPr algn="just"/>
            <a:endParaRPr lang="tr-TR" sz="2600" b="1" dirty="0" smtClean="0">
              <a:solidFill>
                <a:schemeClr val="accent1">
                  <a:lumMod val="75000"/>
                </a:schemeClr>
              </a:solidFill>
              <a:latin typeface="Arial Narrow" pitchFamily="34" charset="0"/>
            </a:endParaRPr>
          </a:p>
          <a:p>
            <a:pPr algn="just"/>
            <a:endParaRPr lang="tr-TR" sz="2600" b="1" dirty="0" smtClean="0">
              <a:solidFill>
                <a:schemeClr val="accent1">
                  <a:lumMod val="75000"/>
                </a:schemeClr>
              </a:solidFill>
              <a:latin typeface="Arial Narrow" pitchFamily="34" charset="0"/>
            </a:endParaRPr>
          </a:p>
          <a:p>
            <a:pPr algn="ctr">
              <a:buNone/>
            </a:pPr>
            <a:r>
              <a:rPr lang="tr-TR" sz="2600" b="1" dirty="0" smtClean="0">
                <a:latin typeface="Arial Narrow" pitchFamily="34" charset="0"/>
              </a:rPr>
              <a:t>	</a:t>
            </a:r>
            <a:r>
              <a:rPr lang="tr-TR" sz="2600" dirty="0" smtClean="0">
                <a:latin typeface="Arial Narrow" pitchFamily="34" charset="0"/>
              </a:rPr>
              <a:t>Devlet zararını sahte belgeyi düzenleyen kişiden tanzim eder.</a:t>
            </a:r>
          </a:p>
          <a:p>
            <a:pPr algn="just"/>
            <a:endParaRPr lang="tr-TR" sz="2600" b="1" dirty="0" smtClean="0">
              <a:solidFill>
                <a:schemeClr val="accent1">
                  <a:lumMod val="75000"/>
                </a:schemeClr>
              </a:solidFill>
              <a:latin typeface="Arial Narrow" pitchFamily="34" charset="0"/>
            </a:endParaRPr>
          </a:p>
          <a:p>
            <a:pPr algn="just"/>
            <a:endParaRPr lang="tr-TR" sz="2600" b="1" dirty="0" smtClean="0">
              <a:solidFill>
                <a:schemeClr val="accent1">
                  <a:lumMod val="75000"/>
                </a:schemeClr>
              </a:solidFill>
              <a:latin typeface="Arial Narrow" pitchFamily="34" charset="0"/>
            </a:endParaRPr>
          </a:p>
          <a:p>
            <a:pPr algn="just"/>
            <a:endParaRPr lang="tr-TR" sz="2600" b="1" dirty="0" smtClean="0">
              <a:solidFill>
                <a:schemeClr val="accent1">
                  <a:lumMod val="75000"/>
                </a:schemeClr>
              </a:solidFill>
              <a:latin typeface="Arial Narrow" pitchFamily="34" charset="0"/>
            </a:endParaRPr>
          </a:p>
          <a:p>
            <a:pPr algn="just"/>
            <a:endParaRPr lang="tr-TR" sz="2600" b="1" dirty="0" smtClean="0">
              <a:solidFill>
                <a:schemeClr val="accent1">
                  <a:lumMod val="75000"/>
                </a:schemeClr>
              </a:solidFill>
              <a:latin typeface="Arial Narrow" pitchFamily="34" charset="0"/>
            </a:endParaRPr>
          </a:p>
          <a:p>
            <a:pPr algn="just"/>
            <a:endParaRPr lang="tr-TR" sz="2600" b="1" dirty="0" smtClean="0">
              <a:solidFill>
                <a:schemeClr val="accent1">
                  <a:lumMod val="75000"/>
                </a:schemeClr>
              </a:solidFill>
              <a:latin typeface="Arial Narrow" pitchFamily="34" charset="0"/>
            </a:endParaRPr>
          </a:p>
        </p:txBody>
      </p:sp>
      <p:sp>
        <p:nvSpPr>
          <p:cNvPr id="5" name="4 Slayt Numarası Yer Tutucusu"/>
          <p:cNvSpPr>
            <a:spLocks noGrp="1"/>
          </p:cNvSpPr>
          <p:nvPr>
            <p:ph type="sldNum" sz="quarter" idx="12"/>
          </p:nvPr>
        </p:nvSpPr>
        <p:spPr/>
        <p:txBody>
          <a:bodyPr/>
          <a:lstStyle/>
          <a:p>
            <a:endParaRPr lang="tr-TR" b="1" dirty="0">
              <a:solidFill>
                <a:schemeClr val="tx1"/>
              </a:solidFill>
            </a:endParaRPr>
          </a:p>
        </p:txBody>
      </p:sp>
      <p:grpSp>
        <p:nvGrpSpPr>
          <p:cNvPr id="2" name="5 Grup"/>
          <p:cNvGrpSpPr/>
          <p:nvPr/>
        </p:nvGrpSpPr>
        <p:grpSpPr>
          <a:xfrm>
            <a:off x="171450" y="15875"/>
            <a:ext cx="8924925" cy="971550"/>
            <a:chOff x="171450" y="15875"/>
            <a:chExt cx="8924925" cy="971550"/>
          </a:xfrm>
        </p:grpSpPr>
        <p:sp>
          <p:nvSpPr>
            <p:cNvPr id="7" name="Title Placeholder 21"/>
            <p:cNvSpPr txBox="1">
              <a:spLocks/>
            </p:cNvSpPr>
            <p:nvPr/>
          </p:nvSpPr>
          <p:spPr>
            <a:xfrm>
              <a:off x="301625" y="228600"/>
              <a:ext cx="8534400" cy="758825"/>
            </a:xfrm>
            <a:prstGeom prst="rect">
              <a:avLst/>
            </a:prstGeom>
            <a:noFill/>
          </p:spPr>
          <p:txBody>
            <a:bodyPr anchor="b"/>
            <a:lstStyle/>
            <a:p>
              <a:pPr algn="ctr" fontAlgn="auto">
                <a:spcBef>
                  <a:spcPts val="0"/>
                </a:spcBef>
                <a:spcAft>
                  <a:spcPts val="0"/>
                </a:spcAft>
                <a:defRPr/>
              </a:pPr>
              <a:r>
                <a:rPr lang="tr-TR" sz="2400" dirty="0">
                  <a:solidFill>
                    <a:srgbClr val="002060"/>
                  </a:solidFill>
                  <a:latin typeface="Albertus" pitchFamily="34" charset="0"/>
                  <a:ea typeface="+mj-ea"/>
                  <a:cs typeface="+mj-cs"/>
                </a:rPr>
                <a:t/>
              </a:r>
              <a:br>
                <a:rPr lang="tr-TR" sz="2400" dirty="0">
                  <a:solidFill>
                    <a:srgbClr val="002060"/>
                  </a:solidFill>
                  <a:latin typeface="Albertus" pitchFamily="34" charset="0"/>
                  <a:ea typeface="+mj-ea"/>
                  <a:cs typeface="+mj-cs"/>
                </a:rPr>
              </a:br>
              <a:r>
                <a:rPr lang="tr-TR" sz="2400" dirty="0">
                  <a:solidFill>
                    <a:srgbClr val="002060"/>
                  </a:solidFill>
                  <a:latin typeface="Albertus" pitchFamily="34" charset="0"/>
                  <a:ea typeface="+mj-ea"/>
                  <a:cs typeface="+mj-cs"/>
                </a:rPr>
                <a:t/>
              </a:r>
              <a:br>
                <a:rPr lang="tr-TR" sz="2400" dirty="0">
                  <a:solidFill>
                    <a:srgbClr val="002060"/>
                  </a:solidFill>
                  <a:latin typeface="Albertus" pitchFamily="34" charset="0"/>
                  <a:ea typeface="+mj-ea"/>
                  <a:cs typeface="+mj-cs"/>
                </a:rPr>
              </a:br>
              <a:r>
                <a:rPr lang="tr-TR" sz="2400" dirty="0">
                  <a:solidFill>
                    <a:srgbClr val="002060"/>
                  </a:solidFill>
                  <a:latin typeface="Albertus" pitchFamily="34" charset="0"/>
                  <a:ea typeface="+mj-ea"/>
                  <a:cs typeface="+mj-cs"/>
                </a:rPr>
                <a:t>ÇEVRE VE ŞEHİRCİLİK BAKANLIĞI</a:t>
              </a:r>
              <a:br>
                <a:rPr lang="tr-TR" sz="2400" dirty="0">
                  <a:solidFill>
                    <a:srgbClr val="002060"/>
                  </a:solidFill>
                  <a:latin typeface="Albertus" pitchFamily="34" charset="0"/>
                  <a:ea typeface="+mj-ea"/>
                  <a:cs typeface="+mj-cs"/>
                </a:rPr>
              </a:br>
              <a:r>
                <a:rPr lang="tr-TR" sz="2400" dirty="0">
                  <a:solidFill>
                    <a:srgbClr val="002060"/>
                  </a:solidFill>
                  <a:latin typeface="Albertus" pitchFamily="34" charset="0"/>
                  <a:ea typeface="+mj-ea"/>
                  <a:cs typeface="+mj-cs"/>
                </a:rPr>
                <a:t>TAPU VE KADASTRO GENEL MÜDÜRLÜĞÜ</a:t>
              </a:r>
            </a:p>
          </p:txBody>
        </p:sp>
        <p:pic>
          <p:nvPicPr>
            <p:cNvPr id="8" name="Picture 2" descr="T.C. Çevre ve Şehircilik Bakanlığı"/>
            <p:cNvPicPr>
              <a:picLocks noChangeAspect="1" noChangeArrowheads="1"/>
            </p:cNvPicPr>
            <p:nvPr/>
          </p:nvPicPr>
          <p:blipFill>
            <a:blip r:embed="rId3" cstate="print"/>
            <a:srcRect/>
            <a:stretch>
              <a:fillRect/>
            </a:stretch>
          </p:blipFill>
          <p:spPr bwMode="auto">
            <a:xfrm>
              <a:off x="171450" y="157163"/>
              <a:ext cx="1220788" cy="577850"/>
            </a:xfrm>
            <a:prstGeom prst="rect">
              <a:avLst/>
            </a:prstGeom>
            <a:noFill/>
            <a:ln w="9525">
              <a:noFill/>
              <a:miter lim="800000"/>
              <a:headEnd/>
              <a:tailEnd/>
            </a:ln>
          </p:spPr>
        </p:pic>
        <p:pic>
          <p:nvPicPr>
            <p:cNvPr id="9" name="Resim 1"/>
            <p:cNvPicPr>
              <a:picLocks noChangeAspect="1"/>
            </p:cNvPicPr>
            <p:nvPr/>
          </p:nvPicPr>
          <p:blipFill>
            <a:blip r:embed="rId4" cstate="print"/>
            <a:srcRect/>
            <a:stretch>
              <a:fillRect/>
            </a:stretch>
          </p:blipFill>
          <p:spPr bwMode="auto">
            <a:xfrm>
              <a:off x="8128000" y="15875"/>
              <a:ext cx="968375" cy="955675"/>
            </a:xfrm>
            <a:prstGeom prst="rect">
              <a:avLst/>
            </a:prstGeom>
            <a:noFill/>
            <a:ln w="9525">
              <a:noFill/>
              <a:miter lim="800000"/>
              <a:headEnd/>
              <a:tailEnd/>
            </a:ln>
          </p:spPr>
        </p:pic>
        <p:cxnSp>
          <p:nvCxnSpPr>
            <p:cNvPr id="10" name="Straight Connector 9"/>
            <p:cNvCxnSpPr/>
            <p:nvPr/>
          </p:nvCxnSpPr>
          <p:spPr>
            <a:xfrm>
              <a:off x="187325" y="981075"/>
              <a:ext cx="8785225" cy="0"/>
            </a:xfrm>
            <a:prstGeom prst="line">
              <a:avLst/>
            </a:prstGeom>
          </p:spPr>
          <p:style>
            <a:lnRef idx="1">
              <a:schemeClr val="accent1"/>
            </a:lnRef>
            <a:fillRef idx="0">
              <a:schemeClr val="accent1"/>
            </a:fillRef>
            <a:effectRef idx="0">
              <a:schemeClr val="accent1"/>
            </a:effectRef>
            <a:fontRef idx="minor">
              <a:schemeClr val="tx1"/>
            </a:fontRef>
          </p:style>
        </p:cxnSp>
      </p:grpSp>
      <p:graphicFrame>
        <p:nvGraphicFramePr>
          <p:cNvPr id="12" name="10 İçerik Yer Tutucusu"/>
          <p:cNvGraphicFramePr>
            <a:graphicFrameLocks/>
          </p:cNvGraphicFramePr>
          <p:nvPr/>
        </p:nvGraphicFramePr>
        <p:xfrm>
          <a:off x="899592" y="4221088"/>
          <a:ext cx="7286676" cy="10801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00042"/>
            <a:ext cx="8229600" cy="5824558"/>
          </a:xfrm>
        </p:spPr>
        <p:txBody>
          <a:bodyPr/>
          <a:lstStyle/>
          <a:p>
            <a:pPr algn="just">
              <a:buNone/>
            </a:pPr>
            <a:endParaRPr lang="tr-TR" b="1" dirty="0" smtClean="0">
              <a:solidFill>
                <a:schemeClr val="accent1">
                  <a:lumMod val="75000"/>
                </a:schemeClr>
              </a:solidFill>
            </a:endParaRPr>
          </a:p>
          <a:p>
            <a:pPr algn="just">
              <a:buNone/>
            </a:pPr>
            <a:endParaRPr lang="tr-TR" b="1" dirty="0" smtClean="0"/>
          </a:p>
          <a:p>
            <a:pPr algn="just">
              <a:buNone/>
            </a:pPr>
            <a:endParaRPr lang="tr-TR" b="1" dirty="0" smtClean="0"/>
          </a:p>
          <a:p>
            <a:pPr algn="just">
              <a:buNone/>
            </a:pPr>
            <a:r>
              <a:rPr lang="tr-TR" b="1" dirty="0" smtClean="0">
                <a:solidFill>
                  <a:schemeClr val="accent1">
                    <a:lumMod val="75000"/>
                  </a:schemeClr>
                </a:solidFill>
              </a:rPr>
              <a:t>		</a:t>
            </a:r>
            <a:r>
              <a:rPr lang="tr-TR" b="1" dirty="0" smtClean="0">
                <a:solidFill>
                  <a:schemeClr val="accent1">
                    <a:lumMod val="75000"/>
                  </a:schemeClr>
                </a:solidFill>
                <a:latin typeface="Arial Narrow" pitchFamily="34" charset="0"/>
              </a:rPr>
              <a:t>	  SAHTECİLİK EYLEMLERİ 			</a:t>
            </a:r>
          </a:p>
          <a:p>
            <a:pPr algn="just">
              <a:buNone/>
            </a:pPr>
            <a:r>
              <a:rPr lang="tr-TR" b="1" dirty="0" smtClean="0">
                <a:solidFill>
                  <a:schemeClr val="accent1">
                    <a:lumMod val="75000"/>
                  </a:schemeClr>
                </a:solidFill>
                <a:latin typeface="Arial Narrow" pitchFamily="34" charset="0"/>
              </a:rPr>
              <a:t>	          SONUÇLARI &amp;	ALINACAK ÖNLEMLER</a:t>
            </a:r>
            <a:endParaRPr lang="tr-TR" dirty="0" smtClean="0">
              <a:solidFill>
                <a:schemeClr val="accent1">
                  <a:lumMod val="75000"/>
                </a:schemeClr>
              </a:solidFill>
              <a:latin typeface="Arial Narrow" pitchFamily="34" charset="0"/>
            </a:endParaRPr>
          </a:p>
          <a:p>
            <a:pPr algn="just">
              <a:buNone/>
            </a:pPr>
            <a:endParaRPr lang="tr-TR" b="1" dirty="0" smtClean="0"/>
          </a:p>
        </p:txBody>
      </p:sp>
      <p:sp>
        <p:nvSpPr>
          <p:cNvPr id="5" name="4 Slayt Numarası Yer Tutucusu"/>
          <p:cNvSpPr>
            <a:spLocks noGrp="1"/>
          </p:cNvSpPr>
          <p:nvPr>
            <p:ph type="sldNum" sz="quarter" idx="12"/>
          </p:nvPr>
        </p:nvSpPr>
        <p:spPr/>
        <p:txBody>
          <a:bodyPr/>
          <a:lstStyle/>
          <a:p>
            <a:endParaRPr lang="tr-TR" b="1" dirty="0">
              <a:solidFill>
                <a:schemeClr val="tx1"/>
              </a:solidFill>
            </a:endParaRPr>
          </a:p>
        </p:txBody>
      </p:sp>
      <p:grpSp>
        <p:nvGrpSpPr>
          <p:cNvPr id="10" name="9 Grup"/>
          <p:cNvGrpSpPr/>
          <p:nvPr/>
        </p:nvGrpSpPr>
        <p:grpSpPr>
          <a:xfrm>
            <a:off x="171450" y="15875"/>
            <a:ext cx="8924925" cy="971550"/>
            <a:chOff x="171450" y="15875"/>
            <a:chExt cx="8924925" cy="971550"/>
          </a:xfrm>
        </p:grpSpPr>
        <p:sp>
          <p:nvSpPr>
            <p:cNvPr id="6" name="Title Placeholder 21"/>
            <p:cNvSpPr txBox="1">
              <a:spLocks/>
            </p:cNvSpPr>
            <p:nvPr/>
          </p:nvSpPr>
          <p:spPr>
            <a:xfrm>
              <a:off x="301625" y="228600"/>
              <a:ext cx="8534400" cy="758825"/>
            </a:xfrm>
            <a:prstGeom prst="rect">
              <a:avLst/>
            </a:prstGeom>
            <a:noFill/>
          </p:spPr>
          <p:txBody>
            <a:bodyPr anchor="b"/>
            <a:lstStyle/>
            <a:p>
              <a:pPr algn="ctr" fontAlgn="auto">
                <a:spcBef>
                  <a:spcPts val="0"/>
                </a:spcBef>
                <a:spcAft>
                  <a:spcPts val="0"/>
                </a:spcAft>
                <a:defRPr/>
              </a:pPr>
              <a:r>
                <a:rPr lang="tr-TR" sz="2400" dirty="0">
                  <a:solidFill>
                    <a:srgbClr val="002060"/>
                  </a:solidFill>
                  <a:latin typeface="Albertus" pitchFamily="34" charset="0"/>
                  <a:ea typeface="+mj-ea"/>
                  <a:cs typeface="+mj-cs"/>
                </a:rPr>
                <a:t/>
              </a:r>
              <a:br>
                <a:rPr lang="tr-TR" sz="2400" dirty="0">
                  <a:solidFill>
                    <a:srgbClr val="002060"/>
                  </a:solidFill>
                  <a:latin typeface="Albertus" pitchFamily="34" charset="0"/>
                  <a:ea typeface="+mj-ea"/>
                  <a:cs typeface="+mj-cs"/>
                </a:rPr>
              </a:br>
              <a:r>
                <a:rPr lang="tr-TR" sz="2400" dirty="0">
                  <a:solidFill>
                    <a:srgbClr val="002060"/>
                  </a:solidFill>
                  <a:latin typeface="Albertus" pitchFamily="34" charset="0"/>
                  <a:ea typeface="+mj-ea"/>
                  <a:cs typeface="+mj-cs"/>
                </a:rPr>
                <a:t/>
              </a:r>
              <a:br>
                <a:rPr lang="tr-TR" sz="2400" dirty="0">
                  <a:solidFill>
                    <a:srgbClr val="002060"/>
                  </a:solidFill>
                  <a:latin typeface="Albertus" pitchFamily="34" charset="0"/>
                  <a:ea typeface="+mj-ea"/>
                  <a:cs typeface="+mj-cs"/>
                </a:rPr>
              </a:br>
              <a:r>
                <a:rPr lang="tr-TR" sz="2400" dirty="0">
                  <a:solidFill>
                    <a:srgbClr val="002060"/>
                  </a:solidFill>
                  <a:latin typeface="Albertus" pitchFamily="34" charset="0"/>
                  <a:ea typeface="+mj-ea"/>
                  <a:cs typeface="+mj-cs"/>
                </a:rPr>
                <a:t>ÇEVRE VE ŞEHİRCİLİK BAKANLIĞI</a:t>
              </a:r>
              <a:br>
                <a:rPr lang="tr-TR" sz="2400" dirty="0">
                  <a:solidFill>
                    <a:srgbClr val="002060"/>
                  </a:solidFill>
                  <a:latin typeface="Albertus" pitchFamily="34" charset="0"/>
                  <a:ea typeface="+mj-ea"/>
                  <a:cs typeface="+mj-cs"/>
                </a:rPr>
              </a:br>
              <a:r>
                <a:rPr lang="tr-TR" sz="2400" dirty="0">
                  <a:solidFill>
                    <a:srgbClr val="002060"/>
                  </a:solidFill>
                  <a:latin typeface="Albertus" pitchFamily="34" charset="0"/>
                  <a:ea typeface="+mj-ea"/>
                  <a:cs typeface="+mj-cs"/>
                </a:rPr>
                <a:t>TAPU VE KADASTRO GENEL MÜDÜRLÜĞÜ</a:t>
              </a:r>
            </a:p>
          </p:txBody>
        </p:sp>
        <p:pic>
          <p:nvPicPr>
            <p:cNvPr id="7" name="Picture 2" descr="T.C. Çevre ve Şehircilik Bakanlığı"/>
            <p:cNvPicPr>
              <a:picLocks noChangeAspect="1" noChangeArrowheads="1"/>
            </p:cNvPicPr>
            <p:nvPr/>
          </p:nvPicPr>
          <p:blipFill>
            <a:blip r:embed="rId3" cstate="print"/>
            <a:srcRect/>
            <a:stretch>
              <a:fillRect/>
            </a:stretch>
          </p:blipFill>
          <p:spPr bwMode="auto">
            <a:xfrm>
              <a:off x="171450" y="157163"/>
              <a:ext cx="1220788" cy="577850"/>
            </a:xfrm>
            <a:prstGeom prst="rect">
              <a:avLst/>
            </a:prstGeom>
            <a:noFill/>
            <a:ln w="9525">
              <a:noFill/>
              <a:miter lim="800000"/>
              <a:headEnd/>
              <a:tailEnd/>
            </a:ln>
          </p:spPr>
        </p:pic>
        <p:pic>
          <p:nvPicPr>
            <p:cNvPr id="8" name="Resim 1"/>
            <p:cNvPicPr>
              <a:picLocks noChangeAspect="1"/>
            </p:cNvPicPr>
            <p:nvPr/>
          </p:nvPicPr>
          <p:blipFill>
            <a:blip r:embed="rId4" cstate="print"/>
            <a:srcRect/>
            <a:stretch>
              <a:fillRect/>
            </a:stretch>
          </p:blipFill>
          <p:spPr bwMode="auto">
            <a:xfrm>
              <a:off x="8128000" y="15875"/>
              <a:ext cx="968375" cy="955675"/>
            </a:xfrm>
            <a:prstGeom prst="rect">
              <a:avLst/>
            </a:prstGeom>
            <a:noFill/>
            <a:ln w="9525">
              <a:noFill/>
              <a:miter lim="800000"/>
              <a:headEnd/>
              <a:tailEnd/>
            </a:ln>
          </p:spPr>
        </p:pic>
        <p:cxnSp>
          <p:nvCxnSpPr>
            <p:cNvPr id="9" name="Straight Connector 9"/>
            <p:cNvCxnSpPr/>
            <p:nvPr/>
          </p:nvCxnSpPr>
          <p:spPr>
            <a:xfrm>
              <a:off x="187325" y="981075"/>
              <a:ext cx="8785225"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00042"/>
            <a:ext cx="8229600" cy="5824558"/>
          </a:xfrm>
        </p:spPr>
        <p:txBody>
          <a:bodyPr>
            <a:normAutofit/>
          </a:bodyPr>
          <a:lstStyle/>
          <a:p>
            <a:pPr algn="just">
              <a:buNone/>
            </a:pPr>
            <a:endParaRPr lang="tr-TR" sz="2600" b="1" dirty="0" smtClean="0">
              <a:solidFill>
                <a:schemeClr val="accent1">
                  <a:lumMod val="75000"/>
                </a:schemeClr>
              </a:solidFill>
              <a:latin typeface="Arial Narrow" pitchFamily="34" charset="0"/>
            </a:endParaRPr>
          </a:p>
          <a:p>
            <a:pPr algn="just">
              <a:buNone/>
            </a:pPr>
            <a:r>
              <a:rPr lang="tr-TR" b="1" dirty="0" smtClean="0">
                <a:solidFill>
                  <a:schemeClr val="accent1">
                    <a:lumMod val="75000"/>
                  </a:schemeClr>
                </a:solidFill>
              </a:rPr>
              <a:t>	</a:t>
            </a:r>
            <a:endParaRPr lang="tr-TR" sz="2600" b="1" dirty="0" smtClean="0">
              <a:solidFill>
                <a:schemeClr val="accent1">
                  <a:lumMod val="75000"/>
                </a:schemeClr>
              </a:solidFill>
              <a:latin typeface="Arial Narrow" pitchFamily="34" charset="0"/>
            </a:endParaRPr>
          </a:p>
          <a:p>
            <a:pPr algn="just"/>
            <a:r>
              <a:rPr lang="tr-TR" sz="2200" dirty="0" smtClean="0">
                <a:latin typeface="Arial Narrow" pitchFamily="34" charset="0"/>
              </a:rPr>
              <a:t>Aldatma yeteneği, belgedeki sahteciliğin </a:t>
            </a:r>
            <a:r>
              <a:rPr lang="tr-TR" sz="2200" dirty="0" smtClean="0">
                <a:latin typeface="Arial Narrow" pitchFamily="34" charset="0"/>
              </a:rPr>
              <a:t>çok</a:t>
            </a:r>
            <a:r>
              <a:rPr lang="tr-TR" sz="2200" dirty="0" smtClean="0">
                <a:latin typeface="Arial Narrow" pitchFamily="34" charset="0"/>
              </a:rPr>
              <a:t> </a:t>
            </a:r>
            <a:r>
              <a:rPr lang="tr-TR" sz="2200" dirty="0" smtClean="0">
                <a:latin typeface="Arial Narrow" pitchFamily="34" charset="0"/>
              </a:rPr>
              <a:t>sayıdaki kişiyi (birçok kimseyi) kandırabilecek güç ve nitelikte olmasını ifade </a:t>
            </a:r>
            <a:r>
              <a:rPr lang="tr-TR" sz="2200" dirty="0" smtClean="0">
                <a:latin typeface="Arial Narrow" pitchFamily="34" charset="0"/>
              </a:rPr>
              <a:t>eder. </a:t>
            </a:r>
            <a:r>
              <a:rPr lang="tr-TR" sz="2200" dirty="0" smtClean="0">
                <a:latin typeface="Arial Narrow" pitchFamily="34" charset="0"/>
              </a:rPr>
              <a:t>Sahteciliğin yalnızca konunun uzmanı olan kişilerce anlaşılabilecek bir düzeyde yapılmış olması da şart değildir.</a:t>
            </a:r>
          </a:p>
          <a:p>
            <a:pPr algn="just">
              <a:buNone/>
            </a:pPr>
            <a:endParaRPr lang="tr-TR" sz="2200" dirty="0" smtClean="0">
              <a:latin typeface="Arial Narrow" pitchFamily="34" charset="0"/>
            </a:endParaRPr>
          </a:p>
          <a:p>
            <a:pPr algn="just"/>
            <a:r>
              <a:rPr lang="tr-TR" sz="2200" dirty="0" smtClean="0">
                <a:latin typeface="Arial Narrow" pitchFamily="34" charset="0"/>
              </a:rPr>
              <a:t>İdaremiz görevi gereği, bir işleme esas olmak üzere sunulan </a:t>
            </a:r>
            <a:r>
              <a:rPr lang="tr-TR" sz="2200" dirty="0" smtClean="0">
                <a:latin typeface="Arial Narrow" pitchFamily="34" charset="0"/>
              </a:rPr>
              <a:t>belgenin sahihliği araştırılır</a:t>
            </a:r>
            <a:r>
              <a:rPr lang="tr-TR" sz="2200" dirty="0" smtClean="0">
                <a:latin typeface="Arial Narrow" pitchFamily="34" charset="0"/>
              </a:rPr>
              <a:t>. Bu araştırma sonucunda sahteciliğin ortaya çıkması olanaklı ise, aldatma yeteneğinin bulunmadığı kabul edilmektedir. Bu durumda memur kast veya ihmal ile sahte belge ile işlem yaparsa sorumluluğu doğar.</a:t>
            </a:r>
          </a:p>
          <a:p>
            <a:pPr algn="just">
              <a:buNone/>
            </a:pPr>
            <a:endParaRPr lang="tr-TR" sz="2200" dirty="0" smtClean="0">
              <a:latin typeface="Arial Narrow" pitchFamily="34" charset="0"/>
            </a:endParaRPr>
          </a:p>
          <a:p>
            <a:pPr algn="just">
              <a:buNone/>
            </a:pPr>
            <a:endParaRPr lang="tr-TR" sz="2600" b="1" dirty="0" smtClean="0">
              <a:solidFill>
                <a:schemeClr val="accent1">
                  <a:lumMod val="75000"/>
                </a:schemeClr>
              </a:solidFill>
              <a:latin typeface="Arial Narrow" pitchFamily="34" charset="0"/>
            </a:endParaRPr>
          </a:p>
          <a:p>
            <a:pPr algn="just"/>
            <a:endParaRPr lang="tr-TR" sz="2600" b="1" dirty="0" smtClean="0">
              <a:solidFill>
                <a:schemeClr val="accent1">
                  <a:lumMod val="75000"/>
                </a:schemeClr>
              </a:solidFill>
              <a:latin typeface="Arial Narrow" pitchFamily="34" charset="0"/>
            </a:endParaRPr>
          </a:p>
          <a:p>
            <a:pPr algn="just"/>
            <a:endParaRPr lang="tr-TR" sz="2600" b="1" dirty="0" smtClean="0">
              <a:solidFill>
                <a:schemeClr val="accent1">
                  <a:lumMod val="75000"/>
                </a:schemeClr>
              </a:solidFill>
              <a:latin typeface="Arial Narrow" pitchFamily="34" charset="0"/>
            </a:endParaRPr>
          </a:p>
          <a:p>
            <a:pPr algn="just"/>
            <a:endParaRPr lang="tr-TR" sz="2600" b="1" dirty="0" smtClean="0">
              <a:solidFill>
                <a:schemeClr val="accent1">
                  <a:lumMod val="75000"/>
                </a:schemeClr>
              </a:solidFill>
              <a:latin typeface="Arial Narrow" pitchFamily="34" charset="0"/>
            </a:endParaRPr>
          </a:p>
        </p:txBody>
      </p:sp>
      <p:sp>
        <p:nvSpPr>
          <p:cNvPr id="5" name="4 Slayt Numarası Yer Tutucusu"/>
          <p:cNvSpPr>
            <a:spLocks noGrp="1"/>
          </p:cNvSpPr>
          <p:nvPr>
            <p:ph type="sldNum" sz="quarter" idx="12"/>
          </p:nvPr>
        </p:nvSpPr>
        <p:spPr/>
        <p:txBody>
          <a:bodyPr/>
          <a:lstStyle/>
          <a:p>
            <a:endParaRPr lang="tr-TR" b="1" dirty="0">
              <a:solidFill>
                <a:schemeClr val="tx1"/>
              </a:solidFill>
            </a:endParaRPr>
          </a:p>
        </p:txBody>
      </p:sp>
      <p:grpSp>
        <p:nvGrpSpPr>
          <p:cNvPr id="2" name="5 Grup"/>
          <p:cNvGrpSpPr/>
          <p:nvPr/>
        </p:nvGrpSpPr>
        <p:grpSpPr>
          <a:xfrm>
            <a:off x="171450" y="15875"/>
            <a:ext cx="8924925" cy="971550"/>
            <a:chOff x="171450" y="15875"/>
            <a:chExt cx="8924925" cy="971550"/>
          </a:xfrm>
        </p:grpSpPr>
        <p:sp>
          <p:nvSpPr>
            <p:cNvPr id="7" name="Title Placeholder 21"/>
            <p:cNvSpPr txBox="1">
              <a:spLocks/>
            </p:cNvSpPr>
            <p:nvPr/>
          </p:nvSpPr>
          <p:spPr>
            <a:xfrm>
              <a:off x="301625" y="228600"/>
              <a:ext cx="8534400" cy="758825"/>
            </a:xfrm>
            <a:prstGeom prst="rect">
              <a:avLst/>
            </a:prstGeom>
            <a:noFill/>
          </p:spPr>
          <p:txBody>
            <a:bodyPr anchor="b"/>
            <a:lstStyle/>
            <a:p>
              <a:pPr algn="ctr" fontAlgn="auto">
                <a:spcBef>
                  <a:spcPts val="0"/>
                </a:spcBef>
                <a:spcAft>
                  <a:spcPts val="0"/>
                </a:spcAft>
                <a:defRPr/>
              </a:pPr>
              <a:r>
                <a:rPr lang="tr-TR" sz="2400" dirty="0">
                  <a:solidFill>
                    <a:srgbClr val="002060"/>
                  </a:solidFill>
                  <a:latin typeface="Albertus" pitchFamily="34" charset="0"/>
                  <a:ea typeface="+mj-ea"/>
                  <a:cs typeface="+mj-cs"/>
                </a:rPr>
                <a:t/>
              </a:r>
              <a:br>
                <a:rPr lang="tr-TR" sz="2400" dirty="0">
                  <a:solidFill>
                    <a:srgbClr val="002060"/>
                  </a:solidFill>
                  <a:latin typeface="Albertus" pitchFamily="34" charset="0"/>
                  <a:ea typeface="+mj-ea"/>
                  <a:cs typeface="+mj-cs"/>
                </a:rPr>
              </a:br>
              <a:r>
                <a:rPr lang="tr-TR" sz="2400" dirty="0">
                  <a:solidFill>
                    <a:srgbClr val="002060"/>
                  </a:solidFill>
                  <a:latin typeface="Albertus" pitchFamily="34" charset="0"/>
                  <a:ea typeface="+mj-ea"/>
                  <a:cs typeface="+mj-cs"/>
                </a:rPr>
                <a:t/>
              </a:r>
              <a:br>
                <a:rPr lang="tr-TR" sz="2400" dirty="0">
                  <a:solidFill>
                    <a:srgbClr val="002060"/>
                  </a:solidFill>
                  <a:latin typeface="Albertus" pitchFamily="34" charset="0"/>
                  <a:ea typeface="+mj-ea"/>
                  <a:cs typeface="+mj-cs"/>
                </a:rPr>
              </a:br>
              <a:r>
                <a:rPr lang="tr-TR" sz="2400" dirty="0">
                  <a:solidFill>
                    <a:srgbClr val="002060"/>
                  </a:solidFill>
                  <a:latin typeface="Albertus" pitchFamily="34" charset="0"/>
                  <a:ea typeface="+mj-ea"/>
                  <a:cs typeface="+mj-cs"/>
                </a:rPr>
                <a:t>ÇEVRE VE ŞEHİRCİLİK BAKANLIĞI</a:t>
              </a:r>
              <a:br>
                <a:rPr lang="tr-TR" sz="2400" dirty="0">
                  <a:solidFill>
                    <a:srgbClr val="002060"/>
                  </a:solidFill>
                  <a:latin typeface="Albertus" pitchFamily="34" charset="0"/>
                  <a:ea typeface="+mj-ea"/>
                  <a:cs typeface="+mj-cs"/>
                </a:rPr>
              </a:br>
              <a:r>
                <a:rPr lang="tr-TR" sz="2400" dirty="0">
                  <a:solidFill>
                    <a:srgbClr val="002060"/>
                  </a:solidFill>
                  <a:latin typeface="Albertus" pitchFamily="34" charset="0"/>
                  <a:ea typeface="+mj-ea"/>
                  <a:cs typeface="+mj-cs"/>
                </a:rPr>
                <a:t>TAPU VE KADASTRO GENEL MÜDÜRLÜĞÜ</a:t>
              </a:r>
            </a:p>
          </p:txBody>
        </p:sp>
        <p:pic>
          <p:nvPicPr>
            <p:cNvPr id="8" name="Picture 2" descr="T.C. Çevre ve Şehircilik Bakanlığı"/>
            <p:cNvPicPr>
              <a:picLocks noChangeAspect="1" noChangeArrowheads="1"/>
            </p:cNvPicPr>
            <p:nvPr/>
          </p:nvPicPr>
          <p:blipFill>
            <a:blip r:embed="rId3" cstate="print"/>
            <a:srcRect/>
            <a:stretch>
              <a:fillRect/>
            </a:stretch>
          </p:blipFill>
          <p:spPr bwMode="auto">
            <a:xfrm>
              <a:off x="171450" y="157163"/>
              <a:ext cx="1220788" cy="577850"/>
            </a:xfrm>
            <a:prstGeom prst="rect">
              <a:avLst/>
            </a:prstGeom>
            <a:noFill/>
            <a:ln w="9525">
              <a:noFill/>
              <a:miter lim="800000"/>
              <a:headEnd/>
              <a:tailEnd/>
            </a:ln>
          </p:spPr>
        </p:pic>
        <p:pic>
          <p:nvPicPr>
            <p:cNvPr id="9" name="Resim 1"/>
            <p:cNvPicPr>
              <a:picLocks noChangeAspect="1"/>
            </p:cNvPicPr>
            <p:nvPr/>
          </p:nvPicPr>
          <p:blipFill>
            <a:blip r:embed="rId4" cstate="print"/>
            <a:srcRect/>
            <a:stretch>
              <a:fillRect/>
            </a:stretch>
          </p:blipFill>
          <p:spPr bwMode="auto">
            <a:xfrm>
              <a:off x="8128000" y="15875"/>
              <a:ext cx="968375" cy="955675"/>
            </a:xfrm>
            <a:prstGeom prst="rect">
              <a:avLst/>
            </a:prstGeom>
            <a:noFill/>
            <a:ln w="9525">
              <a:noFill/>
              <a:miter lim="800000"/>
              <a:headEnd/>
              <a:tailEnd/>
            </a:ln>
          </p:spPr>
        </p:pic>
        <p:cxnSp>
          <p:nvCxnSpPr>
            <p:cNvPr id="10" name="Straight Connector 9"/>
            <p:cNvCxnSpPr/>
            <p:nvPr/>
          </p:nvCxnSpPr>
          <p:spPr>
            <a:xfrm>
              <a:off x="187325" y="981075"/>
              <a:ext cx="8785225"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1520" y="500042"/>
            <a:ext cx="8435280" cy="5824558"/>
          </a:xfrm>
        </p:spPr>
        <p:txBody>
          <a:bodyPr>
            <a:normAutofit/>
          </a:bodyPr>
          <a:lstStyle/>
          <a:p>
            <a:pPr algn="just">
              <a:buNone/>
            </a:pPr>
            <a:endParaRPr lang="tr-TR" sz="2600" b="1" dirty="0" smtClean="0">
              <a:solidFill>
                <a:schemeClr val="accent1">
                  <a:lumMod val="75000"/>
                </a:schemeClr>
              </a:solidFill>
              <a:latin typeface="Arial Narrow" pitchFamily="34" charset="0"/>
            </a:endParaRPr>
          </a:p>
          <a:p>
            <a:pPr algn="just">
              <a:buNone/>
            </a:pPr>
            <a:r>
              <a:rPr lang="tr-TR" sz="2400" dirty="0" smtClean="0"/>
              <a:t>	</a:t>
            </a:r>
          </a:p>
          <a:p>
            <a:pPr algn="just"/>
            <a:endParaRPr lang="tr-TR" sz="2600" b="1" dirty="0" smtClean="0">
              <a:solidFill>
                <a:schemeClr val="accent1">
                  <a:lumMod val="75000"/>
                </a:schemeClr>
              </a:solidFill>
              <a:latin typeface="Arial Narrow" pitchFamily="34" charset="0"/>
            </a:endParaRPr>
          </a:p>
          <a:p>
            <a:pPr algn="just"/>
            <a:endParaRPr lang="tr-TR" sz="2600" b="1" dirty="0" smtClean="0">
              <a:solidFill>
                <a:schemeClr val="accent1">
                  <a:lumMod val="75000"/>
                </a:schemeClr>
              </a:solidFill>
              <a:latin typeface="Arial Narrow" pitchFamily="34" charset="0"/>
            </a:endParaRPr>
          </a:p>
          <a:p>
            <a:pPr algn="just"/>
            <a:endParaRPr lang="tr-TR" sz="2600" b="1" dirty="0" smtClean="0">
              <a:solidFill>
                <a:schemeClr val="accent1">
                  <a:lumMod val="75000"/>
                </a:schemeClr>
              </a:solidFill>
              <a:latin typeface="Arial Narrow" pitchFamily="34" charset="0"/>
            </a:endParaRPr>
          </a:p>
          <a:p>
            <a:pPr algn="just"/>
            <a:endParaRPr lang="tr-TR" sz="2600" b="1" dirty="0" smtClean="0">
              <a:solidFill>
                <a:schemeClr val="accent1">
                  <a:lumMod val="75000"/>
                </a:schemeClr>
              </a:solidFill>
              <a:latin typeface="Arial Narrow" pitchFamily="34" charset="0"/>
            </a:endParaRPr>
          </a:p>
          <a:p>
            <a:pPr algn="just">
              <a:buNone/>
            </a:pPr>
            <a:endParaRPr lang="tr-TR" sz="2600" b="1" dirty="0" smtClean="0">
              <a:solidFill>
                <a:schemeClr val="accent1">
                  <a:lumMod val="75000"/>
                </a:schemeClr>
              </a:solidFill>
              <a:latin typeface="Arial Narrow" pitchFamily="34" charset="0"/>
            </a:endParaRPr>
          </a:p>
          <a:p>
            <a:endParaRPr lang="tr-TR" sz="2000" b="1" dirty="0" smtClean="0">
              <a:solidFill>
                <a:schemeClr val="accent1">
                  <a:lumMod val="75000"/>
                </a:schemeClr>
              </a:solidFill>
              <a:latin typeface="Arial Narrow" pitchFamily="34" charset="0"/>
            </a:endParaRPr>
          </a:p>
          <a:p>
            <a:r>
              <a:rPr lang="tr-TR" sz="1800" b="1" dirty="0" smtClean="0">
                <a:solidFill>
                  <a:schemeClr val="accent1">
                    <a:lumMod val="75000"/>
                  </a:schemeClr>
                </a:solidFill>
                <a:latin typeface="Arial Narrow" pitchFamily="34" charset="0"/>
              </a:rPr>
              <a:t>Borçlar Kanunu</a:t>
            </a:r>
          </a:p>
          <a:p>
            <a:pPr>
              <a:buNone/>
            </a:pPr>
            <a:r>
              <a:rPr lang="tr-TR" sz="1800" b="1" dirty="0" smtClean="0">
                <a:latin typeface="Arial Narrow" pitchFamily="34" charset="0"/>
              </a:rPr>
              <a:t>       </a:t>
            </a:r>
            <a:r>
              <a:rPr lang="tr-TR" sz="1800" b="1" dirty="0" err="1" smtClean="0">
                <a:latin typeface="Arial Narrow" pitchFamily="34" charset="0"/>
              </a:rPr>
              <a:t>Rücu</a:t>
            </a:r>
            <a:r>
              <a:rPr lang="tr-TR" sz="1800" b="1" dirty="0" smtClean="0">
                <a:latin typeface="Arial Narrow" pitchFamily="34" charset="0"/>
              </a:rPr>
              <a:t> isteminde</a:t>
            </a:r>
            <a:r>
              <a:rPr lang="tr-TR" sz="1800" b="1" i="1" dirty="0" smtClean="0">
                <a:latin typeface="Arial Narrow" pitchFamily="34" charset="0"/>
              </a:rPr>
              <a:t> - </a:t>
            </a:r>
            <a:r>
              <a:rPr lang="tr-TR" sz="1800" b="1" dirty="0" smtClean="0">
                <a:latin typeface="Arial Narrow" pitchFamily="34" charset="0"/>
              </a:rPr>
              <a:t>Madde 73</a:t>
            </a:r>
          </a:p>
          <a:p>
            <a:pPr>
              <a:buNone/>
            </a:pPr>
            <a:r>
              <a:rPr lang="tr-TR" sz="1800" dirty="0" smtClean="0">
                <a:latin typeface="Arial Narrow" pitchFamily="34" charset="0"/>
              </a:rPr>
              <a:t> 	</a:t>
            </a:r>
            <a:r>
              <a:rPr lang="tr-TR" sz="1800" dirty="0" err="1" smtClean="0">
                <a:latin typeface="Arial Narrow" pitchFamily="34" charset="0"/>
              </a:rPr>
              <a:t>Rücu</a:t>
            </a:r>
            <a:r>
              <a:rPr lang="tr-TR" sz="1800" dirty="0" smtClean="0">
                <a:latin typeface="Arial Narrow" pitchFamily="34" charset="0"/>
              </a:rPr>
              <a:t> istemi, tazminatın tamamının ödendiği ve birlikte sorumlu  kişinin öğrenildiği tarihten başlayarak iki yılın ve her hâlde tazminatın tamamının ödendiği tarihten başlayarak on yılın geçmesiyle zamanaşımına uğrar. Tazminatın ödenmesi kendisinden istenilen kişi, durumu birlikte sorumlu olduğu kişilere bildirmek zorundadır. Aksi takdirde zamanaşımı, bu bildirimin dürüstlük kurallarına göre yapılabileceği tarihte işlemeye başlar.</a:t>
            </a:r>
          </a:p>
          <a:p>
            <a:pPr algn="just"/>
            <a:endParaRPr lang="tr-TR" sz="2600" b="1" dirty="0" smtClean="0">
              <a:solidFill>
                <a:schemeClr val="accent1">
                  <a:lumMod val="75000"/>
                </a:schemeClr>
              </a:solidFill>
              <a:latin typeface="Arial Narrow" pitchFamily="34" charset="0"/>
            </a:endParaRPr>
          </a:p>
        </p:txBody>
      </p:sp>
      <p:sp>
        <p:nvSpPr>
          <p:cNvPr id="5" name="4 Slayt Numarası Yer Tutucusu"/>
          <p:cNvSpPr>
            <a:spLocks noGrp="1"/>
          </p:cNvSpPr>
          <p:nvPr>
            <p:ph type="sldNum" sz="quarter" idx="12"/>
          </p:nvPr>
        </p:nvSpPr>
        <p:spPr/>
        <p:txBody>
          <a:bodyPr/>
          <a:lstStyle/>
          <a:p>
            <a:endParaRPr lang="tr-TR" b="1" dirty="0">
              <a:solidFill>
                <a:schemeClr val="tx1"/>
              </a:solidFill>
            </a:endParaRPr>
          </a:p>
        </p:txBody>
      </p:sp>
      <p:grpSp>
        <p:nvGrpSpPr>
          <p:cNvPr id="2" name="5 Grup"/>
          <p:cNvGrpSpPr/>
          <p:nvPr/>
        </p:nvGrpSpPr>
        <p:grpSpPr>
          <a:xfrm>
            <a:off x="171450" y="15875"/>
            <a:ext cx="8924925" cy="971550"/>
            <a:chOff x="171450" y="15875"/>
            <a:chExt cx="8924925" cy="971550"/>
          </a:xfrm>
        </p:grpSpPr>
        <p:sp>
          <p:nvSpPr>
            <p:cNvPr id="7" name="Title Placeholder 21"/>
            <p:cNvSpPr txBox="1">
              <a:spLocks/>
            </p:cNvSpPr>
            <p:nvPr/>
          </p:nvSpPr>
          <p:spPr>
            <a:xfrm>
              <a:off x="301625" y="228600"/>
              <a:ext cx="8534400" cy="758825"/>
            </a:xfrm>
            <a:prstGeom prst="rect">
              <a:avLst/>
            </a:prstGeom>
            <a:noFill/>
          </p:spPr>
          <p:txBody>
            <a:bodyPr anchor="b"/>
            <a:lstStyle/>
            <a:p>
              <a:pPr algn="ctr" fontAlgn="auto">
                <a:spcBef>
                  <a:spcPts val="0"/>
                </a:spcBef>
                <a:spcAft>
                  <a:spcPts val="0"/>
                </a:spcAft>
                <a:defRPr/>
              </a:pPr>
              <a:r>
                <a:rPr lang="tr-TR" sz="2400" dirty="0">
                  <a:solidFill>
                    <a:srgbClr val="002060"/>
                  </a:solidFill>
                  <a:latin typeface="Albertus" pitchFamily="34" charset="0"/>
                  <a:ea typeface="+mj-ea"/>
                  <a:cs typeface="+mj-cs"/>
                </a:rPr>
                <a:t/>
              </a:r>
              <a:br>
                <a:rPr lang="tr-TR" sz="2400" dirty="0">
                  <a:solidFill>
                    <a:srgbClr val="002060"/>
                  </a:solidFill>
                  <a:latin typeface="Albertus" pitchFamily="34" charset="0"/>
                  <a:ea typeface="+mj-ea"/>
                  <a:cs typeface="+mj-cs"/>
                </a:rPr>
              </a:br>
              <a:r>
                <a:rPr lang="tr-TR" sz="2400" dirty="0">
                  <a:solidFill>
                    <a:srgbClr val="002060"/>
                  </a:solidFill>
                  <a:latin typeface="Albertus" pitchFamily="34" charset="0"/>
                  <a:ea typeface="+mj-ea"/>
                  <a:cs typeface="+mj-cs"/>
                </a:rPr>
                <a:t/>
              </a:r>
              <a:br>
                <a:rPr lang="tr-TR" sz="2400" dirty="0">
                  <a:solidFill>
                    <a:srgbClr val="002060"/>
                  </a:solidFill>
                  <a:latin typeface="Albertus" pitchFamily="34" charset="0"/>
                  <a:ea typeface="+mj-ea"/>
                  <a:cs typeface="+mj-cs"/>
                </a:rPr>
              </a:br>
              <a:r>
                <a:rPr lang="tr-TR" sz="2400" dirty="0">
                  <a:solidFill>
                    <a:srgbClr val="002060"/>
                  </a:solidFill>
                  <a:latin typeface="Albertus" pitchFamily="34" charset="0"/>
                  <a:ea typeface="+mj-ea"/>
                  <a:cs typeface="+mj-cs"/>
                </a:rPr>
                <a:t>ÇEVRE VE ŞEHİRCİLİK BAKANLIĞI</a:t>
              </a:r>
              <a:br>
                <a:rPr lang="tr-TR" sz="2400" dirty="0">
                  <a:solidFill>
                    <a:srgbClr val="002060"/>
                  </a:solidFill>
                  <a:latin typeface="Albertus" pitchFamily="34" charset="0"/>
                  <a:ea typeface="+mj-ea"/>
                  <a:cs typeface="+mj-cs"/>
                </a:rPr>
              </a:br>
              <a:r>
                <a:rPr lang="tr-TR" sz="2400" dirty="0">
                  <a:solidFill>
                    <a:srgbClr val="002060"/>
                  </a:solidFill>
                  <a:latin typeface="Albertus" pitchFamily="34" charset="0"/>
                  <a:ea typeface="+mj-ea"/>
                  <a:cs typeface="+mj-cs"/>
                </a:rPr>
                <a:t>TAPU VE KADASTRO GENEL MÜDÜRLÜĞÜ</a:t>
              </a:r>
            </a:p>
          </p:txBody>
        </p:sp>
        <p:pic>
          <p:nvPicPr>
            <p:cNvPr id="8" name="Picture 2" descr="T.C. Çevre ve Şehircilik Bakanlığı"/>
            <p:cNvPicPr>
              <a:picLocks noChangeAspect="1" noChangeArrowheads="1"/>
            </p:cNvPicPr>
            <p:nvPr/>
          </p:nvPicPr>
          <p:blipFill>
            <a:blip r:embed="rId3" cstate="print"/>
            <a:srcRect/>
            <a:stretch>
              <a:fillRect/>
            </a:stretch>
          </p:blipFill>
          <p:spPr bwMode="auto">
            <a:xfrm>
              <a:off x="171450" y="157163"/>
              <a:ext cx="1220788" cy="577850"/>
            </a:xfrm>
            <a:prstGeom prst="rect">
              <a:avLst/>
            </a:prstGeom>
            <a:noFill/>
            <a:ln w="9525">
              <a:noFill/>
              <a:miter lim="800000"/>
              <a:headEnd/>
              <a:tailEnd/>
            </a:ln>
          </p:spPr>
        </p:pic>
        <p:pic>
          <p:nvPicPr>
            <p:cNvPr id="9" name="Resim 1"/>
            <p:cNvPicPr>
              <a:picLocks noChangeAspect="1"/>
            </p:cNvPicPr>
            <p:nvPr/>
          </p:nvPicPr>
          <p:blipFill>
            <a:blip r:embed="rId4" cstate="print"/>
            <a:srcRect/>
            <a:stretch>
              <a:fillRect/>
            </a:stretch>
          </p:blipFill>
          <p:spPr bwMode="auto">
            <a:xfrm>
              <a:off x="8128000" y="15875"/>
              <a:ext cx="968375" cy="955675"/>
            </a:xfrm>
            <a:prstGeom prst="rect">
              <a:avLst/>
            </a:prstGeom>
            <a:noFill/>
            <a:ln w="9525">
              <a:noFill/>
              <a:miter lim="800000"/>
              <a:headEnd/>
              <a:tailEnd/>
            </a:ln>
          </p:spPr>
        </p:pic>
        <p:cxnSp>
          <p:nvCxnSpPr>
            <p:cNvPr id="10" name="Straight Connector 9"/>
            <p:cNvCxnSpPr/>
            <p:nvPr/>
          </p:nvCxnSpPr>
          <p:spPr>
            <a:xfrm>
              <a:off x="187325" y="981075"/>
              <a:ext cx="8785225"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1" name="10 Dikdörtgen"/>
          <p:cNvSpPr/>
          <p:nvPr/>
        </p:nvSpPr>
        <p:spPr>
          <a:xfrm>
            <a:off x="251520" y="1052736"/>
            <a:ext cx="8568952" cy="5386090"/>
          </a:xfrm>
          <a:prstGeom prst="rect">
            <a:avLst/>
          </a:prstGeom>
        </p:spPr>
        <p:txBody>
          <a:bodyPr wrap="square">
            <a:spAutoFit/>
          </a:bodyPr>
          <a:lstStyle/>
          <a:p>
            <a:pPr algn="just"/>
            <a:r>
              <a:rPr lang="tr-TR" sz="2800" b="1" dirty="0" smtClean="0">
                <a:solidFill>
                  <a:schemeClr val="accent1">
                    <a:lumMod val="75000"/>
                  </a:schemeClr>
                </a:solidFill>
                <a:latin typeface="Arial Narrow" pitchFamily="34" charset="0"/>
              </a:rPr>
              <a:t>10.09.2014 tarihli  Tapu Kanunu Değişikliği</a:t>
            </a:r>
          </a:p>
          <a:p>
            <a:pPr algn="just"/>
            <a:endParaRPr lang="tr-TR" sz="1050" b="1" dirty="0" smtClean="0">
              <a:solidFill>
                <a:schemeClr val="accent1">
                  <a:lumMod val="75000"/>
                </a:schemeClr>
              </a:solidFill>
              <a:latin typeface="Arial Narrow" pitchFamily="34" charset="0"/>
            </a:endParaRPr>
          </a:p>
          <a:p>
            <a:pPr algn="just"/>
            <a:endParaRPr lang="tr-TR" sz="1050" b="1" dirty="0" smtClean="0">
              <a:solidFill>
                <a:schemeClr val="accent1">
                  <a:lumMod val="75000"/>
                </a:schemeClr>
              </a:solidFill>
              <a:latin typeface="Arial Narrow" pitchFamily="34" charset="0"/>
            </a:endParaRPr>
          </a:p>
          <a:p>
            <a:pPr algn="just"/>
            <a:r>
              <a:rPr lang="tr-TR" sz="2000" b="1" i="1" dirty="0" err="1" smtClean="0">
                <a:latin typeface="Arial Narrow" pitchFamily="34" charset="0"/>
              </a:rPr>
              <a:t>Rücu</a:t>
            </a:r>
            <a:r>
              <a:rPr lang="tr-TR" sz="2000" b="1" i="1" dirty="0" smtClean="0">
                <a:latin typeface="Arial Narrow" pitchFamily="34" charset="0"/>
              </a:rPr>
              <a:t> istemi</a:t>
            </a:r>
            <a:r>
              <a:rPr lang="tr-TR" sz="2000" b="1" dirty="0" smtClean="0">
                <a:latin typeface="Arial Narrow" pitchFamily="34" charset="0"/>
              </a:rPr>
              <a:t> - Ek Madde 2</a:t>
            </a:r>
          </a:p>
          <a:p>
            <a:pPr algn="just"/>
            <a:r>
              <a:rPr lang="tr-TR" sz="2000" dirty="0" smtClean="0">
                <a:latin typeface="Arial Narrow" pitchFamily="34" charset="0"/>
              </a:rPr>
              <a:t>Tapu ve kadastro işlemleri ile ilgili olarak, Devletin kusursuz sorumluluğu sebebiyle yapılan ödemeler dolayısıyla, ihmali bulunan personel aleyhine başlatılacak </a:t>
            </a:r>
            <a:r>
              <a:rPr lang="tr-TR" sz="2000" dirty="0" err="1" smtClean="0">
                <a:latin typeface="Arial Narrow" pitchFamily="34" charset="0"/>
              </a:rPr>
              <a:t>rücu</a:t>
            </a:r>
            <a:r>
              <a:rPr lang="tr-TR" sz="2000" dirty="0" smtClean="0">
                <a:latin typeface="Arial Narrow" pitchFamily="34" charset="0"/>
              </a:rPr>
              <a:t> istemleri, ödeme tarihinden itibaren iki yıl, </a:t>
            </a:r>
            <a:r>
              <a:rPr lang="tr-TR" sz="2000" dirty="0" smtClean="0">
                <a:solidFill>
                  <a:srgbClr val="FF0000"/>
                </a:solidFill>
                <a:latin typeface="Arial Narrow" pitchFamily="34" charset="0"/>
              </a:rPr>
              <a:t>her hâlde zarara yol açan işlemin gerçekleştirildiği tarihten itibaren on yıl</a:t>
            </a:r>
            <a:r>
              <a:rPr lang="tr-TR" sz="2000" dirty="0" smtClean="0">
                <a:latin typeface="Arial Narrow" pitchFamily="34" charset="0"/>
              </a:rPr>
              <a:t>ın geçmesiyle zamanaşımına uğrar. Ağır kusura dayalı sorumluluğu bulunan personel için 11/1/2011 tarihli ve 6098 sayılı Türk Borçlar Kanununun 73 üncü maddesi hükümleri saklıdır.</a:t>
            </a:r>
          </a:p>
          <a:p>
            <a:pPr algn="just"/>
            <a:endParaRPr lang="tr-TR" dirty="0" smtClean="0">
              <a:latin typeface="Arial Narrow" pitchFamily="34" charset="0"/>
            </a:endParaRPr>
          </a:p>
          <a:p>
            <a:pPr algn="just"/>
            <a:endParaRPr lang="tr-TR" dirty="0" smtClean="0">
              <a:latin typeface="Arial Narrow" pitchFamily="34" charset="0"/>
            </a:endParaRPr>
          </a:p>
          <a:p>
            <a:pPr algn="just"/>
            <a:endParaRPr lang="tr-TR" dirty="0" smtClean="0">
              <a:latin typeface="Arial Narrow" pitchFamily="34" charset="0"/>
            </a:endParaRPr>
          </a:p>
          <a:p>
            <a:pPr algn="just"/>
            <a:endParaRPr lang="tr-TR" sz="2000" b="1" dirty="0" smtClean="0">
              <a:solidFill>
                <a:schemeClr val="accent1">
                  <a:lumMod val="75000"/>
                </a:schemeClr>
              </a:solidFill>
              <a:latin typeface="Arial Narrow" pitchFamily="34" charset="0"/>
            </a:endParaRPr>
          </a:p>
          <a:p>
            <a:pPr algn="just"/>
            <a:endParaRPr lang="tr-TR" sz="2000" b="1" dirty="0" smtClean="0">
              <a:solidFill>
                <a:schemeClr val="accent1">
                  <a:lumMod val="75000"/>
                </a:schemeClr>
              </a:solidFill>
              <a:latin typeface="Arial Narrow" pitchFamily="34" charset="0"/>
            </a:endParaRPr>
          </a:p>
          <a:p>
            <a:pPr algn="just"/>
            <a:endParaRPr lang="tr-TR" sz="2000" b="1" dirty="0" smtClean="0">
              <a:solidFill>
                <a:schemeClr val="accent1">
                  <a:lumMod val="75000"/>
                </a:schemeClr>
              </a:solidFill>
              <a:latin typeface="Arial Narrow" pitchFamily="34" charset="0"/>
            </a:endParaRPr>
          </a:p>
          <a:p>
            <a:pPr algn="just"/>
            <a:endParaRPr lang="tr-TR" sz="2000" b="1" dirty="0" smtClean="0">
              <a:solidFill>
                <a:schemeClr val="accent1">
                  <a:lumMod val="75000"/>
                </a:schemeClr>
              </a:solidFill>
              <a:latin typeface="Arial Narrow" pitchFamily="34" charset="0"/>
            </a:endParaRPr>
          </a:p>
          <a:p>
            <a:pPr algn="just"/>
            <a:endParaRPr lang="tr-TR" sz="1050" b="1" dirty="0" smtClean="0">
              <a:solidFill>
                <a:schemeClr val="accent1">
                  <a:lumMod val="75000"/>
                </a:schemeClr>
              </a:solidFill>
              <a:latin typeface="Arial Narrow" pitchFamily="34" charset="0"/>
            </a:endParaRPr>
          </a:p>
          <a:p>
            <a:pPr algn="just"/>
            <a:endParaRPr lang="tr-TR" sz="1050" b="1" dirty="0" smtClean="0">
              <a:solidFill>
                <a:schemeClr val="accent1">
                  <a:lumMod val="75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00042"/>
            <a:ext cx="8229600" cy="5824558"/>
          </a:xfrm>
        </p:spPr>
        <p:txBody>
          <a:bodyPr>
            <a:normAutofit lnSpcReduction="10000"/>
          </a:bodyPr>
          <a:lstStyle/>
          <a:p>
            <a:pPr algn="just">
              <a:buNone/>
            </a:pPr>
            <a:endParaRPr lang="tr-TR" b="1" dirty="0" smtClean="0">
              <a:solidFill>
                <a:schemeClr val="accent1">
                  <a:lumMod val="75000"/>
                </a:schemeClr>
              </a:solidFill>
            </a:endParaRPr>
          </a:p>
          <a:p>
            <a:pPr algn="just">
              <a:buNone/>
            </a:pPr>
            <a:r>
              <a:rPr lang="tr-TR" sz="2800" b="1" dirty="0" smtClean="0">
                <a:solidFill>
                  <a:schemeClr val="accent1">
                    <a:lumMod val="75000"/>
                  </a:schemeClr>
                </a:solidFill>
                <a:latin typeface="Arial Narrow" pitchFamily="34" charset="0"/>
              </a:rPr>
              <a:t>Davaların Yarışması – Yargıtay Kararı</a:t>
            </a:r>
          </a:p>
          <a:p>
            <a:pPr algn="just"/>
            <a:r>
              <a:rPr lang="tr-TR" sz="2400" dirty="0" smtClean="0">
                <a:latin typeface="Arial Narrow" pitchFamily="34" charset="0"/>
              </a:rPr>
              <a:t>Devlet tarafından ödenen zarar, </a:t>
            </a:r>
            <a:r>
              <a:rPr lang="tr-TR" sz="2400" dirty="0" err="1" smtClean="0">
                <a:latin typeface="Arial Narrow" pitchFamily="34" charset="0"/>
              </a:rPr>
              <a:t>rücu</a:t>
            </a:r>
            <a:r>
              <a:rPr lang="tr-TR" sz="2400" dirty="0" smtClean="0">
                <a:latin typeface="Arial Narrow" pitchFamily="34" charset="0"/>
              </a:rPr>
              <a:t> edilecek görevlilerin kusur oranlarına göre yükletilmelidir.</a:t>
            </a:r>
          </a:p>
          <a:p>
            <a:pPr algn="just">
              <a:buNone/>
            </a:pPr>
            <a:endParaRPr lang="tr-TR" sz="2400" dirty="0" smtClean="0">
              <a:latin typeface="Arial Narrow" pitchFamily="34" charset="0"/>
            </a:endParaRPr>
          </a:p>
          <a:p>
            <a:pPr algn="just"/>
            <a:r>
              <a:rPr lang="tr-TR" sz="2400" dirty="0" smtClean="0">
                <a:latin typeface="Arial Narrow" pitchFamily="34" charset="0"/>
              </a:rPr>
              <a:t>Yargıtay yeni kararlarında sahte mirasçılık belgesine veya vekâletnameye dayanılarak yapılan tescilden doğan zararlardan devleti sorumlu tutmuştur.</a:t>
            </a:r>
          </a:p>
          <a:p>
            <a:pPr algn="just">
              <a:buNone/>
            </a:pPr>
            <a:endParaRPr lang="tr-TR" sz="2400" dirty="0" smtClean="0">
              <a:latin typeface="Arial Narrow" pitchFamily="34" charset="0"/>
            </a:endParaRPr>
          </a:p>
          <a:p>
            <a:pPr algn="just"/>
            <a:r>
              <a:rPr lang="tr-TR" sz="2400" dirty="0" smtClean="0">
                <a:latin typeface="Arial Narrow" pitchFamily="34" charset="0"/>
              </a:rPr>
              <a:t>Bazı hallerde zarar görenin kusuru illiyet bağını keser ve devleti sorumluluktan kurtarır. Örneğin, kamu malı için tapuda yanlışlıkla sayfa açılmış ve </a:t>
            </a:r>
            <a:r>
              <a:rPr lang="tr-TR" sz="2400" dirty="0" smtClean="0">
                <a:latin typeface="Arial Narrow" pitchFamily="34" charset="0"/>
              </a:rPr>
              <a:t>A </a:t>
            </a:r>
            <a:r>
              <a:rPr lang="tr-TR" sz="2400" dirty="0" smtClean="0">
                <a:latin typeface="Arial Narrow" pitchFamily="34" charset="0"/>
              </a:rPr>
              <a:t>malik </a:t>
            </a:r>
            <a:r>
              <a:rPr lang="tr-TR" sz="2400" dirty="0" smtClean="0">
                <a:latin typeface="Arial Narrow" pitchFamily="34" charset="0"/>
              </a:rPr>
              <a:t>adına </a:t>
            </a:r>
            <a:r>
              <a:rPr lang="tr-TR" sz="2400" dirty="0" smtClean="0">
                <a:latin typeface="Arial Narrow" pitchFamily="34" charset="0"/>
              </a:rPr>
              <a:t>tescil </a:t>
            </a:r>
            <a:r>
              <a:rPr lang="tr-TR" sz="2400" dirty="0" smtClean="0">
                <a:latin typeface="Arial Narrow" pitchFamily="34" charset="0"/>
              </a:rPr>
              <a:t>edilmiştir. </a:t>
            </a:r>
            <a:r>
              <a:rPr lang="tr-TR" sz="2400" dirty="0" smtClean="0">
                <a:latin typeface="Arial Narrow" pitchFamily="34" charset="0"/>
              </a:rPr>
              <a:t>B </a:t>
            </a:r>
            <a:r>
              <a:rPr lang="tr-TR" sz="2400" dirty="0" smtClean="0">
                <a:latin typeface="Arial Narrow" pitchFamily="34" charset="0"/>
              </a:rPr>
              <a:t>ise taşınmazın bu durumunu bilerek malı satın alsa, devletin sorumluluğuna gidemeyecektir.</a:t>
            </a:r>
          </a:p>
          <a:p>
            <a:pPr algn="just"/>
            <a:endParaRPr lang="tr-TR" sz="2800" dirty="0" smtClean="0"/>
          </a:p>
          <a:p>
            <a:pPr algn="just"/>
            <a:endParaRPr lang="tr-TR" sz="2800" dirty="0" smtClean="0">
              <a:latin typeface="Arial Narrow" pitchFamily="34" charset="0"/>
            </a:endParaRPr>
          </a:p>
          <a:p>
            <a:pPr algn="just"/>
            <a:endParaRPr lang="tr-TR" sz="2800" dirty="0" smtClean="0">
              <a:latin typeface="Arial Narrow" pitchFamily="34" charset="0"/>
            </a:endParaRPr>
          </a:p>
          <a:p>
            <a:pPr algn="just"/>
            <a:endParaRPr lang="tr-TR" sz="2600" b="1" dirty="0" smtClean="0">
              <a:solidFill>
                <a:schemeClr val="accent1">
                  <a:lumMod val="75000"/>
                </a:schemeClr>
              </a:solidFill>
              <a:latin typeface="Arial Narrow" pitchFamily="34" charset="0"/>
            </a:endParaRPr>
          </a:p>
          <a:p>
            <a:pPr algn="just"/>
            <a:endParaRPr lang="tr-TR" sz="2600" b="1" dirty="0" smtClean="0">
              <a:solidFill>
                <a:schemeClr val="accent1">
                  <a:lumMod val="75000"/>
                </a:schemeClr>
              </a:solidFill>
              <a:latin typeface="Arial Narrow" pitchFamily="34" charset="0"/>
            </a:endParaRPr>
          </a:p>
          <a:p>
            <a:pPr algn="just"/>
            <a:endParaRPr lang="tr-TR" sz="2600" b="1" dirty="0" smtClean="0">
              <a:solidFill>
                <a:schemeClr val="accent1">
                  <a:lumMod val="75000"/>
                </a:schemeClr>
              </a:solidFill>
              <a:latin typeface="Arial Narrow" pitchFamily="34" charset="0"/>
            </a:endParaRPr>
          </a:p>
          <a:p>
            <a:pPr algn="just"/>
            <a:endParaRPr lang="tr-TR" sz="2600" b="1" dirty="0" smtClean="0">
              <a:solidFill>
                <a:schemeClr val="accent1">
                  <a:lumMod val="75000"/>
                </a:schemeClr>
              </a:solidFill>
              <a:latin typeface="Arial Narrow" pitchFamily="34" charset="0"/>
            </a:endParaRPr>
          </a:p>
          <a:p>
            <a:pPr algn="just"/>
            <a:endParaRPr lang="tr-TR" sz="2600" b="1" dirty="0" smtClean="0">
              <a:solidFill>
                <a:schemeClr val="accent1">
                  <a:lumMod val="75000"/>
                </a:schemeClr>
              </a:solidFill>
              <a:latin typeface="Arial Narrow" pitchFamily="34" charset="0"/>
            </a:endParaRPr>
          </a:p>
        </p:txBody>
      </p:sp>
      <p:sp>
        <p:nvSpPr>
          <p:cNvPr id="5" name="4 Slayt Numarası Yer Tutucusu"/>
          <p:cNvSpPr>
            <a:spLocks noGrp="1"/>
          </p:cNvSpPr>
          <p:nvPr>
            <p:ph type="sldNum" sz="quarter" idx="12"/>
          </p:nvPr>
        </p:nvSpPr>
        <p:spPr/>
        <p:txBody>
          <a:bodyPr/>
          <a:lstStyle/>
          <a:p>
            <a:endParaRPr lang="tr-TR" b="1" dirty="0">
              <a:solidFill>
                <a:schemeClr val="tx1"/>
              </a:solidFill>
            </a:endParaRPr>
          </a:p>
        </p:txBody>
      </p:sp>
      <p:grpSp>
        <p:nvGrpSpPr>
          <p:cNvPr id="2" name="5 Grup"/>
          <p:cNvGrpSpPr/>
          <p:nvPr/>
        </p:nvGrpSpPr>
        <p:grpSpPr>
          <a:xfrm>
            <a:off x="171450" y="15875"/>
            <a:ext cx="8924925" cy="971550"/>
            <a:chOff x="171450" y="15875"/>
            <a:chExt cx="8924925" cy="971550"/>
          </a:xfrm>
        </p:grpSpPr>
        <p:sp>
          <p:nvSpPr>
            <p:cNvPr id="7" name="Title Placeholder 21"/>
            <p:cNvSpPr txBox="1">
              <a:spLocks/>
            </p:cNvSpPr>
            <p:nvPr/>
          </p:nvSpPr>
          <p:spPr>
            <a:xfrm>
              <a:off x="301625" y="228600"/>
              <a:ext cx="8534400" cy="758825"/>
            </a:xfrm>
            <a:prstGeom prst="rect">
              <a:avLst/>
            </a:prstGeom>
            <a:noFill/>
          </p:spPr>
          <p:txBody>
            <a:bodyPr anchor="b"/>
            <a:lstStyle/>
            <a:p>
              <a:pPr algn="ctr" fontAlgn="auto">
                <a:spcBef>
                  <a:spcPts val="0"/>
                </a:spcBef>
                <a:spcAft>
                  <a:spcPts val="0"/>
                </a:spcAft>
                <a:defRPr/>
              </a:pPr>
              <a:r>
                <a:rPr lang="tr-TR" sz="2400" dirty="0">
                  <a:solidFill>
                    <a:srgbClr val="002060"/>
                  </a:solidFill>
                  <a:latin typeface="Albertus" pitchFamily="34" charset="0"/>
                  <a:ea typeface="+mj-ea"/>
                  <a:cs typeface="+mj-cs"/>
                </a:rPr>
                <a:t/>
              </a:r>
              <a:br>
                <a:rPr lang="tr-TR" sz="2400" dirty="0">
                  <a:solidFill>
                    <a:srgbClr val="002060"/>
                  </a:solidFill>
                  <a:latin typeface="Albertus" pitchFamily="34" charset="0"/>
                  <a:ea typeface="+mj-ea"/>
                  <a:cs typeface="+mj-cs"/>
                </a:rPr>
              </a:br>
              <a:r>
                <a:rPr lang="tr-TR" sz="2400" dirty="0">
                  <a:solidFill>
                    <a:srgbClr val="002060"/>
                  </a:solidFill>
                  <a:latin typeface="Albertus" pitchFamily="34" charset="0"/>
                  <a:ea typeface="+mj-ea"/>
                  <a:cs typeface="+mj-cs"/>
                </a:rPr>
                <a:t/>
              </a:r>
              <a:br>
                <a:rPr lang="tr-TR" sz="2400" dirty="0">
                  <a:solidFill>
                    <a:srgbClr val="002060"/>
                  </a:solidFill>
                  <a:latin typeface="Albertus" pitchFamily="34" charset="0"/>
                  <a:ea typeface="+mj-ea"/>
                  <a:cs typeface="+mj-cs"/>
                </a:rPr>
              </a:br>
              <a:r>
                <a:rPr lang="tr-TR" sz="2400" dirty="0">
                  <a:solidFill>
                    <a:srgbClr val="002060"/>
                  </a:solidFill>
                  <a:latin typeface="Albertus" pitchFamily="34" charset="0"/>
                  <a:ea typeface="+mj-ea"/>
                  <a:cs typeface="+mj-cs"/>
                </a:rPr>
                <a:t>ÇEVRE VE ŞEHİRCİLİK BAKANLIĞI</a:t>
              </a:r>
              <a:br>
                <a:rPr lang="tr-TR" sz="2400" dirty="0">
                  <a:solidFill>
                    <a:srgbClr val="002060"/>
                  </a:solidFill>
                  <a:latin typeface="Albertus" pitchFamily="34" charset="0"/>
                  <a:ea typeface="+mj-ea"/>
                  <a:cs typeface="+mj-cs"/>
                </a:rPr>
              </a:br>
              <a:r>
                <a:rPr lang="tr-TR" sz="2400" dirty="0">
                  <a:solidFill>
                    <a:srgbClr val="002060"/>
                  </a:solidFill>
                  <a:latin typeface="Albertus" pitchFamily="34" charset="0"/>
                  <a:ea typeface="+mj-ea"/>
                  <a:cs typeface="+mj-cs"/>
                </a:rPr>
                <a:t>TAPU VE KADASTRO GENEL MÜDÜRLÜĞÜ</a:t>
              </a:r>
            </a:p>
          </p:txBody>
        </p:sp>
        <p:pic>
          <p:nvPicPr>
            <p:cNvPr id="8" name="Picture 2" descr="T.C. Çevre ve Şehircilik Bakanlığı"/>
            <p:cNvPicPr>
              <a:picLocks noChangeAspect="1" noChangeArrowheads="1"/>
            </p:cNvPicPr>
            <p:nvPr/>
          </p:nvPicPr>
          <p:blipFill>
            <a:blip r:embed="rId3" cstate="print"/>
            <a:srcRect/>
            <a:stretch>
              <a:fillRect/>
            </a:stretch>
          </p:blipFill>
          <p:spPr bwMode="auto">
            <a:xfrm>
              <a:off x="171450" y="157163"/>
              <a:ext cx="1220788" cy="577850"/>
            </a:xfrm>
            <a:prstGeom prst="rect">
              <a:avLst/>
            </a:prstGeom>
            <a:noFill/>
            <a:ln w="9525">
              <a:noFill/>
              <a:miter lim="800000"/>
              <a:headEnd/>
              <a:tailEnd/>
            </a:ln>
          </p:spPr>
        </p:pic>
        <p:pic>
          <p:nvPicPr>
            <p:cNvPr id="9" name="Resim 1"/>
            <p:cNvPicPr>
              <a:picLocks noChangeAspect="1"/>
            </p:cNvPicPr>
            <p:nvPr/>
          </p:nvPicPr>
          <p:blipFill>
            <a:blip r:embed="rId4" cstate="print"/>
            <a:srcRect/>
            <a:stretch>
              <a:fillRect/>
            </a:stretch>
          </p:blipFill>
          <p:spPr bwMode="auto">
            <a:xfrm>
              <a:off x="8128000" y="15875"/>
              <a:ext cx="968375" cy="955675"/>
            </a:xfrm>
            <a:prstGeom prst="rect">
              <a:avLst/>
            </a:prstGeom>
            <a:noFill/>
            <a:ln w="9525">
              <a:noFill/>
              <a:miter lim="800000"/>
              <a:headEnd/>
              <a:tailEnd/>
            </a:ln>
          </p:spPr>
        </p:pic>
        <p:cxnSp>
          <p:nvCxnSpPr>
            <p:cNvPr id="10" name="Straight Connector 9"/>
            <p:cNvCxnSpPr/>
            <p:nvPr/>
          </p:nvCxnSpPr>
          <p:spPr>
            <a:xfrm>
              <a:off x="187325" y="981075"/>
              <a:ext cx="8785225"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00042"/>
            <a:ext cx="8229600" cy="5824558"/>
          </a:xfrm>
        </p:spPr>
        <p:txBody>
          <a:bodyPr>
            <a:normAutofit fontScale="92500" lnSpcReduction="20000"/>
          </a:bodyPr>
          <a:lstStyle/>
          <a:p>
            <a:pPr algn="just">
              <a:buNone/>
            </a:pPr>
            <a:endParaRPr lang="tr-TR" b="1" dirty="0" smtClean="0">
              <a:solidFill>
                <a:schemeClr val="accent1">
                  <a:lumMod val="75000"/>
                </a:schemeClr>
              </a:solidFill>
            </a:endParaRPr>
          </a:p>
          <a:p>
            <a:pPr algn="just">
              <a:buNone/>
            </a:pPr>
            <a:endParaRPr lang="tr-TR" sz="2800" b="1" dirty="0" smtClean="0">
              <a:solidFill>
                <a:schemeClr val="accent1">
                  <a:lumMod val="75000"/>
                </a:schemeClr>
              </a:solidFill>
              <a:latin typeface="Arial Narrow" pitchFamily="34" charset="0"/>
            </a:endParaRPr>
          </a:p>
          <a:p>
            <a:pPr algn="just">
              <a:buNone/>
            </a:pPr>
            <a:r>
              <a:rPr lang="tr-TR" sz="2800" b="1" dirty="0" smtClean="0">
                <a:solidFill>
                  <a:schemeClr val="accent1">
                    <a:lumMod val="75000"/>
                  </a:schemeClr>
                </a:solidFill>
                <a:latin typeface="Arial Narrow" pitchFamily="34" charset="0"/>
              </a:rPr>
              <a:t>Davaların Yarışması – Yargıtay Kararı</a:t>
            </a:r>
          </a:p>
          <a:p>
            <a:pPr algn="just">
              <a:buNone/>
            </a:pPr>
            <a:endParaRPr lang="tr-TR" sz="2800" b="1" dirty="0" smtClean="0">
              <a:solidFill>
                <a:schemeClr val="accent1">
                  <a:lumMod val="75000"/>
                </a:schemeClr>
              </a:solidFill>
              <a:latin typeface="Arial Narrow" pitchFamily="34" charset="0"/>
            </a:endParaRPr>
          </a:p>
          <a:p>
            <a:pPr algn="just"/>
            <a:r>
              <a:rPr lang="tr-TR" sz="2600" dirty="0" smtClean="0">
                <a:latin typeface="Arial Narrow" pitchFamily="34" charset="0"/>
              </a:rPr>
              <a:t>Aynı zarardan dolayı başka kimselerin de farklı sebeplerle sorumlu olmaları mümkündür.</a:t>
            </a:r>
          </a:p>
          <a:p>
            <a:pPr algn="just"/>
            <a:endParaRPr lang="tr-TR" sz="2600" dirty="0" smtClean="0">
              <a:latin typeface="Arial Narrow" pitchFamily="34" charset="0"/>
            </a:endParaRPr>
          </a:p>
          <a:p>
            <a:pPr algn="just"/>
            <a:r>
              <a:rPr lang="tr-TR" sz="2600" dirty="0" smtClean="0">
                <a:latin typeface="Arial Narrow" pitchFamily="34" charset="0"/>
              </a:rPr>
              <a:t>Yargıtay yakın tarihli bir kararında; zararlı sonucun ortaya çıkmasında davalıların durumunun ve çalışma koşullarının Borçlar Kanunu’nun 51. maddesi kapsamında tartışılmamış olmasını doğru </a:t>
            </a:r>
            <a:r>
              <a:rPr lang="tr-TR" sz="2600" dirty="0" smtClean="0">
                <a:latin typeface="Arial Narrow" pitchFamily="34" charset="0"/>
              </a:rPr>
              <a:t>görmemiş ve </a:t>
            </a:r>
            <a:r>
              <a:rPr lang="tr-TR" sz="2600" dirty="0" smtClean="0">
                <a:latin typeface="Arial Narrow" pitchFamily="34" charset="0"/>
              </a:rPr>
              <a:t>yerel mahkemece davalıların belirlenecek kusurları oranında sorumlu tutulmalarına karar verilmesi, tazminat kapsamı belirlenirken davaya konu satış işleminin, tapu idaresinin başka bir binaya taşınması sırasında yapılması, iş yoğunluğu, çalışma ortamının koşulları gözetilerek davalılar yararına maddenin uygulanıp uygulanmayacağının ortaya konulmasının gerekliliğini vurgulamıştır. </a:t>
            </a:r>
          </a:p>
          <a:p>
            <a:pPr algn="just"/>
            <a:endParaRPr lang="tr-TR" sz="2800" dirty="0" smtClean="0"/>
          </a:p>
          <a:p>
            <a:pPr algn="just"/>
            <a:endParaRPr lang="tr-TR" sz="2800" dirty="0" smtClean="0">
              <a:latin typeface="Arial Narrow" pitchFamily="34" charset="0"/>
            </a:endParaRPr>
          </a:p>
          <a:p>
            <a:pPr algn="just"/>
            <a:endParaRPr lang="tr-TR" sz="2800" dirty="0" smtClean="0">
              <a:latin typeface="Arial Narrow" pitchFamily="34" charset="0"/>
            </a:endParaRPr>
          </a:p>
          <a:p>
            <a:pPr algn="just"/>
            <a:endParaRPr lang="tr-TR" sz="2600" b="1" dirty="0" smtClean="0">
              <a:solidFill>
                <a:schemeClr val="accent1">
                  <a:lumMod val="75000"/>
                </a:schemeClr>
              </a:solidFill>
              <a:latin typeface="Arial Narrow" pitchFamily="34" charset="0"/>
            </a:endParaRPr>
          </a:p>
          <a:p>
            <a:pPr algn="just"/>
            <a:endParaRPr lang="tr-TR" sz="2600" b="1" dirty="0" smtClean="0">
              <a:solidFill>
                <a:schemeClr val="accent1">
                  <a:lumMod val="75000"/>
                </a:schemeClr>
              </a:solidFill>
              <a:latin typeface="Arial Narrow" pitchFamily="34" charset="0"/>
            </a:endParaRPr>
          </a:p>
          <a:p>
            <a:pPr algn="just"/>
            <a:endParaRPr lang="tr-TR" sz="2600" b="1" dirty="0" smtClean="0">
              <a:solidFill>
                <a:schemeClr val="accent1">
                  <a:lumMod val="75000"/>
                </a:schemeClr>
              </a:solidFill>
              <a:latin typeface="Arial Narrow" pitchFamily="34" charset="0"/>
            </a:endParaRPr>
          </a:p>
          <a:p>
            <a:pPr algn="just"/>
            <a:endParaRPr lang="tr-TR" sz="2600" b="1" dirty="0" smtClean="0">
              <a:solidFill>
                <a:schemeClr val="accent1">
                  <a:lumMod val="75000"/>
                </a:schemeClr>
              </a:solidFill>
              <a:latin typeface="Arial Narrow" pitchFamily="34" charset="0"/>
            </a:endParaRPr>
          </a:p>
          <a:p>
            <a:pPr algn="just"/>
            <a:endParaRPr lang="tr-TR" sz="2600" b="1" dirty="0" smtClean="0">
              <a:solidFill>
                <a:schemeClr val="accent1">
                  <a:lumMod val="75000"/>
                </a:schemeClr>
              </a:solidFill>
              <a:latin typeface="Arial Narrow" pitchFamily="34" charset="0"/>
            </a:endParaRPr>
          </a:p>
        </p:txBody>
      </p:sp>
      <p:sp>
        <p:nvSpPr>
          <p:cNvPr id="5" name="4 Slayt Numarası Yer Tutucusu"/>
          <p:cNvSpPr>
            <a:spLocks noGrp="1"/>
          </p:cNvSpPr>
          <p:nvPr>
            <p:ph type="sldNum" sz="quarter" idx="12"/>
          </p:nvPr>
        </p:nvSpPr>
        <p:spPr/>
        <p:txBody>
          <a:bodyPr/>
          <a:lstStyle/>
          <a:p>
            <a:endParaRPr lang="tr-TR" b="1" dirty="0">
              <a:solidFill>
                <a:schemeClr val="tx1"/>
              </a:solidFill>
            </a:endParaRPr>
          </a:p>
        </p:txBody>
      </p:sp>
      <p:grpSp>
        <p:nvGrpSpPr>
          <p:cNvPr id="2" name="5 Grup"/>
          <p:cNvGrpSpPr/>
          <p:nvPr/>
        </p:nvGrpSpPr>
        <p:grpSpPr>
          <a:xfrm>
            <a:off x="171450" y="15875"/>
            <a:ext cx="8924925" cy="971550"/>
            <a:chOff x="171450" y="15875"/>
            <a:chExt cx="8924925" cy="971550"/>
          </a:xfrm>
        </p:grpSpPr>
        <p:sp>
          <p:nvSpPr>
            <p:cNvPr id="7" name="Title Placeholder 21"/>
            <p:cNvSpPr txBox="1">
              <a:spLocks/>
            </p:cNvSpPr>
            <p:nvPr/>
          </p:nvSpPr>
          <p:spPr>
            <a:xfrm>
              <a:off x="301625" y="228600"/>
              <a:ext cx="8534400" cy="758825"/>
            </a:xfrm>
            <a:prstGeom prst="rect">
              <a:avLst/>
            </a:prstGeom>
            <a:noFill/>
          </p:spPr>
          <p:txBody>
            <a:bodyPr anchor="b"/>
            <a:lstStyle/>
            <a:p>
              <a:pPr algn="ctr" fontAlgn="auto">
                <a:spcBef>
                  <a:spcPts val="0"/>
                </a:spcBef>
                <a:spcAft>
                  <a:spcPts val="0"/>
                </a:spcAft>
                <a:defRPr/>
              </a:pPr>
              <a:r>
                <a:rPr lang="tr-TR" sz="2400" dirty="0">
                  <a:solidFill>
                    <a:srgbClr val="002060"/>
                  </a:solidFill>
                  <a:latin typeface="Albertus" pitchFamily="34" charset="0"/>
                  <a:ea typeface="+mj-ea"/>
                  <a:cs typeface="+mj-cs"/>
                </a:rPr>
                <a:t/>
              </a:r>
              <a:br>
                <a:rPr lang="tr-TR" sz="2400" dirty="0">
                  <a:solidFill>
                    <a:srgbClr val="002060"/>
                  </a:solidFill>
                  <a:latin typeface="Albertus" pitchFamily="34" charset="0"/>
                  <a:ea typeface="+mj-ea"/>
                  <a:cs typeface="+mj-cs"/>
                </a:rPr>
              </a:br>
              <a:r>
                <a:rPr lang="tr-TR" sz="2400" dirty="0">
                  <a:solidFill>
                    <a:srgbClr val="002060"/>
                  </a:solidFill>
                  <a:latin typeface="Albertus" pitchFamily="34" charset="0"/>
                  <a:ea typeface="+mj-ea"/>
                  <a:cs typeface="+mj-cs"/>
                </a:rPr>
                <a:t/>
              </a:r>
              <a:br>
                <a:rPr lang="tr-TR" sz="2400" dirty="0">
                  <a:solidFill>
                    <a:srgbClr val="002060"/>
                  </a:solidFill>
                  <a:latin typeface="Albertus" pitchFamily="34" charset="0"/>
                  <a:ea typeface="+mj-ea"/>
                  <a:cs typeface="+mj-cs"/>
                </a:rPr>
              </a:br>
              <a:r>
                <a:rPr lang="tr-TR" sz="2400" dirty="0">
                  <a:solidFill>
                    <a:srgbClr val="002060"/>
                  </a:solidFill>
                  <a:latin typeface="Albertus" pitchFamily="34" charset="0"/>
                  <a:ea typeface="+mj-ea"/>
                  <a:cs typeface="+mj-cs"/>
                </a:rPr>
                <a:t>ÇEVRE VE ŞEHİRCİLİK BAKANLIĞI</a:t>
              </a:r>
              <a:br>
                <a:rPr lang="tr-TR" sz="2400" dirty="0">
                  <a:solidFill>
                    <a:srgbClr val="002060"/>
                  </a:solidFill>
                  <a:latin typeface="Albertus" pitchFamily="34" charset="0"/>
                  <a:ea typeface="+mj-ea"/>
                  <a:cs typeface="+mj-cs"/>
                </a:rPr>
              </a:br>
              <a:r>
                <a:rPr lang="tr-TR" sz="2400" dirty="0">
                  <a:solidFill>
                    <a:srgbClr val="002060"/>
                  </a:solidFill>
                  <a:latin typeface="Albertus" pitchFamily="34" charset="0"/>
                  <a:ea typeface="+mj-ea"/>
                  <a:cs typeface="+mj-cs"/>
                </a:rPr>
                <a:t>TAPU VE KADASTRO GENEL MÜDÜRLÜĞÜ</a:t>
              </a:r>
            </a:p>
          </p:txBody>
        </p:sp>
        <p:pic>
          <p:nvPicPr>
            <p:cNvPr id="8" name="Picture 2" descr="T.C. Çevre ve Şehircilik Bakanlığı"/>
            <p:cNvPicPr>
              <a:picLocks noChangeAspect="1" noChangeArrowheads="1"/>
            </p:cNvPicPr>
            <p:nvPr/>
          </p:nvPicPr>
          <p:blipFill>
            <a:blip r:embed="rId3" cstate="print"/>
            <a:srcRect/>
            <a:stretch>
              <a:fillRect/>
            </a:stretch>
          </p:blipFill>
          <p:spPr bwMode="auto">
            <a:xfrm>
              <a:off x="171450" y="157163"/>
              <a:ext cx="1220788" cy="577850"/>
            </a:xfrm>
            <a:prstGeom prst="rect">
              <a:avLst/>
            </a:prstGeom>
            <a:noFill/>
            <a:ln w="9525">
              <a:noFill/>
              <a:miter lim="800000"/>
              <a:headEnd/>
              <a:tailEnd/>
            </a:ln>
          </p:spPr>
        </p:pic>
        <p:pic>
          <p:nvPicPr>
            <p:cNvPr id="9" name="Resim 1"/>
            <p:cNvPicPr>
              <a:picLocks noChangeAspect="1"/>
            </p:cNvPicPr>
            <p:nvPr/>
          </p:nvPicPr>
          <p:blipFill>
            <a:blip r:embed="rId4" cstate="print"/>
            <a:srcRect/>
            <a:stretch>
              <a:fillRect/>
            </a:stretch>
          </p:blipFill>
          <p:spPr bwMode="auto">
            <a:xfrm>
              <a:off x="8128000" y="15875"/>
              <a:ext cx="968375" cy="955675"/>
            </a:xfrm>
            <a:prstGeom prst="rect">
              <a:avLst/>
            </a:prstGeom>
            <a:noFill/>
            <a:ln w="9525">
              <a:noFill/>
              <a:miter lim="800000"/>
              <a:headEnd/>
              <a:tailEnd/>
            </a:ln>
          </p:spPr>
        </p:pic>
        <p:cxnSp>
          <p:nvCxnSpPr>
            <p:cNvPr id="10" name="Straight Connector 9"/>
            <p:cNvCxnSpPr/>
            <p:nvPr/>
          </p:nvCxnSpPr>
          <p:spPr>
            <a:xfrm>
              <a:off x="187325" y="981075"/>
              <a:ext cx="8785225"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00042"/>
            <a:ext cx="8229600" cy="5824558"/>
          </a:xfrm>
        </p:spPr>
        <p:txBody>
          <a:bodyPr>
            <a:normAutofit/>
          </a:bodyPr>
          <a:lstStyle/>
          <a:p>
            <a:pPr algn="just">
              <a:buNone/>
            </a:pPr>
            <a:endParaRPr lang="tr-TR" b="1" dirty="0" smtClean="0">
              <a:solidFill>
                <a:schemeClr val="accent1">
                  <a:lumMod val="75000"/>
                </a:schemeClr>
              </a:solidFill>
            </a:endParaRPr>
          </a:p>
          <a:p>
            <a:pPr algn="just">
              <a:buNone/>
            </a:pPr>
            <a:r>
              <a:rPr lang="tr-TR" b="1" dirty="0" smtClean="0">
                <a:solidFill>
                  <a:schemeClr val="accent1">
                    <a:lumMod val="75000"/>
                  </a:schemeClr>
                </a:solidFill>
                <a:latin typeface="Arial Narrow" pitchFamily="34" charset="0"/>
              </a:rPr>
              <a:t>Sahte Düzenlenebilen Belgeler</a:t>
            </a:r>
          </a:p>
          <a:p>
            <a:pPr algn="just">
              <a:buNone/>
            </a:pPr>
            <a:endParaRPr lang="tr-TR" sz="2600" b="1" dirty="0" smtClean="0">
              <a:solidFill>
                <a:schemeClr val="accent1">
                  <a:lumMod val="75000"/>
                </a:schemeClr>
              </a:solidFill>
              <a:latin typeface="Arial Narrow" pitchFamily="34" charset="0"/>
            </a:endParaRPr>
          </a:p>
          <a:p>
            <a:pPr algn="just"/>
            <a:r>
              <a:rPr lang="tr-TR" sz="2600" b="1" dirty="0" smtClean="0">
                <a:latin typeface="Arial Narrow" pitchFamily="34" charset="0"/>
              </a:rPr>
              <a:t>Vekaletnameler,</a:t>
            </a:r>
          </a:p>
          <a:p>
            <a:pPr algn="just"/>
            <a:r>
              <a:rPr lang="tr-TR" sz="2600" b="1" dirty="0" smtClean="0">
                <a:latin typeface="Arial Narrow" pitchFamily="34" charset="0"/>
              </a:rPr>
              <a:t>Nüfus </a:t>
            </a:r>
            <a:r>
              <a:rPr lang="tr-TR" sz="2600" b="1" dirty="0" smtClean="0">
                <a:latin typeface="Arial Narrow" pitchFamily="34" charset="0"/>
              </a:rPr>
              <a:t>Cüzdanları,</a:t>
            </a:r>
          </a:p>
          <a:p>
            <a:pPr algn="just"/>
            <a:r>
              <a:rPr lang="tr-TR" sz="2600" b="1" dirty="0" smtClean="0">
                <a:latin typeface="Arial Narrow" pitchFamily="34" charset="0"/>
              </a:rPr>
              <a:t>Veraset </a:t>
            </a:r>
            <a:r>
              <a:rPr lang="tr-TR" sz="2600" b="1" dirty="0" smtClean="0">
                <a:latin typeface="Arial Narrow" pitchFamily="34" charset="0"/>
              </a:rPr>
              <a:t>Belgeleri,</a:t>
            </a:r>
          </a:p>
          <a:p>
            <a:pPr algn="just"/>
            <a:r>
              <a:rPr lang="tr-TR" sz="2600" b="1" dirty="0" smtClean="0">
                <a:latin typeface="Arial Narrow" pitchFamily="34" charset="0"/>
              </a:rPr>
              <a:t>Mahkeme </a:t>
            </a:r>
            <a:r>
              <a:rPr lang="tr-TR" sz="2600" b="1" dirty="0" smtClean="0">
                <a:latin typeface="Arial Narrow" pitchFamily="34" charset="0"/>
              </a:rPr>
              <a:t>Kararları,</a:t>
            </a:r>
          </a:p>
          <a:p>
            <a:pPr algn="just"/>
            <a:r>
              <a:rPr lang="tr-TR" sz="2600" b="1" dirty="0" smtClean="0">
                <a:latin typeface="Arial Narrow" pitchFamily="34" charset="0"/>
              </a:rPr>
              <a:t>Müzekkereler</a:t>
            </a:r>
            <a:endParaRPr lang="tr-TR" sz="2600" b="1" dirty="0" smtClean="0">
              <a:latin typeface="Arial Narrow" pitchFamily="34" charset="0"/>
            </a:endParaRPr>
          </a:p>
          <a:p>
            <a:pPr algn="just"/>
            <a:r>
              <a:rPr lang="tr-TR" sz="2600" b="1" dirty="0" smtClean="0">
                <a:latin typeface="Arial Narrow" pitchFamily="34" charset="0"/>
              </a:rPr>
              <a:t>Yetki Belgesi,</a:t>
            </a:r>
          </a:p>
          <a:p>
            <a:pPr algn="just"/>
            <a:r>
              <a:rPr lang="tr-TR" sz="2600" b="1" dirty="0" smtClean="0">
                <a:latin typeface="Arial Narrow" pitchFamily="34" charset="0"/>
              </a:rPr>
              <a:t>İpotek Terkinleri</a:t>
            </a:r>
          </a:p>
          <a:p>
            <a:pPr algn="just"/>
            <a:r>
              <a:rPr lang="tr-TR" sz="2600" b="1" dirty="0" smtClean="0">
                <a:latin typeface="Arial Narrow" pitchFamily="34" charset="0"/>
              </a:rPr>
              <a:t>Kesinleşme şerhleri</a:t>
            </a:r>
          </a:p>
          <a:p>
            <a:pPr algn="just">
              <a:buNone/>
            </a:pPr>
            <a:endParaRPr lang="tr-TR" b="1" dirty="0" smtClean="0">
              <a:solidFill>
                <a:schemeClr val="accent1">
                  <a:lumMod val="75000"/>
                </a:schemeClr>
              </a:solidFill>
            </a:endParaRPr>
          </a:p>
        </p:txBody>
      </p:sp>
      <p:sp>
        <p:nvSpPr>
          <p:cNvPr id="5" name="4 Slayt Numarası Yer Tutucusu"/>
          <p:cNvSpPr>
            <a:spLocks noGrp="1"/>
          </p:cNvSpPr>
          <p:nvPr>
            <p:ph type="sldNum" sz="quarter" idx="12"/>
          </p:nvPr>
        </p:nvSpPr>
        <p:spPr/>
        <p:txBody>
          <a:bodyPr/>
          <a:lstStyle/>
          <a:p>
            <a:endParaRPr lang="tr-TR" b="1" dirty="0">
              <a:solidFill>
                <a:schemeClr val="tx1"/>
              </a:solidFill>
            </a:endParaRPr>
          </a:p>
        </p:txBody>
      </p:sp>
      <p:grpSp>
        <p:nvGrpSpPr>
          <p:cNvPr id="6" name="5 Grup"/>
          <p:cNvGrpSpPr/>
          <p:nvPr/>
        </p:nvGrpSpPr>
        <p:grpSpPr>
          <a:xfrm>
            <a:off x="171450" y="15875"/>
            <a:ext cx="8924925" cy="971550"/>
            <a:chOff x="171450" y="15875"/>
            <a:chExt cx="8924925" cy="971550"/>
          </a:xfrm>
        </p:grpSpPr>
        <p:sp>
          <p:nvSpPr>
            <p:cNvPr id="7" name="Title Placeholder 21"/>
            <p:cNvSpPr txBox="1">
              <a:spLocks/>
            </p:cNvSpPr>
            <p:nvPr/>
          </p:nvSpPr>
          <p:spPr>
            <a:xfrm>
              <a:off x="301625" y="228600"/>
              <a:ext cx="8534400" cy="758825"/>
            </a:xfrm>
            <a:prstGeom prst="rect">
              <a:avLst/>
            </a:prstGeom>
            <a:noFill/>
          </p:spPr>
          <p:txBody>
            <a:bodyPr anchor="b"/>
            <a:lstStyle/>
            <a:p>
              <a:pPr algn="ctr" fontAlgn="auto">
                <a:spcBef>
                  <a:spcPts val="0"/>
                </a:spcBef>
                <a:spcAft>
                  <a:spcPts val="0"/>
                </a:spcAft>
                <a:defRPr/>
              </a:pPr>
              <a:r>
                <a:rPr lang="tr-TR" sz="2400" dirty="0">
                  <a:solidFill>
                    <a:srgbClr val="002060"/>
                  </a:solidFill>
                  <a:latin typeface="Albertus" pitchFamily="34" charset="0"/>
                  <a:ea typeface="+mj-ea"/>
                  <a:cs typeface="+mj-cs"/>
                </a:rPr>
                <a:t/>
              </a:r>
              <a:br>
                <a:rPr lang="tr-TR" sz="2400" dirty="0">
                  <a:solidFill>
                    <a:srgbClr val="002060"/>
                  </a:solidFill>
                  <a:latin typeface="Albertus" pitchFamily="34" charset="0"/>
                  <a:ea typeface="+mj-ea"/>
                  <a:cs typeface="+mj-cs"/>
                </a:rPr>
              </a:br>
              <a:r>
                <a:rPr lang="tr-TR" sz="2400" dirty="0">
                  <a:solidFill>
                    <a:srgbClr val="002060"/>
                  </a:solidFill>
                  <a:latin typeface="Albertus" pitchFamily="34" charset="0"/>
                  <a:ea typeface="+mj-ea"/>
                  <a:cs typeface="+mj-cs"/>
                </a:rPr>
                <a:t/>
              </a:r>
              <a:br>
                <a:rPr lang="tr-TR" sz="2400" dirty="0">
                  <a:solidFill>
                    <a:srgbClr val="002060"/>
                  </a:solidFill>
                  <a:latin typeface="Albertus" pitchFamily="34" charset="0"/>
                  <a:ea typeface="+mj-ea"/>
                  <a:cs typeface="+mj-cs"/>
                </a:rPr>
              </a:br>
              <a:r>
                <a:rPr lang="tr-TR" sz="2400" dirty="0">
                  <a:solidFill>
                    <a:srgbClr val="002060"/>
                  </a:solidFill>
                  <a:latin typeface="Albertus" pitchFamily="34" charset="0"/>
                  <a:ea typeface="+mj-ea"/>
                  <a:cs typeface="+mj-cs"/>
                </a:rPr>
                <a:t>ÇEVRE VE ŞEHİRCİLİK BAKANLIĞI</a:t>
              </a:r>
              <a:br>
                <a:rPr lang="tr-TR" sz="2400" dirty="0">
                  <a:solidFill>
                    <a:srgbClr val="002060"/>
                  </a:solidFill>
                  <a:latin typeface="Albertus" pitchFamily="34" charset="0"/>
                  <a:ea typeface="+mj-ea"/>
                  <a:cs typeface="+mj-cs"/>
                </a:rPr>
              </a:br>
              <a:r>
                <a:rPr lang="tr-TR" sz="2400" dirty="0">
                  <a:solidFill>
                    <a:srgbClr val="002060"/>
                  </a:solidFill>
                  <a:latin typeface="Albertus" pitchFamily="34" charset="0"/>
                  <a:ea typeface="+mj-ea"/>
                  <a:cs typeface="+mj-cs"/>
                </a:rPr>
                <a:t>TAPU VE KADASTRO GENEL MÜDÜRLÜĞÜ</a:t>
              </a:r>
            </a:p>
          </p:txBody>
        </p:sp>
        <p:pic>
          <p:nvPicPr>
            <p:cNvPr id="8" name="Picture 2" descr="T.C. Çevre ve Şehircilik Bakanlığı"/>
            <p:cNvPicPr>
              <a:picLocks noChangeAspect="1" noChangeArrowheads="1"/>
            </p:cNvPicPr>
            <p:nvPr/>
          </p:nvPicPr>
          <p:blipFill>
            <a:blip r:embed="rId3" cstate="print"/>
            <a:srcRect/>
            <a:stretch>
              <a:fillRect/>
            </a:stretch>
          </p:blipFill>
          <p:spPr bwMode="auto">
            <a:xfrm>
              <a:off x="171450" y="157163"/>
              <a:ext cx="1220788" cy="577850"/>
            </a:xfrm>
            <a:prstGeom prst="rect">
              <a:avLst/>
            </a:prstGeom>
            <a:noFill/>
            <a:ln w="9525">
              <a:noFill/>
              <a:miter lim="800000"/>
              <a:headEnd/>
              <a:tailEnd/>
            </a:ln>
          </p:spPr>
        </p:pic>
        <p:pic>
          <p:nvPicPr>
            <p:cNvPr id="9" name="Resim 1"/>
            <p:cNvPicPr>
              <a:picLocks noChangeAspect="1"/>
            </p:cNvPicPr>
            <p:nvPr/>
          </p:nvPicPr>
          <p:blipFill>
            <a:blip r:embed="rId4" cstate="print"/>
            <a:srcRect/>
            <a:stretch>
              <a:fillRect/>
            </a:stretch>
          </p:blipFill>
          <p:spPr bwMode="auto">
            <a:xfrm>
              <a:off x="8128000" y="15875"/>
              <a:ext cx="968375" cy="955675"/>
            </a:xfrm>
            <a:prstGeom prst="rect">
              <a:avLst/>
            </a:prstGeom>
            <a:noFill/>
            <a:ln w="9525">
              <a:noFill/>
              <a:miter lim="800000"/>
              <a:headEnd/>
              <a:tailEnd/>
            </a:ln>
          </p:spPr>
        </p:pic>
        <p:cxnSp>
          <p:nvCxnSpPr>
            <p:cNvPr id="10" name="Straight Connector 9"/>
            <p:cNvCxnSpPr/>
            <p:nvPr/>
          </p:nvCxnSpPr>
          <p:spPr>
            <a:xfrm>
              <a:off x="187325" y="981075"/>
              <a:ext cx="8785225"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00042"/>
            <a:ext cx="8229600" cy="5824558"/>
          </a:xfrm>
        </p:spPr>
        <p:txBody>
          <a:bodyPr>
            <a:normAutofit fontScale="70000" lnSpcReduction="20000"/>
          </a:bodyPr>
          <a:lstStyle/>
          <a:p>
            <a:pPr algn="just">
              <a:buNone/>
            </a:pPr>
            <a:endParaRPr lang="tr-TR" b="1" dirty="0" smtClean="0">
              <a:solidFill>
                <a:schemeClr val="accent1">
                  <a:lumMod val="75000"/>
                </a:schemeClr>
              </a:solidFill>
            </a:endParaRPr>
          </a:p>
          <a:p>
            <a:pPr marL="552450" indent="-552450">
              <a:lnSpc>
                <a:spcPct val="80000"/>
              </a:lnSpc>
              <a:buFont typeface="Wingdings" pitchFamily="2" charset="2"/>
              <a:buNone/>
            </a:pPr>
            <a:r>
              <a:rPr lang="tr-TR" b="1" dirty="0" smtClean="0"/>
              <a:t>   </a:t>
            </a:r>
            <a:endParaRPr lang="tr-TR" b="1" dirty="0" smtClean="0">
              <a:latin typeface="+mj-lt"/>
            </a:endParaRPr>
          </a:p>
          <a:p>
            <a:pPr marL="552450" indent="-552450">
              <a:lnSpc>
                <a:spcPct val="80000"/>
              </a:lnSpc>
              <a:buFont typeface="Wingdings" pitchFamily="2" charset="2"/>
              <a:buNone/>
            </a:pPr>
            <a:r>
              <a:rPr lang="tr-TR" sz="2600" b="1" dirty="0" smtClean="0">
                <a:solidFill>
                  <a:schemeClr val="accent1">
                    <a:lumMod val="75000"/>
                  </a:schemeClr>
                </a:solidFill>
                <a:latin typeface="Arial Narrow" pitchFamily="34" charset="0"/>
                <a:cs typeface="Times New Roman" pitchFamily="18" charset="0"/>
              </a:rPr>
              <a:t>Vekaletnamenin Kontrolü                                     </a:t>
            </a:r>
          </a:p>
          <a:p>
            <a:pPr marL="552450" indent="-552450">
              <a:lnSpc>
                <a:spcPct val="80000"/>
              </a:lnSpc>
              <a:buFont typeface="Wingdings" pitchFamily="2" charset="2"/>
              <a:buNone/>
            </a:pPr>
            <a:endParaRPr lang="tr-TR" b="1" dirty="0" smtClean="0">
              <a:solidFill>
                <a:srgbClr val="FF0000"/>
              </a:solidFill>
              <a:latin typeface="Arial Narrow" pitchFamily="34" charset="0"/>
              <a:cs typeface="Times New Roman" pitchFamily="18" charset="0"/>
            </a:endParaRPr>
          </a:p>
          <a:p>
            <a:pPr marL="552450" indent="-552450">
              <a:lnSpc>
                <a:spcPct val="80000"/>
              </a:lnSpc>
            </a:pPr>
            <a:r>
              <a:rPr lang="tr-TR" sz="2600" b="1" dirty="0" smtClean="0">
                <a:latin typeface="Arial Narrow" pitchFamily="34" charset="0"/>
                <a:cs typeface="Times New Roman" pitchFamily="18" charset="0"/>
              </a:rPr>
              <a:t>Şekil </a:t>
            </a:r>
            <a:r>
              <a:rPr lang="tr-TR" sz="2600" b="1" dirty="0" smtClean="0">
                <a:latin typeface="Arial Narrow" pitchFamily="34" charset="0"/>
                <a:cs typeface="Times New Roman" pitchFamily="18" charset="0"/>
              </a:rPr>
              <a:t> ve Süre Açısından </a:t>
            </a:r>
            <a:r>
              <a:rPr lang="tr-TR" sz="2600" b="1" dirty="0" smtClean="0">
                <a:latin typeface="Arial Narrow" pitchFamily="34" charset="0"/>
                <a:cs typeface="Times New Roman" pitchFamily="18" charset="0"/>
              </a:rPr>
              <a:t>Kontrol</a:t>
            </a:r>
          </a:p>
          <a:p>
            <a:pPr marL="552450" indent="-552450">
              <a:lnSpc>
                <a:spcPct val="80000"/>
              </a:lnSpc>
              <a:buNone/>
            </a:pPr>
            <a:endParaRPr lang="tr-TR" sz="2600" b="1" dirty="0" smtClean="0">
              <a:latin typeface="Arial Narrow" pitchFamily="34" charset="0"/>
              <a:cs typeface="Times New Roman" pitchFamily="18" charset="0"/>
            </a:endParaRPr>
          </a:p>
          <a:p>
            <a:pPr marL="552450" indent="-552450">
              <a:lnSpc>
                <a:spcPct val="80000"/>
              </a:lnSpc>
            </a:pPr>
            <a:r>
              <a:rPr lang="tr-TR" sz="2600" b="1" dirty="0" smtClean="0">
                <a:latin typeface="Arial Narrow" pitchFamily="34" charset="0"/>
                <a:cs typeface="Times New Roman" pitchFamily="18" charset="0"/>
              </a:rPr>
              <a:t>Sahtecilik Açısından Kontrol</a:t>
            </a:r>
          </a:p>
          <a:p>
            <a:pPr marL="552450" indent="-552450">
              <a:lnSpc>
                <a:spcPct val="80000"/>
              </a:lnSpc>
              <a:buNone/>
            </a:pPr>
            <a:endParaRPr lang="tr-TR" sz="2600" b="1" dirty="0" smtClean="0">
              <a:latin typeface="Arial Narrow" pitchFamily="34" charset="0"/>
              <a:cs typeface="Times New Roman" pitchFamily="18" charset="0"/>
            </a:endParaRPr>
          </a:p>
          <a:p>
            <a:pPr marL="552450" indent="-552450">
              <a:lnSpc>
                <a:spcPct val="80000"/>
              </a:lnSpc>
            </a:pPr>
            <a:r>
              <a:rPr lang="tr-TR" sz="2600" b="1" dirty="0" smtClean="0">
                <a:latin typeface="Arial Narrow" pitchFamily="34" charset="0"/>
                <a:cs typeface="Times New Roman" pitchFamily="18" charset="0"/>
              </a:rPr>
              <a:t>Müvekkilin Kimlik Kontrolü</a:t>
            </a:r>
          </a:p>
          <a:p>
            <a:pPr marL="552450" indent="-552450">
              <a:lnSpc>
                <a:spcPct val="80000"/>
              </a:lnSpc>
              <a:buNone/>
            </a:pPr>
            <a:endParaRPr lang="tr-TR" sz="2600" b="1" dirty="0" smtClean="0">
              <a:latin typeface="Arial Narrow" pitchFamily="34" charset="0"/>
              <a:cs typeface="Times New Roman" pitchFamily="18" charset="0"/>
            </a:endParaRPr>
          </a:p>
          <a:p>
            <a:pPr marL="552450" indent="-552450">
              <a:lnSpc>
                <a:spcPct val="80000"/>
              </a:lnSpc>
            </a:pPr>
            <a:r>
              <a:rPr lang="tr-TR" sz="2600" b="1" dirty="0" smtClean="0">
                <a:latin typeface="Arial Narrow" pitchFamily="34" charset="0"/>
                <a:cs typeface="Times New Roman" pitchFamily="18" charset="0"/>
              </a:rPr>
              <a:t>Yetki Kontrolü</a:t>
            </a:r>
          </a:p>
          <a:p>
            <a:pPr marL="552450" indent="-552450">
              <a:lnSpc>
                <a:spcPct val="80000"/>
              </a:lnSpc>
              <a:buNone/>
            </a:pPr>
            <a:endParaRPr lang="tr-TR" sz="2600" b="1" dirty="0" smtClean="0">
              <a:latin typeface="Arial Narrow" pitchFamily="34" charset="0"/>
              <a:cs typeface="Times New Roman" pitchFamily="18" charset="0"/>
            </a:endParaRPr>
          </a:p>
          <a:p>
            <a:pPr marL="552450" indent="-552450">
              <a:lnSpc>
                <a:spcPct val="80000"/>
              </a:lnSpc>
            </a:pPr>
            <a:r>
              <a:rPr lang="tr-TR" sz="2600" b="1" dirty="0" smtClean="0">
                <a:latin typeface="Arial Narrow" pitchFamily="34" charset="0"/>
                <a:cs typeface="Times New Roman" pitchFamily="18" charset="0"/>
              </a:rPr>
              <a:t>Şartlı Vekaletnameler</a:t>
            </a:r>
          </a:p>
          <a:p>
            <a:pPr marL="552450" indent="-552450">
              <a:lnSpc>
                <a:spcPct val="80000"/>
              </a:lnSpc>
              <a:buNone/>
            </a:pPr>
            <a:endParaRPr lang="tr-TR" sz="2600" b="1" dirty="0" smtClean="0">
              <a:latin typeface="Arial Narrow" pitchFamily="34" charset="0"/>
              <a:cs typeface="Times New Roman" pitchFamily="18" charset="0"/>
            </a:endParaRPr>
          </a:p>
          <a:p>
            <a:pPr marL="552450" indent="-552450">
              <a:lnSpc>
                <a:spcPct val="80000"/>
              </a:lnSpc>
            </a:pPr>
            <a:r>
              <a:rPr lang="tr-TR" sz="2600" b="1" dirty="0" smtClean="0">
                <a:latin typeface="Arial Narrow" pitchFamily="34" charset="0"/>
                <a:cs typeface="Times New Roman" pitchFamily="18" charset="0"/>
              </a:rPr>
              <a:t>Vekilin Kimliğinin Kontrolü</a:t>
            </a:r>
          </a:p>
          <a:p>
            <a:pPr marL="552450" indent="-552450">
              <a:lnSpc>
                <a:spcPct val="80000"/>
              </a:lnSpc>
              <a:buNone/>
            </a:pPr>
            <a:endParaRPr lang="tr-TR" sz="2600" b="1" dirty="0" smtClean="0">
              <a:latin typeface="Arial Narrow" pitchFamily="34" charset="0"/>
              <a:cs typeface="Times New Roman" pitchFamily="18" charset="0"/>
            </a:endParaRPr>
          </a:p>
          <a:p>
            <a:pPr marL="552450" indent="-552450">
              <a:lnSpc>
                <a:spcPct val="80000"/>
              </a:lnSpc>
            </a:pPr>
            <a:r>
              <a:rPr lang="tr-TR" sz="2600" b="1" dirty="0" smtClean="0">
                <a:latin typeface="Arial Narrow" pitchFamily="34" charset="0"/>
                <a:cs typeface="Times New Roman" pitchFamily="18" charset="0"/>
              </a:rPr>
              <a:t>Azil Kontrolü</a:t>
            </a:r>
          </a:p>
          <a:p>
            <a:pPr marL="552450" indent="-552450">
              <a:lnSpc>
                <a:spcPct val="80000"/>
              </a:lnSpc>
              <a:buNone/>
            </a:pPr>
            <a:endParaRPr lang="tr-TR" sz="2600" b="1" dirty="0" smtClean="0">
              <a:latin typeface="Arial Narrow" pitchFamily="34" charset="0"/>
              <a:cs typeface="Times New Roman" pitchFamily="18" charset="0"/>
            </a:endParaRPr>
          </a:p>
          <a:p>
            <a:pPr marL="552450" indent="-552450">
              <a:lnSpc>
                <a:spcPct val="80000"/>
              </a:lnSpc>
            </a:pPr>
            <a:r>
              <a:rPr lang="tr-TR" sz="2600" b="1" dirty="0" smtClean="0">
                <a:latin typeface="Arial Narrow" pitchFamily="34" charset="0"/>
                <a:cs typeface="Times New Roman" pitchFamily="18" charset="0"/>
              </a:rPr>
              <a:t>Birden Çok Vekil Görevlendirilmiş Olması</a:t>
            </a:r>
            <a:r>
              <a:rPr lang="tr-TR" sz="2600" dirty="0" smtClean="0">
                <a:latin typeface="Arial Narrow" pitchFamily="34" charset="0"/>
                <a:cs typeface="Times New Roman" pitchFamily="18" charset="0"/>
              </a:rPr>
              <a:t> </a:t>
            </a:r>
          </a:p>
          <a:p>
            <a:pPr marL="552450" indent="-552450">
              <a:lnSpc>
                <a:spcPct val="80000"/>
              </a:lnSpc>
              <a:buNone/>
            </a:pPr>
            <a:endParaRPr lang="tr-TR" sz="2600" dirty="0" smtClean="0">
              <a:latin typeface="Arial Narrow" pitchFamily="34" charset="0"/>
              <a:cs typeface="Times New Roman" pitchFamily="18" charset="0"/>
            </a:endParaRPr>
          </a:p>
          <a:p>
            <a:pPr marL="552450" indent="-552450">
              <a:lnSpc>
                <a:spcPct val="80000"/>
              </a:lnSpc>
            </a:pPr>
            <a:r>
              <a:rPr lang="tr-TR" sz="2600" b="1" dirty="0" smtClean="0">
                <a:latin typeface="Arial Narrow" pitchFamily="34" charset="0"/>
                <a:cs typeface="Times New Roman" pitchFamily="18" charset="0"/>
              </a:rPr>
              <a:t> Tevkil Yetkisi </a:t>
            </a:r>
            <a:r>
              <a:rPr lang="tr-TR" sz="2600" b="1" dirty="0" smtClean="0">
                <a:latin typeface="Arial Narrow" pitchFamily="34" charset="0"/>
                <a:cs typeface="Times New Roman" pitchFamily="18" charset="0"/>
              </a:rPr>
              <a:t>ve Dayanak Vekaletname</a:t>
            </a:r>
            <a:r>
              <a:rPr lang="tr-TR" sz="2600" dirty="0" smtClean="0">
                <a:latin typeface="Arial Narrow" pitchFamily="34" charset="0"/>
                <a:cs typeface="Times New Roman" pitchFamily="18" charset="0"/>
              </a:rPr>
              <a:t> </a:t>
            </a:r>
            <a:endParaRPr lang="tr-TR" sz="2600" dirty="0" smtClean="0">
              <a:latin typeface="Arial Narrow" pitchFamily="34" charset="0"/>
              <a:cs typeface="Times New Roman" pitchFamily="18" charset="0"/>
            </a:endParaRPr>
          </a:p>
          <a:p>
            <a:pPr marL="552450" indent="-552450">
              <a:lnSpc>
                <a:spcPct val="80000"/>
              </a:lnSpc>
              <a:buNone/>
            </a:pPr>
            <a:endParaRPr lang="tr-TR" sz="2600" dirty="0" smtClean="0">
              <a:latin typeface="Arial Narrow" pitchFamily="34" charset="0"/>
              <a:cs typeface="Times New Roman" pitchFamily="18" charset="0"/>
            </a:endParaRPr>
          </a:p>
          <a:p>
            <a:pPr marL="552450" indent="-552450">
              <a:lnSpc>
                <a:spcPct val="80000"/>
              </a:lnSpc>
            </a:pPr>
            <a:r>
              <a:rPr lang="tr-TR" sz="2600" b="1" dirty="0" smtClean="0">
                <a:latin typeface="Arial Narrow" pitchFamily="34" charset="0"/>
                <a:cs typeface="Times New Roman" pitchFamily="18" charset="0"/>
              </a:rPr>
              <a:t>Tüzel Kişilerin Vekaletleri</a:t>
            </a:r>
            <a:r>
              <a:rPr lang="tr-TR" sz="2600" dirty="0" smtClean="0">
                <a:latin typeface="Arial Narrow" pitchFamily="34" charset="0"/>
                <a:cs typeface="Times New Roman" pitchFamily="18" charset="0"/>
              </a:rPr>
              <a:t> </a:t>
            </a:r>
          </a:p>
          <a:p>
            <a:pPr algn="just">
              <a:buNone/>
            </a:pPr>
            <a:endParaRPr lang="tr-TR" b="1" dirty="0" smtClean="0"/>
          </a:p>
        </p:txBody>
      </p:sp>
      <p:sp>
        <p:nvSpPr>
          <p:cNvPr id="5" name="4 Slayt Numarası Yer Tutucusu"/>
          <p:cNvSpPr>
            <a:spLocks noGrp="1"/>
          </p:cNvSpPr>
          <p:nvPr>
            <p:ph type="sldNum" sz="quarter" idx="12"/>
          </p:nvPr>
        </p:nvSpPr>
        <p:spPr/>
        <p:txBody>
          <a:bodyPr/>
          <a:lstStyle/>
          <a:p>
            <a:endParaRPr lang="tr-TR" b="1" dirty="0">
              <a:solidFill>
                <a:schemeClr val="tx1"/>
              </a:solidFill>
            </a:endParaRPr>
          </a:p>
        </p:txBody>
      </p:sp>
      <p:grpSp>
        <p:nvGrpSpPr>
          <p:cNvPr id="6" name="5 Grup"/>
          <p:cNvGrpSpPr/>
          <p:nvPr/>
        </p:nvGrpSpPr>
        <p:grpSpPr>
          <a:xfrm>
            <a:off x="171450" y="15875"/>
            <a:ext cx="8924925" cy="971550"/>
            <a:chOff x="171450" y="15875"/>
            <a:chExt cx="8924925" cy="971550"/>
          </a:xfrm>
        </p:grpSpPr>
        <p:sp>
          <p:nvSpPr>
            <p:cNvPr id="7" name="Title Placeholder 21"/>
            <p:cNvSpPr txBox="1">
              <a:spLocks/>
            </p:cNvSpPr>
            <p:nvPr/>
          </p:nvSpPr>
          <p:spPr>
            <a:xfrm>
              <a:off x="301625" y="228600"/>
              <a:ext cx="8534400" cy="758825"/>
            </a:xfrm>
            <a:prstGeom prst="rect">
              <a:avLst/>
            </a:prstGeom>
            <a:noFill/>
          </p:spPr>
          <p:txBody>
            <a:bodyPr anchor="b"/>
            <a:lstStyle/>
            <a:p>
              <a:pPr algn="ctr" fontAlgn="auto">
                <a:spcBef>
                  <a:spcPts val="0"/>
                </a:spcBef>
                <a:spcAft>
                  <a:spcPts val="0"/>
                </a:spcAft>
                <a:defRPr/>
              </a:pPr>
              <a:r>
                <a:rPr lang="tr-TR" sz="2400" dirty="0">
                  <a:solidFill>
                    <a:srgbClr val="002060"/>
                  </a:solidFill>
                  <a:latin typeface="Albertus" pitchFamily="34" charset="0"/>
                  <a:ea typeface="+mj-ea"/>
                  <a:cs typeface="+mj-cs"/>
                </a:rPr>
                <a:t/>
              </a:r>
              <a:br>
                <a:rPr lang="tr-TR" sz="2400" dirty="0">
                  <a:solidFill>
                    <a:srgbClr val="002060"/>
                  </a:solidFill>
                  <a:latin typeface="Albertus" pitchFamily="34" charset="0"/>
                  <a:ea typeface="+mj-ea"/>
                  <a:cs typeface="+mj-cs"/>
                </a:rPr>
              </a:br>
              <a:r>
                <a:rPr lang="tr-TR" sz="2400" dirty="0">
                  <a:solidFill>
                    <a:srgbClr val="002060"/>
                  </a:solidFill>
                  <a:latin typeface="Albertus" pitchFamily="34" charset="0"/>
                  <a:ea typeface="+mj-ea"/>
                  <a:cs typeface="+mj-cs"/>
                </a:rPr>
                <a:t/>
              </a:r>
              <a:br>
                <a:rPr lang="tr-TR" sz="2400" dirty="0">
                  <a:solidFill>
                    <a:srgbClr val="002060"/>
                  </a:solidFill>
                  <a:latin typeface="Albertus" pitchFamily="34" charset="0"/>
                  <a:ea typeface="+mj-ea"/>
                  <a:cs typeface="+mj-cs"/>
                </a:rPr>
              </a:br>
              <a:r>
                <a:rPr lang="tr-TR" sz="2400" dirty="0">
                  <a:solidFill>
                    <a:srgbClr val="002060"/>
                  </a:solidFill>
                  <a:latin typeface="Albertus" pitchFamily="34" charset="0"/>
                  <a:ea typeface="+mj-ea"/>
                  <a:cs typeface="+mj-cs"/>
                </a:rPr>
                <a:t>ÇEVRE VE ŞEHİRCİLİK BAKANLIĞI</a:t>
              </a:r>
              <a:br>
                <a:rPr lang="tr-TR" sz="2400" dirty="0">
                  <a:solidFill>
                    <a:srgbClr val="002060"/>
                  </a:solidFill>
                  <a:latin typeface="Albertus" pitchFamily="34" charset="0"/>
                  <a:ea typeface="+mj-ea"/>
                  <a:cs typeface="+mj-cs"/>
                </a:rPr>
              </a:br>
              <a:r>
                <a:rPr lang="tr-TR" sz="2400" dirty="0">
                  <a:solidFill>
                    <a:srgbClr val="002060"/>
                  </a:solidFill>
                  <a:latin typeface="Albertus" pitchFamily="34" charset="0"/>
                  <a:ea typeface="+mj-ea"/>
                  <a:cs typeface="+mj-cs"/>
                </a:rPr>
                <a:t>TAPU VE KADASTRO GENEL MÜDÜRLÜĞÜ</a:t>
              </a:r>
            </a:p>
          </p:txBody>
        </p:sp>
        <p:pic>
          <p:nvPicPr>
            <p:cNvPr id="8" name="Picture 2" descr="T.C. Çevre ve Şehircilik Bakanlığı"/>
            <p:cNvPicPr>
              <a:picLocks noChangeAspect="1" noChangeArrowheads="1"/>
            </p:cNvPicPr>
            <p:nvPr/>
          </p:nvPicPr>
          <p:blipFill>
            <a:blip r:embed="rId3" cstate="print"/>
            <a:srcRect/>
            <a:stretch>
              <a:fillRect/>
            </a:stretch>
          </p:blipFill>
          <p:spPr bwMode="auto">
            <a:xfrm>
              <a:off x="171450" y="157163"/>
              <a:ext cx="1220788" cy="577850"/>
            </a:xfrm>
            <a:prstGeom prst="rect">
              <a:avLst/>
            </a:prstGeom>
            <a:noFill/>
            <a:ln w="9525">
              <a:noFill/>
              <a:miter lim="800000"/>
              <a:headEnd/>
              <a:tailEnd/>
            </a:ln>
          </p:spPr>
        </p:pic>
        <p:pic>
          <p:nvPicPr>
            <p:cNvPr id="9" name="Resim 1"/>
            <p:cNvPicPr>
              <a:picLocks noChangeAspect="1"/>
            </p:cNvPicPr>
            <p:nvPr/>
          </p:nvPicPr>
          <p:blipFill>
            <a:blip r:embed="rId4" cstate="print"/>
            <a:srcRect/>
            <a:stretch>
              <a:fillRect/>
            </a:stretch>
          </p:blipFill>
          <p:spPr bwMode="auto">
            <a:xfrm>
              <a:off x="8128000" y="15875"/>
              <a:ext cx="968375" cy="955675"/>
            </a:xfrm>
            <a:prstGeom prst="rect">
              <a:avLst/>
            </a:prstGeom>
            <a:noFill/>
            <a:ln w="9525">
              <a:noFill/>
              <a:miter lim="800000"/>
              <a:headEnd/>
              <a:tailEnd/>
            </a:ln>
          </p:spPr>
        </p:pic>
        <p:cxnSp>
          <p:nvCxnSpPr>
            <p:cNvPr id="10" name="Straight Connector 9"/>
            <p:cNvCxnSpPr/>
            <p:nvPr/>
          </p:nvCxnSpPr>
          <p:spPr>
            <a:xfrm>
              <a:off x="187325" y="981075"/>
              <a:ext cx="8785225"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676276"/>
            <a:ext cx="8229600" cy="5824558"/>
          </a:xfrm>
        </p:spPr>
        <p:txBody>
          <a:bodyPr>
            <a:normAutofit/>
          </a:bodyPr>
          <a:lstStyle/>
          <a:p>
            <a:pPr algn="just">
              <a:buNone/>
            </a:pPr>
            <a:endParaRPr lang="tr-TR" b="1" dirty="0" smtClean="0">
              <a:solidFill>
                <a:schemeClr val="accent1">
                  <a:lumMod val="75000"/>
                </a:schemeClr>
              </a:solidFill>
            </a:endParaRPr>
          </a:p>
          <a:p>
            <a:pPr algn="just">
              <a:buNone/>
            </a:pPr>
            <a:r>
              <a:rPr lang="tr-TR" b="1" dirty="0" smtClean="0">
                <a:solidFill>
                  <a:schemeClr val="accent1">
                    <a:lumMod val="75000"/>
                  </a:schemeClr>
                </a:solidFill>
              </a:rPr>
              <a:t>Vekaletnameye  İlişkin  Mevzuat</a:t>
            </a:r>
          </a:p>
          <a:p>
            <a:pPr algn="just"/>
            <a:r>
              <a:rPr lang="tr-TR" sz="2400" dirty="0" smtClean="0">
                <a:latin typeface="Arial Narrow" pitchFamily="34" charset="0"/>
              </a:rPr>
              <a:t>Tapu işlemi için düzenlenecek vekâletnamelerde, vekâlet verenin imzasının bulunması zorunludur. Vekil, tevkil yetkisine dayalı olarak bir başkasını vekil tayin etmiş ise, dayanağı olan vekâletname de aranır. Vekilin kimliği belirlendikten sonra, tapu sicilindeki hak sahibi ile vekâletnamedeki vekâlet verenin kimliği ikinci fıkra hükmüne göre karşılaştırılır. (Tapu Sicili Tüzüğü 18/4. madde)</a:t>
            </a:r>
          </a:p>
          <a:p>
            <a:pPr algn="just">
              <a:buNone/>
            </a:pPr>
            <a:endParaRPr lang="tr-TR" sz="2400" dirty="0" smtClean="0">
              <a:latin typeface="Arial Narrow" pitchFamily="34" charset="0"/>
            </a:endParaRPr>
          </a:p>
          <a:p>
            <a:pPr algn="just"/>
            <a:r>
              <a:rPr lang="tr-TR" sz="2400" dirty="0" smtClean="0">
                <a:latin typeface="Arial Narrow" pitchFamily="34" charset="0"/>
              </a:rPr>
              <a:t>17.08.2013 tarihli yeni Tapu Sicili Tüzüğü’nün yayımlandığı tarihten önce düzenlenmiş olan vekâletnameler hakkında, vekâletnamelerde ilgilinin imzası aranılmadan işlem yapılması gerekir. ( 03.09.2013 tarihli 7059 sayılı duyuru 5. madde) </a:t>
            </a:r>
          </a:p>
        </p:txBody>
      </p:sp>
      <p:sp>
        <p:nvSpPr>
          <p:cNvPr id="5" name="4 Slayt Numarası Yer Tutucusu"/>
          <p:cNvSpPr>
            <a:spLocks noGrp="1"/>
          </p:cNvSpPr>
          <p:nvPr>
            <p:ph type="sldNum" sz="quarter" idx="12"/>
          </p:nvPr>
        </p:nvSpPr>
        <p:spPr/>
        <p:txBody>
          <a:bodyPr/>
          <a:lstStyle/>
          <a:p>
            <a:fld id="{B1DEFA8C-F947-479F-BE07-76B6B3F80BF1}" type="slidenum">
              <a:rPr lang="tr-TR" b="1" smtClean="0">
                <a:solidFill>
                  <a:schemeClr val="tx1"/>
                </a:solidFill>
              </a:rPr>
              <a:pPr/>
              <a:t>26</a:t>
            </a:fld>
            <a:endParaRPr lang="tr-TR" b="1" dirty="0">
              <a:solidFill>
                <a:schemeClr val="tx1"/>
              </a:solidFill>
            </a:endParaRPr>
          </a:p>
        </p:txBody>
      </p:sp>
      <p:grpSp>
        <p:nvGrpSpPr>
          <p:cNvPr id="2" name="5 Grup"/>
          <p:cNvGrpSpPr/>
          <p:nvPr/>
        </p:nvGrpSpPr>
        <p:grpSpPr>
          <a:xfrm>
            <a:off x="171450" y="15875"/>
            <a:ext cx="8924925" cy="971550"/>
            <a:chOff x="171450" y="15875"/>
            <a:chExt cx="8924925" cy="971550"/>
          </a:xfrm>
        </p:grpSpPr>
        <p:sp>
          <p:nvSpPr>
            <p:cNvPr id="7" name="Title Placeholder 21"/>
            <p:cNvSpPr txBox="1">
              <a:spLocks/>
            </p:cNvSpPr>
            <p:nvPr/>
          </p:nvSpPr>
          <p:spPr>
            <a:xfrm>
              <a:off x="301625" y="228600"/>
              <a:ext cx="8534400" cy="758825"/>
            </a:xfrm>
            <a:prstGeom prst="rect">
              <a:avLst/>
            </a:prstGeom>
            <a:noFill/>
          </p:spPr>
          <p:txBody>
            <a:bodyPr anchor="b"/>
            <a:lstStyle/>
            <a:p>
              <a:pPr algn="ctr" fontAlgn="auto">
                <a:spcBef>
                  <a:spcPts val="0"/>
                </a:spcBef>
                <a:spcAft>
                  <a:spcPts val="0"/>
                </a:spcAft>
                <a:defRPr/>
              </a:pPr>
              <a:r>
                <a:rPr lang="tr-TR" sz="2400" dirty="0">
                  <a:solidFill>
                    <a:srgbClr val="002060"/>
                  </a:solidFill>
                  <a:latin typeface="Albertus" pitchFamily="34" charset="0"/>
                  <a:ea typeface="+mj-ea"/>
                  <a:cs typeface="+mj-cs"/>
                </a:rPr>
                <a:t/>
              </a:r>
              <a:br>
                <a:rPr lang="tr-TR" sz="2400" dirty="0">
                  <a:solidFill>
                    <a:srgbClr val="002060"/>
                  </a:solidFill>
                  <a:latin typeface="Albertus" pitchFamily="34" charset="0"/>
                  <a:ea typeface="+mj-ea"/>
                  <a:cs typeface="+mj-cs"/>
                </a:rPr>
              </a:br>
              <a:r>
                <a:rPr lang="tr-TR" sz="2400" dirty="0">
                  <a:solidFill>
                    <a:srgbClr val="002060"/>
                  </a:solidFill>
                  <a:latin typeface="Albertus" pitchFamily="34" charset="0"/>
                  <a:ea typeface="+mj-ea"/>
                  <a:cs typeface="+mj-cs"/>
                </a:rPr>
                <a:t/>
              </a:r>
              <a:br>
                <a:rPr lang="tr-TR" sz="2400" dirty="0">
                  <a:solidFill>
                    <a:srgbClr val="002060"/>
                  </a:solidFill>
                  <a:latin typeface="Albertus" pitchFamily="34" charset="0"/>
                  <a:ea typeface="+mj-ea"/>
                  <a:cs typeface="+mj-cs"/>
                </a:rPr>
              </a:br>
              <a:r>
                <a:rPr lang="tr-TR" sz="2400" dirty="0">
                  <a:solidFill>
                    <a:srgbClr val="002060"/>
                  </a:solidFill>
                  <a:latin typeface="Albertus" pitchFamily="34" charset="0"/>
                  <a:ea typeface="+mj-ea"/>
                  <a:cs typeface="+mj-cs"/>
                </a:rPr>
                <a:t>ÇEVRE VE ŞEHİRCİLİK BAKANLIĞI</a:t>
              </a:r>
              <a:br>
                <a:rPr lang="tr-TR" sz="2400" dirty="0">
                  <a:solidFill>
                    <a:srgbClr val="002060"/>
                  </a:solidFill>
                  <a:latin typeface="Albertus" pitchFamily="34" charset="0"/>
                  <a:ea typeface="+mj-ea"/>
                  <a:cs typeface="+mj-cs"/>
                </a:rPr>
              </a:br>
              <a:r>
                <a:rPr lang="tr-TR" sz="2400" dirty="0">
                  <a:solidFill>
                    <a:srgbClr val="002060"/>
                  </a:solidFill>
                  <a:latin typeface="Albertus" pitchFamily="34" charset="0"/>
                  <a:ea typeface="+mj-ea"/>
                  <a:cs typeface="+mj-cs"/>
                </a:rPr>
                <a:t>TAPU VE KADASTRO GENEL MÜDÜRLÜĞÜ</a:t>
              </a:r>
            </a:p>
          </p:txBody>
        </p:sp>
        <p:pic>
          <p:nvPicPr>
            <p:cNvPr id="8" name="Picture 2" descr="T.C. Çevre ve Şehircilik Bakanlığı"/>
            <p:cNvPicPr>
              <a:picLocks noChangeAspect="1" noChangeArrowheads="1"/>
            </p:cNvPicPr>
            <p:nvPr/>
          </p:nvPicPr>
          <p:blipFill>
            <a:blip r:embed="rId3" cstate="print"/>
            <a:srcRect/>
            <a:stretch>
              <a:fillRect/>
            </a:stretch>
          </p:blipFill>
          <p:spPr bwMode="auto">
            <a:xfrm>
              <a:off x="171450" y="157163"/>
              <a:ext cx="1220788" cy="577850"/>
            </a:xfrm>
            <a:prstGeom prst="rect">
              <a:avLst/>
            </a:prstGeom>
            <a:noFill/>
            <a:ln w="9525">
              <a:noFill/>
              <a:miter lim="800000"/>
              <a:headEnd/>
              <a:tailEnd/>
            </a:ln>
          </p:spPr>
        </p:pic>
        <p:pic>
          <p:nvPicPr>
            <p:cNvPr id="9" name="Resim 1"/>
            <p:cNvPicPr>
              <a:picLocks noChangeAspect="1"/>
            </p:cNvPicPr>
            <p:nvPr/>
          </p:nvPicPr>
          <p:blipFill>
            <a:blip r:embed="rId4" cstate="print"/>
            <a:srcRect/>
            <a:stretch>
              <a:fillRect/>
            </a:stretch>
          </p:blipFill>
          <p:spPr bwMode="auto">
            <a:xfrm>
              <a:off x="8128000" y="15875"/>
              <a:ext cx="968375" cy="955675"/>
            </a:xfrm>
            <a:prstGeom prst="rect">
              <a:avLst/>
            </a:prstGeom>
            <a:noFill/>
            <a:ln w="9525">
              <a:noFill/>
              <a:miter lim="800000"/>
              <a:headEnd/>
              <a:tailEnd/>
            </a:ln>
          </p:spPr>
        </p:pic>
        <p:cxnSp>
          <p:nvCxnSpPr>
            <p:cNvPr id="10" name="Straight Connector 9"/>
            <p:cNvCxnSpPr/>
            <p:nvPr/>
          </p:nvCxnSpPr>
          <p:spPr>
            <a:xfrm>
              <a:off x="187325" y="981075"/>
              <a:ext cx="8785225"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676276"/>
            <a:ext cx="8229600" cy="5824558"/>
          </a:xfrm>
        </p:spPr>
        <p:txBody>
          <a:bodyPr>
            <a:normAutofit/>
          </a:bodyPr>
          <a:lstStyle/>
          <a:p>
            <a:pPr algn="just">
              <a:buNone/>
            </a:pPr>
            <a:endParaRPr lang="tr-TR" b="1" dirty="0" smtClean="0">
              <a:solidFill>
                <a:schemeClr val="accent1">
                  <a:lumMod val="75000"/>
                </a:schemeClr>
              </a:solidFill>
            </a:endParaRPr>
          </a:p>
          <a:p>
            <a:pPr marL="342900" lvl="1" indent="-342900" algn="just">
              <a:buNone/>
            </a:pPr>
            <a:r>
              <a:rPr lang="tr-TR" sz="3500" b="1" dirty="0" smtClean="0">
                <a:solidFill>
                  <a:schemeClr val="accent1">
                    <a:lumMod val="75000"/>
                  </a:schemeClr>
                </a:solidFill>
                <a:latin typeface="Arial Narrow" pitchFamily="34" charset="0"/>
              </a:rPr>
              <a:t>Vekaletnamede sahtecilik</a:t>
            </a:r>
          </a:p>
          <a:p>
            <a:pPr marL="342900" lvl="1" indent="-342900" algn="just">
              <a:buFont typeface="Arial" charset="0"/>
              <a:buChar char="•"/>
            </a:pPr>
            <a:r>
              <a:rPr lang="tr-TR" sz="2000" dirty="0" smtClean="0">
                <a:solidFill>
                  <a:schemeClr val="tx1">
                    <a:lumMod val="95000"/>
                    <a:lumOff val="5000"/>
                  </a:schemeClr>
                </a:solidFill>
                <a:latin typeface="Arial Narrow" pitchFamily="34" charset="0"/>
              </a:rPr>
              <a:t>Vekâlet veren kişinin temsilcisinin (vekilinin) değiştirilmesi suretiyle yapılan sahtecilikler </a:t>
            </a:r>
          </a:p>
          <a:p>
            <a:pPr marL="342900" lvl="1" indent="-342900" algn="just">
              <a:buNone/>
            </a:pPr>
            <a:endParaRPr lang="tr-TR" sz="2000" dirty="0" smtClean="0">
              <a:solidFill>
                <a:schemeClr val="tx1">
                  <a:lumMod val="95000"/>
                  <a:lumOff val="5000"/>
                </a:schemeClr>
              </a:solidFill>
              <a:latin typeface="Arial Narrow" pitchFamily="34" charset="0"/>
            </a:endParaRPr>
          </a:p>
          <a:p>
            <a:pPr marL="342900" lvl="1" indent="-342900" algn="just">
              <a:buFont typeface="Arial" charset="0"/>
              <a:buChar char="•"/>
            </a:pPr>
            <a:r>
              <a:rPr lang="tr-TR" sz="2000" dirty="0" smtClean="0">
                <a:solidFill>
                  <a:schemeClr val="tx1">
                    <a:lumMod val="95000"/>
                    <a:lumOff val="5000"/>
                  </a:schemeClr>
                </a:solidFill>
                <a:latin typeface="Arial Narrow" pitchFamily="34" charset="0"/>
              </a:rPr>
              <a:t>Vekâlet veren kişinin verdiği yetkinin dışında yetkiler içeren sayfa veya cümle, rakam, harf ilavesi suretiyle vekâlet kapsamını genişleterek, olmayan yetkileri kullanmak suretiyle yapılan sahtecilikler </a:t>
            </a:r>
          </a:p>
          <a:p>
            <a:pPr marL="342900" lvl="1" indent="-342900" algn="just">
              <a:buNone/>
            </a:pPr>
            <a:endParaRPr lang="tr-TR" sz="2000" dirty="0" smtClean="0">
              <a:solidFill>
                <a:schemeClr val="tx1">
                  <a:lumMod val="95000"/>
                  <a:lumOff val="5000"/>
                </a:schemeClr>
              </a:solidFill>
              <a:latin typeface="Arial Narrow" pitchFamily="34" charset="0"/>
            </a:endParaRPr>
          </a:p>
          <a:p>
            <a:pPr marL="342900" lvl="1" indent="-342900" algn="just">
              <a:buFont typeface="Arial" charset="0"/>
              <a:buChar char="•"/>
            </a:pPr>
            <a:r>
              <a:rPr lang="tr-TR" sz="2000" dirty="0" smtClean="0">
                <a:solidFill>
                  <a:schemeClr val="tx1">
                    <a:lumMod val="95000"/>
                    <a:lumOff val="5000"/>
                  </a:schemeClr>
                </a:solidFill>
                <a:latin typeface="Arial Narrow" pitchFamily="34" charset="0"/>
              </a:rPr>
              <a:t>Tapu malikinin nüfus bilgilerinin başka bir nüfus cüzdanına yazılması suretiyle noterden sahte vekâlet tanzimi</a:t>
            </a:r>
          </a:p>
          <a:p>
            <a:pPr marL="342900" lvl="1" indent="-342900" algn="just">
              <a:buNone/>
            </a:pPr>
            <a:endParaRPr lang="tr-TR" sz="2000" dirty="0" smtClean="0">
              <a:solidFill>
                <a:schemeClr val="tx1">
                  <a:lumMod val="95000"/>
                  <a:lumOff val="5000"/>
                </a:schemeClr>
              </a:solidFill>
              <a:latin typeface="Arial Narrow" pitchFamily="34" charset="0"/>
            </a:endParaRPr>
          </a:p>
          <a:p>
            <a:pPr marL="342900" lvl="1" indent="-342900" algn="just">
              <a:buFont typeface="Arial" charset="0"/>
              <a:buChar char="•"/>
            </a:pPr>
            <a:r>
              <a:rPr lang="tr-TR" sz="2000" dirty="0" smtClean="0">
                <a:solidFill>
                  <a:schemeClr val="tx1">
                    <a:lumMod val="95000"/>
                    <a:lumOff val="5000"/>
                  </a:schemeClr>
                </a:solidFill>
                <a:latin typeface="Arial Narrow" pitchFamily="34" charset="0"/>
              </a:rPr>
              <a:t>Vekâletnamede silinti, kazıntı, çıkıntı, ilave yaparak; önemli kısmı okunmayacak hale getirdikten sonra işlemin acele yapılmasını,  sahteciliğin anlaşılmamasını sağlayarak yapılan sahtecilikler</a:t>
            </a:r>
          </a:p>
          <a:p>
            <a:pPr algn="just">
              <a:buNone/>
            </a:pPr>
            <a:endParaRPr lang="tr-TR" b="1" u="sng" dirty="0" smtClean="0">
              <a:solidFill>
                <a:srgbClr val="FF0000"/>
              </a:solidFill>
            </a:endParaRPr>
          </a:p>
        </p:txBody>
      </p:sp>
      <p:sp>
        <p:nvSpPr>
          <p:cNvPr id="5" name="4 Slayt Numarası Yer Tutucusu"/>
          <p:cNvSpPr>
            <a:spLocks noGrp="1"/>
          </p:cNvSpPr>
          <p:nvPr>
            <p:ph type="sldNum" sz="quarter" idx="12"/>
          </p:nvPr>
        </p:nvSpPr>
        <p:spPr/>
        <p:txBody>
          <a:bodyPr/>
          <a:lstStyle/>
          <a:p>
            <a:fld id="{B1DEFA8C-F947-479F-BE07-76B6B3F80BF1}" type="slidenum">
              <a:rPr lang="tr-TR" b="1" smtClean="0">
                <a:solidFill>
                  <a:schemeClr val="tx1"/>
                </a:solidFill>
              </a:rPr>
              <a:pPr/>
              <a:t>27</a:t>
            </a:fld>
            <a:endParaRPr lang="tr-TR" b="1" dirty="0">
              <a:solidFill>
                <a:schemeClr val="tx1"/>
              </a:solidFill>
            </a:endParaRPr>
          </a:p>
        </p:txBody>
      </p:sp>
      <p:grpSp>
        <p:nvGrpSpPr>
          <p:cNvPr id="6" name="5 Grup"/>
          <p:cNvGrpSpPr/>
          <p:nvPr/>
        </p:nvGrpSpPr>
        <p:grpSpPr>
          <a:xfrm>
            <a:off x="171450" y="15875"/>
            <a:ext cx="8924925" cy="971550"/>
            <a:chOff x="171450" y="15875"/>
            <a:chExt cx="8924925" cy="971550"/>
          </a:xfrm>
        </p:grpSpPr>
        <p:sp>
          <p:nvSpPr>
            <p:cNvPr id="7" name="Title Placeholder 21"/>
            <p:cNvSpPr txBox="1">
              <a:spLocks/>
            </p:cNvSpPr>
            <p:nvPr/>
          </p:nvSpPr>
          <p:spPr>
            <a:xfrm>
              <a:off x="301625" y="228600"/>
              <a:ext cx="8534400" cy="758825"/>
            </a:xfrm>
            <a:prstGeom prst="rect">
              <a:avLst/>
            </a:prstGeom>
            <a:noFill/>
          </p:spPr>
          <p:txBody>
            <a:bodyPr anchor="b"/>
            <a:lstStyle/>
            <a:p>
              <a:pPr algn="ctr" fontAlgn="auto">
                <a:spcBef>
                  <a:spcPts val="0"/>
                </a:spcBef>
                <a:spcAft>
                  <a:spcPts val="0"/>
                </a:spcAft>
                <a:defRPr/>
              </a:pPr>
              <a:r>
                <a:rPr lang="tr-TR" sz="2400" dirty="0">
                  <a:solidFill>
                    <a:srgbClr val="002060"/>
                  </a:solidFill>
                  <a:latin typeface="Albertus" pitchFamily="34" charset="0"/>
                  <a:ea typeface="+mj-ea"/>
                  <a:cs typeface="+mj-cs"/>
                </a:rPr>
                <a:t/>
              </a:r>
              <a:br>
                <a:rPr lang="tr-TR" sz="2400" dirty="0">
                  <a:solidFill>
                    <a:srgbClr val="002060"/>
                  </a:solidFill>
                  <a:latin typeface="Albertus" pitchFamily="34" charset="0"/>
                  <a:ea typeface="+mj-ea"/>
                  <a:cs typeface="+mj-cs"/>
                </a:rPr>
              </a:br>
              <a:r>
                <a:rPr lang="tr-TR" sz="2400" dirty="0">
                  <a:solidFill>
                    <a:srgbClr val="002060"/>
                  </a:solidFill>
                  <a:latin typeface="Albertus" pitchFamily="34" charset="0"/>
                  <a:ea typeface="+mj-ea"/>
                  <a:cs typeface="+mj-cs"/>
                </a:rPr>
                <a:t/>
              </a:r>
              <a:br>
                <a:rPr lang="tr-TR" sz="2400" dirty="0">
                  <a:solidFill>
                    <a:srgbClr val="002060"/>
                  </a:solidFill>
                  <a:latin typeface="Albertus" pitchFamily="34" charset="0"/>
                  <a:ea typeface="+mj-ea"/>
                  <a:cs typeface="+mj-cs"/>
                </a:rPr>
              </a:br>
              <a:r>
                <a:rPr lang="tr-TR" sz="2400" dirty="0">
                  <a:solidFill>
                    <a:srgbClr val="002060"/>
                  </a:solidFill>
                  <a:latin typeface="Albertus" pitchFamily="34" charset="0"/>
                  <a:ea typeface="+mj-ea"/>
                  <a:cs typeface="+mj-cs"/>
                </a:rPr>
                <a:t>ÇEVRE VE ŞEHİRCİLİK BAKANLIĞI</a:t>
              </a:r>
              <a:br>
                <a:rPr lang="tr-TR" sz="2400" dirty="0">
                  <a:solidFill>
                    <a:srgbClr val="002060"/>
                  </a:solidFill>
                  <a:latin typeface="Albertus" pitchFamily="34" charset="0"/>
                  <a:ea typeface="+mj-ea"/>
                  <a:cs typeface="+mj-cs"/>
                </a:rPr>
              </a:br>
              <a:r>
                <a:rPr lang="tr-TR" sz="2400" dirty="0">
                  <a:solidFill>
                    <a:srgbClr val="002060"/>
                  </a:solidFill>
                  <a:latin typeface="Albertus" pitchFamily="34" charset="0"/>
                  <a:ea typeface="+mj-ea"/>
                  <a:cs typeface="+mj-cs"/>
                </a:rPr>
                <a:t>TAPU VE KADASTRO GENEL MÜDÜRLÜĞÜ</a:t>
              </a:r>
            </a:p>
          </p:txBody>
        </p:sp>
        <p:pic>
          <p:nvPicPr>
            <p:cNvPr id="8" name="Picture 2" descr="T.C. Çevre ve Şehircilik Bakanlığı"/>
            <p:cNvPicPr>
              <a:picLocks noChangeAspect="1" noChangeArrowheads="1"/>
            </p:cNvPicPr>
            <p:nvPr/>
          </p:nvPicPr>
          <p:blipFill>
            <a:blip r:embed="rId3" cstate="print"/>
            <a:srcRect/>
            <a:stretch>
              <a:fillRect/>
            </a:stretch>
          </p:blipFill>
          <p:spPr bwMode="auto">
            <a:xfrm>
              <a:off x="171450" y="157163"/>
              <a:ext cx="1220788" cy="577850"/>
            </a:xfrm>
            <a:prstGeom prst="rect">
              <a:avLst/>
            </a:prstGeom>
            <a:noFill/>
            <a:ln w="9525">
              <a:noFill/>
              <a:miter lim="800000"/>
              <a:headEnd/>
              <a:tailEnd/>
            </a:ln>
          </p:spPr>
        </p:pic>
        <p:pic>
          <p:nvPicPr>
            <p:cNvPr id="9" name="Resim 1"/>
            <p:cNvPicPr>
              <a:picLocks noChangeAspect="1"/>
            </p:cNvPicPr>
            <p:nvPr/>
          </p:nvPicPr>
          <p:blipFill>
            <a:blip r:embed="rId4" cstate="print"/>
            <a:srcRect/>
            <a:stretch>
              <a:fillRect/>
            </a:stretch>
          </p:blipFill>
          <p:spPr bwMode="auto">
            <a:xfrm>
              <a:off x="8128000" y="15875"/>
              <a:ext cx="968375" cy="955675"/>
            </a:xfrm>
            <a:prstGeom prst="rect">
              <a:avLst/>
            </a:prstGeom>
            <a:noFill/>
            <a:ln w="9525">
              <a:noFill/>
              <a:miter lim="800000"/>
              <a:headEnd/>
              <a:tailEnd/>
            </a:ln>
          </p:spPr>
        </p:pic>
        <p:cxnSp>
          <p:nvCxnSpPr>
            <p:cNvPr id="10" name="Straight Connector 9"/>
            <p:cNvCxnSpPr/>
            <p:nvPr/>
          </p:nvCxnSpPr>
          <p:spPr>
            <a:xfrm>
              <a:off x="187325" y="981075"/>
              <a:ext cx="8785225"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00042"/>
            <a:ext cx="8229600" cy="5824558"/>
          </a:xfrm>
        </p:spPr>
        <p:txBody>
          <a:bodyPr>
            <a:normAutofit/>
          </a:bodyPr>
          <a:lstStyle/>
          <a:p>
            <a:pPr algn="just">
              <a:buNone/>
            </a:pPr>
            <a:endParaRPr lang="tr-TR" b="1" dirty="0" smtClean="0"/>
          </a:p>
          <a:p>
            <a:pPr algn="just">
              <a:buNone/>
            </a:pPr>
            <a:r>
              <a:rPr lang="tr-TR" b="1" dirty="0" smtClean="0">
                <a:solidFill>
                  <a:schemeClr val="accent1">
                    <a:lumMod val="75000"/>
                  </a:schemeClr>
                </a:solidFill>
              </a:rPr>
              <a:t>Mühürler hakkında</a:t>
            </a:r>
          </a:p>
          <a:p>
            <a:pPr lvl="1" algn="just"/>
            <a:r>
              <a:rPr lang="tr-TR" sz="2200" dirty="0" smtClean="0">
                <a:latin typeface="Arial Narrow" pitchFamily="34" charset="0"/>
              </a:rPr>
              <a:t>1985 yılından önceki resmi mühürlerde ay ve yıldızın sola baktığına,</a:t>
            </a:r>
          </a:p>
          <a:p>
            <a:pPr lvl="1" algn="just"/>
            <a:r>
              <a:rPr lang="tr-TR" sz="2200" dirty="0" smtClean="0">
                <a:latin typeface="Arial Narrow" pitchFamily="34" charset="0"/>
              </a:rPr>
              <a:t>1985 yılından sonraki resmi mühürlerde ay ve yıldızın sağa baktığına, </a:t>
            </a:r>
          </a:p>
          <a:p>
            <a:pPr lvl="1" algn="just"/>
            <a:r>
              <a:rPr lang="tr-TR" sz="2200" dirty="0" smtClean="0">
                <a:latin typeface="Arial Narrow" pitchFamily="34" charset="0"/>
              </a:rPr>
              <a:t>Bütün resmi mühürlerde  T.C. harfleri yanında iki nokta, etrafında iki küçük yıldız ve özel bir sayı olduğuna, </a:t>
            </a:r>
          </a:p>
          <a:p>
            <a:pPr lvl="1" algn="just"/>
            <a:r>
              <a:rPr lang="tr-TR" sz="2200" dirty="0" smtClean="0">
                <a:latin typeface="Arial Narrow" pitchFamily="34" charset="0"/>
              </a:rPr>
              <a:t>Mühür çaplarının aynı büyüklükte olduğuna, sadece nüfus müdürlüğünün mührünün kendine özgü küçük bir mührü olduğuna</a:t>
            </a:r>
          </a:p>
          <a:p>
            <a:pPr lvl="1" algn="just"/>
            <a:r>
              <a:rPr lang="tr-TR" sz="2200" dirty="0" smtClean="0">
                <a:latin typeface="Arial Narrow" pitchFamily="34" charset="0"/>
              </a:rPr>
              <a:t>Ayın alt ucuna denk gelecek şekilde Türkiye Cumhuriyetinin kuruluş tarihi olan 1923 rakamlarının olduğuna, </a:t>
            </a:r>
          </a:p>
          <a:p>
            <a:pPr lvl="1" algn="just"/>
            <a:r>
              <a:rPr lang="tr-TR" sz="2200" dirty="0" smtClean="0">
                <a:latin typeface="Arial Narrow" pitchFamily="34" charset="0"/>
              </a:rPr>
              <a:t>Mühürlerde noterlik numaralarının rakamla yazılmadığına dikkat edilmelidir.</a:t>
            </a:r>
            <a:endParaRPr lang="tr-TR" sz="2200" b="1" dirty="0" smtClean="0">
              <a:latin typeface="Arial Narrow" pitchFamily="34" charset="0"/>
            </a:endParaRPr>
          </a:p>
        </p:txBody>
      </p:sp>
      <p:sp>
        <p:nvSpPr>
          <p:cNvPr id="5" name="4 Slayt Numarası Yer Tutucusu"/>
          <p:cNvSpPr>
            <a:spLocks noGrp="1"/>
          </p:cNvSpPr>
          <p:nvPr>
            <p:ph type="sldNum" sz="quarter" idx="12"/>
          </p:nvPr>
        </p:nvSpPr>
        <p:spPr/>
        <p:txBody>
          <a:bodyPr/>
          <a:lstStyle/>
          <a:p>
            <a:endParaRPr lang="tr-TR" b="1" dirty="0">
              <a:solidFill>
                <a:schemeClr val="tx1"/>
              </a:solidFill>
            </a:endParaRPr>
          </a:p>
        </p:txBody>
      </p:sp>
      <p:grpSp>
        <p:nvGrpSpPr>
          <p:cNvPr id="4" name="3 Grup"/>
          <p:cNvGrpSpPr/>
          <p:nvPr/>
        </p:nvGrpSpPr>
        <p:grpSpPr>
          <a:xfrm>
            <a:off x="171450" y="15875"/>
            <a:ext cx="8924925" cy="971550"/>
            <a:chOff x="171450" y="15875"/>
            <a:chExt cx="8924925" cy="971550"/>
          </a:xfrm>
        </p:grpSpPr>
        <p:sp>
          <p:nvSpPr>
            <p:cNvPr id="6" name="Title Placeholder 21"/>
            <p:cNvSpPr txBox="1">
              <a:spLocks/>
            </p:cNvSpPr>
            <p:nvPr/>
          </p:nvSpPr>
          <p:spPr>
            <a:xfrm>
              <a:off x="301625" y="228600"/>
              <a:ext cx="8534400" cy="758825"/>
            </a:xfrm>
            <a:prstGeom prst="rect">
              <a:avLst/>
            </a:prstGeom>
            <a:noFill/>
          </p:spPr>
          <p:txBody>
            <a:bodyPr anchor="b"/>
            <a:lstStyle/>
            <a:p>
              <a:pPr algn="ctr" fontAlgn="auto">
                <a:spcBef>
                  <a:spcPts val="0"/>
                </a:spcBef>
                <a:spcAft>
                  <a:spcPts val="0"/>
                </a:spcAft>
                <a:defRPr/>
              </a:pPr>
              <a:r>
                <a:rPr lang="tr-TR" sz="2400" dirty="0">
                  <a:solidFill>
                    <a:srgbClr val="002060"/>
                  </a:solidFill>
                  <a:latin typeface="Albertus" pitchFamily="34" charset="0"/>
                  <a:ea typeface="+mj-ea"/>
                  <a:cs typeface="+mj-cs"/>
                </a:rPr>
                <a:t/>
              </a:r>
              <a:br>
                <a:rPr lang="tr-TR" sz="2400" dirty="0">
                  <a:solidFill>
                    <a:srgbClr val="002060"/>
                  </a:solidFill>
                  <a:latin typeface="Albertus" pitchFamily="34" charset="0"/>
                  <a:ea typeface="+mj-ea"/>
                  <a:cs typeface="+mj-cs"/>
                </a:rPr>
              </a:br>
              <a:r>
                <a:rPr lang="tr-TR" sz="2400" dirty="0">
                  <a:solidFill>
                    <a:srgbClr val="002060"/>
                  </a:solidFill>
                  <a:latin typeface="Albertus" pitchFamily="34" charset="0"/>
                  <a:ea typeface="+mj-ea"/>
                  <a:cs typeface="+mj-cs"/>
                </a:rPr>
                <a:t/>
              </a:r>
              <a:br>
                <a:rPr lang="tr-TR" sz="2400" dirty="0">
                  <a:solidFill>
                    <a:srgbClr val="002060"/>
                  </a:solidFill>
                  <a:latin typeface="Albertus" pitchFamily="34" charset="0"/>
                  <a:ea typeface="+mj-ea"/>
                  <a:cs typeface="+mj-cs"/>
                </a:rPr>
              </a:br>
              <a:r>
                <a:rPr lang="tr-TR" sz="2400" dirty="0">
                  <a:solidFill>
                    <a:srgbClr val="002060"/>
                  </a:solidFill>
                  <a:latin typeface="Albertus" pitchFamily="34" charset="0"/>
                  <a:ea typeface="+mj-ea"/>
                  <a:cs typeface="+mj-cs"/>
                </a:rPr>
                <a:t>ÇEVRE VE ŞEHİRCİLİK BAKANLIĞI</a:t>
              </a:r>
              <a:br>
                <a:rPr lang="tr-TR" sz="2400" dirty="0">
                  <a:solidFill>
                    <a:srgbClr val="002060"/>
                  </a:solidFill>
                  <a:latin typeface="Albertus" pitchFamily="34" charset="0"/>
                  <a:ea typeface="+mj-ea"/>
                  <a:cs typeface="+mj-cs"/>
                </a:rPr>
              </a:br>
              <a:r>
                <a:rPr lang="tr-TR" sz="2400" dirty="0">
                  <a:solidFill>
                    <a:srgbClr val="002060"/>
                  </a:solidFill>
                  <a:latin typeface="Albertus" pitchFamily="34" charset="0"/>
                  <a:ea typeface="+mj-ea"/>
                  <a:cs typeface="+mj-cs"/>
                </a:rPr>
                <a:t>TAPU VE KADASTRO GENEL MÜDÜRLÜĞÜ</a:t>
              </a:r>
            </a:p>
          </p:txBody>
        </p:sp>
        <p:pic>
          <p:nvPicPr>
            <p:cNvPr id="7" name="Picture 2" descr="T.C. Çevre ve Şehircilik Bakanlığı"/>
            <p:cNvPicPr>
              <a:picLocks noChangeAspect="1" noChangeArrowheads="1"/>
            </p:cNvPicPr>
            <p:nvPr/>
          </p:nvPicPr>
          <p:blipFill>
            <a:blip r:embed="rId3" cstate="print"/>
            <a:srcRect/>
            <a:stretch>
              <a:fillRect/>
            </a:stretch>
          </p:blipFill>
          <p:spPr bwMode="auto">
            <a:xfrm>
              <a:off x="171450" y="157163"/>
              <a:ext cx="1220788" cy="577850"/>
            </a:xfrm>
            <a:prstGeom prst="rect">
              <a:avLst/>
            </a:prstGeom>
            <a:noFill/>
            <a:ln w="9525">
              <a:noFill/>
              <a:miter lim="800000"/>
              <a:headEnd/>
              <a:tailEnd/>
            </a:ln>
          </p:spPr>
        </p:pic>
        <p:pic>
          <p:nvPicPr>
            <p:cNvPr id="8" name="Resim 1"/>
            <p:cNvPicPr>
              <a:picLocks noChangeAspect="1"/>
            </p:cNvPicPr>
            <p:nvPr/>
          </p:nvPicPr>
          <p:blipFill>
            <a:blip r:embed="rId4" cstate="print"/>
            <a:srcRect/>
            <a:stretch>
              <a:fillRect/>
            </a:stretch>
          </p:blipFill>
          <p:spPr bwMode="auto">
            <a:xfrm>
              <a:off x="8128000" y="15875"/>
              <a:ext cx="968375" cy="955675"/>
            </a:xfrm>
            <a:prstGeom prst="rect">
              <a:avLst/>
            </a:prstGeom>
            <a:noFill/>
            <a:ln w="9525">
              <a:noFill/>
              <a:miter lim="800000"/>
              <a:headEnd/>
              <a:tailEnd/>
            </a:ln>
          </p:spPr>
        </p:pic>
        <p:cxnSp>
          <p:nvCxnSpPr>
            <p:cNvPr id="9" name="Straight Connector 9"/>
            <p:cNvCxnSpPr/>
            <p:nvPr/>
          </p:nvCxnSpPr>
          <p:spPr>
            <a:xfrm>
              <a:off x="187325" y="981075"/>
              <a:ext cx="8785225"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p:txBody>
          <a:bodyPr/>
          <a:lstStyle/>
          <a:p>
            <a:fld id="{B1DEFA8C-F947-479F-BE07-76B6B3F80BF1}" type="slidenum">
              <a:rPr lang="tr-TR" smtClean="0"/>
              <a:pPr/>
              <a:t>29</a:t>
            </a:fld>
            <a:endParaRPr lang="tr-TR"/>
          </a:p>
        </p:txBody>
      </p:sp>
      <p:sp>
        <p:nvSpPr>
          <p:cNvPr id="3" name="2 İçerik Yer Tutucusu"/>
          <p:cNvSpPr>
            <a:spLocks noGrp="1"/>
          </p:cNvSpPr>
          <p:nvPr>
            <p:ph idx="4294967295"/>
          </p:nvPr>
        </p:nvSpPr>
        <p:spPr>
          <a:xfrm>
            <a:off x="0" y="1143000"/>
            <a:ext cx="8115300" cy="5181600"/>
          </a:xfrm>
        </p:spPr>
        <p:txBody>
          <a:bodyPr>
            <a:normAutofit/>
          </a:bodyPr>
          <a:lstStyle/>
          <a:p>
            <a:pPr algn="just">
              <a:buNone/>
            </a:pPr>
            <a:r>
              <a:rPr lang="tr-TR" dirty="0" smtClean="0"/>
              <a:t>    Sahte mühürler</a:t>
            </a:r>
          </a:p>
          <a:p>
            <a:pPr algn="just">
              <a:buNone/>
            </a:pPr>
            <a:endParaRPr lang="tr-TR" dirty="0"/>
          </a:p>
        </p:txBody>
      </p:sp>
      <p:grpSp>
        <p:nvGrpSpPr>
          <p:cNvPr id="6" name="5 Grup"/>
          <p:cNvGrpSpPr/>
          <p:nvPr/>
        </p:nvGrpSpPr>
        <p:grpSpPr>
          <a:xfrm>
            <a:off x="171450" y="15875"/>
            <a:ext cx="8924925" cy="971550"/>
            <a:chOff x="171450" y="15875"/>
            <a:chExt cx="8924925" cy="971550"/>
          </a:xfrm>
        </p:grpSpPr>
        <p:sp>
          <p:nvSpPr>
            <p:cNvPr id="7" name="Title Placeholder 21"/>
            <p:cNvSpPr txBox="1">
              <a:spLocks/>
            </p:cNvSpPr>
            <p:nvPr/>
          </p:nvSpPr>
          <p:spPr>
            <a:xfrm>
              <a:off x="301625" y="228600"/>
              <a:ext cx="8534400" cy="758825"/>
            </a:xfrm>
            <a:prstGeom prst="rect">
              <a:avLst/>
            </a:prstGeom>
            <a:noFill/>
          </p:spPr>
          <p:txBody>
            <a:bodyPr anchor="b"/>
            <a:lstStyle/>
            <a:p>
              <a:pPr algn="ctr" fontAlgn="auto">
                <a:spcBef>
                  <a:spcPts val="0"/>
                </a:spcBef>
                <a:spcAft>
                  <a:spcPts val="0"/>
                </a:spcAft>
                <a:defRPr/>
              </a:pPr>
              <a:r>
                <a:rPr lang="tr-TR" sz="2400" dirty="0">
                  <a:solidFill>
                    <a:srgbClr val="002060"/>
                  </a:solidFill>
                  <a:latin typeface="Albertus" pitchFamily="34" charset="0"/>
                  <a:ea typeface="+mj-ea"/>
                  <a:cs typeface="+mj-cs"/>
                </a:rPr>
                <a:t/>
              </a:r>
              <a:br>
                <a:rPr lang="tr-TR" sz="2400" dirty="0">
                  <a:solidFill>
                    <a:srgbClr val="002060"/>
                  </a:solidFill>
                  <a:latin typeface="Albertus" pitchFamily="34" charset="0"/>
                  <a:ea typeface="+mj-ea"/>
                  <a:cs typeface="+mj-cs"/>
                </a:rPr>
              </a:br>
              <a:r>
                <a:rPr lang="tr-TR" sz="2400" dirty="0">
                  <a:solidFill>
                    <a:srgbClr val="002060"/>
                  </a:solidFill>
                  <a:latin typeface="Albertus" pitchFamily="34" charset="0"/>
                  <a:ea typeface="+mj-ea"/>
                  <a:cs typeface="+mj-cs"/>
                </a:rPr>
                <a:t/>
              </a:r>
              <a:br>
                <a:rPr lang="tr-TR" sz="2400" dirty="0">
                  <a:solidFill>
                    <a:srgbClr val="002060"/>
                  </a:solidFill>
                  <a:latin typeface="Albertus" pitchFamily="34" charset="0"/>
                  <a:ea typeface="+mj-ea"/>
                  <a:cs typeface="+mj-cs"/>
                </a:rPr>
              </a:br>
              <a:r>
                <a:rPr lang="tr-TR" sz="2400" dirty="0">
                  <a:solidFill>
                    <a:srgbClr val="002060"/>
                  </a:solidFill>
                  <a:latin typeface="Albertus" pitchFamily="34" charset="0"/>
                  <a:ea typeface="+mj-ea"/>
                  <a:cs typeface="+mj-cs"/>
                </a:rPr>
                <a:t>ÇEVRE VE ŞEHİRCİLİK BAKANLIĞI</a:t>
              </a:r>
              <a:br>
                <a:rPr lang="tr-TR" sz="2400" dirty="0">
                  <a:solidFill>
                    <a:srgbClr val="002060"/>
                  </a:solidFill>
                  <a:latin typeface="Albertus" pitchFamily="34" charset="0"/>
                  <a:ea typeface="+mj-ea"/>
                  <a:cs typeface="+mj-cs"/>
                </a:rPr>
              </a:br>
              <a:r>
                <a:rPr lang="tr-TR" sz="2400" dirty="0">
                  <a:solidFill>
                    <a:srgbClr val="002060"/>
                  </a:solidFill>
                  <a:latin typeface="Albertus" pitchFamily="34" charset="0"/>
                  <a:ea typeface="+mj-ea"/>
                  <a:cs typeface="+mj-cs"/>
                </a:rPr>
                <a:t>TAPU VE KADASTRO GENEL MÜDÜRLÜĞÜ</a:t>
              </a:r>
            </a:p>
          </p:txBody>
        </p:sp>
        <p:pic>
          <p:nvPicPr>
            <p:cNvPr id="8" name="Picture 2" descr="T.C. Çevre ve Şehircilik Bakanlığı"/>
            <p:cNvPicPr>
              <a:picLocks noChangeAspect="1" noChangeArrowheads="1"/>
            </p:cNvPicPr>
            <p:nvPr/>
          </p:nvPicPr>
          <p:blipFill>
            <a:blip r:embed="rId2" cstate="print"/>
            <a:srcRect/>
            <a:stretch>
              <a:fillRect/>
            </a:stretch>
          </p:blipFill>
          <p:spPr bwMode="auto">
            <a:xfrm>
              <a:off x="171450" y="157163"/>
              <a:ext cx="1220788" cy="577850"/>
            </a:xfrm>
            <a:prstGeom prst="rect">
              <a:avLst/>
            </a:prstGeom>
            <a:noFill/>
            <a:ln w="9525">
              <a:noFill/>
              <a:miter lim="800000"/>
              <a:headEnd/>
              <a:tailEnd/>
            </a:ln>
          </p:spPr>
        </p:pic>
        <p:pic>
          <p:nvPicPr>
            <p:cNvPr id="9" name="Resim 1"/>
            <p:cNvPicPr>
              <a:picLocks noChangeAspect="1"/>
            </p:cNvPicPr>
            <p:nvPr/>
          </p:nvPicPr>
          <p:blipFill>
            <a:blip r:embed="rId3" cstate="print"/>
            <a:srcRect/>
            <a:stretch>
              <a:fillRect/>
            </a:stretch>
          </p:blipFill>
          <p:spPr bwMode="auto">
            <a:xfrm>
              <a:off x="8128000" y="15875"/>
              <a:ext cx="968375" cy="955675"/>
            </a:xfrm>
            <a:prstGeom prst="rect">
              <a:avLst/>
            </a:prstGeom>
            <a:noFill/>
            <a:ln w="9525">
              <a:noFill/>
              <a:miter lim="800000"/>
              <a:headEnd/>
              <a:tailEnd/>
            </a:ln>
          </p:spPr>
        </p:pic>
        <p:cxnSp>
          <p:nvCxnSpPr>
            <p:cNvPr id="10" name="Straight Connector 9"/>
            <p:cNvCxnSpPr/>
            <p:nvPr/>
          </p:nvCxnSpPr>
          <p:spPr>
            <a:xfrm>
              <a:off x="187325" y="981075"/>
              <a:ext cx="8785225"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11" name="Picture 5" descr="sahte_02"/>
          <p:cNvPicPr>
            <a:picLocks noChangeAspect="1" noChangeArrowheads="1"/>
          </p:cNvPicPr>
          <p:nvPr/>
        </p:nvPicPr>
        <p:blipFill>
          <a:blip r:embed="rId4" cstate="print"/>
          <a:srcRect/>
          <a:stretch>
            <a:fillRect/>
          </a:stretch>
        </p:blipFill>
        <p:spPr bwMode="auto">
          <a:xfrm>
            <a:off x="467544" y="1988840"/>
            <a:ext cx="3649662" cy="3678238"/>
          </a:xfrm>
          <a:prstGeom prst="rect">
            <a:avLst/>
          </a:prstGeom>
          <a:noFill/>
          <a:ln w="9525">
            <a:noFill/>
            <a:miter lim="800000"/>
            <a:headEnd/>
            <a:tailEnd/>
          </a:ln>
        </p:spPr>
      </p:pic>
      <p:pic>
        <p:nvPicPr>
          <p:cNvPr id="12" name="Picture 4" descr="sahte_01"/>
          <p:cNvPicPr>
            <a:picLocks noChangeAspect="1" noChangeArrowheads="1"/>
          </p:cNvPicPr>
          <p:nvPr/>
        </p:nvPicPr>
        <p:blipFill>
          <a:blip r:embed="rId5" cstate="print"/>
          <a:srcRect/>
          <a:stretch>
            <a:fillRect/>
          </a:stretch>
        </p:blipFill>
        <p:spPr bwMode="auto">
          <a:xfrm>
            <a:off x="5148263" y="1700213"/>
            <a:ext cx="3692525" cy="370681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357298"/>
            <a:ext cx="8229600" cy="4967302"/>
          </a:xfrm>
        </p:spPr>
        <p:txBody>
          <a:bodyPr>
            <a:normAutofit/>
          </a:bodyPr>
          <a:lstStyle/>
          <a:p>
            <a:pPr marL="514350" indent="-514350" algn="just">
              <a:buNone/>
            </a:pPr>
            <a:r>
              <a:rPr lang="tr-TR" b="1" dirty="0" smtClean="0">
                <a:solidFill>
                  <a:schemeClr val="accent1">
                    <a:lumMod val="75000"/>
                  </a:schemeClr>
                </a:solidFill>
              </a:rPr>
              <a:t>	</a:t>
            </a:r>
            <a:r>
              <a:rPr lang="tr-TR" b="1" dirty="0" smtClean="0">
                <a:solidFill>
                  <a:schemeClr val="accent1">
                    <a:lumMod val="75000"/>
                  </a:schemeClr>
                </a:solidFill>
                <a:latin typeface="Arial Narrow" pitchFamily="34" charset="0"/>
              </a:rPr>
              <a:t>Sahtecilik</a:t>
            </a:r>
          </a:p>
          <a:p>
            <a:pPr marL="514350" indent="-514350" algn="just">
              <a:buNone/>
            </a:pPr>
            <a:endParaRPr lang="tr-TR" b="1" dirty="0" smtClean="0">
              <a:latin typeface="Arial Narrow" pitchFamily="34" charset="0"/>
            </a:endParaRPr>
          </a:p>
          <a:p>
            <a:pPr marL="514350" indent="-514350" algn="just"/>
            <a:r>
              <a:rPr lang="tr-TR" sz="2800" b="1" dirty="0" smtClean="0">
                <a:latin typeface="Arial Narrow" pitchFamily="34" charset="0"/>
              </a:rPr>
              <a:t>Edinilen bilgiler ile belgeyi değiştirerek veya gerçek dışı belge düzenleyerek insanların aldatılması</a:t>
            </a:r>
          </a:p>
          <a:p>
            <a:pPr marL="514350" indent="-514350" algn="just">
              <a:buNone/>
            </a:pPr>
            <a:endParaRPr lang="tr-TR" sz="2800" b="1" dirty="0" smtClean="0">
              <a:solidFill>
                <a:schemeClr val="accent1">
                  <a:lumMod val="75000"/>
                </a:schemeClr>
              </a:solidFill>
              <a:latin typeface="Arial Narrow" pitchFamily="34" charset="0"/>
            </a:endParaRPr>
          </a:p>
          <a:p>
            <a:pPr marL="514350" indent="-514350" algn="just"/>
            <a:r>
              <a:rPr lang="tr-TR" sz="2800" b="1" dirty="0" smtClean="0">
                <a:latin typeface="Arial Narrow" pitchFamily="34" charset="0"/>
              </a:rPr>
              <a:t>Fransız Ceza Kanununa göre, delil değeri bulunan bir belgenin her ne suretle olursa olsun zarar verebilecek bir biçimde tahrifi</a:t>
            </a:r>
          </a:p>
          <a:p>
            <a:pPr marL="514350" indent="-514350" algn="just"/>
            <a:endParaRPr lang="tr-TR" sz="2800" b="1" dirty="0" smtClean="0">
              <a:latin typeface="Arial Narrow" pitchFamily="34" charset="0"/>
            </a:endParaRPr>
          </a:p>
          <a:p>
            <a:pPr marL="514350" indent="-514350" algn="just">
              <a:buBlip>
                <a:blip r:embed="rId3"/>
              </a:buBlip>
            </a:pPr>
            <a:endParaRPr lang="tr-TR" b="1" dirty="0" smtClean="0"/>
          </a:p>
          <a:p>
            <a:pPr marL="514350" indent="-514350" algn="just">
              <a:buBlip>
                <a:blip r:embed="rId3"/>
              </a:buBlip>
            </a:pPr>
            <a:endParaRPr lang="tr-TR" b="1" dirty="0" smtClean="0"/>
          </a:p>
          <a:p>
            <a:pPr marL="514350" indent="-514350" algn="just">
              <a:buBlip>
                <a:blip r:embed="rId3"/>
              </a:buBlip>
            </a:pPr>
            <a:endParaRPr lang="tr-TR" b="1" dirty="0" smtClean="0"/>
          </a:p>
          <a:p>
            <a:pPr marL="514350" indent="-514350" algn="just">
              <a:buBlip>
                <a:blip r:embed="rId3"/>
              </a:buBlip>
            </a:pPr>
            <a:endParaRPr lang="tr-TR" b="1" dirty="0" smtClean="0"/>
          </a:p>
          <a:p>
            <a:pPr marL="514350" indent="-514350" algn="just">
              <a:buBlip>
                <a:blip r:embed="rId3"/>
              </a:buBlip>
            </a:pPr>
            <a:endParaRPr lang="tr-TR" b="1" dirty="0" smtClean="0"/>
          </a:p>
          <a:p>
            <a:pPr marL="514350" indent="-514350" algn="just">
              <a:buBlip>
                <a:blip r:embed="rId3"/>
              </a:buBlip>
            </a:pPr>
            <a:endParaRPr lang="tr-TR" b="1" dirty="0" smtClean="0"/>
          </a:p>
          <a:p>
            <a:pPr marL="514350" indent="-514350" algn="just">
              <a:buBlip>
                <a:blip r:embed="rId3"/>
              </a:buBlip>
            </a:pPr>
            <a:endParaRPr lang="tr-TR" b="1" dirty="0" smtClean="0"/>
          </a:p>
          <a:p>
            <a:pPr marL="514350" indent="-514350" algn="just">
              <a:buBlip>
                <a:blip r:embed="rId3"/>
              </a:buBlip>
            </a:pPr>
            <a:endParaRPr lang="tr-TR" b="1" dirty="0" smtClean="0"/>
          </a:p>
          <a:p>
            <a:pPr marL="514350" indent="-514350" algn="just">
              <a:buBlip>
                <a:blip r:embed="rId3"/>
              </a:buBlip>
            </a:pPr>
            <a:endParaRPr lang="tr-TR" b="1" dirty="0" smtClean="0"/>
          </a:p>
          <a:p>
            <a:pPr marL="514350" indent="-514350" algn="just">
              <a:buBlip>
                <a:blip r:embed="rId3"/>
              </a:buBlip>
            </a:pPr>
            <a:endParaRPr lang="tr-TR" b="1" dirty="0" smtClean="0"/>
          </a:p>
          <a:p>
            <a:pPr marL="514350" indent="-514350" algn="just">
              <a:buBlip>
                <a:blip r:embed="rId3"/>
              </a:buBlip>
            </a:pPr>
            <a:endParaRPr lang="tr-TR" b="1" dirty="0" smtClean="0"/>
          </a:p>
          <a:p>
            <a:pPr marL="514350" indent="-514350" algn="just">
              <a:buBlip>
                <a:blip r:embed="rId3"/>
              </a:buBlip>
            </a:pPr>
            <a:endParaRPr lang="tr-TR" b="1" dirty="0" smtClean="0"/>
          </a:p>
          <a:p>
            <a:pPr marL="514350" indent="-514350" algn="just">
              <a:buBlip>
                <a:blip r:embed="rId3"/>
              </a:buBlip>
            </a:pPr>
            <a:endParaRPr lang="tr-TR" b="1" dirty="0" smtClean="0"/>
          </a:p>
          <a:p>
            <a:pPr marL="514350" indent="-514350" algn="just">
              <a:buBlip>
                <a:blip r:embed="rId3"/>
              </a:buBlip>
            </a:pPr>
            <a:endParaRPr lang="tr-TR" b="1" dirty="0" smtClean="0"/>
          </a:p>
          <a:p>
            <a:pPr marL="514350" indent="-514350" algn="just">
              <a:buBlip>
                <a:blip r:embed="rId3"/>
              </a:buBlip>
            </a:pPr>
            <a:endParaRPr lang="tr-TR" b="1" dirty="0" smtClean="0"/>
          </a:p>
          <a:p>
            <a:pPr marL="514350" indent="-514350" algn="just">
              <a:buBlip>
                <a:blip r:embed="rId3"/>
              </a:buBlip>
            </a:pPr>
            <a:endParaRPr lang="tr-TR" b="1" dirty="0" smtClean="0"/>
          </a:p>
        </p:txBody>
      </p:sp>
      <p:sp>
        <p:nvSpPr>
          <p:cNvPr id="5" name="4 Slayt Numarası Yer Tutucusu"/>
          <p:cNvSpPr>
            <a:spLocks noGrp="1"/>
          </p:cNvSpPr>
          <p:nvPr>
            <p:ph type="sldNum" sz="quarter" idx="12"/>
          </p:nvPr>
        </p:nvSpPr>
        <p:spPr/>
        <p:txBody>
          <a:bodyPr/>
          <a:lstStyle/>
          <a:p>
            <a:endParaRPr lang="tr-TR" b="1" dirty="0">
              <a:solidFill>
                <a:schemeClr val="tx1"/>
              </a:solidFill>
            </a:endParaRPr>
          </a:p>
        </p:txBody>
      </p:sp>
      <p:grpSp>
        <p:nvGrpSpPr>
          <p:cNvPr id="6" name="5 Grup"/>
          <p:cNvGrpSpPr/>
          <p:nvPr/>
        </p:nvGrpSpPr>
        <p:grpSpPr>
          <a:xfrm>
            <a:off x="171450" y="15875"/>
            <a:ext cx="8924925" cy="971550"/>
            <a:chOff x="171450" y="15875"/>
            <a:chExt cx="8924925" cy="971550"/>
          </a:xfrm>
        </p:grpSpPr>
        <p:sp>
          <p:nvSpPr>
            <p:cNvPr id="7" name="Title Placeholder 21"/>
            <p:cNvSpPr txBox="1">
              <a:spLocks/>
            </p:cNvSpPr>
            <p:nvPr/>
          </p:nvSpPr>
          <p:spPr>
            <a:xfrm>
              <a:off x="301625" y="228600"/>
              <a:ext cx="8534400" cy="758825"/>
            </a:xfrm>
            <a:prstGeom prst="rect">
              <a:avLst/>
            </a:prstGeom>
            <a:noFill/>
          </p:spPr>
          <p:txBody>
            <a:bodyPr anchor="b"/>
            <a:lstStyle/>
            <a:p>
              <a:pPr algn="ctr" fontAlgn="auto">
                <a:spcBef>
                  <a:spcPts val="0"/>
                </a:spcBef>
                <a:spcAft>
                  <a:spcPts val="0"/>
                </a:spcAft>
                <a:defRPr/>
              </a:pPr>
              <a:r>
                <a:rPr lang="tr-TR" sz="2400" dirty="0">
                  <a:solidFill>
                    <a:srgbClr val="002060"/>
                  </a:solidFill>
                  <a:latin typeface="Albertus" pitchFamily="34" charset="0"/>
                  <a:ea typeface="+mj-ea"/>
                  <a:cs typeface="+mj-cs"/>
                </a:rPr>
                <a:t/>
              </a:r>
              <a:br>
                <a:rPr lang="tr-TR" sz="2400" dirty="0">
                  <a:solidFill>
                    <a:srgbClr val="002060"/>
                  </a:solidFill>
                  <a:latin typeface="Albertus" pitchFamily="34" charset="0"/>
                  <a:ea typeface="+mj-ea"/>
                  <a:cs typeface="+mj-cs"/>
                </a:rPr>
              </a:br>
              <a:r>
                <a:rPr lang="tr-TR" sz="2400" dirty="0">
                  <a:solidFill>
                    <a:srgbClr val="002060"/>
                  </a:solidFill>
                  <a:latin typeface="Albertus" pitchFamily="34" charset="0"/>
                  <a:ea typeface="+mj-ea"/>
                  <a:cs typeface="+mj-cs"/>
                </a:rPr>
                <a:t/>
              </a:r>
              <a:br>
                <a:rPr lang="tr-TR" sz="2400" dirty="0">
                  <a:solidFill>
                    <a:srgbClr val="002060"/>
                  </a:solidFill>
                  <a:latin typeface="Albertus" pitchFamily="34" charset="0"/>
                  <a:ea typeface="+mj-ea"/>
                  <a:cs typeface="+mj-cs"/>
                </a:rPr>
              </a:br>
              <a:r>
                <a:rPr lang="tr-TR" sz="2400" dirty="0">
                  <a:solidFill>
                    <a:srgbClr val="002060"/>
                  </a:solidFill>
                  <a:latin typeface="Albertus" pitchFamily="34" charset="0"/>
                  <a:ea typeface="+mj-ea"/>
                  <a:cs typeface="+mj-cs"/>
                </a:rPr>
                <a:t>ÇEVRE VE ŞEHİRCİLİK BAKANLIĞI</a:t>
              </a:r>
              <a:br>
                <a:rPr lang="tr-TR" sz="2400" dirty="0">
                  <a:solidFill>
                    <a:srgbClr val="002060"/>
                  </a:solidFill>
                  <a:latin typeface="Albertus" pitchFamily="34" charset="0"/>
                  <a:ea typeface="+mj-ea"/>
                  <a:cs typeface="+mj-cs"/>
                </a:rPr>
              </a:br>
              <a:r>
                <a:rPr lang="tr-TR" sz="2400" dirty="0">
                  <a:solidFill>
                    <a:srgbClr val="002060"/>
                  </a:solidFill>
                  <a:latin typeface="Albertus" pitchFamily="34" charset="0"/>
                  <a:ea typeface="+mj-ea"/>
                  <a:cs typeface="+mj-cs"/>
                </a:rPr>
                <a:t>TAPU VE KADASTRO GENEL MÜDÜRLÜĞÜ</a:t>
              </a:r>
            </a:p>
          </p:txBody>
        </p:sp>
        <p:pic>
          <p:nvPicPr>
            <p:cNvPr id="8" name="Picture 2" descr="T.C. Çevre ve Şehircilik Bakanlığı"/>
            <p:cNvPicPr>
              <a:picLocks noChangeAspect="1" noChangeArrowheads="1"/>
            </p:cNvPicPr>
            <p:nvPr/>
          </p:nvPicPr>
          <p:blipFill>
            <a:blip r:embed="rId4" cstate="print"/>
            <a:srcRect/>
            <a:stretch>
              <a:fillRect/>
            </a:stretch>
          </p:blipFill>
          <p:spPr bwMode="auto">
            <a:xfrm>
              <a:off x="171450" y="157163"/>
              <a:ext cx="1220788" cy="577850"/>
            </a:xfrm>
            <a:prstGeom prst="rect">
              <a:avLst/>
            </a:prstGeom>
            <a:noFill/>
            <a:ln w="9525">
              <a:noFill/>
              <a:miter lim="800000"/>
              <a:headEnd/>
              <a:tailEnd/>
            </a:ln>
          </p:spPr>
        </p:pic>
        <p:pic>
          <p:nvPicPr>
            <p:cNvPr id="9" name="Resim 1"/>
            <p:cNvPicPr>
              <a:picLocks noChangeAspect="1"/>
            </p:cNvPicPr>
            <p:nvPr/>
          </p:nvPicPr>
          <p:blipFill>
            <a:blip r:embed="rId5" cstate="print"/>
            <a:srcRect/>
            <a:stretch>
              <a:fillRect/>
            </a:stretch>
          </p:blipFill>
          <p:spPr bwMode="auto">
            <a:xfrm>
              <a:off x="8128000" y="15875"/>
              <a:ext cx="968375" cy="955675"/>
            </a:xfrm>
            <a:prstGeom prst="rect">
              <a:avLst/>
            </a:prstGeom>
            <a:noFill/>
            <a:ln w="9525">
              <a:noFill/>
              <a:miter lim="800000"/>
              <a:headEnd/>
              <a:tailEnd/>
            </a:ln>
          </p:spPr>
        </p:pic>
        <p:cxnSp>
          <p:nvCxnSpPr>
            <p:cNvPr id="10" name="Straight Connector 9"/>
            <p:cNvCxnSpPr/>
            <p:nvPr/>
          </p:nvCxnSpPr>
          <p:spPr>
            <a:xfrm>
              <a:off x="187325" y="981075"/>
              <a:ext cx="8785225"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00042"/>
            <a:ext cx="8229600" cy="5824558"/>
          </a:xfrm>
        </p:spPr>
        <p:txBody>
          <a:bodyPr>
            <a:normAutofit fontScale="32500" lnSpcReduction="20000"/>
          </a:bodyPr>
          <a:lstStyle/>
          <a:p>
            <a:pPr algn="just">
              <a:buNone/>
            </a:pPr>
            <a:endParaRPr lang="tr-TR" b="1" dirty="0" smtClean="0">
              <a:solidFill>
                <a:schemeClr val="accent1">
                  <a:lumMod val="75000"/>
                </a:schemeClr>
              </a:solidFill>
            </a:endParaRPr>
          </a:p>
          <a:p>
            <a:pPr algn="just">
              <a:buNone/>
            </a:pPr>
            <a:endParaRPr lang="tr-TR" b="1" dirty="0" smtClean="0"/>
          </a:p>
          <a:p>
            <a:pPr algn="just">
              <a:buNone/>
            </a:pPr>
            <a:endParaRPr lang="tr-TR" b="1" dirty="0" smtClean="0"/>
          </a:p>
          <a:p>
            <a:pPr algn="just">
              <a:buNone/>
            </a:pPr>
            <a:r>
              <a:rPr lang="tr-TR" sz="8600" b="1" dirty="0" smtClean="0">
                <a:solidFill>
                  <a:schemeClr val="accent1">
                    <a:lumMod val="75000"/>
                  </a:schemeClr>
                </a:solidFill>
                <a:latin typeface="Arial Narrow" pitchFamily="34" charset="0"/>
              </a:rPr>
              <a:t>İpotek terkin yazıları</a:t>
            </a:r>
          </a:p>
          <a:p>
            <a:pPr algn="just">
              <a:buNone/>
            </a:pPr>
            <a:r>
              <a:rPr lang="tr-TR" sz="6000" b="1" dirty="0" smtClean="0">
                <a:solidFill>
                  <a:schemeClr val="accent1">
                    <a:lumMod val="75000"/>
                  </a:schemeClr>
                </a:solidFill>
                <a:latin typeface="Arial Narrow" pitchFamily="34" charset="0"/>
              </a:rPr>
              <a:t> </a:t>
            </a:r>
            <a:r>
              <a:rPr lang="tr-TR" sz="6000" b="1" dirty="0" smtClean="0">
                <a:latin typeface="Arial Narrow" pitchFamily="34" charset="0"/>
              </a:rPr>
              <a:t>Sahteciliği önlemek amacıyla elden takip yasağı getirilmiştir</a:t>
            </a:r>
            <a:r>
              <a:rPr lang="tr-TR" sz="6000" b="1" dirty="0" smtClean="0">
                <a:latin typeface="Arial Narrow" pitchFamily="34" charset="0"/>
              </a:rPr>
              <a:t>.</a:t>
            </a:r>
          </a:p>
          <a:p>
            <a:pPr algn="just">
              <a:buNone/>
            </a:pPr>
            <a:endParaRPr lang="tr-TR" sz="6000" b="1" dirty="0" smtClean="0">
              <a:latin typeface="Arial Narrow" pitchFamily="34" charset="0"/>
            </a:endParaRPr>
          </a:p>
          <a:p>
            <a:pPr algn="just">
              <a:buNone/>
            </a:pPr>
            <a:endParaRPr lang="tr-TR" sz="5500" b="1" dirty="0" smtClean="0">
              <a:latin typeface="Arial Narrow" pitchFamily="34" charset="0"/>
            </a:endParaRPr>
          </a:p>
          <a:p>
            <a:pPr algn="just">
              <a:buNone/>
            </a:pPr>
            <a:r>
              <a:rPr lang="tr-TR" sz="5500" dirty="0" smtClean="0">
                <a:latin typeface="Arial Narrow" pitchFamily="34" charset="0"/>
              </a:rPr>
              <a:t>	</a:t>
            </a:r>
            <a:r>
              <a:rPr lang="tr-TR" sz="6200" dirty="0" smtClean="0">
                <a:latin typeface="Arial Narrow" pitchFamily="34" charset="0"/>
              </a:rPr>
              <a:t>		Bankaların </a:t>
            </a:r>
            <a:r>
              <a:rPr lang="tr-TR" sz="6200" dirty="0" smtClean="0">
                <a:latin typeface="Arial Narrow" pitchFamily="34" charset="0"/>
              </a:rPr>
              <a:t>ipotek terkin </a:t>
            </a:r>
            <a:r>
              <a:rPr lang="tr-TR" sz="6200" dirty="0" smtClean="0">
                <a:latin typeface="Arial Narrow" pitchFamily="34" charset="0"/>
              </a:rPr>
              <a:t>belgeleri</a:t>
            </a:r>
          </a:p>
          <a:p>
            <a:pPr algn="just">
              <a:buNone/>
            </a:pPr>
            <a:endParaRPr lang="tr-TR" sz="6200" dirty="0" smtClean="0">
              <a:latin typeface="Arial Narrow" pitchFamily="34" charset="0"/>
            </a:endParaRPr>
          </a:p>
          <a:p>
            <a:pPr algn="just"/>
            <a:r>
              <a:rPr lang="tr-TR" sz="6200" dirty="0" smtClean="0">
                <a:latin typeface="Arial Narrow" pitchFamily="34" charset="0"/>
              </a:rPr>
              <a:t> </a:t>
            </a:r>
            <a:r>
              <a:rPr lang="tr-TR" sz="6200" dirty="0" smtClean="0">
                <a:latin typeface="Arial Narrow" pitchFamily="34" charset="0"/>
              </a:rPr>
              <a:t>7201 sayılı Tebligat Kanunu hükümlerine göre Posta ve Telgraf  Teşkilatı Genel Müdürlüğü görevlileri veya ilgili kurumun memuru vasıtasıyla </a:t>
            </a:r>
            <a:r>
              <a:rPr lang="tr-TR" sz="6200" dirty="0" smtClean="0">
                <a:latin typeface="Arial Narrow" pitchFamily="34" charset="0"/>
              </a:rPr>
              <a:t>gönderilmeli</a:t>
            </a:r>
          </a:p>
          <a:p>
            <a:pPr algn="just"/>
            <a:endParaRPr lang="tr-TR" sz="6200" dirty="0" smtClean="0">
              <a:latin typeface="Arial Narrow" pitchFamily="34" charset="0"/>
            </a:endParaRPr>
          </a:p>
          <a:p>
            <a:pPr algn="just"/>
            <a:r>
              <a:rPr lang="tr-TR" sz="6200" dirty="0" smtClean="0">
                <a:latin typeface="Arial Narrow" pitchFamily="34" charset="0"/>
              </a:rPr>
              <a:t>Terkin </a:t>
            </a:r>
            <a:r>
              <a:rPr lang="tr-TR" sz="6200" dirty="0" smtClean="0">
                <a:latin typeface="Arial Narrow" pitchFamily="34" charset="0"/>
              </a:rPr>
              <a:t>harcı ödenmesi gereken işlemlerde terkin yazısı gönderen kurum/kuruluş  tarafından tapu harcının ödendiğini gösteren makbuzun da gönderilmesi, </a:t>
            </a:r>
            <a:endParaRPr lang="tr-TR" sz="6200" dirty="0" smtClean="0">
              <a:latin typeface="Arial Narrow" pitchFamily="34" charset="0"/>
            </a:endParaRPr>
          </a:p>
          <a:p>
            <a:pPr algn="just"/>
            <a:endParaRPr lang="tr-TR" sz="6200" dirty="0" smtClean="0">
              <a:latin typeface="Arial Narrow" pitchFamily="34" charset="0"/>
            </a:endParaRPr>
          </a:p>
          <a:p>
            <a:pPr algn="just"/>
            <a:r>
              <a:rPr lang="tr-TR" sz="6200" dirty="0" smtClean="0">
                <a:latin typeface="Arial Narrow" pitchFamily="34" charset="0"/>
              </a:rPr>
              <a:t>T</a:t>
            </a:r>
            <a:r>
              <a:rPr lang="tr-TR" sz="6200" dirty="0" smtClean="0">
                <a:latin typeface="Arial Narrow" pitchFamily="34" charset="0"/>
              </a:rPr>
              <a:t>apu </a:t>
            </a:r>
            <a:r>
              <a:rPr lang="tr-TR" sz="6200" dirty="0" smtClean="0">
                <a:latin typeface="Arial Narrow" pitchFamily="34" charset="0"/>
              </a:rPr>
              <a:t>harcının yatırılmamış </a:t>
            </a:r>
            <a:r>
              <a:rPr lang="tr-TR" sz="6200" dirty="0" smtClean="0">
                <a:latin typeface="Arial Narrow" pitchFamily="34" charset="0"/>
              </a:rPr>
              <a:t>olması </a:t>
            </a:r>
            <a:r>
              <a:rPr lang="tr-TR" sz="6200" dirty="0" smtClean="0">
                <a:latin typeface="Arial Narrow" pitchFamily="34" charset="0"/>
              </a:rPr>
              <a:t>veya belgeler  </a:t>
            </a:r>
            <a:r>
              <a:rPr lang="tr-TR" sz="6200" dirty="0" smtClean="0">
                <a:latin typeface="Arial Narrow" pitchFamily="34" charset="0"/>
              </a:rPr>
              <a:t>üzerinde silinti, kazıntı veya çıkıntı yapıldığının fark edilmesi veya belgelerde yanlışlık veya eksiklik bulunması durumunda da işlem yapılmaksızın ilgili kuruma iade edilmesi gerekir.</a:t>
            </a:r>
            <a:endParaRPr lang="tr-TR" sz="6200" dirty="0" smtClean="0">
              <a:latin typeface="Arial Narrow" pitchFamily="34" charset="0"/>
            </a:endParaRPr>
          </a:p>
          <a:p>
            <a:pPr algn="just">
              <a:buNone/>
            </a:pPr>
            <a:endParaRPr lang="tr-TR" b="1" dirty="0" smtClean="0"/>
          </a:p>
        </p:txBody>
      </p:sp>
      <p:sp>
        <p:nvSpPr>
          <p:cNvPr id="5" name="4 Slayt Numarası Yer Tutucusu"/>
          <p:cNvSpPr>
            <a:spLocks noGrp="1"/>
          </p:cNvSpPr>
          <p:nvPr>
            <p:ph type="sldNum" sz="quarter" idx="12"/>
          </p:nvPr>
        </p:nvSpPr>
        <p:spPr/>
        <p:txBody>
          <a:bodyPr/>
          <a:lstStyle/>
          <a:p>
            <a:endParaRPr lang="tr-TR" b="1" dirty="0">
              <a:solidFill>
                <a:schemeClr val="tx1"/>
              </a:solidFill>
            </a:endParaRPr>
          </a:p>
        </p:txBody>
      </p:sp>
      <p:grpSp>
        <p:nvGrpSpPr>
          <p:cNvPr id="6" name="5 Grup"/>
          <p:cNvGrpSpPr/>
          <p:nvPr/>
        </p:nvGrpSpPr>
        <p:grpSpPr>
          <a:xfrm>
            <a:off x="171450" y="15875"/>
            <a:ext cx="8924925" cy="971550"/>
            <a:chOff x="171450" y="15875"/>
            <a:chExt cx="8924925" cy="971550"/>
          </a:xfrm>
        </p:grpSpPr>
        <p:sp>
          <p:nvSpPr>
            <p:cNvPr id="7" name="Title Placeholder 21"/>
            <p:cNvSpPr txBox="1">
              <a:spLocks/>
            </p:cNvSpPr>
            <p:nvPr/>
          </p:nvSpPr>
          <p:spPr>
            <a:xfrm>
              <a:off x="301625" y="228600"/>
              <a:ext cx="8534400" cy="758825"/>
            </a:xfrm>
            <a:prstGeom prst="rect">
              <a:avLst/>
            </a:prstGeom>
            <a:noFill/>
          </p:spPr>
          <p:txBody>
            <a:bodyPr anchor="b"/>
            <a:lstStyle/>
            <a:p>
              <a:pPr algn="ctr" fontAlgn="auto">
                <a:spcBef>
                  <a:spcPts val="0"/>
                </a:spcBef>
                <a:spcAft>
                  <a:spcPts val="0"/>
                </a:spcAft>
                <a:defRPr/>
              </a:pPr>
              <a:r>
                <a:rPr lang="tr-TR" sz="2400" dirty="0">
                  <a:solidFill>
                    <a:srgbClr val="002060"/>
                  </a:solidFill>
                  <a:latin typeface="Albertus" pitchFamily="34" charset="0"/>
                  <a:ea typeface="+mj-ea"/>
                  <a:cs typeface="+mj-cs"/>
                </a:rPr>
                <a:t/>
              </a:r>
              <a:br>
                <a:rPr lang="tr-TR" sz="2400" dirty="0">
                  <a:solidFill>
                    <a:srgbClr val="002060"/>
                  </a:solidFill>
                  <a:latin typeface="Albertus" pitchFamily="34" charset="0"/>
                  <a:ea typeface="+mj-ea"/>
                  <a:cs typeface="+mj-cs"/>
                </a:rPr>
              </a:br>
              <a:r>
                <a:rPr lang="tr-TR" sz="2400" dirty="0">
                  <a:solidFill>
                    <a:srgbClr val="002060"/>
                  </a:solidFill>
                  <a:latin typeface="Albertus" pitchFamily="34" charset="0"/>
                  <a:ea typeface="+mj-ea"/>
                  <a:cs typeface="+mj-cs"/>
                </a:rPr>
                <a:t/>
              </a:r>
              <a:br>
                <a:rPr lang="tr-TR" sz="2400" dirty="0">
                  <a:solidFill>
                    <a:srgbClr val="002060"/>
                  </a:solidFill>
                  <a:latin typeface="Albertus" pitchFamily="34" charset="0"/>
                  <a:ea typeface="+mj-ea"/>
                  <a:cs typeface="+mj-cs"/>
                </a:rPr>
              </a:br>
              <a:r>
                <a:rPr lang="tr-TR" sz="2400" dirty="0">
                  <a:solidFill>
                    <a:srgbClr val="002060"/>
                  </a:solidFill>
                  <a:latin typeface="Albertus" pitchFamily="34" charset="0"/>
                  <a:ea typeface="+mj-ea"/>
                  <a:cs typeface="+mj-cs"/>
                </a:rPr>
                <a:t>ÇEVRE VE ŞEHİRCİLİK BAKANLIĞI</a:t>
              </a:r>
              <a:br>
                <a:rPr lang="tr-TR" sz="2400" dirty="0">
                  <a:solidFill>
                    <a:srgbClr val="002060"/>
                  </a:solidFill>
                  <a:latin typeface="Albertus" pitchFamily="34" charset="0"/>
                  <a:ea typeface="+mj-ea"/>
                  <a:cs typeface="+mj-cs"/>
                </a:rPr>
              </a:br>
              <a:r>
                <a:rPr lang="tr-TR" sz="2400" dirty="0">
                  <a:solidFill>
                    <a:srgbClr val="002060"/>
                  </a:solidFill>
                  <a:latin typeface="Albertus" pitchFamily="34" charset="0"/>
                  <a:ea typeface="+mj-ea"/>
                  <a:cs typeface="+mj-cs"/>
                </a:rPr>
                <a:t>TAPU VE KADASTRO GENEL MÜDÜRLÜĞÜ</a:t>
              </a:r>
            </a:p>
          </p:txBody>
        </p:sp>
        <p:pic>
          <p:nvPicPr>
            <p:cNvPr id="8" name="Picture 2" descr="T.C. Çevre ve Şehircilik Bakanlığı"/>
            <p:cNvPicPr>
              <a:picLocks noChangeAspect="1" noChangeArrowheads="1"/>
            </p:cNvPicPr>
            <p:nvPr/>
          </p:nvPicPr>
          <p:blipFill>
            <a:blip r:embed="rId3" cstate="print"/>
            <a:srcRect/>
            <a:stretch>
              <a:fillRect/>
            </a:stretch>
          </p:blipFill>
          <p:spPr bwMode="auto">
            <a:xfrm>
              <a:off x="171450" y="157163"/>
              <a:ext cx="1220788" cy="577850"/>
            </a:xfrm>
            <a:prstGeom prst="rect">
              <a:avLst/>
            </a:prstGeom>
            <a:noFill/>
            <a:ln w="9525">
              <a:noFill/>
              <a:miter lim="800000"/>
              <a:headEnd/>
              <a:tailEnd/>
            </a:ln>
          </p:spPr>
        </p:pic>
        <p:pic>
          <p:nvPicPr>
            <p:cNvPr id="9" name="Resim 1"/>
            <p:cNvPicPr>
              <a:picLocks noChangeAspect="1"/>
            </p:cNvPicPr>
            <p:nvPr/>
          </p:nvPicPr>
          <p:blipFill>
            <a:blip r:embed="rId4" cstate="print"/>
            <a:srcRect/>
            <a:stretch>
              <a:fillRect/>
            </a:stretch>
          </p:blipFill>
          <p:spPr bwMode="auto">
            <a:xfrm>
              <a:off x="8128000" y="15875"/>
              <a:ext cx="968375" cy="955675"/>
            </a:xfrm>
            <a:prstGeom prst="rect">
              <a:avLst/>
            </a:prstGeom>
            <a:noFill/>
            <a:ln w="9525">
              <a:noFill/>
              <a:miter lim="800000"/>
              <a:headEnd/>
              <a:tailEnd/>
            </a:ln>
          </p:spPr>
        </p:pic>
        <p:cxnSp>
          <p:nvCxnSpPr>
            <p:cNvPr id="10" name="Straight Connector 9"/>
            <p:cNvCxnSpPr/>
            <p:nvPr/>
          </p:nvCxnSpPr>
          <p:spPr>
            <a:xfrm>
              <a:off x="187325" y="981075"/>
              <a:ext cx="8785225"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00042"/>
            <a:ext cx="8229600" cy="5824558"/>
          </a:xfrm>
        </p:spPr>
        <p:txBody>
          <a:bodyPr>
            <a:normAutofit/>
          </a:bodyPr>
          <a:lstStyle/>
          <a:p>
            <a:pPr algn="just">
              <a:buNone/>
            </a:pPr>
            <a:endParaRPr lang="tr-TR" b="1" dirty="0" smtClean="0">
              <a:solidFill>
                <a:schemeClr val="accent1">
                  <a:lumMod val="75000"/>
                </a:schemeClr>
              </a:solidFill>
            </a:endParaRPr>
          </a:p>
          <a:p>
            <a:pPr algn="just">
              <a:buNone/>
            </a:pPr>
            <a:r>
              <a:rPr lang="tr-TR" sz="2800" b="1" dirty="0" smtClean="0">
                <a:solidFill>
                  <a:schemeClr val="accent1">
                    <a:lumMod val="75000"/>
                  </a:schemeClr>
                </a:solidFill>
                <a:latin typeface="Arial Narrow" pitchFamily="34" charset="0"/>
              </a:rPr>
              <a:t>Sahte nüfus cüzdanı örnekleri</a:t>
            </a:r>
          </a:p>
          <a:p>
            <a:pPr algn="just">
              <a:buNone/>
            </a:pPr>
            <a:r>
              <a:rPr lang="tr-TR" sz="2400" dirty="0" smtClean="0">
                <a:latin typeface="Arial Narrow" pitchFamily="34" charset="0"/>
              </a:rPr>
              <a:t>Ay-yıldızın etrafında bulunan Türkiye Cumhuriyeti halkasının sonunda yer alan TÜRKİYE </a:t>
            </a:r>
            <a:r>
              <a:rPr lang="tr-TR" sz="2400" dirty="0" smtClean="0">
                <a:latin typeface="Arial Narrow" pitchFamily="34" charset="0"/>
              </a:rPr>
              <a:t>kelimesinin </a:t>
            </a:r>
            <a:r>
              <a:rPr lang="tr-TR" sz="2400" dirty="0" smtClean="0">
                <a:latin typeface="Arial Narrow" pitchFamily="34" charset="0"/>
              </a:rPr>
              <a:t>‘</a:t>
            </a:r>
            <a:r>
              <a:rPr lang="tr-TR" sz="2400" b="1" dirty="0" smtClean="0">
                <a:latin typeface="Arial Narrow" pitchFamily="34" charset="0"/>
              </a:rPr>
              <a:t>K</a:t>
            </a:r>
            <a:r>
              <a:rPr lang="tr-TR" sz="2400" dirty="0" smtClean="0">
                <a:latin typeface="Arial Narrow" pitchFamily="34" charset="0"/>
              </a:rPr>
              <a:t>’</a:t>
            </a:r>
            <a:r>
              <a:rPr lang="tr-TR" sz="2400" dirty="0" smtClean="0">
                <a:latin typeface="Arial Narrow" pitchFamily="34" charset="0"/>
              </a:rPr>
              <a:t> </a:t>
            </a:r>
            <a:r>
              <a:rPr lang="tr-TR" sz="2400" dirty="0" smtClean="0">
                <a:latin typeface="Arial Narrow" pitchFamily="34" charset="0"/>
              </a:rPr>
              <a:t>harfinden itibaren kesik olması gerekmektedir</a:t>
            </a:r>
            <a:r>
              <a:rPr lang="tr-TR" sz="2400" dirty="0" smtClean="0">
                <a:latin typeface="Arial Narrow" pitchFamily="34" charset="0"/>
              </a:rPr>
              <a:t>.</a:t>
            </a:r>
          </a:p>
          <a:p>
            <a:pPr algn="just">
              <a:buNone/>
            </a:pPr>
            <a:r>
              <a:rPr lang="tr-TR" sz="2400" dirty="0" smtClean="0">
                <a:latin typeface="Arial Narrow" pitchFamily="34" charset="0"/>
              </a:rPr>
              <a:t> </a:t>
            </a:r>
            <a:r>
              <a:rPr lang="tr-TR" sz="2400" dirty="0" smtClean="0">
                <a:latin typeface="Arial Narrow" pitchFamily="34" charset="0"/>
              </a:rPr>
              <a:t>   Sahte				Gerçek</a:t>
            </a:r>
            <a:endParaRPr lang="tr-TR" sz="2400" dirty="0" smtClean="0">
              <a:latin typeface="Arial Narrow" pitchFamily="34" charset="0"/>
            </a:endParaRPr>
          </a:p>
          <a:p>
            <a:pPr algn="just">
              <a:buNone/>
            </a:pPr>
            <a:endParaRPr lang="tr-TR" sz="2400" b="1" dirty="0" smtClean="0">
              <a:latin typeface="Arial Narrow" pitchFamily="34" charset="0"/>
            </a:endParaRPr>
          </a:p>
          <a:p>
            <a:pPr algn="just">
              <a:buNone/>
            </a:pPr>
            <a:endParaRPr lang="tr-TR" b="1" dirty="0" smtClean="0"/>
          </a:p>
          <a:p>
            <a:pPr algn="just">
              <a:buNone/>
            </a:pPr>
            <a:endParaRPr lang="tr-TR" b="1" dirty="0" smtClean="0"/>
          </a:p>
        </p:txBody>
      </p:sp>
      <p:sp>
        <p:nvSpPr>
          <p:cNvPr id="5" name="4 Slayt Numarası Yer Tutucusu"/>
          <p:cNvSpPr>
            <a:spLocks noGrp="1"/>
          </p:cNvSpPr>
          <p:nvPr>
            <p:ph type="sldNum" sz="quarter" idx="12"/>
          </p:nvPr>
        </p:nvSpPr>
        <p:spPr/>
        <p:txBody>
          <a:bodyPr/>
          <a:lstStyle/>
          <a:p>
            <a:endParaRPr lang="tr-TR" b="1" dirty="0">
              <a:solidFill>
                <a:schemeClr val="tx1"/>
              </a:solidFill>
            </a:endParaRPr>
          </a:p>
        </p:txBody>
      </p:sp>
      <p:grpSp>
        <p:nvGrpSpPr>
          <p:cNvPr id="2" name="5 Grup"/>
          <p:cNvGrpSpPr/>
          <p:nvPr/>
        </p:nvGrpSpPr>
        <p:grpSpPr>
          <a:xfrm>
            <a:off x="171450" y="15875"/>
            <a:ext cx="8924925" cy="971550"/>
            <a:chOff x="171450" y="15875"/>
            <a:chExt cx="8924925" cy="971550"/>
          </a:xfrm>
        </p:grpSpPr>
        <p:sp>
          <p:nvSpPr>
            <p:cNvPr id="7" name="Title Placeholder 21"/>
            <p:cNvSpPr txBox="1">
              <a:spLocks/>
            </p:cNvSpPr>
            <p:nvPr/>
          </p:nvSpPr>
          <p:spPr>
            <a:xfrm>
              <a:off x="301625" y="228600"/>
              <a:ext cx="8534400" cy="758825"/>
            </a:xfrm>
            <a:prstGeom prst="rect">
              <a:avLst/>
            </a:prstGeom>
            <a:noFill/>
          </p:spPr>
          <p:txBody>
            <a:bodyPr anchor="b"/>
            <a:lstStyle/>
            <a:p>
              <a:pPr algn="ctr" fontAlgn="auto">
                <a:spcBef>
                  <a:spcPts val="0"/>
                </a:spcBef>
                <a:spcAft>
                  <a:spcPts val="0"/>
                </a:spcAft>
                <a:defRPr/>
              </a:pPr>
              <a:r>
                <a:rPr lang="tr-TR" sz="2400" dirty="0">
                  <a:solidFill>
                    <a:srgbClr val="002060"/>
                  </a:solidFill>
                  <a:latin typeface="Albertus" pitchFamily="34" charset="0"/>
                  <a:ea typeface="+mj-ea"/>
                  <a:cs typeface="+mj-cs"/>
                </a:rPr>
                <a:t/>
              </a:r>
              <a:br>
                <a:rPr lang="tr-TR" sz="2400" dirty="0">
                  <a:solidFill>
                    <a:srgbClr val="002060"/>
                  </a:solidFill>
                  <a:latin typeface="Albertus" pitchFamily="34" charset="0"/>
                  <a:ea typeface="+mj-ea"/>
                  <a:cs typeface="+mj-cs"/>
                </a:rPr>
              </a:br>
              <a:r>
                <a:rPr lang="tr-TR" sz="2400" dirty="0">
                  <a:solidFill>
                    <a:srgbClr val="002060"/>
                  </a:solidFill>
                  <a:latin typeface="Albertus" pitchFamily="34" charset="0"/>
                  <a:ea typeface="+mj-ea"/>
                  <a:cs typeface="+mj-cs"/>
                </a:rPr>
                <a:t/>
              </a:r>
              <a:br>
                <a:rPr lang="tr-TR" sz="2400" dirty="0">
                  <a:solidFill>
                    <a:srgbClr val="002060"/>
                  </a:solidFill>
                  <a:latin typeface="Albertus" pitchFamily="34" charset="0"/>
                  <a:ea typeface="+mj-ea"/>
                  <a:cs typeface="+mj-cs"/>
                </a:rPr>
              </a:br>
              <a:r>
                <a:rPr lang="tr-TR" sz="2400" dirty="0">
                  <a:solidFill>
                    <a:srgbClr val="002060"/>
                  </a:solidFill>
                  <a:latin typeface="Albertus" pitchFamily="34" charset="0"/>
                  <a:ea typeface="+mj-ea"/>
                  <a:cs typeface="+mj-cs"/>
                </a:rPr>
                <a:t>ÇEVRE VE ŞEHİRCİLİK BAKANLIĞI</a:t>
              </a:r>
              <a:br>
                <a:rPr lang="tr-TR" sz="2400" dirty="0">
                  <a:solidFill>
                    <a:srgbClr val="002060"/>
                  </a:solidFill>
                  <a:latin typeface="Albertus" pitchFamily="34" charset="0"/>
                  <a:ea typeface="+mj-ea"/>
                  <a:cs typeface="+mj-cs"/>
                </a:rPr>
              </a:br>
              <a:r>
                <a:rPr lang="tr-TR" sz="2400" dirty="0">
                  <a:solidFill>
                    <a:srgbClr val="002060"/>
                  </a:solidFill>
                  <a:latin typeface="Albertus" pitchFamily="34" charset="0"/>
                  <a:ea typeface="+mj-ea"/>
                  <a:cs typeface="+mj-cs"/>
                </a:rPr>
                <a:t>TAPU VE KADASTRO GENEL MÜDÜRLÜĞÜ</a:t>
              </a:r>
            </a:p>
          </p:txBody>
        </p:sp>
        <p:pic>
          <p:nvPicPr>
            <p:cNvPr id="8" name="Picture 2" descr="T.C. Çevre ve Şehircilik Bakanlığı"/>
            <p:cNvPicPr>
              <a:picLocks noChangeAspect="1" noChangeArrowheads="1"/>
            </p:cNvPicPr>
            <p:nvPr/>
          </p:nvPicPr>
          <p:blipFill>
            <a:blip r:embed="rId3" cstate="print"/>
            <a:srcRect/>
            <a:stretch>
              <a:fillRect/>
            </a:stretch>
          </p:blipFill>
          <p:spPr bwMode="auto">
            <a:xfrm>
              <a:off x="171450" y="157163"/>
              <a:ext cx="1220788" cy="577850"/>
            </a:xfrm>
            <a:prstGeom prst="rect">
              <a:avLst/>
            </a:prstGeom>
            <a:noFill/>
            <a:ln w="9525">
              <a:noFill/>
              <a:miter lim="800000"/>
              <a:headEnd/>
              <a:tailEnd/>
            </a:ln>
          </p:spPr>
        </p:pic>
        <p:pic>
          <p:nvPicPr>
            <p:cNvPr id="9" name="Resim 1"/>
            <p:cNvPicPr>
              <a:picLocks noChangeAspect="1"/>
            </p:cNvPicPr>
            <p:nvPr/>
          </p:nvPicPr>
          <p:blipFill>
            <a:blip r:embed="rId4" cstate="print"/>
            <a:srcRect/>
            <a:stretch>
              <a:fillRect/>
            </a:stretch>
          </p:blipFill>
          <p:spPr bwMode="auto">
            <a:xfrm>
              <a:off x="8128000" y="15875"/>
              <a:ext cx="968375" cy="955675"/>
            </a:xfrm>
            <a:prstGeom prst="rect">
              <a:avLst/>
            </a:prstGeom>
            <a:noFill/>
            <a:ln w="9525">
              <a:noFill/>
              <a:miter lim="800000"/>
              <a:headEnd/>
              <a:tailEnd/>
            </a:ln>
          </p:spPr>
        </p:pic>
        <p:cxnSp>
          <p:nvCxnSpPr>
            <p:cNvPr id="10" name="Straight Connector 9"/>
            <p:cNvCxnSpPr/>
            <p:nvPr/>
          </p:nvCxnSpPr>
          <p:spPr>
            <a:xfrm>
              <a:off x="187325" y="981075"/>
              <a:ext cx="8785225"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11" name="Picture 2"/>
          <p:cNvPicPr>
            <a:picLocks noChangeAspect="1" noChangeArrowheads="1"/>
          </p:cNvPicPr>
          <p:nvPr/>
        </p:nvPicPr>
        <p:blipFill>
          <a:blip r:embed="rId5" cstate="print"/>
          <a:srcRect/>
          <a:stretch>
            <a:fillRect/>
          </a:stretch>
        </p:blipFill>
        <p:spPr bwMode="auto">
          <a:xfrm>
            <a:off x="467544" y="3212976"/>
            <a:ext cx="4104456" cy="3096071"/>
          </a:xfrm>
          <a:prstGeom prst="rect">
            <a:avLst/>
          </a:prstGeom>
          <a:noFill/>
          <a:ln w="9525">
            <a:noFill/>
            <a:miter lim="800000"/>
            <a:headEnd/>
            <a:tailEnd/>
          </a:ln>
        </p:spPr>
      </p:pic>
      <p:pic>
        <p:nvPicPr>
          <p:cNvPr id="12" name="Picture 3"/>
          <p:cNvPicPr>
            <a:picLocks noChangeAspect="1" noChangeArrowheads="1"/>
          </p:cNvPicPr>
          <p:nvPr/>
        </p:nvPicPr>
        <p:blipFill>
          <a:blip r:embed="rId6" cstate="print"/>
          <a:srcRect/>
          <a:stretch>
            <a:fillRect/>
          </a:stretch>
        </p:blipFill>
        <p:spPr bwMode="auto">
          <a:xfrm>
            <a:off x="4860032" y="3212976"/>
            <a:ext cx="3860353" cy="30542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00042"/>
            <a:ext cx="8229600" cy="5824558"/>
          </a:xfrm>
        </p:spPr>
        <p:txBody>
          <a:bodyPr>
            <a:normAutofit/>
          </a:bodyPr>
          <a:lstStyle/>
          <a:p>
            <a:pPr algn="just">
              <a:buNone/>
            </a:pPr>
            <a:endParaRPr lang="tr-TR" b="1" dirty="0" smtClean="0">
              <a:solidFill>
                <a:schemeClr val="accent1">
                  <a:lumMod val="75000"/>
                </a:schemeClr>
              </a:solidFill>
            </a:endParaRPr>
          </a:p>
          <a:p>
            <a:pPr algn="just">
              <a:buNone/>
            </a:pPr>
            <a:r>
              <a:rPr lang="tr-TR" sz="2800" b="1" dirty="0" smtClean="0">
                <a:solidFill>
                  <a:schemeClr val="accent1">
                    <a:lumMod val="75000"/>
                  </a:schemeClr>
                </a:solidFill>
                <a:latin typeface="Arial Narrow" pitchFamily="34" charset="0"/>
              </a:rPr>
              <a:t>Sahte nüfus cüzdanı örnekleri</a:t>
            </a:r>
          </a:p>
          <a:p>
            <a:pPr algn="just">
              <a:buNone/>
            </a:pPr>
            <a:r>
              <a:rPr lang="tr-TR" sz="2800" dirty="0" smtClean="0">
                <a:latin typeface="Arial Narrow" pitchFamily="34" charset="0"/>
              </a:rPr>
              <a:t>Seri numarası biraz yukarıda             </a:t>
            </a:r>
            <a:r>
              <a:rPr lang="tr-TR" sz="2800" dirty="0" err="1" smtClean="0">
                <a:latin typeface="Arial Narrow" pitchFamily="34" charset="0"/>
              </a:rPr>
              <a:t>U’nun</a:t>
            </a:r>
            <a:r>
              <a:rPr lang="tr-TR" sz="2800" dirty="0" smtClean="0">
                <a:latin typeface="Arial Narrow" pitchFamily="34" charset="0"/>
              </a:rPr>
              <a:t> altında nokta yok</a:t>
            </a:r>
          </a:p>
          <a:p>
            <a:pPr algn="just">
              <a:buNone/>
            </a:pPr>
            <a:endParaRPr lang="tr-TR" sz="2800" b="1" dirty="0" smtClean="0">
              <a:solidFill>
                <a:schemeClr val="accent1">
                  <a:lumMod val="75000"/>
                </a:schemeClr>
              </a:solidFill>
              <a:latin typeface="Arial Narrow" pitchFamily="34" charset="0"/>
            </a:endParaRPr>
          </a:p>
          <a:p>
            <a:pPr algn="just">
              <a:buNone/>
            </a:pPr>
            <a:endParaRPr lang="tr-TR" b="1" dirty="0" smtClean="0"/>
          </a:p>
          <a:p>
            <a:pPr algn="just">
              <a:buNone/>
            </a:pPr>
            <a:endParaRPr lang="tr-TR" b="1" dirty="0" smtClean="0"/>
          </a:p>
        </p:txBody>
      </p:sp>
      <p:sp>
        <p:nvSpPr>
          <p:cNvPr id="5" name="4 Slayt Numarası Yer Tutucusu"/>
          <p:cNvSpPr>
            <a:spLocks noGrp="1"/>
          </p:cNvSpPr>
          <p:nvPr>
            <p:ph type="sldNum" sz="quarter" idx="12"/>
          </p:nvPr>
        </p:nvSpPr>
        <p:spPr/>
        <p:txBody>
          <a:bodyPr/>
          <a:lstStyle/>
          <a:p>
            <a:endParaRPr lang="tr-TR" b="1" dirty="0">
              <a:solidFill>
                <a:schemeClr val="tx1"/>
              </a:solidFill>
            </a:endParaRPr>
          </a:p>
        </p:txBody>
      </p:sp>
      <p:grpSp>
        <p:nvGrpSpPr>
          <p:cNvPr id="2" name="5 Grup"/>
          <p:cNvGrpSpPr/>
          <p:nvPr/>
        </p:nvGrpSpPr>
        <p:grpSpPr>
          <a:xfrm>
            <a:off x="171450" y="15875"/>
            <a:ext cx="8924925" cy="971550"/>
            <a:chOff x="171450" y="15875"/>
            <a:chExt cx="8924925" cy="971550"/>
          </a:xfrm>
        </p:grpSpPr>
        <p:sp>
          <p:nvSpPr>
            <p:cNvPr id="7" name="Title Placeholder 21"/>
            <p:cNvSpPr txBox="1">
              <a:spLocks/>
            </p:cNvSpPr>
            <p:nvPr/>
          </p:nvSpPr>
          <p:spPr>
            <a:xfrm>
              <a:off x="301625" y="228600"/>
              <a:ext cx="8534400" cy="758825"/>
            </a:xfrm>
            <a:prstGeom prst="rect">
              <a:avLst/>
            </a:prstGeom>
            <a:noFill/>
          </p:spPr>
          <p:txBody>
            <a:bodyPr anchor="b"/>
            <a:lstStyle/>
            <a:p>
              <a:pPr algn="ctr" fontAlgn="auto">
                <a:spcBef>
                  <a:spcPts val="0"/>
                </a:spcBef>
                <a:spcAft>
                  <a:spcPts val="0"/>
                </a:spcAft>
                <a:defRPr/>
              </a:pPr>
              <a:r>
                <a:rPr lang="tr-TR" sz="2400" dirty="0">
                  <a:solidFill>
                    <a:srgbClr val="002060"/>
                  </a:solidFill>
                  <a:latin typeface="Albertus" pitchFamily="34" charset="0"/>
                  <a:ea typeface="+mj-ea"/>
                  <a:cs typeface="+mj-cs"/>
                </a:rPr>
                <a:t/>
              </a:r>
              <a:br>
                <a:rPr lang="tr-TR" sz="2400" dirty="0">
                  <a:solidFill>
                    <a:srgbClr val="002060"/>
                  </a:solidFill>
                  <a:latin typeface="Albertus" pitchFamily="34" charset="0"/>
                  <a:ea typeface="+mj-ea"/>
                  <a:cs typeface="+mj-cs"/>
                </a:rPr>
              </a:br>
              <a:r>
                <a:rPr lang="tr-TR" sz="2400" dirty="0">
                  <a:solidFill>
                    <a:srgbClr val="002060"/>
                  </a:solidFill>
                  <a:latin typeface="Albertus" pitchFamily="34" charset="0"/>
                  <a:ea typeface="+mj-ea"/>
                  <a:cs typeface="+mj-cs"/>
                </a:rPr>
                <a:t/>
              </a:r>
              <a:br>
                <a:rPr lang="tr-TR" sz="2400" dirty="0">
                  <a:solidFill>
                    <a:srgbClr val="002060"/>
                  </a:solidFill>
                  <a:latin typeface="Albertus" pitchFamily="34" charset="0"/>
                  <a:ea typeface="+mj-ea"/>
                  <a:cs typeface="+mj-cs"/>
                </a:rPr>
              </a:br>
              <a:r>
                <a:rPr lang="tr-TR" sz="2400" dirty="0">
                  <a:solidFill>
                    <a:srgbClr val="002060"/>
                  </a:solidFill>
                  <a:latin typeface="Albertus" pitchFamily="34" charset="0"/>
                  <a:ea typeface="+mj-ea"/>
                  <a:cs typeface="+mj-cs"/>
                </a:rPr>
                <a:t>ÇEVRE VE ŞEHİRCİLİK BAKANLIĞI</a:t>
              </a:r>
              <a:br>
                <a:rPr lang="tr-TR" sz="2400" dirty="0">
                  <a:solidFill>
                    <a:srgbClr val="002060"/>
                  </a:solidFill>
                  <a:latin typeface="Albertus" pitchFamily="34" charset="0"/>
                  <a:ea typeface="+mj-ea"/>
                  <a:cs typeface="+mj-cs"/>
                </a:rPr>
              </a:br>
              <a:r>
                <a:rPr lang="tr-TR" sz="2400" dirty="0">
                  <a:solidFill>
                    <a:srgbClr val="002060"/>
                  </a:solidFill>
                  <a:latin typeface="Albertus" pitchFamily="34" charset="0"/>
                  <a:ea typeface="+mj-ea"/>
                  <a:cs typeface="+mj-cs"/>
                </a:rPr>
                <a:t>TAPU VE KADASTRO GENEL MÜDÜRLÜĞÜ</a:t>
              </a:r>
            </a:p>
          </p:txBody>
        </p:sp>
        <p:pic>
          <p:nvPicPr>
            <p:cNvPr id="8" name="Picture 2" descr="T.C. Çevre ve Şehircilik Bakanlığı"/>
            <p:cNvPicPr>
              <a:picLocks noChangeAspect="1" noChangeArrowheads="1"/>
            </p:cNvPicPr>
            <p:nvPr/>
          </p:nvPicPr>
          <p:blipFill>
            <a:blip r:embed="rId3" cstate="print"/>
            <a:srcRect/>
            <a:stretch>
              <a:fillRect/>
            </a:stretch>
          </p:blipFill>
          <p:spPr bwMode="auto">
            <a:xfrm>
              <a:off x="171450" y="157163"/>
              <a:ext cx="1220788" cy="577850"/>
            </a:xfrm>
            <a:prstGeom prst="rect">
              <a:avLst/>
            </a:prstGeom>
            <a:noFill/>
            <a:ln w="9525">
              <a:noFill/>
              <a:miter lim="800000"/>
              <a:headEnd/>
              <a:tailEnd/>
            </a:ln>
          </p:spPr>
        </p:pic>
        <p:pic>
          <p:nvPicPr>
            <p:cNvPr id="9" name="Resim 1"/>
            <p:cNvPicPr>
              <a:picLocks noChangeAspect="1"/>
            </p:cNvPicPr>
            <p:nvPr/>
          </p:nvPicPr>
          <p:blipFill>
            <a:blip r:embed="rId4" cstate="print"/>
            <a:srcRect/>
            <a:stretch>
              <a:fillRect/>
            </a:stretch>
          </p:blipFill>
          <p:spPr bwMode="auto">
            <a:xfrm>
              <a:off x="8128000" y="15875"/>
              <a:ext cx="968375" cy="955675"/>
            </a:xfrm>
            <a:prstGeom prst="rect">
              <a:avLst/>
            </a:prstGeom>
            <a:noFill/>
            <a:ln w="9525">
              <a:noFill/>
              <a:miter lim="800000"/>
              <a:headEnd/>
              <a:tailEnd/>
            </a:ln>
          </p:spPr>
        </p:pic>
        <p:cxnSp>
          <p:nvCxnSpPr>
            <p:cNvPr id="10" name="Straight Connector 9"/>
            <p:cNvCxnSpPr/>
            <p:nvPr/>
          </p:nvCxnSpPr>
          <p:spPr>
            <a:xfrm>
              <a:off x="187325" y="981075"/>
              <a:ext cx="8785225"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13" name="Picture 2"/>
          <p:cNvPicPr>
            <a:picLocks noChangeAspect="1" noChangeArrowheads="1"/>
          </p:cNvPicPr>
          <p:nvPr/>
        </p:nvPicPr>
        <p:blipFill>
          <a:blip r:embed="rId5" cstate="print"/>
          <a:srcRect/>
          <a:stretch>
            <a:fillRect/>
          </a:stretch>
        </p:blipFill>
        <p:spPr bwMode="auto">
          <a:xfrm>
            <a:off x="323528" y="2420888"/>
            <a:ext cx="4104456" cy="3456384"/>
          </a:xfrm>
          <a:prstGeom prst="rect">
            <a:avLst/>
          </a:prstGeom>
          <a:noFill/>
          <a:ln w="9525">
            <a:noFill/>
            <a:miter lim="800000"/>
            <a:headEnd/>
            <a:tailEnd/>
          </a:ln>
        </p:spPr>
      </p:pic>
      <p:pic>
        <p:nvPicPr>
          <p:cNvPr id="14" name="Picture 5"/>
          <p:cNvPicPr>
            <a:picLocks noChangeAspect="1" noChangeArrowheads="1"/>
          </p:cNvPicPr>
          <p:nvPr/>
        </p:nvPicPr>
        <p:blipFill>
          <a:blip r:embed="rId6" cstate="print"/>
          <a:srcRect l="7150"/>
          <a:stretch>
            <a:fillRect/>
          </a:stretch>
        </p:blipFill>
        <p:spPr bwMode="auto">
          <a:xfrm>
            <a:off x="4644008" y="2420888"/>
            <a:ext cx="4275138" cy="34563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819152"/>
            <a:ext cx="8229600" cy="5824558"/>
          </a:xfrm>
        </p:spPr>
        <p:txBody>
          <a:bodyPr>
            <a:normAutofit/>
          </a:bodyPr>
          <a:lstStyle/>
          <a:p>
            <a:pPr algn="just">
              <a:buNone/>
            </a:pPr>
            <a:endParaRPr lang="tr-TR" b="1" dirty="0" smtClean="0">
              <a:solidFill>
                <a:schemeClr val="accent1">
                  <a:lumMod val="75000"/>
                </a:schemeClr>
              </a:solidFill>
            </a:endParaRPr>
          </a:p>
          <a:p>
            <a:pPr algn="just">
              <a:buNone/>
            </a:pPr>
            <a:r>
              <a:rPr lang="tr-TR" b="1" dirty="0" smtClean="0">
                <a:solidFill>
                  <a:schemeClr val="accent1">
                    <a:lumMod val="75000"/>
                  </a:schemeClr>
                </a:solidFill>
              </a:rPr>
              <a:t>Bilişim suçları-siber sahtecilik hakkında</a:t>
            </a:r>
          </a:p>
          <a:p>
            <a:pPr algn="just">
              <a:buNone/>
            </a:pPr>
            <a:r>
              <a:rPr lang="tr-TR" sz="2800" dirty="0" smtClean="0">
                <a:latin typeface="Arial Narrow" pitchFamily="34" charset="0"/>
              </a:rPr>
              <a:t>2014 yılında düzenlenen inceleme raporuna göre;</a:t>
            </a:r>
          </a:p>
          <a:p>
            <a:pPr algn="just">
              <a:buNone/>
            </a:pPr>
            <a:endParaRPr lang="tr-TR" sz="2800" dirty="0" smtClean="0">
              <a:latin typeface="Arial Narrow" pitchFamily="34" charset="0"/>
            </a:endParaRPr>
          </a:p>
          <a:p>
            <a:pPr algn="just">
              <a:buNone/>
            </a:pPr>
            <a:r>
              <a:rPr lang="tr-TR" sz="2800" dirty="0" smtClean="0">
                <a:solidFill>
                  <a:schemeClr val="accent1">
                    <a:lumMod val="75000"/>
                  </a:schemeClr>
                </a:solidFill>
                <a:latin typeface="Arial Narrow" pitchFamily="34" charset="0"/>
              </a:rPr>
              <a:t> 	</a:t>
            </a:r>
            <a:r>
              <a:rPr lang="tr-TR" sz="2800" dirty="0" smtClean="0">
                <a:latin typeface="Arial Narrow" pitchFamily="34" charset="0"/>
              </a:rPr>
              <a:t>A şahsının mülkiyet bilgisinin 33 ayrı personel tarafından sorgulama yapıldığının tespit edildiği, sorgulama yapan personelin neden sorguladığına yönelik ifadesi alındığı, görülmüştür.</a:t>
            </a:r>
          </a:p>
          <a:p>
            <a:pPr algn="just">
              <a:buNone/>
            </a:pPr>
            <a:endParaRPr lang="tr-TR" b="1" dirty="0" smtClean="0">
              <a:solidFill>
                <a:schemeClr val="accent1">
                  <a:lumMod val="75000"/>
                </a:schemeClr>
              </a:solidFill>
            </a:endParaRPr>
          </a:p>
        </p:txBody>
      </p:sp>
      <p:sp>
        <p:nvSpPr>
          <p:cNvPr id="5" name="4 Slayt Numarası Yer Tutucusu"/>
          <p:cNvSpPr>
            <a:spLocks noGrp="1"/>
          </p:cNvSpPr>
          <p:nvPr>
            <p:ph type="sldNum" sz="quarter" idx="12"/>
          </p:nvPr>
        </p:nvSpPr>
        <p:spPr/>
        <p:txBody>
          <a:bodyPr/>
          <a:lstStyle/>
          <a:p>
            <a:endParaRPr lang="tr-TR" b="1" dirty="0">
              <a:solidFill>
                <a:schemeClr val="tx1"/>
              </a:solidFill>
            </a:endParaRPr>
          </a:p>
        </p:txBody>
      </p:sp>
      <p:grpSp>
        <p:nvGrpSpPr>
          <p:cNvPr id="2" name="5 Grup"/>
          <p:cNvGrpSpPr/>
          <p:nvPr/>
        </p:nvGrpSpPr>
        <p:grpSpPr>
          <a:xfrm>
            <a:off x="171450" y="15875"/>
            <a:ext cx="8924925" cy="971550"/>
            <a:chOff x="171450" y="15875"/>
            <a:chExt cx="8924925" cy="971550"/>
          </a:xfrm>
        </p:grpSpPr>
        <p:sp>
          <p:nvSpPr>
            <p:cNvPr id="7" name="Title Placeholder 21"/>
            <p:cNvSpPr txBox="1">
              <a:spLocks/>
            </p:cNvSpPr>
            <p:nvPr/>
          </p:nvSpPr>
          <p:spPr>
            <a:xfrm>
              <a:off x="301625" y="228600"/>
              <a:ext cx="8534400" cy="758825"/>
            </a:xfrm>
            <a:prstGeom prst="rect">
              <a:avLst/>
            </a:prstGeom>
            <a:noFill/>
          </p:spPr>
          <p:txBody>
            <a:bodyPr anchor="b"/>
            <a:lstStyle/>
            <a:p>
              <a:pPr algn="ctr" fontAlgn="auto">
                <a:spcBef>
                  <a:spcPts val="0"/>
                </a:spcBef>
                <a:spcAft>
                  <a:spcPts val="0"/>
                </a:spcAft>
                <a:defRPr/>
              </a:pPr>
              <a:r>
                <a:rPr lang="tr-TR" sz="2400" dirty="0">
                  <a:solidFill>
                    <a:srgbClr val="002060"/>
                  </a:solidFill>
                  <a:latin typeface="Albertus" pitchFamily="34" charset="0"/>
                  <a:ea typeface="+mj-ea"/>
                  <a:cs typeface="+mj-cs"/>
                </a:rPr>
                <a:t/>
              </a:r>
              <a:br>
                <a:rPr lang="tr-TR" sz="2400" dirty="0">
                  <a:solidFill>
                    <a:srgbClr val="002060"/>
                  </a:solidFill>
                  <a:latin typeface="Albertus" pitchFamily="34" charset="0"/>
                  <a:ea typeface="+mj-ea"/>
                  <a:cs typeface="+mj-cs"/>
                </a:rPr>
              </a:br>
              <a:r>
                <a:rPr lang="tr-TR" sz="2400" dirty="0">
                  <a:solidFill>
                    <a:srgbClr val="002060"/>
                  </a:solidFill>
                  <a:latin typeface="Albertus" pitchFamily="34" charset="0"/>
                  <a:ea typeface="+mj-ea"/>
                  <a:cs typeface="+mj-cs"/>
                </a:rPr>
                <a:t/>
              </a:r>
              <a:br>
                <a:rPr lang="tr-TR" sz="2400" dirty="0">
                  <a:solidFill>
                    <a:srgbClr val="002060"/>
                  </a:solidFill>
                  <a:latin typeface="Albertus" pitchFamily="34" charset="0"/>
                  <a:ea typeface="+mj-ea"/>
                  <a:cs typeface="+mj-cs"/>
                </a:rPr>
              </a:br>
              <a:r>
                <a:rPr lang="tr-TR" sz="2400" dirty="0">
                  <a:solidFill>
                    <a:srgbClr val="002060"/>
                  </a:solidFill>
                  <a:latin typeface="Albertus" pitchFamily="34" charset="0"/>
                  <a:ea typeface="+mj-ea"/>
                  <a:cs typeface="+mj-cs"/>
                </a:rPr>
                <a:t>ÇEVRE VE ŞEHİRCİLİK BAKANLIĞI</a:t>
              </a:r>
              <a:br>
                <a:rPr lang="tr-TR" sz="2400" dirty="0">
                  <a:solidFill>
                    <a:srgbClr val="002060"/>
                  </a:solidFill>
                  <a:latin typeface="Albertus" pitchFamily="34" charset="0"/>
                  <a:ea typeface="+mj-ea"/>
                  <a:cs typeface="+mj-cs"/>
                </a:rPr>
              </a:br>
              <a:r>
                <a:rPr lang="tr-TR" sz="2400" dirty="0">
                  <a:solidFill>
                    <a:srgbClr val="002060"/>
                  </a:solidFill>
                  <a:latin typeface="Albertus" pitchFamily="34" charset="0"/>
                  <a:ea typeface="+mj-ea"/>
                  <a:cs typeface="+mj-cs"/>
                </a:rPr>
                <a:t>TAPU VE KADASTRO GENEL MÜDÜRLÜĞÜ</a:t>
              </a:r>
            </a:p>
          </p:txBody>
        </p:sp>
        <p:pic>
          <p:nvPicPr>
            <p:cNvPr id="8" name="Picture 2" descr="T.C. Çevre ve Şehircilik Bakanlığı"/>
            <p:cNvPicPr>
              <a:picLocks noChangeAspect="1" noChangeArrowheads="1"/>
            </p:cNvPicPr>
            <p:nvPr/>
          </p:nvPicPr>
          <p:blipFill>
            <a:blip r:embed="rId3" cstate="print"/>
            <a:srcRect/>
            <a:stretch>
              <a:fillRect/>
            </a:stretch>
          </p:blipFill>
          <p:spPr bwMode="auto">
            <a:xfrm>
              <a:off x="171450" y="157163"/>
              <a:ext cx="1220788" cy="577850"/>
            </a:xfrm>
            <a:prstGeom prst="rect">
              <a:avLst/>
            </a:prstGeom>
            <a:noFill/>
            <a:ln w="9525">
              <a:noFill/>
              <a:miter lim="800000"/>
              <a:headEnd/>
              <a:tailEnd/>
            </a:ln>
          </p:spPr>
        </p:pic>
        <p:pic>
          <p:nvPicPr>
            <p:cNvPr id="9" name="Resim 1"/>
            <p:cNvPicPr>
              <a:picLocks noChangeAspect="1"/>
            </p:cNvPicPr>
            <p:nvPr/>
          </p:nvPicPr>
          <p:blipFill>
            <a:blip r:embed="rId4" cstate="print"/>
            <a:srcRect/>
            <a:stretch>
              <a:fillRect/>
            </a:stretch>
          </p:blipFill>
          <p:spPr bwMode="auto">
            <a:xfrm>
              <a:off x="8128000" y="15875"/>
              <a:ext cx="968375" cy="955675"/>
            </a:xfrm>
            <a:prstGeom prst="rect">
              <a:avLst/>
            </a:prstGeom>
            <a:noFill/>
            <a:ln w="9525">
              <a:noFill/>
              <a:miter lim="800000"/>
              <a:headEnd/>
              <a:tailEnd/>
            </a:ln>
          </p:spPr>
        </p:pic>
        <p:cxnSp>
          <p:nvCxnSpPr>
            <p:cNvPr id="10" name="Straight Connector 9"/>
            <p:cNvCxnSpPr/>
            <p:nvPr/>
          </p:nvCxnSpPr>
          <p:spPr>
            <a:xfrm>
              <a:off x="187325" y="981075"/>
              <a:ext cx="8785225"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819152"/>
            <a:ext cx="8229600" cy="5824558"/>
          </a:xfrm>
        </p:spPr>
        <p:txBody>
          <a:bodyPr>
            <a:normAutofit/>
          </a:bodyPr>
          <a:lstStyle/>
          <a:p>
            <a:pPr algn="just">
              <a:buNone/>
            </a:pPr>
            <a:endParaRPr lang="tr-TR" b="1" dirty="0" smtClean="0">
              <a:solidFill>
                <a:schemeClr val="accent1">
                  <a:lumMod val="75000"/>
                </a:schemeClr>
              </a:solidFill>
            </a:endParaRPr>
          </a:p>
          <a:p>
            <a:pPr algn="just">
              <a:buNone/>
            </a:pPr>
            <a:r>
              <a:rPr lang="tr-TR" b="1" dirty="0" smtClean="0">
                <a:solidFill>
                  <a:schemeClr val="accent1">
                    <a:lumMod val="75000"/>
                  </a:schemeClr>
                </a:solidFill>
              </a:rPr>
              <a:t>Dikkat edilmesi gereken hususlar</a:t>
            </a:r>
          </a:p>
          <a:p>
            <a:pPr algn="just"/>
            <a:r>
              <a:rPr lang="tr-TR" sz="2400" dirty="0" smtClean="0">
                <a:latin typeface="Arial Narrow" pitchFamily="34" charset="0"/>
              </a:rPr>
              <a:t>Nüfus cüzdanının kayıptan verilmiş veya yeni tanzimli olması,</a:t>
            </a:r>
          </a:p>
          <a:p>
            <a:pPr algn="just"/>
            <a:r>
              <a:rPr lang="tr-TR" sz="2400" dirty="0" smtClean="0">
                <a:latin typeface="Arial Narrow" pitchFamily="34" charset="0"/>
              </a:rPr>
              <a:t>Vekaletnamenin ilk ve son sayfasındaki tarih ve yevmiye numaralarının aynı olmasına,</a:t>
            </a:r>
          </a:p>
          <a:p>
            <a:pPr algn="just"/>
            <a:r>
              <a:rPr lang="tr-TR" sz="2400" dirty="0" smtClean="0">
                <a:latin typeface="Arial Narrow" pitchFamily="34" charset="0"/>
              </a:rPr>
              <a:t>Evraka ait metinde kullanılan hukuki terim ve sözlüklerin yerli yerinde kullanılmasına, silinti ve kazıntı ile evrakta okunmayacak hale gelen yazılara, acele yapılması istenen işlemlere, mesai saati sonuna doğru talep edilen işlemlere,</a:t>
            </a:r>
          </a:p>
          <a:p>
            <a:pPr algn="just"/>
            <a:r>
              <a:rPr lang="tr-TR" sz="2400" dirty="0" smtClean="0">
                <a:latin typeface="Arial Narrow" pitchFamily="34" charset="0"/>
              </a:rPr>
              <a:t>Tek mirasçı gösterilen veraset senetlerine,</a:t>
            </a:r>
          </a:p>
          <a:p>
            <a:pPr algn="just"/>
            <a:r>
              <a:rPr lang="tr-TR" sz="2400" dirty="0" smtClean="0">
                <a:latin typeface="Arial Narrow" pitchFamily="34" charset="0"/>
              </a:rPr>
              <a:t>Bankaların ipotek fek yazılarındaki imzaların imza sirküleri ile karşılaştırılmasına</a:t>
            </a:r>
          </a:p>
          <a:p>
            <a:pPr algn="just"/>
            <a:endParaRPr lang="tr-TR" sz="2400" dirty="0" smtClean="0">
              <a:latin typeface="Arial Narrow" pitchFamily="34" charset="0"/>
            </a:endParaRPr>
          </a:p>
          <a:p>
            <a:pPr algn="just">
              <a:buNone/>
            </a:pPr>
            <a:endParaRPr lang="tr-TR" b="1" dirty="0" smtClean="0">
              <a:solidFill>
                <a:schemeClr val="accent1">
                  <a:lumMod val="75000"/>
                </a:schemeClr>
              </a:solidFill>
            </a:endParaRPr>
          </a:p>
        </p:txBody>
      </p:sp>
      <p:sp>
        <p:nvSpPr>
          <p:cNvPr id="5" name="4 Slayt Numarası Yer Tutucusu"/>
          <p:cNvSpPr>
            <a:spLocks noGrp="1"/>
          </p:cNvSpPr>
          <p:nvPr>
            <p:ph type="sldNum" sz="quarter" idx="12"/>
          </p:nvPr>
        </p:nvSpPr>
        <p:spPr/>
        <p:txBody>
          <a:bodyPr/>
          <a:lstStyle/>
          <a:p>
            <a:endParaRPr lang="tr-TR" b="1" dirty="0">
              <a:solidFill>
                <a:schemeClr val="tx1"/>
              </a:solidFill>
            </a:endParaRPr>
          </a:p>
        </p:txBody>
      </p:sp>
      <p:grpSp>
        <p:nvGrpSpPr>
          <p:cNvPr id="6" name="5 Grup"/>
          <p:cNvGrpSpPr/>
          <p:nvPr/>
        </p:nvGrpSpPr>
        <p:grpSpPr>
          <a:xfrm>
            <a:off x="171450" y="15875"/>
            <a:ext cx="8924925" cy="971550"/>
            <a:chOff x="171450" y="15875"/>
            <a:chExt cx="8924925" cy="971550"/>
          </a:xfrm>
        </p:grpSpPr>
        <p:sp>
          <p:nvSpPr>
            <p:cNvPr id="7" name="Title Placeholder 21"/>
            <p:cNvSpPr txBox="1">
              <a:spLocks/>
            </p:cNvSpPr>
            <p:nvPr/>
          </p:nvSpPr>
          <p:spPr>
            <a:xfrm>
              <a:off x="301625" y="228600"/>
              <a:ext cx="8534400" cy="758825"/>
            </a:xfrm>
            <a:prstGeom prst="rect">
              <a:avLst/>
            </a:prstGeom>
            <a:noFill/>
          </p:spPr>
          <p:txBody>
            <a:bodyPr anchor="b"/>
            <a:lstStyle/>
            <a:p>
              <a:pPr algn="ctr" fontAlgn="auto">
                <a:spcBef>
                  <a:spcPts val="0"/>
                </a:spcBef>
                <a:spcAft>
                  <a:spcPts val="0"/>
                </a:spcAft>
                <a:defRPr/>
              </a:pPr>
              <a:r>
                <a:rPr lang="tr-TR" sz="2400" dirty="0">
                  <a:solidFill>
                    <a:srgbClr val="002060"/>
                  </a:solidFill>
                  <a:latin typeface="Albertus" pitchFamily="34" charset="0"/>
                  <a:ea typeface="+mj-ea"/>
                  <a:cs typeface="+mj-cs"/>
                </a:rPr>
                <a:t/>
              </a:r>
              <a:br>
                <a:rPr lang="tr-TR" sz="2400" dirty="0">
                  <a:solidFill>
                    <a:srgbClr val="002060"/>
                  </a:solidFill>
                  <a:latin typeface="Albertus" pitchFamily="34" charset="0"/>
                  <a:ea typeface="+mj-ea"/>
                  <a:cs typeface="+mj-cs"/>
                </a:rPr>
              </a:br>
              <a:r>
                <a:rPr lang="tr-TR" sz="2400" dirty="0">
                  <a:solidFill>
                    <a:srgbClr val="002060"/>
                  </a:solidFill>
                  <a:latin typeface="Albertus" pitchFamily="34" charset="0"/>
                  <a:ea typeface="+mj-ea"/>
                  <a:cs typeface="+mj-cs"/>
                </a:rPr>
                <a:t/>
              </a:r>
              <a:br>
                <a:rPr lang="tr-TR" sz="2400" dirty="0">
                  <a:solidFill>
                    <a:srgbClr val="002060"/>
                  </a:solidFill>
                  <a:latin typeface="Albertus" pitchFamily="34" charset="0"/>
                  <a:ea typeface="+mj-ea"/>
                  <a:cs typeface="+mj-cs"/>
                </a:rPr>
              </a:br>
              <a:r>
                <a:rPr lang="tr-TR" sz="2400" dirty="0">
                  <a:solidFill>
                    <a:srgbClr val="002060"/>
                  </a:solidFill>
                  <a:latin typeface="Albertus" pitchFamily="34" charset="0"/>
                  <a:ea typeface="+mj-ea"/>
                  <a:cs typeface="+mj-cs"/>
                </a:rPr>
                <a:t>ÇEVRE VE ŞEHİRCİLİK BAKANLIĞI</a:t>
              </a:r>
              <a:br>
                <a:rPr lang="tr-TR" sz="2400" dirty="0">
                  <a:solidFill>
                    <a:srgbClr val="002060"/>
                  </a:solidFill>
                  <a:latin typeface="Albertus" pitchFamily="34" charset="0"/>
                  <a:ea typeface="+mj-ea"/>
                  <a:cs typeface="+mj-cs"/>
                </a:rPr>
              </a:br>
              <a:r>
                <a:rPr lang="tr-TR" sz="2400" dirty="0">
                  <a:solidFill>
                    <a:srgbClr val="002060"/>
                  </a:solidFill>
                  <a:latin typeface="Albertus" pitchFamily="34" charset="0"/>
                  <a:ea typeface="+mj-ea"/>
                  <a:cs typeface="+mj-cs"/>
                </a:rPr>
                <a:t>TAPU VE KADASTRO GENEL MÜDÜRLÜĞÜ</a:t>
              </a:r>
            </a:p>
          </p:txBody>
        </p:sp>
        <p:pic>
          <p:nvPicPr>
            <p:cNvPr id="8" name="Picture 2" descr="T.C. Çevre ve Şehircilik Bakanlığı"/>
            <p:cNvPicPr>
              <a:picLocks noChangeAspect="1" noChangeArrowheads="1"/>
            </p:cNvPicPr>
            <p:nvPr/>
          </p:nvPicPr>
          <p:blipFill>
            <a:blip r:embed="rId3" cstate="print"/>
            <a:srcRect/>
            <a:stretch>
              <a:fillRect/>
            </a:stretch>
          </p:blipFill>
          <p:spPr bwMode="auto">
            <a:xfrm>
              <a:off x="171450" y="157163"/>
              <a:ext cx="1220788" cy="577850"/>
            </a:xfrm>
            <a:prstGeom prst="rect">
              <a:avLst/>
            </a:prstGeom>
            <a:noFill/>
            <a:ln w="9525">
              <a:noFill/>
              <a:miter lim="800000"/>
              <a:headEnd/>
              <a:tailEnd/>
            </a:ln>
          </p:spPr>
        </p:pic>
        <p:pic>
          <p:nvPicPr>
            <p:cNvPr id="9" name="Resim 1"/>
            <p:cNvPicPr>
              <a:picLocks noChangeAspect="1"/>
            </p:cNvPicPr>
            <p:nvPr/>
          </p:nvPicPr>
          <p:blipFill>
            <a:blip r:embed="rId4" cstate="print"/>
            <a:srcRect/>
            <a:stretch>
              <a:fillRect/>
            </a:stretch>
          </p:blipFill>
          <p:spPr bwMode="auto">
            <a:xfrm>
              <a:off x="8128000" y="15875"/>
              <a:ext cx="968375" cy="955675"/>
            </a:xfrm>
            <a:prstGeom prst="rect">
              <a:avLst/>
            </a:prstGeom>
            <a:noFill/>
            <a:ln w="9525">
              <a:noFill/>
              <a:miter lim="800000"/>
              <a:headEnd/>
              <a:tailEnd/>
            </a:ln>
          </p:spPr>
        </p:pic>
        <p:cxnSp>
          <p:nvCxnSpPr>
            <p:cNvPr id="10" name="Straight Connector 9"/>
            <p:cNvCxnSpPr/>
            <p:nvPr/>
          </p:nvCxnSpPr>
          <p:spPr>
            <a:xfrm>
              <a:off x="187325" y="981075"/>
              <a:ext cx="8785225"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819152"/>
            <a:ext cx="8229600" cy="5824558"/>
          </a:xfrm>
        </p:spPr>
        <p:txBody>
          <a:bodyPr>
            <a:normAutofit lnSpcReduction="10000"/>
          </a:bodyPr>
          <a:lstStyle/>
          <a:p>
            <a:pPr algn="just">
              <a:buNone/>
            </a:pPr>
            <a:endParaRPr lang="tr-TR" b="1" dirty="0" smtClean="0">
              <a:solidFill>
                <a:schemeClr val="accent1">
                  <a:lumMod val="75000"/>
                </a:schemeClr>
              </a:solidFill>
            </a:endParaRPr>
          </a:p>
          <a:p>
            <a:pPr algn="just">
              <a:buNone/>
            </a:pPr>
            <a:r>
              <a:rPr lang="tr-TR" b="1" dirty="0" smtClean="0">
                <a:solidFill>
                  <a:schemeClr val="accent1">
                    <a:lumMod val="75000"/>
                  </a:schemeClr>
                </a:solidFill>
              </a:rPr>
              <a:t>Dikkat edilmesi gereken hususlar</a:t>
            </a:r>
          </a:p>
          <a:p>
            <a:pPr algn="just"/>
            <a:r>
              <a:rPr lang="tr-TR" sz="2400" dirty="0" smtClean="0">
                <a:latin typeface="Arial Narrow" pitchFamily="34" charset="0"/>
              </a:rPr>
              <a:t>Terkin müzekkeresindeki dosya numarası ile haciz veya tedbirin konulmasını talep eden müzekkeredeki dosya numarasının aynı olmasına,</a:t>
            </a:r>
          </a:p>
          <a:p>
            <a:pPr algn="just"/>
            <a:r>
              <a:rPr lang="tr-TR" sz="2400" dirty="0" smtClean="0">
                <a:latin typeface="Arial Narrow" pitchFamily="34" charset="0"/>
              </a:rPr>
              <a:t> Elden takip edilen evraklara,</a:t>
            </a:r>
          </a:p>
          <a:p>
            <a:pPr algn="just"/>
            <a:r>
              <a:rPr lang="tr-TR" sz="2400" dirty="0" smtClean="0">
                <a:latin typeface="Arial Narrow" pitchFamily="34" charset="0"/>
              </a:rPr>
              <a:t> İlgili dairelerin yazışma tarzlarına,</a:t>
            </a:r>
          </a:p>
          <a:p>
            <a:pPr algn="just"/>
            <a:r>
              <a:rPr lang="tr-TR" sz="2400" dirty="0" smtClean="0">
                <a:latin typeface="Arial Narrow" pitchFamily="34" charset="0"/>
              </a:rPr>
              <a:t>Belgeyi düzenleyen resmi makamın belgeyi düzenlemeye yetkili olduğuna, </a:t>
            </a:r>
          </a:p>
          <a:p>
            <a:pPr algn="just"/>
            <a:r>
              <a:rPr lang="tr-TR" sz="2400" dirty="0" smtClean="0">
                <a:latin typeface="Arial Narrow" pitchFamily="34" charset="0"/>
              </a:rPr>
              <a:t>Belgenin geldiği makam ile kaşenin uygunluğuna, vekaletnamelerdeki tarih kaşesi ile yevmiye </a:t>
            </a:r>
            <a:r>
              <a:rPr lang="tr-TR" sz="2400" dirty="0" err="1" smtClean="0">
                <a:latin typeface="Arial Narrow" pitchFamily="34" charset="0"/>
              </a:rPr>
              <a:t>numaratörlerinin</a:t>
            </a:r>
            <a:r>
              <a:rPr lang="tr-TR" sz="2400" dirty="0" smtClean="0">
                <a:latin typeface="Arial Narrow" pitchFamily="34" charset="0"/>
              </a:rPr>
              <a:t> aynı büyüklükte olduğuna,</a:t>
            </a:r>
          </a:p>
          <a:p>
            <a:pPr algn="just"/>
            <a:r>
              <a:rPr lang="tr-TR" sz="2400" dirty="0" smtClean="0">
                <a:latin typeface="Arial Narrow" pitchFamily="34" charset="0"/>
              </a:rPr>
              <a:t> Vekaletnamelerde son cümlenin tarih olduğuna, gayrimenkul tasarrufunu içerir vekaletnamenin düzenleme şeklinde hazırlandığına</a:t>
            </a:r>
          </a:p>
          <a:p>
            <a:pPr algn="just">
              <a:buNone/>
            </a:pPr>
            <a:endParaRPr lang="tr-TR" b="1" dirty="0" smtClean="0">
              <a:solidFill>
                <a:schemeClr val="accent1">
                  <a:lumMod val="75000"/>
                </a:schemeClr>
              </a:solidFill>
            </a:endParaRPr>
          </a:p>
        </p:txBody>
      </p:sp>
      <p:sp>
        <p:nvSpPr>
          <p:cNvPr id="5" name="4 Slayt Numarası Yer Tutucusu"/>
          <p:cNvSpPr>
            <a:spLocks noGrp="1"/>
          </p:cNvSpPr>
          <p:nvPr>
            <p:ph type="sldNum" sz="quarter" idx="12"/>
          </p:nvPr>
        </p:nvSpPr>
        <p:spPr/>
        <p:txBody>
          <a:bodyPr/>
          <a:lstStyle/>
          <a:p>
            <a:endParaRPr lang="tr-TR" b="1" dirty="0">
              <a:solidFill>
                <a:schemeClr val="tx1"/>
              </a:solidFill>
            </a:endParaRPr>
          </a:p>
        </p:txBody>
      </p:sp>
      <p:grpSp>
        <p:nvGrpSpPr>
          <p:cNvPr id="2" name="5 Grup"/>
          <p:cNvGrpSpPr/>
          <p:nvPr/>
        </p:nvGrpSpPr>
        <p:grpSpPr>
          <a:xfrm>
            <a:off x="171450" y="15875"/>
            <a:ext cx="8924925" cy="971550"/>
            <a:chOff x="171450" y="15875"/>
            <a:chExt cx="8924925" cy="971550"/>
          </a:xfrm>
        </p:grpSpPr>
        <p:sp>
          <p:nvSpPr>
            <p:cNvPr id="7" name="Title Placeholder 21"/>
            <p:cNvSpPr txBox="1">
              <a:spLocks/>
            </p:cNvSpPr>
            <p:nvPr/>
          </p:nvSpPr>
          <p:spPr>
            <a:xfrm>
              <a:off x="301625" y="228600"/>
              <a:ext cx="8534400" cy="758825"/>
            </a:xfrm>
            <a:prstGeom prst="rect">
              <a:avLst/>
            </a:prstGeom>
            <a:noFill/>
          </p:spPr>
          <p:txBody>
            <a:bodyPr anchor="b"/>
            <a:lstStyle/>
            <a:p>
              <a:pPr algn="ctr" fontAlgn="auto">
                <a:spcBef>
                  <a:spcPts val="0"/>
                </a:spcBef>
                <a:spcAft>
                  <a:spcPts val="0"/>
                </a:spcAft>
                <a:defRPr/>
              </a:pPr>
              <a:r>
                <a:rPr lang="tr-TR" sz="2400" dirty="0">
                  <a:solidFill>
                    <a:srgbClr val="002060"/>
                  </a:solidFill>
                  <a:latin typeface="Albertus" pitchFamily="34" charset="0"/>
                  <a:ea typeface="+mj-ea"/>
                  <a:cs typeface="+mj-cs"/>
                </a:rPr>
                <a:t/>
              </a:r>
              <a:br>
                <a:rPr lang="tr-TR" sz="2400" dirty="0">
                  <a:solidFill>
                    <a:srgbClr val="002060"/>
                  </a:solidFill>
                  <a:latin typeface="Albertus" pitchFamily="34" charset="0"/>
                  <a:ea typeface="+mj-ea"/>
                  <a:cs typeface="+mj-cs"/>
                </a:rPr>
              </a:br>
              <a:r>
                <a:rPr lang="tr-TR" sz="2400" dirty="0">
                  <a:solidFill>
                    <a:srgbClr val="002060"/>
                  </a:solidFill>
                  <a:latin typeface="Albertus" pitchFamily="34" charset="0"/>
                  <a:ea typeface="+mj-ea"/>
                  <a:cs typeface="+mj-cs"/>
                </a:rPr>
                <a:t/>
              </a:r>
              <a:br>
                <a:rPr lang="tr-TR" sz="2400" dirty="0">
                  <a:solidFill>
                    <a:srgbClr val="002060"/>
                  </a:solidFill>
                  <a:latin typeface="Albertus" pitchFamily="34" charset="0"/>
                  <a:ea typeface="+mj-ea"/>
                  <a:cs typeface="+mj-cs"/>
                </a:rPr>
              </a:br>
              <a:r>
                <a:rPr lang="tr-TR" sz="2400" dirty="0">
                  <a:solidFill>
                    <a:srgbClr val="002060"/>
                  </a:solidFill>
                  <a:latin typeface="Albertus" pitchFamily="34" charset="0"/>
                  <a:ea typeface="+mj-ea"/>
                  <a:cs typeface="+mj-cs"/>
                </a:rPr>
                <a:t>ÇEVRE VE ŞEHİRCİLİK BAKANLIĞI</a:t>
              </a:r>
              <a:br>
                <a:rPr lang="tr-TR" sz="2400" dirty="0">
                  <a:solidFill>
                    <a:srgbClr val="002060"/>
                  </a:solidFill>
                  <a:latin typeface="Albertus" pitchFamily="34" charset="0"/>
                  <a:ea typeface="+mj-ea"/>
                  <a:cs typeface="+mj-cs"/>
                </a:rPr>
              </a:br>
              <a:r>
                <a:rPr lang="tr-TR" sz="2400" dirty="0">
                  <a:solidFill>
                    <a:srgbClr val="002060"/>
                  </a:solidFill>
                  <a:latin typeface="Albertus" pitchFamily="34" charset="0"/>
                  <a:ea typeface="+mj-ea"/>
                  <a:cs typeface="+mj-cs"/>
                </a:rPr>
                <a:t>TAPU VE KADASTRO GENEL MÜDÜRLÜĞÜ</a:t>
              </a:r>
            </a:p>
          </p:txBody>
        </p:sp>
        <p:pic>
          <p:nvPicPr>
            <p:cNvPr id="8" name="Picture 2" descr="T.C. Çevre ve Şehircilik Bakanlığı"/>
            <p:cNvPicPr>
              <a:picLocks noChangeAspect="1" noChangeArrowheads="1"/>
            </p:cNvPicPr>
            <p:nvPr/>
          </p:nvPicPr>
          <p:blipFill>
            <a:blip r:embed="rId3" cstate="print"/>
            <a:srcRect/>
            <a:stretch>
              <a:fillRect/>
            </a:stretch>
          </p:blipFill>
          <p:spPr bwMode="auto">
            <a:xfrm>
              <a:off x="171450" y="157163"/>
              <a:ext cx="1220788" cy="577850"/>
            </a:xfrm>
            <a:prstGeom prst="rect">
              <a:avLst/>
            </a:prstGeom>
            <a:noFill/>
            <a:ln w="9525">
              <a:noFill/>
              <a:miter lim="800000"/>
              <a:headEnd/>
              <a:tailEnd/>
            </a:ln>
          </p:spPr>
        </p:pic>
        <p:pic>
          <p:nvPicPr>
            <p:cNvPr id="9" name="Resim 1"/>
            <p:cNvPicPr>
              <a:picLocks noChangeAspect="1"/>
            </p:cNvPicPr>
            <p:nvPr/>
          </p:nvPicPr>
          <p:blipFill>
            <a:blip r:embed="rId4" cstate="print"/>
            <a:srcRect/>
            <a:stretch>
              <a:fillRect/>
            </a:stretch>
          </p:blipFill>
          <p:spPr bwMode="auto">
            <a:xfrm>
              <a:off x="8128000" y="15875"/>
              <a:ext cx="968375" cy="955675"/>
            </a:xfrm>
            <a:prstGeom prst="rect">
              <a:avLst/>
            </a:prstGeom>
            <a:noFill/>
            <a:ln w="9525">
              <a:noFill/>
              <a:miter lim="800000"/>
              <a:headEnd/>
              <a:tailEnd/>
            </a:ln>
          </p:spPr>
        </p:pic>
        <p:cxnSp>
          <p:nvCxnSpPr>
            <p:cNvPr id="10" name="Straight Connector 9"/>
            <p:cNvCxnSpPr/>
            <p:nvPr/>
          </p:nvCxnSpPr>
          <p:spPr>
            <a:xfrm>
              <a:off x="187325" y="981075"/>
              <a:ext cx="8785225"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819152"/>
            <a:ext cx="8229600" cy="5824558"/>
          </a:xfrm>
        </p:spPr>
        <p:txBody>
          <a:bodyPr>
            <a:normAutofit fontScale="92500" lnSpcReduction="10000"/>
          </a:bodyPr>
          <a:lstStyle/>
          <a:p>
            <a:pPr algn="just">
              <a:buNone/>
            </a:pPr>
            <a:endParaRPr lang="tr-TR" b="1" dirty="0" smtClean="0">
              <a:solidFill>
                <a:schemeClr val="accent1">
                  <a:lumMod val="75000"/>
                </a:schemeClr>
              </a:solidFill>
            </a:endParaRPr>
          </a:p>
          <a:p>
            <a:pPr algn="just">
              <a:buNone/>
            </a:pPr>
            <a:r>
              <a:rPr lang="tr-TR" b="1" dirty="0" smtClean="0">
                <a:solidFill>
                  <a:schemeClr val="accent1">
                    <a:lumMod val="75000"/>
                  </a:schemeClr>
                </a:solidFill>
              </a:rPr>
              <a:t>Dikkat edilmesi gereken hususlar</a:t>
            </a:r>
          </a:p>
          <a:p>
            <a:pPr algn="just"/>
            <a:r>
              <a:rPr lang="tr-TR" sz="2600" dirty="0" smtClean="0">
                <a:latin typeface="Arial Narrow" pitchFamily="34" charset="0"/>
              </a:rPr>
              <a:t>Nüfus cüzdanlarındaki seri harfleri yanındaki numaranın erkekler için tek rakam, kadınlar için ise çift rakam olmasına,</a:t>
            </a:r>
          </a:p>
          <a:p>
            <a:pPr algn="just"/>
            <a:r>
              <a:rPr lang="tr-TR" sz="2600" dirty="0" smtClean="0">
                <a:latin typeface="Arial Narrow" pitchFamily="34" charset="0"/>
              </a:rPr>
              <a:t> Nüfus cüzdanlarında fotoğrafın yanında yatık olarak yazılmış olan 'TÜRKİYE CUMHURİYETİ' yazısında (U) harfinin altında bulunan küçük noktaya,</a:t>
            </a:r>
          </a:p>
          <a:p>
            <a:pPr algn="just"/>
            <a:r>
              <a:rPr lang="tr-TR" sz="2600" dirty="0" smtClean="0">
                <a:latin typeface="Arial Narrow" pitchFamily="34" charset="0"/>
              </a:rPr>
              <a:t> Cilt numarasının dört rakam, aile sıra numarasının beş rakam ve sıra numarasının dört rakam olmasına, nüfus cüzdanındaki kayıt no sütunundaki sayının her yılın ocak ayında 1'den başladığına, </a:t>
            </a:r>
          </a:p>
          <a:p>
            <a:pPr algn="just"/>
            <a:r>
              <a:rPr lang="tr-TR" sz="2600" dirty="0" smtClean="0">
                <a:latin typeface="Arial Narrow" pitchFamily="34" charset="0"/>
              </a:rPr>
              <a:t>Tevkil yetkisine haiz vekaletnamelere, fotoğraftaki mühür izi ile kağıt üzerindeki mühür izinin aynı tonda olmasına,</a:t>
            </a:r>
          </a:p>
          <a:p>
            <a:r>
              <a:rPr lang="tr-TR" sz="2600" dirty="0" smtClean="0">
                <a:latin typeface="Arial Narrow" pitchFamily="34" charset="0"/>
              </a:rPr>
              <a:t>Birden çok sayfalı evrakta her sayfanın imzalı mühürlü olduğuna ve araya sayfa eklenmediğine, imzada titremeler olmadığına,</a:t>
            </a:r>
          </a:p>
          <a:p>
            <a:r>
              <a:rPr lang="tr-TR" sz="2600" dirty="0" smtClean="0">
                <a:latin typeface="Arial Narrow" pitchFamily="34" charset="0"/>
              </a:rPr>
              <a:t>Yazılarda renk tonu farkı olmadığına;</a:t>
            </a:r>
          </a:p>
          <a:p>
            <a:pPr algn="just"/>
            <a:endParaRPr lang="tr-TR" sz="2400" dirty="0" smtClean="0"/>
          </a:p>
          <a:p>
            <a:pPr algn="just">
              <a:buNone/>
            </a:pPr>
            <a:endParaRPr lang="tr-TR" sz="2400" dirty="0" smtClean="0"/>
          </a:p>
          <a:p>
            <a:pPr algn="just"/>
            <a:endParaRPr lang="tr-TR" sz="2400" dirty="0" smtClean="0"/>
          </a:p>
          <a:p>
            <a:pPr algn="just"/>
            <a:endParaRPr lang="tr-TR" sz="2400" dirty="0" smtClean="0">
              <a:latin typeface="Arial Narrow" pitchFamily="34" charset="0"/>
            </a:endParaRPr>
          </a:p>
          <a:p>
            <a:pPr algn="just">
              <a:buNone/>
            </a:pPr>
            <a:endParaRPr lang="tr-TR" b="1" dirty="0" smtClean="0">
              <a:solidFill>
                <a:schemeClr val="accent1">
                  <a:lumMod val="75000"/>
                </a:schemeClr>
              </a:solidFill>
            </a:endParaRPr>
          </a:p>
        </p:txBody>
      </p:sp>
      <p:sp>
        <p:nvSpPr>
          <p:cNvPr id="5" name="4 Slayt Numarası Yer Tutucusu"/>
          <p:cNvSpPr>
            <a:spLocks noGrp="1"/>
          </p:cNvSpPr>
          <p:nvPr>
            <p:ph type="sldNum" sz="quarter" idx="12"/>
          </p:nvPr>
        </p:nvSpPr>
        <p:spPr/>
        <p:txBody>
          <a:bodyPr/>
          <a:lstStyle/>
          <a:p>
            <a:endParaRPr lang="tr-TR" b="1" dirty="0">
              <a:solidFill>
                <a:schemeClr val="tx1"/>
              </a:solidFill>
            </a:endParaRPr>
          </a:p>
        </p:txBody>
      </p:sp>
      <p:grpSp>
        <p:nvGrpSpPr>
          <p:cNvPr id="2" name="5 Grup"/>
          <p:cNvGrpSpPr/>
          <p:nvPr/>
        </p:nvGrpSpPr>
        <p:grpSpPr>
          <a:xfrm>
            <a:off x="171450" y="15875"/>
            <a:ext cx="8924925" cy="971550"/>
            <a:chOff x="171450" y="15875"/>
            <a:chExt cx="8924925" cy="971550"/>
          </a:xfrm>
        </p:grpSpPr>
        <p:sp>
          <p:nvSpPr>
            <p:cNvPr id="7" name="Title Placeholder 21"/>
            <p:cNvSpPr txBox="1">
              <a:spLocks/>
            </p:cNvSpPr>
            <p:nvPr/>
          </p:nvSpPr>
          <p:spPr>
            <a:xfrm>
              <a:off x="301625" y="228600"/>
              <a:ext cx="8534400" cy="758825"/>
            </a:xfrm>
            <a:prstGeom prst="rect">
              <a:avLst/>
            </a:prstGeom>
            <a:noFill/>
          </p:spPr>
          <p:txBody>
            <a:bodyPr anchor="b"/>
            <a:lstStyle/>
            <a:p>
              <a:pPr algn="ctr" fontAlgn="auto">
                <a:spcBef>
                  <a:spcPts val="0"/>
                </a:spcBef>
                <a:spcAft>
                  <a:spcPts val="0"/>
                </a:spcAft>
                <a:defRPr/>
              </a:pPr>
              <a:r>
                <a:rPr lang="tr-TR" sz="2400" dirty="0">
                  <a:solidFill>
                    <a:srgbClr val="002060"/>
                  </a:solidFill>
                  <a:latin typeface="Albertus" pitchFamily="34" charset="0"/>
                  <a:ea typeface="+mj-ea"/>
                  <a:cs typeface="+mj-cs"/>
                </a:rPr>
                <a:t/>
              </a:r>
              <a:br>
                <a:rPr lang="tr-TR" sz="2400" dirty="0">
                  <a:solidFill>
                    <a:srgbClr val="002060"/>
                  </a:solidFill>
                  <a:latin typeface="Albertus" pitchFamily="34" charset="0"/>
                  <a:ea typeface="+mj-ea"/>
                  <a:cs typeface="+mj-cs"/>
                </a:rPr>
              </a:br>
              <a:r>
                <a:rPr lang="tr-TR" sz="2400" dirty="0">
                  <a:solidFill>
                    <a:srgbClr val="002060"/>
                  </a:solidFill>
                  <a:latin typeface="Albertus" pitchFamily="34" charset="0"/>
                  <a:ea typeface="+mj-ea"/>
                  <a:cs typeface="+mj-cs"/>
                </a:rPr>
                <a:t/>
              </a:r>
              <a:br>
                <a:rPr lang="tr-TR" sz="2400" dirty="0">
                  <a:solidFill>
                    <a:srgbClr val="002060"/>
                  </a:solidFill>
                  <a:latin typeface="Albertus" pitchFamily="34" charset="0"/>
                  <a:ea typeface="+mj-ea"/>
                  <a:cs typeface="+mj-cs"/>
                </a:rPr>
              </a:br>
              <a:r>
                <a:rPr lang="tr-TR" sz="2400" dirty="0">
                  <a:solidFill>
                    <a:srgbClr val="002060"/>
                  </a:solidFill>
                  <a:latin typeface="Albertus" pitchFamily="34" charset="0"/>
                  <a:ea typeface="+mj-ea"/>
                  <a:cs typeface="+mj-cs"/>
                </a:rPr>
                <a:t>ÇEVRE VE ŞEHİRCİLİK BAKANLIĞI</a:t>
              </a:r>
              <a:br>
                <a:rPr lang="tr-TR" sz="2400" dirty="0">
                  <a:solidFill>
                    <a:srgbClr val="002060"/>
                  </a:solidFill>
                  <a:latin typeface="Albertus" pitchFamily="34" charset="0"/>
                  <a:ea typeface="+mj-ea"/>
                  <a:cs typeface="+mj-cs"/>
                </a:rPr>
              </a:br>
              <a:r>
                <a:rPr lang="tr-TR" sz="2400" dirty="0">
                  <a:solidFill>
                    <a:srgbClr val="002060"/>
                  </a:solidFill>
                  <a:latin typeface="Albertus" pitchFamily="34" charset="0"/>
                  <a:ea typeface="+mj-ea"/>
                  <a:cs typeface="+mj-cs"/>
                </a:rPr>
                <a:t>TAPU VE KADASTRO GENEL MÜDÜRLÜĞÜ</a:t>
              </a:r>
            </a:p>
          </p:txBody>
        </p:sp>
        <p:pic>
          <p:nvPicPr>
            <p:cNvPr id="8" name="Picture 2" descr="T.C. Çevre ve Şehircilik Bakanlığı"/>
            <p:cNvPicPr>
              <a:picLocks noChangeAspect="1" noChangeArrowheads="1"/>
            </p:cNvPicPr>
            <p:nvPr/>
          </p:nvPicPr>
          <p:blipFill>
            <a:blip r:embed="rId3" cstate="print"/>
            <a:srcRect/>
            <a:stretch>
              <a:fillRect/>
            </a:stretch>
          </p:blipFill>
          <p:spPr bwMode="auto">
            <a:xfrm>
              <a:off x="171450" y="157163"/>
              <a:ext cx="1220788" cy="577850"/>
            </a:xfrm>
            <a:prstGeom prst="rect">
              <a:avLst/>
            </a:prstGeom>
            <a:noFill/>
            <a:ln w="9525">
              <a:noFill/>
              <a:miter lim="800000"/>
              <a:headEnd/>
              <a:tailEnd/>
            </a:ln>
          </p:spPr>
        </p:pic>
        <p:pic>
          <p:nvPicPr>
            <p:cNvPr id="9" name="Resim 1"/>
            <p:cNvPicPr>
              <a:picLocks noChangeAspect="1"/>
            </p:cNvPicPr>
            <p:nvPr/>
          </p:nvPicPr>
          <p:blipFill>
            <a:blip r:embed="rId4" cstate="print"/>
            <a:srcRect/>
            <a:stretch>
              <a:fillRect/>
            </a:stretch>
          </p:blipFill>
          <p:spPr bwMode="auto">
            <a:xfrm>
              <a:off x="8128000" y="15875"/>
              <a:ext cx="968375" cy="955675"/>
            </a:xfrm>
            <a:prstGeom prst="rect">
              <a:avLst/>
            </a:prstGeom>
            <a:noFill/>
            <a:ln w="9525">
              <a:noFill/>
              <a:miter lim="800000"/>
              <a:headEnd/>
              <a:tailEnd/>
            </a:ln>
          </p:spPr>
        </p:pic>
        <p:cxnSp>
          <p:nvCxnSpPr>
            <p:cNvPr id="10" name="Straight Connector 9"/>
            <p:cNvCxnSpPr/>
            <p:nvPr/>
          </p:nvCxnSpPr>
          <p:spPr>
            <a:xfrm>
              <a:off x="187325" y="981075"/>
              <a:ext cx="8785225"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819152"/>
            <a:ext cx="8229600" cy="5824558"/>
          </a:xfrm>
        </p:spPr>
        <p:txBody>
          <a:bodyPr>
            <a:normAutofit lnSpcReduction="10000"/>
          </a:bodyPr>
          <a:lstStyle/>
          <a:p>
            <a:pPr algn="just">
              <a:buNone/>
            </a:pPr>
            <a:endParaRPr lang="tr-TR" b="1" dirty="0" smtClean="0">
              <a:solidFill>
                <a:schemeClr val="accent1">
                  <a:lumMod val="75000"/>
                </a:schemeClr>
              </a:solidFill>
            </a:endParaRPr>
          </a:p>
          <a:p>
            <a:pPr algn="just">
              <a:buNone/>
            </a:pPr>
            <a:r>
              <a:rPr lang="tr-TR" b="1" dirty="0" smtClean="0">
                <a:solidFill>
                  <a:schemeClr val="accent1">
                    <a:lumMod val="75000"/>
                  </a:schemeClr>
                </a:solidFill>
              </a:rPr>
              <a:t>Dikkat edilmesi gereken </a:t>
            </a:r>
            <a:r>
              <a:rPr lang="tr-TR" b="1" dirty="0" smtClean="0">
                <a:solidFill>
                  <a:schemeClr val="accent1">
                    <a:lumMod val="75000"/>
                  </a:schemeClr>
                </a:solidFill>
              </a:rPr>
              <a:t>hususlar</a:t>
            </a:r>
            <a:endParaRPr lang="tr-TR" b="1" dirty="0" smtClean="0">
              <a:solidFill>
                <a:schemeClr val="accent1">
                  <a:lumMod val="75000"/>
                </a:schemeClr>
              </a:solidFill>
            </a:endParaRPr>
          </a:p>
          <a:p>
            <a:pPr algn="just"/>
            <a:r>
              <a:rPr lang="tr-TR" sz="2400" dirty="0" smtClean="0">
                <a:latin typeface="Arial Narrow" pitchFamily="34" charset="0"/>
              </a:rPr>
              <a:t>Mahkeme ilamları veya vekaletnamelerde isim ve soy isimlerde kısaltma yapılmadığına, </a:t>
            </a:r>
          </a:p>
          <a:p>
            <a:pPr algn="just"/>
            <a:r>
              <a:rPr lang="tr-TR" sz="2400" dirty="0" smtClean="0">
                <a:latin typeface="Arial Narrow" pitchFamily="34" charset="0"/>
              </a:rPr>
              <a:t> Mahkeme kararlarında hüküm altında hakimin adı soyadı ve sicil numarasının yer almasına, karar yılının  esas yılından sonra olduğuna, hakim yanında katip isminin de bulunduğuna, kesinleşme şerhinin hakim tarafından imzalandığına, </a:t>
            </a:r>
          </a:p>
          <a:p>
            <a:pPr algn="just"/>
            <a:r>
              <a:rPr lang="tr-TR" sz="2400" dirty="0" smtClean="0">
                <a:latin typeface="Arial Narrow" pitchFamily="34" charset="0"/>
              </a:rPr>
              <a:t>Veri </a:t>
            </a:r>
            <a:r>
              <a:rPr lang="tr-TR" sz="2400" dirty="0" smtClean="0">
                <a:latin typeface="Arial Narrow" pitchFamily="34" charset="0"/>
              </a:rPr>
              <a:t>paylaşım esaslarına, ilgilisine taşınmaz bilgisi verilmesine,</a:t>
            </a:r>
          </a:p>
          <a:p>
            <a:pPr algn="just"/>
            <a:r>
              <a:rPr lang="tr-TR" sz="2400" dirty="0" smtClean="0">
                <a:latin typeface="Arial Narrow" pitchFamily="34" charset="0"/>
              </a:rPr>
              <a:t>Şifre </a:t>
            </a:r>
            <a:r>
              <a:rPr lang="tr-TR" sz="2400" dirty="0" smtClean="0">
                <a:latin typeface="Arial Narrow" pitchFamily="34" charset="0"/>
              </a:rPr>
              <a:t>güvenliğine</a:t>
            </a:r>
          </a:p>
          <a:p>
            <a:pPr algn="just"/>
            <a:r>
              <a:rPr lang="tr-TR" sz="2400" dirty="0" smtClean="0">
                <a:latin typeface="Arial Narrow" pitchFamily="34" charset="0"/>
              </a:rPr>
              <a:t>E-imzalı bir yazının fiziki örneğinin ibrazında; yazı sahibi idarece yetkilendirilmiş görevli tarafından “BELGENİN ASLI ELEKTRONİK İMZALIDIR.” ibaresi konularak, idarece yetkilendirilmiş görevlinin adı, soyadı ve unvanı belirtilmek suretiyle görevli tarafından imzalanıp ve mühürlenerek doğrulamasının yapılmasına </a:t>
            </a:r>
          </a:p>
          <a:p>
            <a:pPr algn="just"/>
            <a:endParaRPr lang="tr-TR" sz="2400" dirty="0" smtClean="0">
              <a:latin typeface="Arial Narrow" pitchFamily="34" charset="0"/>
            </a:endParaRPr>
          </a:p>
          <a:p>
            <a:pPr algn="just"/>
            <a:endParaRPr lang="tr-TR" sz="2400" dirty="0" smtClean="0"/>
          </a:p>
          <a:p>
            <a:pPr algn="just"/>
            <a:endParaRPr lang="tr-TR" sz="2400" dirty="0" smtClean="0"/>
          </a:p>
          <a:p>
            <a:pPr algn="just"/>
            <a:endParaRPr lang="tr-TR" sz="2400" dirty="0" smtClean="0"/>
          </a:p>
          <a:p>
            <a:pPr algn="just"/>
            <a:endParaRPr lang="tr-TR" sz="2400" dirty="0" smtClean="0">
              <a:latin typeface="Arial Narrow" pitchFamily="34" charset="0"/>
            </a:endParaRPr>
          </a:p>
          <a:p>
            <a:pPr algn="just">
              <a:buNone/>
            </a:pPr>
            <a:endParaRPr lang="tr-TR" b="1" dirty="0" smtClean="0">
              <a:solidFill>
                <a:schemeClr val="accent1">
                  <a:lumMod val="75000"/>
                </a:schemeClr>
              </a:solidFill>
            </a:endParaRPr>
          </a:p>
        </p:txBody>
      </p:sp>
      <p:sp>
        <p:nvSpPr>
          <p:cNvPr id="5" name="4 Slayt Numarası Yer Tutucusu"/>
          <p:cNvSpPr>
            <a:spLocks noGrp="1"/>
          </p:cNvSpPr>
          <p:nvPr>
            <p:ph type="sldNum" sz="quarter" idx="12"/>
          </p:nvPr>
        </p:nvSpPr>
        <p:spPr/>
        <p:txBody>
          <a:bodyPr/>
          <a:lstStyle/>
          <a:p>
            <a:endParaRPr lang="tr-TR" b="1" dirty="0">
              <a:solidFill>
                <a:schemeClr val="tx1"/>
              </a:solidFill>
            </a:endParaRPr>
          </a:p>
        </p:txBody>
      </p:sp>
      <p:grpSp>
        <p:nvGrpSpPr>
          <p:cNvPr id="2" name="5 Grup"/>
          <p:cNvGrpSpPr/>
          <p:nvPr/>
        </p:nvGrpSpPr>
        <p:grpSpPr>
          <a:xfrm>
            <a:off x="171450" y="15875"/>
            <a:ext cx="8924925" cy="971550"/>
            <a:chOff x="171450" y="15875"/>
            <a:chExt cx="8924925" cy="971550"/>
          </a:xfrm>
        </p:grpSpPr>
        <p:sp>
          <p:nvSpPr>
            <p:cNvPr id="7" name="Title Placeholder 21"/>
            <p:cNvSpPr txBox="1">
              <a:spLocks/>
            </p:cNvSpPr>
            <p:nvPr/>
          </p:nvSpPr>
          <p:spPr>
            <a:xfrm>
              <a:off x="301625" y="228600"/>
              <a:ext cx="8534400" cy="758825"/>
            </a:xfrm>
            <a:prstGeom prst="rect">
              <a:avLst/>
            </a:prstGeom>
            <a:noFill/>
          </p:spPr>
          <p:txBody>
            <a:bodyPr anchor="b"/>
            <a:lstStyle/>
            <a:p>
              <a:pPr algn="ctr" fontAlgn="auto">
                <a:spcBef>
                  <a:spcPts val="0"/>
                </a:spcBef>
                <a:spcAft>
                  <a:spcPts val="0"/>
                </a:spcAft>
                <a:defRPr/>
              </a:pPr>
              <a:r>
                <a:rPr lang="tr-TR" sz="2400" dirty="0">
                  <a:solidFill>
                    <a:srgbClr val="002060"/>
                  </a:solidFill>
                  <a:latin typeface="Albertus" pitchFamily="34" charset="0"/>
                  <a:ea typeface="+mj-ea"/>
                  <a:cs typeface="+mj-cs"/>
                </a:rPr>
                <a:t/>
              </a:r>
              <a:br>
                <a:rPr lang="tr-TR" sz="2400" dirty="0">
                  <a:solidFill>
                    <a:srgbClr val="002060"/>
                  </a:solidFill>
                  <a:latin typeface="Albertus" pitchFamily="34" charset="0"/>
                  <a:ea typeface="+mj-ea"/>
                  <a:cs typeface="+mj-cs"/>
                </a:rPr>
              </a:br>
              <a:r>
                <a:rPr lang="tr-TR" sz="2400" dirty="0">
                  <a:solidFill>
                    <a:srgbClr val="002060"/>
                  </a:solidFill>
                  <a:latin typeface="Albertus" pitchFamily="34" charset="0"/>
                  <a:ea typeface="+mj-ea"/>
                  <a:cs typeface="+mj-cs"/>
                </a:rPr>
                <a:t/>
              </a:r>
              <a:br>
                <a:rPr lang="tr-TR" sz="2400" dirty="0">
                  <a:solidFill>
                    <a:srgbClr val="002060"/>
                  </a:solidFill>
                  <a:latin typeface="Albertus" pitchFamily="34" charset="0"/>
                  <a:ea typeface="+mj-ea"/>
                  <a:cs typeface="+mj-cs"/>
                </a:rPr>
              </a:br>
              <a:r>
                <a:rPr lang="tr-TR" sz="2400" dirty="0">
                  <a:solidFill>
                    <a:srgbClr val="002060"/>
                  </a:solidFill>
                  <a:latin typeface="Albertus" pitchFamily="34" charset="0"/>
                  <a:ea typeface="+mj-ea"/>
                  <a:cs typeface="+mj-cs"/>
                </a:rPr>
                <a:t>ÇEVRE VE ŞEHİRCİLİK BAKANLIĞI</a:t>
              </a:r>
              <a:br>
                <a:rPr lang="tr-TR" sz="2400" dirty="0">
                  <a:solidFill>
                    <a:srgbClr val="002060"/>
                  </a:solidFill>
                  <a:latin typeface="Albertus" pitchFamily="34" charset="0"/>
                  <a:ea typeface="+mj-ea"/>
                  <a:cs typeface="+mj-cs"/>
                </a:rPr>
              </a:br>
              <a:r>
                <a:rPr lang="tr-TR" sz="2400" dirty="0">
                  <a:solidFill>
                    <a:srgbClr val="002060"/>
                  </a:solidFill>
                  <a:latin typeface="Albertus" pitchFamily="34" charset="0"/>
                  <a:ea typeface="+mj-ea"/>
                  <a:cs typeface="+mj-cs"/>
                </a:rPr>
                <a:t>TAPU VE KADASTRO GENEL MÜDÜRLÜĞÜ</a:t>
              </a:r>
            </a:p>
          </p:txBody>
        </p:sp>
        <p:pic>
          <p:nvPicPr>
            <p:cNvPr id="8" name="Picture 2" descr="T.C. Çevre ve Şehircilik Bakanlığı"/>
            <p:cNvPicPr>
              <a:picLocks noChangeAspect="1" noChangeArrowheads="1"/>
            </p:cNvPicPr>
            <p:nvPr/>
          </p:nvPicPr>
          <p:blipFill>
            <a:blip r:embed="rId3" cstate="print"/>
            <a:srcRect/>
            <a:stretch>
              <a:fillRect/>
            </a:stretch>
          </p:blipFill>
          <p:spPr bwMode="auto">
            <a:xfrm>
              <a:off x="171450" y="157163"/>
              <a:ext cx="1220788" cy="577850"/>
            </a:xfrm>
            <a:prstGeom prst="rect">
              <a:avLst/>
            </a:prstGeom>
            <a:noFill/>
            <a:ln w="9525">
              <a:noFill/>
              <a:miter lim="800000"/>
              <a:headEnd/>
              <a:tailEnd/>
            </a:ln>
          </p:spPr>
        </p:pic>
        <p:pic>
          <p:nvPicPr>
            <p:cNvPr id="9" name="Resim 1"/>
            <p:cNvPicPr>
              <a:picLocks noChangeAspect="1"/>
            </p:cNvPicPr>
            <p:nvPr/>
          </p:nvPicPr>
          <p:blipFill>
            <a:blip r:embed="rId4" cstate="print"/>
            <a:srcRect/>
            <a:stretch>
              <a:fillRect/>
            </a:stretch>
          </p:blipFill>
          <p:spPr bwMode="auto">
            <a:xfrm>
              <a:off x="8128000" y="15875"/>
              <a:ext cx="968375" cy="955675"/>
            </a:xfrm>
            <a:prstGeom prst="rect">
              <a:avLst/>
            </a:prstGeom>
            <a:noFill/>
            <a:ln w="9525">
              <a:noFill/>
              <a:miter lim="800000"/>
              <a:headEnd/>
              <a:tailEnd/>
            </a:ln>
          </p:spPr>
        </p:pic>
        <p:cxnSp>
          <p:nvCxnSpPr>
            <p:cNvPr id="10" name="Straight Connector 9"/>
            <p:cNvCxnSpPr/>
            <p:nvPr/>
          </p:nvCxnSpPr>
          <p:spPr>
            <a:xfrm>
              <a:off x="187325" y="981075"/>
              <a:ext cx="8785225"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İçerik Yer Tutucusu"/>
          <p:cNvSpPr>
            <a:spLocks noGrp="1"/>
          </p:cNvSpPr>
          <p:nvPr>
            <p:ph idx="1"/>
          </p:nvPr>
        </p:nvSpPr>
        <p:spPr>
          <a:xfrm>
            <a:off x="428596" y="1785926"/>
            <a:ext cx="8229600" cy="4603751"/>
          </a:xfrm>
        </p:spPr>
        <p:txBody>
          <a:bodyPr/>
          <a:lstStyle/>
          <a:p>
            <a:pPr algn="ctr">
              <a:buNone/>
              <a:defRPr/>
            </a:pPr>
            <a:endParaRPr lang="tr-TR" sz="5000" b="1" cap="all" dirty="0" smtClean="0">
              <a:ln w="0"/>
              <a:solidFill>
                <a:schemeClr val="accent1">
                  <a:lumMod val="75000"/>
                </a:schemeClr>
              </a:solidFill>
              <a:effectLst>
                <a:reflection blurRad="12700" stA="50000" endPos="50000" dist="5000" dir="5400000" sy="-100000" rotWithShape="0"/>
              </a:effectLst>
            </a:endParaRPr>
          </a:p>
          <a:p>
            <a:pPr algn="ctr">
              <a:buNone/>
              <a:defRPr/>
            </a:pPr>
            <a:r>
              <a:rPr lang="tr-TR" sz="5000" b="1" cap="all" dirty="0" err="1" smtClean="0">
                <a:ln w="0"/>
                <a:solidFill>
                  <a:schemeClr val="accent1">
                    <a:lumMod val="60000"/>
                    <a:lumOff val="40000"/>
                  </a:schemeClr>
                </a:solidFill>
                <a:effectLst>
                  <a:reflection blurRad="12700" stA="50000" endPos="50000" dist="5000" dir="5400000" sy="-100000" rotWithShape="0"/>
                </a:effectLst>
              </a:rPr>
              <a:t>TeşekkürleR</a:t>
            </a:r>
            <a:endParaRPr lang="tr-TR" sz="5000" b="1" cap="all" dirty="0" smtClean="0">
              <a:ln w="0"/>
              <a:solidFill>
                <a:schemeClr val="accent1">
                  <a:lumMod val="60000"/>
                  <a:lumOff val="40000"/>
                </a:schemeClr>
              </a:solidFill>
              <a:effectLst>
                <a:reflection blurRad="12700" stA="50000" endPos="50000" dist="5000" dir="5400000" sy="-100000" rotWithShape="0"/>
              </a:effectLst>
            </a:endParaRPr>
          </a:p>
          <a:p>
            <a:pPr algn="ctr">
              <a:buNone/>
              <a:defRPr/>
            </a:pPr>
            <a:endParaRPr lang="tr-TR" sz="5000" b="1" cap="all" dirty="0" smtClean="0">
              <a:ln w="0"/>
              <a:solidFill>
                <a:schemeClr val="accent1">
                  <a:lumMod val="60000"/>
                  <a:lumOff val="40000"/>
                </a:schemeClr>
              </a:solidFill>
              <a:effectLst>
                <a:reflection blurRad="12700" stA="50000" endPos="50000" dist="5000" dir="5400000" sy="-100000" rotWithShape="0"/>
              </a:effectLst>
            </a:endParaRPr>
          </a:p>
          <a:p>
            <a:pPr algn="ctr">
              <a:buNone/>
              <a:defRPr/>
            </a:pPr>
            <a:r>
              <a:rPr lang="tr-TR" sz="2800" cap="all" dirty="0" smtClean="0">
                <a:ln w="0"/>
                <a:solidFill>
                  <a:schemeClr val="accent1">
                    <a:lumMod val="60000"/>
                    <a:lumOff val="40000"/>
                  </a:schemeClr>
                </a:solidFill>
                <a:effectLst>
                  <a:reflection blurRad="12700" stA="50000" endPos="50000" dist="5000" dir="5400000" sy="-100000" rotWithShape="0"/>
                </a:effectLst>
                <a:hlinkClick r:id="rId2"/>
              </a:rPr>
              <a:t>tk36342@</a:t>
            </a:r>
            <a:r>
              <a:rPr lang="tr-TR" sz="2800" cap="all" dirty="0" err="1" smtClean="0">
                <a:ln w="0"/>
                <a:solidFill>
                  <a:schemeClr val="accent1">
                    <a:lumMod val="60000"/>
                    <a:lumOff val="40000"/>
                  </a:schemeClr>
                </a:solidFill>
                <a:effectLst>
                  <a:reflection blurRad="12700" stA="50000" endPos="50000" dist="5000" dir="5400000" sy="-100000" rotWithShape="0"/>
                </a:effectLst>
                <a:hlinkClick r:id="rId2"/>
              </a:rPr>
              <a:t>tkgm</a:t>
            </a:r>
            <a:r>
              <a:rPr lang="tr-TR" sz="2800" cap="all" dirty="0" smtClean="0">
                <a:ln w="0"/>
                <a:solidFill>
                  <a:schemeClr val="accent1">
                    <a:lumMod val="60000"/>
                    <a:lumOff val="40000"/>
                  </a:schemeClr>
                </a:solidFill>
                <a:effectLst>
                  <a:reflection blurRad="12700" stA="50000" endPos="50000" dist="5000" dir="5400000" sy="-100000" rotWithShape="0"/>
                </a:effectLst>
                <a:hlinkClick r:id="rId2"/>
              </a:rPr>
              <a:t>.gov.tr</a:t>
            </a:r>
            <a:endParaRPr lang="tr-TR" sz="2800" cap="all" dirty="0" smtClean="0">
              <a:ln w="0"/>
              <a:solidFill>
                <a:schemeClr val="accent1">
                  <a:lumMod val="60000"/>
                  <a:lumOff val="40000"/>
                </a:schemeClr>
              </a:solidFill>
              <a:effectLst>
                <a:reflection blurRad="12700" stA="50000" endPos="50000" dist="5000" dir="5400000" sy="-100000" rotWithShape="0"/>
              </a:effectLst>
            </a:endParaRPr>
          </a:p>
          <a:p>
            <a:pPr algn="ctr">
              <a:buNone/>
              <a:defRPr/>
            </a:pPr>
            <a:endParaRPr lang="tr-TR" sz="2800" cap="all" dirty="0" smtClean="0">
              <a:ln w="0"/>
              <a:solidFill>
                <a:schemeClr val="accent1">
                  <a:lumMod val="60000"/>
                  <a:lumOff val="40000"/>
                </a:schemeClr>
              </a:solidFill>
              <a:effectLst>
                <a:reflection blurRad="12700" stA="50000" endPos="50000" dist="5000" dir="5400000" sy="-100000" rotWithShape="0"/>
              </a:effectLst>
            </a:endParaRPr>
          </a:p>
          <a:p>
            <a:pPr algn="ctr">
              <a:buNone/>
              <a:defRPr/>
            </a:pPr>
            <a:r>
              <a:rPr lang="tr-TR" sz="2800" cap="all" dirty="0" smtClean="0">
                <a:ln w="0"/>
                <a:solidFill>
                  <a:schemeClr val="accent1">
                    <a:lumMod val="75000"/>
                  </a:schemeClr>
                </a:solidFill>
                <a:effectLst>
                  <a:reflection blurRad="12700" stA="50000" endPos="50000" dist="5000" dir="5400000" sy="-100000" rotWithShape="0"/>
                </a:effectLst>
              </a:rPr>
              <a:t>03125514288</a:t>
            </a:r>
            <a:endParaRPr lang="tr-TR" sz="2800" dirty="0">
              <a:solidFill>
                <a:schemeClr val="accent1">
                  <a:lumMod val="75000"/>
                </a:schemeClr>
              </a:solidFill>
            </a:endParaRPr>
          </a:p>
        </p:txBody>
      </p:sp>
      <p:sp>
        <p:nvSpPr>
          <p:cNvPr id="4" name="3 Slayt Numarası Yer Tutucusu"/>
          <p:cNvSpPr>
            <a:spLocks noGrp="1"/>
          </p:cNvSpPr>
          <p:nvPr>
            <p:ph type="sldNum" sz="quarter" idx="12"/>
          </p:nvPr>
        </p:nvSpPr>
        <p:spPr/>
        <p:txBody>
          <a:bodyPr/>
          <a:lstStyle/>
          <a:p>
            <a:fld id="{B1DEFA8C-F947-479F-BE07-76B6B3F80BF1}" type="slidenum">
              <a:rPr lang="tr-TR" smtClean="0"/>
              <a:pPr/>
              <a:t>38</a:t>
            </a:fld>
            <a:endParaRPr lang="tr-T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p:txBody>
          <a:bodyPr/>
          <a:lstStyle/>
          <a:p>
            <a:endParaRPr lang="tr-TR" b="1" dirty="0">
              <a:solidFill>
                <a:schemeClr val="tx1"/>
              </a:solidFill>
            </a:endParaRPr>
          </a:p>
        </p:txBody>
      </p:sp>
      <p:grpSp>
        <p:nvGrpSpPr>
          <p:cNvPr id="2" name="5 Grup"/>
          <p:cNvGrpSpPr/>
          <p:nvPr/>
        </p:nvGrpSpPr>
        <p:grpSpPr>
          <a:xfrm>
            <a:off x="171450" y="15875"/>
            <a:ext cx="8924925" cy="971550"/>
            <a:chOff x="171450" y="15875"/>
            <a:chExt cx="8924925" cy="971550"/>
          </a:xfrm>
        </p:grpSpPr>
        <p:sp>
          <p:nvSpPr>
            <p:cNvPr id="7" name="Title Placeholder 21"/>
            <p:cNvSpPr txBox="1">
              <a:spLocks/>
            </p:cNvSpPr>
            <p:nvPr/>
          </p:nvSpPr>
          <p:spPr>
            <a:xfrm>
              <a:off x="301625" y="228600"/>
              <a:ext cx="8534400" cy="758825"/>
            </a:xfrm>
            <a:prstGeom prst="rect">
              <a:avLst/>
            </a:prstGeom>
            <a:noFill/>
          </p:spPr>
          <p:txBody>
            <a:bodyPr anchor="b"/>
            <a:lstStyle/>
            <a:p>
              <a:pPr algn="ctr" fontAlgn="auto">
                <a:spcBef>
                  <a:spcPts val="0"/>
                </a:spcBef>
                <a:spcAft>
                  <a:spcPts val="0"/>
                </a:spcAft>
                <a:defRPr/>
              </a:pPr>
              <a:r>
                <a:rPr lang="tr-TR" sz="2400" dirty="0">
                  <a:solidFill>
                    <a:srgbClr val="002060"/>
                  </a:solidFill>
                  <a:latin typeface="Albertus" pitchFamily="34" charset="0"/>
                  <a:ea typeface="+mj-ea"/>
                  <a:cs typeface="+mj-cs"/>
                </a:rPr>
                <a:t/>
              </a:r>
              <a:br>
                <a:rPr lang="tr-TR" sz="2400" dirty="0">
                  <a:solidFill>
                    <a:srgbClr val="002060"/>
                  </a:solidFill>
                  <a:latin typeface="Albertus" pitchFamily="34" charset="0"/>
                  <a:ea typeface="+mj-ea"/>
                  <a:cs typeface="+mj-cs"/>
                </a:rPr>
              </a:br>
              <a:r>
                <a:rPr lang="tr-TR" sz="2400" dirty="0">
                  <a:solidFill>
                    <a:srgbClr val="002060"/>
                  </a:solidFill>
                  <a:latin typeface="Albertus" pitchFamily="34" charset="0"/>
                  <a:ea typeface="+mj-ea"/>
                  <a:cs typeface="+mj-cs"/>
                </a:rPr>
                <a:t/>
              </a:r>
              <a:br>
                <a:rPr lang="tr-TR" sz="2400" dirty="0">
                  <a:solidFill>
                    <a:srgbClr val="002060"/>
                  </a:solidFill>
                  <a:latin typeface="Albertus" pitchFamily="34" charset="0"/>
                  <a:ea typeface="+mj-ea"/>
                  <a:cs typeface="+mj-cs"/>
                </a:rPr>
              </a:br>
              <a:r>
                <a:rPr lang="tr-TR" sz="2400" dirty="0">
                  <a:solidFill>
                    <a:srgbClr val="002060"/>
                  </a:solidFill>
                  <a:latin typeface="Albertus" pitchFamily="34" charset="0"/>
                  <a:ea typeface="+mj-ea"/>
                  <a:cs typeface="+mj-cs"/>
                </a:rPr>
                <a:t>ÇEVRE VE ŞEHİRCİLİK BAKANLIĞI</a:t>
              </a:r>
              <a:br>
                <a:rPr lang="tr-TR" sz="2400" dirty="0">
                  <a:solidFill>
                    <a:srgbClr val="002060"/>
                  </a:solidFill>
                  <a:latin typeface="Albertus" pitchFamily="34" charset="0"/>
                  <a:ea typeface="+mj-ea"/>
                  <a:cs typeface="+mj-cs"/>
                </a:rPr>
              </a:br>
              <a:r>
                <a:rPr lang="tr-TR" sz="2400" dirty="0">
                  <a:solidFill>
                    <a:srgbClr val="002060"/>
                  </a:solidFill>
                  <a:latin typeface="Albertus" pitchFamily="34" charset="0"/>
                  <a:ea typeface="+mj-ea"/>
                  <a:cs typeface="+mj-cs"/>
                </a:rPr>
                <a:t>TAPU VE KADASTRO GENEL MÜDÜRLÜĞÜ</a:t>
              </a:r>
            </a:p>
          </p:txBody>
        </p:sp>
        <p:pic>
          <p:nvPicPr>
            <p:cNvPr id="8" name="Picture 2" descr="T.C. Çevre ve Şehircilik Bakanlığı"/>
            <p:cNvPicPr>
              <a:picLocks noChangeAspect="1" noChangeArrowheads="1"/>
            </p:cNvPicPr>
            <p:nvPr/>
          </p:nvPicPr>
          <p:blipFill>
            <a:blip r:embed="rId3" cstate="print"/>
            <a:srcRect/>
            <a:stretch>
              <a:fillRect/>
            </a:stretch>
          </p:blipFill>
          <p:spPr bwMode="auto">
            <a:xfrm>
              <a:off x="171450" y="157163"/>
              <a:ext cx="1220788" cy="577850"/>
            </a:xfrm>
            <a:prstGeom prst="rect">
              <a:avLst/>
            </a:prstGeom>
            <a:noFill/>
            <a:ln w="9525">
              <a:noFill/>
              <a:miter lim="800000"/>
              <a:headEnd/>
              <a:tailEnd/>
            </a:ln>
          </p:spPr>
        </p:pic>
        <p:pic>
          <p:nvPicPr>
            <p:cNvPr id="9" name="Resim 1"/>
            <p:cNvPicPr>
              <a:picLocks noChangeAspect="1"/>
            </p:cNvPicPr>
            <p:nvPr/>
          </p:nvPicPr>
          <p:blipFill>
            <a:blip r:embed="rId4" cstate="print"/>
            <a:srcRect/>
            <a:stretch>
              <a:fillRect/>
            </a:stretch>
          </p:blipFill>
          <p:spPr bwMode="auto">
            <a:xfrm>
              <a:off x="8128000" y="15875"/>
              <a:ext cx="968375" cy="955675"/>
            </a:xfrm>
            <a:prstGeom prst="rect">
              <a:avLst/>
            </a:prstGeom>
            <a:noFill/>
            <a:ln w="9525">
              <a:noFill/>
              <a:miter lim="800000"/>
              <a:headEnd/>
              <a:tailEnd/>
            </a:ln>
          </p:spPr>
        </p:pic>
        <p:cxnSp>
          <p:nvCxnSpPr>
            <p:cNvPr id="10" name="Straight Connector 9"/>
            <p:cNvCxnSpPr/>
            <p:nvPr/>
          </p:nvCxnSpPr>
          <p:spPr>
            <a:xfrm>
              <a:off x="187325" y="981075"/>
              <a:ext cx="8785225" cy="0"/>
            </a:xfrm>
            <a:prstGeom prst="line">
              <a:avLst/>
            </a:prstGeom>
          </p:spPr>
          <p:style>
            <a:lnRef idx="1">
              <a:schemeClr val="accent1"/>
            </a:lnRef>
            <a:fillRef idx="0">
              <a:schemeClr val="accent1"/>
            </a:fillRef>
            <a:effectRef idx="0">
              <a:schemeClr val="accent1"/>
            </a:effectRef>
            <a:fontRef idx="minor">
              <a:schemeClr val="tx1"/>
            </a:fontRef>
          </p:style>
        </p:cxnSp>
      </p:grpSp>
      <p:graphicFrame>
        <p:nvGraphicFramePr>
          <p:cNvPr id="13" name="12 İçerik Yer Tutucusu"/>
          <p:cNvGraphicFramePr>
            <a:graphicFrameLocks noGrp="1"/>
          </p:cNvGraphicFramePr>
          <p:nvPr>
            <p:ph idx="1"/>
          </p:nvPr>
        </p:nvGraphicFramePr>
        <p:xfrm>
          <a:off x="457200" y="1071547"/>
          <a:ext cx="8229600" cy="242889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4" name="13 Tablo"/>
          <p:cNvGraphicFramePr>
            <a:graphicFrameLocks noGrp="1"/>
          </p:cNvGraphicFramePr>
          <p:nvPr/>
        </p:nvGraphicFramePr>
        <p:xfrm>
          <a:off x="428596" y="3571876"/>
          <a:ext cx="8358246" cy="2643206"/>
        </p:xfrm>
        <a:graphic>
          <a:graphicData uri="http://schemas.openxmlformats.org/drawingml/2006/table">
            <a:tbl>
              <a:tblPr firstRow="1" bandRow="1">
                <a:tableStyleId>{5940675A-B579-460E-94D1-54222C63F5DA}</a:tableStyleId>
              </a:tblPr>
              <a:tblGrid>
                <a:gridCol w="4179123"/>
                <a:gridCol w="4179123"/>
              </a:tblGrid>
              <a:tr h="2643206">
                <a:tc>
                  <a:txBody>
                    <a:bodyPr/>
                    <a:lstStyle/>
                    <a:p>
                      <a:endParaRPr lang="tr-TR" sz="1800" kern="1200" dirty="0" smtClean="0">
                        <a:solidFill>
                          <a:schemeClr val="tx1"/>
                        </a:solidFill>
                        <a:latin typeface="+mn-lt"/>
                        <a:ea typeface="+mn-ea"/>
                        <a:cs typeface="+mn-cs"/>
                      </a:endParaRPr>
                    </a:p>
                    <a:p>
                      <a:pPr algn="just"/>
                      <a:r>
                        <a:rPr lang="tr-TR" sz="2000" kern="1200" dirty="0" smtClean="0">
                          <a:solidFill>
                            <a:schemeClr val="tx1"/>
                          </a:solidFill>
                          <a:latin typeface="Arial Narrow" pitchFamily="34" charset="0"/>
                          <a:ea typeface="+mn-ea"/>
                          <a:cs typeface="+mn-cs"/>
                        </a:rPr>
                        <a:t>Toplum içerisinde  kurulan ilişkilerin yürümesini</a:t>
                      </a:r>
                      <a:r>
                        <a:rPr lang="tr-TR" sz="2000" kern="1200" baseline="0" dirty="0" smtClean="0">
                          <a:solidFill>
                            <a:schemeClr val="tx1"/>
                          </a:solidFill>
                          <a:latin typeface="Arial Narrow" pitchFamily="34" charset="0"/>
                          <a:ea typeface="+mn-ea"/>
                          <a:cs typeface="+mn-cs"/>
                        </a:rPr>
                        <a:t> sağlayan ve delil niteliği olan belgelerin,</a:t>
                      </a:r>
                      <a:r>
                        <a:rPr lang="tr-TR" sz="2000" kern="1200" dirty="0" smtClean="0">
                          <a:solidFill>
                            <a:schemeClr val="tx1"/>
                          </a:solidFill>
                          <a:latin typeface="Arial Narrow" pitchFamily="34" charset="0"/>
                          <a:ea typeface="+mn-ea"/>
                          <a:cs typeface="+mn-cs"/>
                        </a:rPr>
                        <a:t> haksız menfaat temin etmek amacıyla </a:t>
                      </a:r>
                      <a:r>
                        <a:rPr lang="tr-TR" sz="2000" kern="1200" baseline="0" dirty="0" smtClean="0">
                          <a:solidFill>
                            <a:schemeClr val="tx1"/>
                          </a:solidFill>
                          <a:latin typeface="Arial Narrow" pitchFamily="34" charset="0"/>
                          <a:ea typeface="+mn-ea"/>
                          <a:cs typeface="+mn-cs"/>
                        </a:rPr>
                        <a:t>aldatma kastı ile </a:t>
                      </a:r>
                      <a:r>
                        <a:rPr lang="tr-TR" sz="2000" kern="1200" dirty="0" smtClean="0">
                          <a:solidFill>
                            <a:schemeClr val="tx1"/>
                          </a:solidFill>
                          <a:latin typeface="Arial Narrow" pitchFamily="34" charset="0"/>
                          <a:ea typeface="+mn-ea"/>
                          <a:cs typeface="+mn-cs"/>
                        </a:rPr>
                        <a:t>kanuna aykırı değiştiren;</a:t>
                      </a:r>
                      <a:r>
                        <a:rPr lang="tr-TR" sz="2000" kern="1200" baseline="0" dirty="0" smtClean="0">
                          <a:solidFill>
                            <a:schemeClr val="tx1"/>
                          </a:solidFill>
                          <a:latin typeface="Arial Narrow" pitchFamily="34" charset="0"/>
                          <a:ea typeface="+mn-ea"/>
                          <a:cs typeface="+mn-cs"/>
                        </a:rPr>
                        <a:t> </a:t>
                      </a:r>
                      <a:r>
                        <a:rPr lang="tr-TR" sz="2000" kern="1200" dirty="0" smtClean="0">
                          <a:solidFill>
                            <a:schemeClr val="tx1"/>
                          </a:solidFill>
                          <a:latin typeface="Arial Narrow" pitchFamily="34" charset="0"/>
                          <a:ea typeface="+mn-ea"/>
                          <a:cs typeface="+mn-cs"/>
                        </a:rPr>
                        <a:t>belgeye bağlı hakları olanların zarar  görmesine</a:t>
                      </a:r>
                      <a:r>
                        <a:rPr lang="tr-TR" sz="2000" kern="1200" baseline="0" dirty="0" smtClean="0">
                          <a:solidFill>
                            <a:schemeClr val="tx1"/>
                          </a:solidFill>
                          <a:latin typeface="Arial Narrow" pitchFamily="34" charset="0"/>
                          <a:ea typeface="+mn-ea"/>
                          <a:cs typeface="+mn-cs"/>
                        </a:rPr>
                        <a:t> neden olan yazılı kağıt üzerinde gerçekleştirilen eylemlerdir.</a:t>
                      </a:r>
                    </a:p>
                  </a:txBody>
                  <a:tcPr/>
                </a:tc>
                <a:tc>
                  <a:txBody>
                    <a:bodyPr/>
                    <a:lstStyle/>
                    <a:p>
                      <a:pPr algn="just"/>
                      <a:endParaRPr lang="tr-TR" sz="1800" kern="1200" dirty="0" smtClean="0">
                        <a:solidFill>
                          <a:schemeClr val="tx1"/>
                        </a:solidFill>
                        <a:latin typeface="Arial Narrow" pitchFamily="34" charset="0"/>
                        <a:ea typeface="+mn-ea"/>
                        <a:cs typeface="+mn-cs"/>
                      </a:endParaRPr>
                    </a:p>
                    <a:p>
                      <a:pPr algn="just"/>
                      <a:r>
                        <a:rPr lang="tr-TR" sz="2000" kern="1200" dirty="0" smtClean="0">
                          <a:solidFill>
                            <a:schemeClr val="tx1"/>
                          </a:solidFill>
                          <a:latin typeface="Arial Narrow" pitchFamily="34" charset="0"/>
                          <a:ea typeface="+mn-ea"/>
                          <a:cs typeface="+mn-cs"/>
                        </a:rPr>
                        <a:t>Bilişim suçları olarak da isimlendirilir.</a:t>
                      </a:r>
                    </a:p>
                    <a:p>
                      <a:pPr algn="just"/>
                      <a:endParaRPr lang="tr-TR" sz="2000" kern="1200" dirty="0" smtClean="0">
                        <a:solidFill>
                          <a:schemeClr val="tx1"/>
                        </a:solidFill>
                        <a:latin typeface="Arial Narrow" pitchFamily="34" charset="0"/>
                        <a:ea typeface="+mn-ea"/>
                        <a:cs typeface="+mn-cs"/>
                      </a:endParaRPr>
                    </a:p>
                    <a:p>
                      <a:pPr algn="just"/>
                      <a:r>
                        <a:rPr lang="tr-TR" sz="2000" kern="1200" dirty="0" smtClean="0">
                          <a:solidFill>
                            <a:schemeClr val="tx1"/>
                          </a:solidFill>
                          <a:latin typeface="Arial Narrow" pitchFamily="34" charset="0"/>
                          <a:ea typeface="+mn-ea"/>
                          <a:cs typeface="+mn-cs"/>
                        </a:rPr>
                        <a:t>Bilginin elektronik makineler aracılığıyla akla uygun bir biçimde </a:t>
                      </a:r>
                      <a:r>
                        <a:rPr lang="tr-TR" sz="2000" kern="1200" dirty="0" smtClean="0">
                          <a:solidFill>
                            <a:schemeClr val="tx1"/>
                          </a:solidFill>
                          <a:latin typeface="Arial Narrow" pitchFamily="34" charset="0"/>
                          <a:ea typeface="+mn-ea"/>
                          <a:cs typeface="+mn-cs"/>
                        </a:rPr>
                        <a:t>işlenmesini  </a:t>
                      </a:r>
                      <a:r>
                        <a:rPr lang="tr-TR" sz="2000" kern="1200" dirty="0" smtClean="0">
                          <a:solidFill>
                            <a:schemeClr val="tx1"/>
                          </a:solidFill>
                          <a:latin typeface="Arial Narrow" pitchFamily="34" charset="0"/>
                          <a:ea typeface="+mn-ea"/>
                          <a:cs typeface="+mn-cs"/>
                        </a:rPr>
                        <a:t>sağlayan sistemlerin</a:t>
                      </a:r>
                      <a:r>
                        <a:rPr lang="tr-TR" sz="2000" kern="1200" baseline="0" dirty="0" smtClean="0">
                          <a:solidFill>
                            <a:schemeClr val="tx1"/>
                          </a:solidFill>
                          <a:latin typeface="Arial Narrow" pitchFamily="34" charset="0"/>
                          <a:ea typeface="+mn-ea"/>
                          <a:cs typeface="+mn-cs"/>
                        </a:rPr>
                        <a:t> ve</a:t>
                      </a:r>
                      <a:r>
                        <a:rPr lang="tr-TR" sz="2000" kern="1200" dirty="0" smtClean="0">
                          <a:solidFill>
                            <a:schemeClr val="tx1"/>
                          </a:solidFill>
                          <a:latin typeface="Arial Narrow" pitchFamily="34" charset="0"/>
                          <a:ea typeface="+mn-ea"/>
                          <a:cs typeface="+mn-cs"/>
                        </a:rPr>
                        <a:t> verilerin gizliliğine, bütünlüğüne ve kullanıma ilişkin kanunlara  aykırı</a:t>
                      </a:r>
                      <a:r>
                        <a:rPr lang="tr-TR" sz="2000" kern="1200" baseline="0" dirty="0" smtClean="0">
                          <a:solidFill>
                            <a:schemeClr val="tx1"/>
                          </a:solidFill>
                          <a:latin typeface="Arial Narrow" pitchFamily="34" charset="0"/>
                          <a:ea typeface="+mn-ea"/>
                          <a:cs typeface="+mn-cs"/>
                        </a:rPr>
                        <a:t> eylemlerdir.</a:t>
                      </a:r>
                      <a:endParaRPr lang="tr-TR" sz="2000" dirty="0">
                        <a:latin typeface="Arial Narrow"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p:txBody>
          <a:bodyPr/>
          <a:lstStyle/>
          <a:p>
            <a:endParaRPr lang="tr-TR" b="1" dirty="0">
              <a:solidFill>
                <a:schemeClr val="tx1"/>
              </a:solidFill>
            </a:endParaRPr>
          </a:p>
        </p:txBody>
      </p:sp>
      <p:grpSp>
        <p:nvGrpSpPr>
          <p:cNvPr id="2" name="5 Grup"/>
          <p:cNvGrpSpPr/>
          <p:nvPr/>
        </p:nvGrpSpPr>
        <p:grpSpPr>
          <a:xfrm>
            <a:off x="171450" y="15875"/>
            <a:ext cx="8924925" cy="971550"/>
            <a:chOff x="171450" y="15875"/>
            <a:chExt cx="8924925" cy="971550"/>
          </a:xfrm>
        </p:grpSpPr>
        <p:sp>
          <p:nvSpPr>
            <p:cNvPr id="7" name="Title Placeholder 21"/>
            <p:cNvSpPr txBox="1">
              <a:spLocks/>
            </p:cNvSpPr>
            <p:nvPr/>
          </p:nvSpPr>
          <p:spPr>
            <a:xfrm>
              <a:off x="301625" y="228600"/>
              <a:ext cx="8534400" cy="758825"/>
            </a:xfrm>
            <a:prstGeom prst="rect">
              <a:avLst/>
            </a:prstGeom>
            <a:noFill/>
          </p:spPr>
          <p:txBody>
            <a:bodyPr anchor="b"/>
            <a:lstStyle/>
            <a:p>
              <a:pPr algn="ctr" fontAlgn="auto">
                <a:spcBef>
                  <a:spcPts val="0"/>
                </a:spcBef>
                <a:spcAft>
                  <a:spcPts val="0"/>
                </a:spcAft>
                <a:defRPr/>
              </a:pPr>
              <a:r>
                <a:rPr lang="tr-TR" sz="2400" dirty="0">
                  <a:solidFill>
                    <a:srgbClr val="002060"/>
                  </a:solidFill>
                  <a:latin typeface="Albertus" pitchFamily="34" charset="0"/>
                  <a:ea typeface="+mj-ea"/>
                  <a:cs typeface="+mj-cs"/>
                </a:rPr>
                <a:t/>
              </a:r>
              <a:br>
                <a:rPr lang="tr-TR" sz="2400" dirty="0">
                  <a:solidFill>
                    <a:srgbClr val="002060"/>
                  </a:solidFill>
                  <a:latin typeface="Albertus" pitchFamily="34" charset="0"/>
                  <a:ea typeface="+mj-ea"/>
                  <a:cs typeface="+mj-cs"/>
                </a:rPr>
              </a:br>
              <a:r>
                <a:rPr lang="tr-TR" sz="2400" dirty="0">
                  <a:solidFill>
                    <a:srgbClr val="002060"/>
                  </a:solidFill>
                  <a:latin typeface="Albertus" pitchFamily="34" charset="0"/>
                  <a:ea typeface="+mj-ea"/>
                  <a:cs typeface="+mj-cs"/>
                </a:rPr>
                <a:t/>
              </a:r>
              <a:br>
                <a:rPr lang="tr-TR" sz="2400" dirty="0">
                  <a:solidFill>
                    <a:srgbClr val="002060"/>
                  </a:solidFill>
                  <a:latin typeface="Albertus" pitchFamily="34" charset="0"/>
                  <a:ea typeface="+mj-ea"/>
                  <a:cs typeface="+mj-cs"/>
                </a:rPr>
              </a:br>
              <a:r>
                <a:rPr lang="tr-TR" sz="2400" dirty="0">
                  <a:solidFill>
                    <a:srgbClr val="002060"/>
                  </a:solidFill>
                  <a:latin typeface="Albertus" pitchFamily="34" charset="0"/>
                  <a:ea typeface="+mj-ea"/>
                  <a:cs typeface="+mj-cs"/>
                </a:rPr>
                <a:t>ÇEVRE VE ŞEHİRCİLİK BAKANLIĞI</a:t>
              </a:r>
              <a:br>
                <a:rPr lang="tr-TR" sz="2400" dirty="0">
                  <a:solidFill>
                    <a:srgbClr val="002060"/>
                  </a:solidFill>
                  <a:latin typeface="Albertus" pitchFamily="34" charset="0"/>
                  <a:ea typeface="+mj-ea"/>
                  <a:cs typeface="+mj-cs"/>
                </a:rPr>
              </a:br>
              <a:r>
                <a:rPr lang="tr-TR" sz="2400" dirty="0">
                  <a:solidFill>
                    <a:srgbClr val="002060"/>
                  </a:solidFill>
                  <a:latin typeface="Albertus" pitchFamily="34" charset="0"/>
                  <a:ea typeface="+mj-ea"/>
                  <a:cs typeface="+mj-cs"/>
                </a:rPr>
                <a:t>TAPU VE KADASTRO GENEL MÜDÜRLÜĞÜ</a:t>
              </a:r>
            </a:p>
          </p:txBody>
        </p:sp>
        <p:pic>
          <p:nvPicPr>
            <p:cNvPr id="8" name="Picture 2" descr="T.C. Çevre ve Şehircilik Bakanlığı"/>
            <p:cNvPicPr>
              <a:picLocks noChangeAspect="1" noChangeArrowheads="1"/>
            </p:cNvPicPr>
            <p:nvPr/>
          </p:nvPicPr>
          <p:blipFill>
            <a:blip r:embed="rId3" cstate="print"/>
            <a:srcRect/>
            <a:stretch>
              <a:fillRect/>
            </a:stretch>
          </p:blipFill>
          <p:spPr bwMode="auto">
            <a:xfrm>
              <a:off x="171450" y="157163"/>
              <a:ext cx="1220788" cy="577850"/>
            </a:xfrm>
            <a:prstGeom prst="rect">
              <a:avLst/>
            </a:prstGeom>
            <a:noFill/>
            <a:ln w="9525">
              <a:noFill/>
              <a:miter lim="800000"/>
              <a:headEnd/>
              <a:tailEnd/>
            </a:ln>
          </p:spPr>
        </p:pic>
        <p:pic>
          <p:nvPicPr>
            <p:cNvPr id="9" name="Resim 1"/>
            <p:cNvPicPr>
              <a:picLocks noChangeAspect="1"/>
            </p:cNvPicPr>
            <p:nvPr/>
          </p:nvPicPr>
          <p:blipFill>
            <a:blip r:embed="rId4" cstate="print"/>
            <a:srcRect/>
            <a:stretch>
              <a:fillRect/>
            </a:stretch>
          </p:blipFill>
          <p:spPr bwMode="auto">
            <a:xfrm>
              <a:off x="8128000" y="15875"/>
              <a:ext cx="968375" cy="955675"/>
            </a:xfrm>
            <a:prstGeom prst="rect">
              <a:avLst/>
            </a:prstGeom>
            <a:noFill/>
            <a:ln w="9525">
              <a:noFill/>
              <a:miter lim="800000"/>
              <a:headEnd/>
              <a:tailEnd/>
            </a:ln>
          </p:spPr>
        </p:pic>
        <p:cxnSp>
          <p:nvCxnSpPr>
            <p:cNvPr id="10" name="Straight Connector 9"/>
            <p:cNvCxnSpPr/>
            <p:nvPr/>
          </p:nvCxnSpPr>
          <p:spPr>
            <a:xfrm>
              <a:off x="187325" y="981075"/>
              <a:ext cx="8785225" cy="0"/>
            </a:xfrm>
            <a:prstGeom prst="line">
              <a:avLst/>
            </a:prstGeom>
          </p:spPr>
          <p:style>
            <a:lnRef idx="1">
              <a:schemeClr val="accent1"/>
            </a:lnRef>
            <a:fillRef idx="0">
              <a:schemeClr val="accent1"/>
            </a:fillRef>
            <a:effectRef idx="0">
              <a:schemeClr val="accent1"/>
            </a:effectRef>
            <a:fontRef idx="minor">
              <a:schemeClr val="tx1"/>
            </a:fontRef>
          </p:style>
        </p:cxnSp>
      </p:grpSp>
      <p:graphicFrame>
        <p:nvGraphicFramePr>
          <p:cNvPr id="13" name="12 İçerik Yer Tutucusu"/>
          <p:cNvGraphicFramePr>
            <a:graphicFrameLocks noGrp="1"/>
          </p:cNvGraphicFramePr>
          <p:nvPr>
            <p:ph idx="1"/>
          </p:nvPr>
        </p:nvGraphicFramePr>
        <p:xfrm>
          <a:off x="457200" y="1071547"/>
          <a:ext cx="8229600" cy="242889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4" name="13 Tablo"/>
          <p:cNvGraphicFramePr>
            <a:graphicFrameLocks noGrp="1"/>
          </p:cNvGraphicFramePr>
          <p:nvPr/>
        </p:nvGraphicFramePr>
        <p:xfrm>
          <a:off x="428596" y="3571876"/>
          <a:ext cx="8358246" cy="2643206"/>
        </p:xfrm>
        <a:graphic>
          <a:graphicData uri="http://schemas.openxmlformats.org/drawingml/2006/table">
            <a:tbl>
              <a:tblPr firstRow="1" bandRow="1">
                <a:tableStyleId>{5940675A-B579-460E-94D1-54222C63F5DA}</a:tableStyleId>
              </a:tblPr>
              <a:tblGrid>
                <a:gridCol w="4179123"/>
                <a:gridCol w="4179123"/>
              </a:tblGrid>
              <a:tr h="2643206">
                <a:tc>
                  <a:txBody>
                    <a:bodyPr/>
                    <a:lstStyle/>
                    <a:p>
                      <a:pPr algn="just"/>
                      <a:endParaRPr lang="tr-TR" sz="2400" kern="1200" dirty="0" smtClean="0">
                        <a:solidFill>
                          <a:schemeClr val="tx1"/>
                        </a:solidFill>
                        <a:latin typeface="Arial Narrow" pitchFamily="34" charset="0"/>
                        <a:ea typeface="+mn-ea"/>
                        <a:cs typeface="+mn-cs"/>
                      </a:endParaRPr>
                    </a:p>
                    <a:p>
                      <a:pPr algn="just"/>
                      <a:r>
                        <a:rPr lang="tr-TR" sz="2400" kern="1200" dirty="0" smtClean="0">
                          <a:solidFill>
                            <a:schemeClr val="tx1"/>
                          </a:solidFill>
                          <a:latin typeface="Arial Narrow" pitchFamily="34" charset="0"/>
                          <a:ea typeface="+mn-ea"/>
                          <a:cs typeface="+mn-cs"/>
                        </a:rPr>
                        <a:t>Bir resmi belgeyi sahte olarak düzenleme ve gerçek bir resmi belgeyi değiştirme” davranışlarıdır. </a:t>
                      </a:r>
                      <a:endParaRPr lang="tr-TR" sz="2400" kern="1200" dirty="0" smtClean="0">
                        <a:solidFill>
                          <a:schemeClr val="tx1"/>
                        </a:solidFill>
                        <a:latin typeface="Arial Narrow" pitchFamily="34" charset="0"/>
                        <a:ea typeface="+mn-ea"/>
                        <a:cs typeface="+mn-cs"/>
                      </a:endParaRPr>
                    </a:p>
                  </a:txBody>
                  <a:tcPr/>
                </a:tc>
                <a:tc>
                  <a:txBody>
                    <a:bodyPr/>
                    <a:lstStyle/>
                    <a:p>
                      <a:pPr algn="just"/>
                      <a:endParaRPr lang="tr-TR" sz="1800" kern="1200" dirty="0" smtClean="0">
                        <a:solidFill>
                          <a:schemeClr val="tx1"/>
                        </a:solidFill>
                        <a:latin typeface="+mn-lt"/>
                        <a:ea typeface="+mn-ea"/>
                        <a:cs typeface="+mn-cs"/>
                      </a:endParaRPr>
                    </a:p>
                    <a:p>
                      <a:pPr algn="just"/>
                      <a:endParaRPr lang="tr-TR" sz="1800" kern="1200" dirty="0" smtClean="0">
                        <a:solidFill>
                          <a:schemeClr val="tx1"/>
                        </a:solidFill>
                        <a:latin typeface="+mn-lt"/>
                        <a:ea typeface="+mn-ea"/>
                        <a:cs typeface="+mn-cs"/>
                      </a:endParaRPr>
                    </a:p>
                    <a:p>
                      <a:pPr algn="just"/>
                      <a:r>
                        <a:rPr lang="tr-TR" sz="2400" kern="1200" dirty="0" smtClean="0">
                          <a:solidFill>
                            <a:schemeClr val="tx1"/>
                          </a:solidFill>
                          <a:latin typeface="Arial Narrow" pitchFamily="34" charset="0"/>
                          <a:ea typeface="+mn-ea"/>
                          <a:cs typeface="+mn-cs"/>
                        </a:rPr>
                        <a:t>Gerçeğe aykırı olarak belge düzenlemektir.</a:t>
                      </a:r>
                      <a:endParaRPr lang="tr-TR" sz="2400" kern="1200" dirty="0" smtClean="0">
                        <a:solidFill>
                          <a:schemeClr val="tx1"/>
                        </a:solidFill>
                        <a:latin typeface="Arial Narrow" pitchFamily="34" charset="0"/>
                        <a:ea typeface="+mn-ea"/>
                        <a:cs typeface="+mn-cs"/>
                      </a:endParaRPr>
                    </a:p>
                  </a:txBody>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00042"/>
            <a:ext cx="8229600" cy="5824558"/>
          </a:xfrm>
        </p:spPr>
        <p:txBody>
          <a:bodyPr>
            <a:normAutofit/>
          </a:bodyPr>
          <a:lstStyle/>
          <a:p>
            <a:pPr algn="just">
              <a:buNone/>
            </a:pPr>
            <a:endParaRPr lang="tr-TR" b="1" dirty="0" smtClean="0">
              <a:solidFill>
                <a:schemeClr val="accent1">
                  <a:lumMod val="75000"/>
                </a:schemeClr>
              </a:solidFill>
            </a:endParaRPr>
          </a:p>
          <a:p>
            <a:pPr algn="just">
              <a:buNone/>
            </a:pPr>
            <a:r>
              <a:rPr lang="tr-TR" b="1" dirty="0" smtClean="0">
                <a:solidFill>
                  <a:schemeClr val="accent1">
                    <a:lumMod val="75000"/>
                  </a:schemeClr>
                </a:solidFill>
                <a:latin typeface="Arial Narrow" pitchFamily="34" charset="0"/>
              </a:rPr>
              <a:t>Sahtecilik ile ilgili Mevzuat</a:t>
            </a:r>
          </a:p>
          <a:p>
            <a:pPr algn="just"/>
            <a:r>
              <a:rPr lang="tr-TR" sz="2400" b="1" dirty="0" smtClean="0">
                <a:solidFill>
                  <a:schemeClr val="accent1">
                    <a:lumMod val="75000"/>
                  </a:schemeClr>
                </a:solidFill>
                <a:latin typeface="Arial Narrow" pitchFamily="34" charset="0"/>
              </a:rPr>
              <a:t>5237 sayılı Türk Ceza Kanunu</a:t>
            </a:r>
          </a:p>
          <a:p>
            <a:pPr algn="just"/>
            <a:endParaRPr lang="tr-TR" sz="2400" b="1" dirty="0" smtClean="0">
              <a:solidFill>
                <a:schemeClr val="accent1">
                  <a:lumMod val="75000"/>
                </a:schemeClr>
              </a:solidFill>
              <a:latin typeface="Arial Narrow" pitchFamily="34" charset="0"/>
            </a:endParaRPr>
          </a:p>
          <a:p>
            <a:pPr algn="just">
              <a:buNone/>
            </a:pPr>
            <a:r>
              <a:rPr lang="tr-TR" sz="2400" b="1" dirty="0" smtClean="0">
                <a:solidFill>
                  <a:schemeClr val="accent1">
                    <a:lumMod val="75000"/>
                  </a:schemeClr>
                </a:solidFill>
                <a:latin typeface="Arial Narrow" pitchFamily="34" charset="0"/>
              </a:rPr>
              <a:t>	</a:t>
            </a:r>
            <a:r>
              <a:rPr lang="tr-TR" sz="2400" b="1" dirty="0" smtClean="0">
                <a:latin typeface="Arial Narrow" pitchFamily="34" charset="0"/>
              </a:rPr>
              <a:t>‘Kamu güvenine karşı suçlar’ başlıklı </a:t>
            </a:r>
            <a:r>
              <a:rPr lang="tr-TR" sz="2400" b="1" dirty="0" smtClean="0">
                <a:latin typeface="Arial Narrow" pitchFamily="34" charset="0"/>
              </a:rPr>
              <a:t>bölümde</a:t>
            </a:r>
            <a:endParaRPr lang="tr-TR" sz="2400" b="1" dirty="0" smtClean="0">
              <a:latin typeface="Arial Narrow" pitchFamily="34" charset="0"/>
            </a:endParaRPr>
          </a:p>
          <a:p>
            <a:pPr lvl="1" algn="just"/>
            <a:r>
              <a:rPr lang="tr-TR" sz="2400" dirty="0" smtClean="0">
                <a:latin typeface="Arial Narrow" pitchFamily="34" charset="0"/>
              </a:rPr>
              <a:t> ‘Mühürde sahtecilik’ başlıklı 202’nci,</a:t>
            </a:r>
          </a:p>
          <a:p>
            <a:pPr lvl="1" algn="just"/>
            <a:r>
              <a:rPr lang="tr-TR" sz="2400" dirty="0" smtClean="0">
                <a:latin typeface="Arial Narrow" pitchFamily="34" charset="0"/>
              </a:rPr>
              <a:t> ‘Resmi belgede sahtecilik’ başlıklı 204’üncü, </a:t>
            </a:r>
          </a:p>
          <a:p>
            <a:pPr lvl="1" algn="just"/>
            <a:r>
              <a:rPr lang="tr-TR" sz="2400" dirty="0" smtClean="0">
                <a:latin typeface="Arial Narrow" pitchFamily="34" charset="0"/>
              </a:rPr>
              <a:t>‘Resmi belgenin düzenlenmesinde yalan beyan’ başlıklı 206’üncü </a:t>
            </a:r>
          </a:p>
          <a:p>
            <a:pPr lvl="1" algn="just"/>
            <a:r>
              <a:rPr lang="tr-TR" sz="2400" dirty="0" smtClean="0">
                <a:latin typeface="Arial Narrow" pitchFamily="34" charset="0"/>
              </a:rPr>
              <a:t>‘Özel belgede sahtecilik’ başlıklı 207  ve </a:t>
            </a:r>
          </a:p>
          <a:p>
            <a:pPr lvl="1" algn="just"/>
            <a:r>
              <a:rPr lang="tr-TR" sz="2400" dirty="0" smtClean="0">
                <a:latin typeface="Arial Narrow" pitchFamily="34" charset="0"/>
              </a:rPr>
              <a:t> ‘Açığa imzanın kötüye kullanılması’ başlıklı 209’uncu maddelerinde </a:t>
            </a:r>
            <a:r>
              <a:rPr lang="tr-TR" sz="2400" dirty="0" smtClean="0">
                <a:latin typeface="Arial Narrow" pitchFamily="34" charset="0"/>
              </a:rPr>
              <a:t>anılan </a:t>
            </a:r>
            <a:r>
              <a:rPr lang="tr-TR" sz="2400" dirty="0" smtClean="0">
                <a:latin typeface="Arial Narrow" pitchFamily="34" charset="0"/>
              </a:rPr>
              <a:t>suçlara yönelik olarak hapis veya para cezaları öngörülmektedir.</a:t>
            </a:r>
          </a:p>
          <a:p>
            <a:pPr algn="just">
              <a:buNone/>
            </a:pPr>
            <a:endParaRPr lang="tr-TR" b="1" dirty="0" smtClean="0">
              <a:solidFill>
                <a:schemeClr val="accent1">
                  <a:lumMod val="75000"/>
                </a:schemeClr>
              </a:solidFill>
              <a:latin typeface="Arial Narrow" pitchFamily="34" charset="0"/>
            </a:endParaRPr>
          </a:p>
          <a:p>
            <a:pPr algn="just">
              <a:buNone/>
            </a:pPr>
            <a:endParaRPr lang="tr-TR" b="1" dirty="0" smtClean="0">
              <a:solidFill>
                <a:schemeClr val="accent1">
                  <a:lumMod val="75000"/>
                </a:schemeClr>
              </a:solidFill>
            </a:endParaRPr>
          </a:p>
        </p:txBody>
      </p:sp>
      <p:sp>
        <p:nvSpPr>
          <p:cNvPr id="5" name="4 Slayt Numarası Yer Tutucusu"/>
          <p:cNvSpPr>
            <a:spLocks noGrp="1"/>
          </p:cNvSpPr>
          <p:nvPr>
            <p:ph type="sldNum" sz="quarter" idx="12"/>
          </p:nvPr>
        </p:nvSpPr>
        <p:spPr/>
        <p:txBody>
          <a:bodyPr/>
          <a:lstStyle/>
          <a:p>
            <a:endParaRPr lang="tr-TR" b="1" dirty="0">
              <a:solidFill>
                <a:schemeClr val="tx1"/>
              </a:solidFill>
            </a:endParaRPr>
          </a:p>
        </p:txBody>
      </p:sp>
      <p:grpSp>
        <p:nvGrpSpPr>
          <p:cNvPr id="2" name="5 Grup"/>
          <p:cNvGrpSpPr/>
          <p:nvPr/>
        </p:nvGrpSpPr>
        <p:grpSpPr>
          <a:xfrm>
            <a:off x="171450" y="15875"/>
            <a:ext cx="8924925" cy="971550"/>
            <a:chOff x="171450" y="15875"/>
            <a:chExt cx="8924925" cy="971550"/>
          </a:xfrm>
        </p:grpSpPr>
        <p:sp>
          <p:nvSpPr>
            <p:cNvPr id="7" name="Title Placeholder 21"/>
            <p:cNvSpPr txBox="1">
              <a:spLocks/>
            </p:cNvSpPr>
            <p:nvPr/>
          </p:nvSpPr>
          <p:spPr>
            <a:xfrm>
              <a:off x="301625" y="228600"/>
              <a:ext cx="8534400" cy="758825"/>
            </a:xfrm>
            <a:prstGeom prst="rect">
              <a:avLst/>
            </a:prstGeom>
            <a:noFill/>
          </p:spPr>
          <p:txBody>
            <a:bodyPr anchor="b"/>
            <a:lstStyle/>
            <a:p>
              <a:pPr algn="ctr" fontAlgn="auto">
                <a:spcBef>
                  <a:spcPts val="0"/>
                </a:spcBef>
                <a:spcAft>
                  <a:spcPts val="0"/>
                </a:spcAft>
                <a:defRPr/>
              </a:pPr>
              <a:r>
                <a:rPr lang="tr-TR" sz="2400" dirty="0">
                  <a:solidFill>
                    <a:srgbClr val="002060"/>
                  </a:solidFill>
                  <a:latin typeface="Albertus" pitchFamily="34" charset="0"/>
                  <a:ea typeface="+mj-ea"/>
                  <a:cs typeface="+mj-cs"/>
                </a:rPr>
                <a:t/>
              </a:r>
              <a:br>
                <a:rPr lang="tr-TR" sz="2400" dirty="0">
                  <a:solidFill>
                    <a:srgbClr val="002060"/>
                  </a:solidFill>
                  <a:latin typeface="Albertus" pitchFamily="34" charset="0"/>
                  <a:ea typeface="+mj-ea"/>
                  <a:cs typeface="+mj-cs"/>
                </a:rPr>
              </a:br>
              <a:r>
                <a:rPr lang="tr-TR" sz="2400" dirty="0">
                  <a:solidFill>
                    <a:srgbClr val="002060"/>
                  </a:solidFill>
                  <a:latin typeface="Albertus" pitchFamily="34" charset="0"/>
                  <a:ea typeface="+mj-ea"/>
                  <a:cs typeface="+mj-cs"/>
                </a:rPr>
                <a:t/>
              </a:r>
              <a:br>
                <a:rPr lang="tr-TR" sz="2400" dirty="0">
                  <a:solidFill>
                    <a:srgbClr val="002060"/>
                  </a:solidFill>
                  <a:latin typeface="Albertus" pitchFamily="34" charset="0"/>
                  <a:ea typeface="+mj-ea"/>
                  <a:cs typeface="+mj-cs"/>
                </a:rPr>
              </a:br>
              <a:r>
                <a:rPr lang="tr-TR" sz="2400" dirty="0">
                  <a:solidFill>
                    <a:srgbClr val="002060"/>
                  </a:solidFill>
                  <a:latin typeface="Albertus" pitchFamily="34" charset="0"/>
                  <a:ea typeface="+mj-ea"/>
                  <a:cs typeface="+mj-cs"/>
                </a:rPr>
                <a:t>ÇEVRE VE ŞEHİRCİLİK BAKANLIĞI</a:t>
              </a:r>
              <a:br>
                <a:rPr lang="tr-TR" sz="2400" dirty="0">
                  <a:solidFill>
                    <a:srgbClr val="002060"/>
                  </a:solidFill>
                  <a:latin typeface="Albertus" pitchFamily="34" charset="0"/>
                  <a:ea typeface="+mj-ea"/>
                  <a:cs typeface="+mj-cs"/>
                </a:rPr>
              </a:br>
              <a:r>
                <a:rPr lang="tr-TR" sz="2400" dirty="0">
                  <a:solidFill>
                    <a:srgbClr val="002060"/>
                  </a:solidFill>
                  <a:latin typeface="Albertus" pitchFamily="34" charset="0"/>
                  <a:ea typeface="+mj-ea"/>
                  <a:cs typeface="+mj-cs"/>
                </a:rPr>
                <a:t>TAPU VE KADASTRO GENEL MÜDÜRLÜĞÜ</a:t>
              </a:r>
            </a:p>
          </p:txBody>
        </p:sp>
        <p:pic>
          <p:nvPicPr>
            <p:cNvPr id="8" name="Picture 2" descr="T.C. Çevre ve Şehircilik Bakanlığı"/>
            <p:cNvPicPr>
              <a:picLocks noChangeAspect="1" noChangeArrowheads="1"/>
            </p:cNvPicPr>
            <p:nvPr/>
          </p:nvPicPr>
          <p:blipFill>
            <a:blip r:embed="rId3" cstate="print"/>
            <a:srcRect/>
            <a:stretch>
              <a:fillRect/>
            </a:stretch>
          </p:blipFill>
          <p:spPr bwMode="auto">
            <a:xfrm>
              <a:off x="171450" y="157163"/>
              <a:ext cx="1220788" cy="577850"/>
            </a:xfrm>
            <a:prstGeom prst="rect">
              <a:avLst/>
            </a:prstGeom>
            <a:noFill/>
            <a:ln w="9525">
              <a:noFill/>
              <a:miter lim="800000"/>
              <a:headEnd/>
              <a:tailEnd/>
            </a:ln>
          </p:spPr>
        </p:pic>
        <p:pic>
          <p:nvPicPr>
            <p:cNvPr id="9" name="Resim 1"/>
            <p:cNvPicPr>
              <a:picLocks noChangeAspect="1"/>
            </p:cNvPicPr>
            <p:nvPr/>
          </p:nvPicPr>
          <p:blipFill>
            <a:blip r:embed="rId4" cstate="print"/>
            <a:srcRect/>
            <a:stretch>
              <a:fillRect/>
            </a:stretch>
          </p:blipFill>
          <p:spPr bwMode="auto">
            <a:xfrm>
              <a:off x="8128000" y="15875"/>
              <a:ext cx="968375" cy="955675"/>
            </a:xfrm>
            <a:prstGeom prst="rect">
              <a:avLst/>
            </a:prstGeom>
            <a:noFill/>
            <a:ln w="9525">
              <a:noFill/>
              <a:miter lim="800000"/>
              <a:headEnd/>
              <a:tailEnd/>
            </a:ln>
          </p:spPr>
        </p:pic>
        <p:cxnSp>
          <p:nvCxnSpPr>
            <p:cNvPr id="10" name="Straight Connector 9"/>
            <p:cNvCxnSpPr/>
            <p:nvPr/>
          </p:nvCxnSpPr>
          <p:spPr>
            <a:xfrm>
              <a:off x="187325" y="981075"/>
              <a:ext cx="8785225"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00042"/>
            <a:ext cx="8229600" cy="5824558"/>
          </a:xfrm>
        </p:spPr>
        <p:txBody>
          <a:bodyPr>
            <a:normAutofit/>
          </a:bodyPr>
          <a:lstStyle/>
          <a:p>
            <a:pPr algn="just">
              <a:buNone/>
            </a:pPr>
            <a:endParaRPr lang="tr-TR" b="1" dirty="0" smtClean="0">
              <a:solidFill>
                <a:schemeClr val="accent1">
                  <a:lumMod val="75000"/>
                </a:schemeClr>
              </a:solidFill>
            </a:endParaRPr>
          </a:p>
          <a:p>
            <a:pPr algn="just">
              <a:buNone/>
            </a:pPr>
            <a:r>
              <a:rPr lang="tr-TR" b="1" dirty="0" smtClean="0">
                <a:solidFill>
                  <a:schemeClr val="accent1">
                    <a:lumMod val="75000"/>
                  </a:schemeClr>
                </a:solidFill>
                <a:latin typeface="Arial Narrow" pitchFamily="34" charset="0"/>
              </a:rPr>
              <a:t>Sahtecilik ile ilgili Mevzuat</a:t>
            </a:r>
          </a:p>
          <a:p>
            <a:pPr algn="just"/>
            <a:r>
              <a:rPr lang="tr-TR" sz="2400" b="1" dirty="0" smtClean="0">
                <a:solidFill>
                  <a:schemeClr val="accent1">
                    <a:lumMod val="75000"/>
                  </a:schemeClr>
                </a:solidFill>
                <a:latin typeface="Arial Narrow" pitchFamily="34" charset="0"/>
              </a:rPr>
              <a:t>5237 sayılı Türk Ceza Kanunu</a:t>
            </a:r>
          </a:p>
          <a:p>
            <a:pPr algn="just">
              <a:buNone/>
            </a:pPr>
            <a:endParaRPr lang="tr-TR" sz="2400" b="1" dirty="0" smtClean="0">
              <a:latin typeface="Arial Narrow" pitchFamily="34" charset="0"/>
            </a:endParaRPr>
          </a:p>
          <a:p>
            <a:pPr algn="just">
              <a:buNone/>
            </a:pPr>
            <a:r>
              <a:rPr lang="tr-TR" sz="2400" b="1" dirty="0" smtClean="0">
                <a:latin typeface="Arial Narrow" pitchFamily="34" charset="0"/>
              </a:rPr>
              <a:t>‘Kamu güvenine karşı suçlar’ başlıklı </a:t>
            </a:r>
            <a:r>
              <a:rPr lang="tr-TR" sz="2400" b="1" dirty="0" smtClean="0">
                <a:latin typeface="Arial Narrow" pitchFamily="34" charset="0"/>
              </a:rPr>
              <a:t>bölümde</a:t>
            </a:r>
            <a:endParaRPr lang="tr-TR" sz="2400" b="1" dirty="0" smtClean="0">
              <a:solidFill>
                <a:schemeClr val="accent1">
                  <a:lumMod val="75000"/>
                </a:schemeClr>
              </a:solidFill>
              <a:latin typeface="Arial Narrow" pitchFamily="34" charset="0"/>
            </a:endParaRPr>
          </a:p>
          <a:p>
            <a:pPr lvl="1" algn="just"/>
            <a:r>
              <a:rPr lang="tr-TR" sz="2400" dirty="0" smtClean="0">
                <a:latin typeface="Arial Narrow" pitchFamily="34" charset="0"/>
              </a:rPr>
              <a:t>Kanunun ‘Resmi belge hükmünde belgeler’ başlıklı 210’uncu maddesinde, resmi belgede  sahtecilik suçuna ilişkin hükümlerin </a:t>
            </a:r>
            <a:r>
              <a:rPr lang="tr-TR" sz="2400" dirty="0" smtClean="0">
                <a:latin typeface="Arial Narrow" pitchFamily="34" charset="0"/>
              </a:rPr>
              <a:t>uygulanacağı ve </a:t>
            </a:r>
            <a:r>
              <a:rPr lang="tr-TR" sz="2400" dirty="0" smtClean="0">
                <a:latin typeface="Arial Narrow" pitchFamily="34" charset="0"/>
              </a:rPr>
              <a:t>belgelerin konusu belirtilmiş olup, vasiyetname de bu madde de sayılmaktadır.  </a:t>
            </a:r>
          </a:p>
          <a:p>
            <a:pPr algn="just">
              <a:buNone/>
            </a:pPr>
            <a:endParaRPr lang="tr-TR" b="1" dirty="0" smtClean="0">
              <a:solidFill>
                <a:schemeClr val="accent1">
                  <a:lumMod val="75000"/>
                </a:schemeClr>
              </a:solidFill>
              <a:latin typeface="Arial Narrow" pitchFamily="34" charset="0"/>
            </a:endParaRPr>
          </a:p>
          <a:p>
            <a:pPr algn="just">
              <a:buNone/>
            </a:pPr>
            <a:endParaRPr lang="tr-TR" b="1" dirty="0" smtClean="0">
              <a:solidFill>
                <a:schemeClr val="accent1">
                  <a:lumMod val="75000"/>
                </a:schemeClr>
              </a:solidFill>
            </a:endParaRPr>
          </a:p>
        </p:txBody>
      </p:sp>
      <p:sp>
        <p:nvSpPr>
          <p:cNvPr id="5" name="4 Slayt Numarası Yer Tutucusu"/>
          <p:cNvSpPr>
            <a:spLocks noGrp="1"/>
          </p:cNvSpPr>
          <p:nvPr>
            <p:ph type="sldNum" sz="quarter" idx="12"/>
          </p:nvPr>
        </p:nvSpPr>
        <p:spPr/>
        <p:txBody>
          <a:bodyPr/>
          <a:lstStyle/>
          <a:p>
            <a:endParaRPr lang="tr-TR" b="1" dirty="0">
              <a:solidFill>
                <a:schemeClr val="tx1"/>
              </a:solidFill>
            </a:endParaRPr>
          </a:p>
        </p:txBody>
      </p:sp>
      <p:grpSp>
        <p:nvGrpSpPr>
          <p:cNvPr id="2" name="5 Grup"/>
          <p:cNvGrpSpPr/>
          <p:nvPr/>
        </p:nvGrpSpPr>
        <p:grpSpPr>
          <a:xfrm>
            <a:off x="171450" y="15875"/>
            <a:ext cx="8924925" cy="971550"/>
            <a:chOff x="171450" y="15875"/>
            <a:chExt cx="8924925" cy="971550"/>
          </a:xfrm>
        </p:grpSpPr>
        <p:sp>
          <p:nvSpPr>
            <p:cNvPr id="7" name="Title Placeholder 21"/>
            <p:cNvSpPr txBox="1">
              <a:spLocks/>
            </p:cNvSpPr>
            <p:nvPr/>
          </p:nvSpPr>
          <p:spPr>
            <a:xfrm>
              <a:off x="301625" y="228600"/>
              <a:ext cx="8534400" cy="758825"/>
            </a:xfrm>
            <a:prstGeom prst="rect">
              <a:avLst/>
            </a:prstGeom>
            <a:noFill/>
          </p:spPr>
          <p:txBody>
            <a:bodyPr anchor="b"/>
            <a:lstStyle/>
            <a:p>
              <a:pPr algn="ctr" fontAlgn="auto">
                <a:spcBef>
                  <a:spcPts val="0"/>
                </a:spcBef>
                <a:spcAft>
                  <a:spcPts val="0"/>
                </a:spcAft>
                <a:defRPr/>
              </a:pPr>
              <a:r>
                <a:rPr lang="tr-TR" sz="2400" dirty="0">
                  <a:solidFill>
                    <a:srgbClr val="002060"/>
                  </a:solidFill>
                  <a:latin typeface="Albertus" pitchFamily="34" charset="0"/>
                  <a:ea typeface="+mj-ea"/>
                  <a:cs typeface="+mj-cs"/>
                </a:rPr>
                <a:t/>
              </a:r>
              <a:br>
                <a:rPr lang="tr-TR" sz="2400" dirty="0">
                  <a:solidFill>
                    <a:srgbClr val="002060"/>
                  </a:solidFill>
                  <a:latin typeface="Albertus" pitchFamily="34" charset="0"/>
                  <a:ea typeface="+mj-ea"/>
                  <a:cs typeface="+mj-cs"/>
                </a:rPr>
              </a:br>
              <a:r>
                <a:rPr lang="tr-TR" sz="2400" dirty="0">
                  <a:solidFill>
                    <a:srgbClr val="002060"/>
                  </a:solidFill>
                  <a:latin typeface="Albertus" pitchFamily="34" charset="0"/>
                  <a:ea typeface="+mj-ea"/>
                  <a:cs typeface="+mj-cs"/>
                </a:rPr>
                <a:t/>
              </a:r>
              <a:br>
                <a:rPr lang="tr-TR" sz="2400" dirty="0">
                  <a:solidFill>
                    <a:srgbClr val="002060"/>
                  </a:solidFill>
                  <a:latin typeface="Albertus" pitchFamily="34" charset="0"/>
                  <a:ea typeface="+mj-ea"/>
                  <a:cs typeface="+mj-cs"/>
                </a:rPr>
              </a:br>
              <a:r>
                <a:rPr lang="tr-TR" sz="2400" dirty="0">
                  <a:solidFill>
                    <a:srgbClr val="002060"/>
                  </a:solidFill>
                  <a:latin typeface="Albertus" pitchFamily="34" charset="0"/>
                  <a:ea typeface="+mj-ea"/>
                  <a:cs typeface="+mj-cs"/>
                </a:rPr>
                <a:t>ÇEVRE VE ŞEHİRCİLİK BAKANLIĞI</a:t>
              </a:r>
              <a:br>
                <a:rPr lang="tr-TR" sz="2400" dirty="0">
                  <a:solidFill>
                    <a:srgbClr val="002060"/>
                  </a:solidFill>
                  <a:latin typeface="Albertus" pitchFamily="34" charset="0"/>
                  <a:ea typeface="+mj-ea"/>
                  <a:cs typeface="+mj-cs"/>
                </a:rPr>
              </a:br>
              <a:r>
                <a:rPr lang="tr-TR" sz="2400" dirty="0">
                  <a:solidFill>
                    <a:srgbClr val="002060"/>
                  </a:solidFill>
                  <a:latin typeface="Albertus" pitchFamily="34" charset="0"/>
                  <a:ea typeface="+mj-ea"/>
                  <a:cs typeface="+mj-cs"/>
                </a:rPr>
                <a:t>TAPU VE KADASTRO GENEL MÜDÜRLÜĞÜ</a:t>
              </a:r>
            </a:p>
          </p:txBody>
        </p:sp>
        <p:pic>
          <p:nvPicPr>
            <p:cNvPr id="8" name="Picture 2" descr="T.C. Çevre ve Şehircilik Bakanlığı"/>
            <p:cNvPicPr>
              <a:picLocks noChangeAspect="1" noChangeArrowheads="1"/>
            </p:cNvPicPr>
            <p:nvPr/>
          </p:nvPicPr>
          <p:blipFill>
            <a:blip r:embed="rId3" cstate="print"/>
            <a:srcRect/>
            <a:stretch>
              <a:fillRect/>
            </a:stretch>
          </p:blipFill>
          <p:spPr bwMode="auto">
            <a:xfrm>
              <a:off x="171450" y="157163"/>
              <a:ext cx="1220788" cy="577850"/>
            </a:xfrm>
            <a:prstGeom prst="rect">
              <a:avLst/>
            </a:prstGeom>
            <a:noFill/>
            <a:ln w="9525">
              <a:noFill/>
              <a:miter lim="800000"/>
              <a:headEnd/>
              <a:tailEnd/>
            </a:ln>
          </p:spPr>
        </p:pic>
        <p:pic>
          <p:nvPicPr>
            <p:cNvPr id="9" name="Resim 1"/>
            <p:cNvPicPr>
              <a:picLocks noChangeAspect="1"/>
            </p:cNvPicPr>
            <p:nvPr/>
          </p:nvPicPr>
          <p:blipFill>
            <a:blip r:embed="rId4" cstate="print"/>
            <a:srcRect/>
            <a:stretch>
              <a:fillRect/>
            </a:stretch>
          </p:blipFill>
          <p:spPr bwMode="auto">
            <a:xfrm>
              <a:off x="8128000" y="15875"/>
              <a:ext cx="968375" cy="955675"/>
            </a:xfrm>
            <a:prstGeom prst="rect">
              <a:avLst/>
            </a:prstGeom>
            <a:noFill/>
            <a:ln w="9525">
              <a:noFill/>
              <a:miter lim="800000"/>
              <a:headEnd/>
              <a:tailEnd/>
            </a:ln>
          </p:spPr>
        </p:pic>
        <p:cxnSp>
          <p:nvCxnSpPr>
            <p:cNvPr id="10" name="Straight Connector 9"/>
            <p:cNvCxnSpPr/>
            <p:nvPr/>
          </p:nvCxnSpPr>
          <p:spPr>
            <a:xfrm>
              <a:off x="187325" y="981075"/>
              <a:ext cx="8785225"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00042"/>
            <a:ext cx="8229600" cy="5824558"/>
          </a:xfrm>
        </p:spPr>
        <p:txBody>
          <a:bodyPr>
            <a:normAutofit/>
          </a:bodyPr>
          <a:lstStyle/>
          <a:p>
            <a:pPr>
              <a:buNone/>
            </a:pPr>
            <a:endParaRPr lang="tr-TR" dirty="0" smtClean="0"/>
          </a:p>
          <a:p>
            <a:pPr>
              <a:buNone/>
            </a:pPr>
            <a:r>
              <a:rPr lang="tr-TR" sz="3600" b="1" dirty="0" smtClean="0">
                <a:solidFill>
                  <a:schemeClr val="accent1">
                    <a:lumMod val="75000"/>
                  </a:schemeClr>
                </a:solidFill>
                <a:latin typeface="Arial Narrow" pitchFamily="34" charset="0"/>
              </a:rPr>
              <a:t>   </a:t>
            </a:r>
            <a:r>
              <a:rPr lang="tr-TR" b="1" dirty="0" smtClean="0">
                <a:solidFill>
                  <a:schemeClr val="accent1">
                    <a:lumMod val="75000"/>
                  </a:schemeClr>
                </a:solidFill>
                <a:latin typeface="Arial Narrow" pitchFamily="34" charset="0"/>
              </a:rPr>
              <a:t>Sahtecilik ile ilgili Mevzuat</a:t>
            </a:r>
          </a:p>
          <a:p>
            <a:r>
              <a:rPr lang="tr-TR" sz="2400" b="1" dirty="0" smtClean="0">
                <a:solidFill>
                  <a:schemeClr val="accent1">
                    <a:lumMod val="75000"/>
                  </a:schemeClr>
                </a:solidFill>
                <a:latin typeface="Arial Narrow" pitchFamily="34" charset="0"/>
              </a:rPr>
              <a:t>5237 sayılı Türk Ceza Kanunu</a:t>
            </a:r>
          </a:p>
          <a:p>
            <a:pPr>
              <a:buNone/>
            </a:pPr>
            <a:endParaRPr lang="tr-TR" sz="2400" b="1" dirty="0" smtClean="0">
              <a:solidFill>
                <a:schemeClr val="accent1">
                  <a:lumMod val="75000"/>
                </a:schemeClr>
              </a:solidFill>
              <a:latin typeface="Arial Narrow" pitchFamily="34" charset="0"/>
            </a:endParaRPr>
          </a:p>
          <a:p>
            <a:pPr algn="just">
              <a:buNone/>
            </a:pPr>
            <a:r>
              <a:rPr lang="tr-TR" sz="2400" b="1" dirty="0" smtClean="0">
                <a:latin typeface="Arial Narrow" pitchFamily="34" charset="0"/>
              </a:rPr>
              <a:t>   ‘Bilişim alanında suçlar’ başlıklı </a:t>
            </a:r>
            <a:r>
              <a:rPr lang="tr-TR" sz="2400" b="1" dirty="0" smtClean="0">
                <a:latin typeface="Arial Narrow" pitchFamily="34" charset="0"/>
              </a:rPr>
              <a:t>bölümde</a:t>
            </a:r>
            <a:endParaRPr lang="tr-TR" sz="2400" b="1" dirty="0" smtClean="0">
              <a:latin typeface="Arial Narrow" pitchFamily="34" charset="0"/>
            </a:endParaRPr>
          </a:p>
          <a:p>
            <a:pPr lvl="1" algn="just"/>
            <a:r>
              <a:rPr lang="tr-TR" sz="2400" dirty="0" smtClean="0">
                <a:latin typeface="Arial Narrow" pitchFamily="34" charset="0"/>
              </a:rPr>
              <a:t>‘Bilişim sistemine girme’ başlıklı 243.</a:t>
            </a:r>
          </a:p>
          <a:p>
            <a:pPr lvl="1" algn="just"/>
            <a:r>
              <a:rPr lang="tr-TR" sz="2400" dirty="0" smtClean="0">
                <a:latin typeface="Arial Narrow" pitchFamily="34" charset="0"/>
              </a:rPr>
              <a:t>‘Sistemi engelleme, bozma, verileri yok etme veya değiştirme’ başlıklı 244. </a:t>
            </a:r>
          </a:p>
          <a:p>
            <a:pPr lvl="1" algn="just"/>
            <a:r>
              <a:rPr lang="tr-TR" sz="2400" dirty="0" smtClean="0">
                <a:latin typeface="Arial Narrow" pitchFamily="34" charset="0"/>
              </a:rPr>
              <a:t>‘Banka </a:t>
            </a:r>
            <a:r>
              <a:rPr lang="tr-TR" sz="2400" dirty="0" smtClean="0">
                <a:latin typeface="Arial Narrow" pitchFamily="34" charset="0"/>
              </a:rPr>
              <a:t>ve kredi </a:t>
            </a:r>
            <a:r>
              <a:rPr lang="tr-TR" sz="2400" dirty="0" smtClean="0">
                <a:latin typeface="Arial Narrow" pitchFamily="34" charset="0"/>
              </a:rPr>
              <a:t>kartların kötüye kullanılması’ başlıklı 245. </a:t>
            </a:r>
          </a:p>
          <a:p>
            <a:pPr lvl="1" algn="just">
              <a:buNone/>
            </a:pPr>
            <a:r>
              <a:rPr lang="tr-TR" sz="2400" dirty="0" smtClean="0">
                <a:latin typeface="Arial Narrow" pitchFamily="34" charset="0"/>
              </a:rPr>
              <a:t>     maddelerinde suçlara yönelik hapis veya adli para cezaları öngörülmektedir.</a:t>
            </a:r>
          </a:p>
          <a:p>
            <a:pPr lvl="1"/>
            <a:endParaRPr lang="tr-TR" dirty="0" smtClean="0"/>
          </a:p>
          <a:p>
            <a:pPr algn="just">
              <a:buNone/>
            </a:pPr>
            <a:endParaRPr lang="tr-TR" b="1" dirty="0" smtClean="0">
              <a:solidFill>
                <a:schemeClr val="accent1">
                  <a:lumMod val="75000"/>
                </a:schemeClr>
              </a:solidFill>
            </a:endParaRPr>
          </a:p>
        </p:txBody>
      </p:sp>
      <p:sp>
        <p:nvSpPr>
          <p:cNvPr id="5" name="4 Slayt Numarası Yer Tutucusu"/>
          <p:cNvSpPr>
            <a:spLocks noGrp="1"/>
          </p:cNvSpPr>
          <p:nvPr>
            <p:ph type="sldNum" sz="quarter" idx="12"/>
          </p:nvPr>
        </p:nvSpPr>
        <p:spPr/>
        <p:txBody>
          <a:bodyPr/>
          <a:lstStyle/>
          <a:p>
            <a:endParaRPr lang="tr-TR" b="1" dirty="0">
              <a:solidFill>
                <a:schemeClr val="tx1"/>
              </a:solidFill>
            </a:endParaRPr>
          </a:p>
        </p:txBody>
      </p:sp>
      <p:grpSp>
        <p:nvGrpSpPr>
          <p:cNvPr id="2" name="5 Grup"/>
          <p:cNvGrpSpPr/>
          <p:nvPr/>
        </p:nvGrpSpPr>
        <p:grpSpPr>
          <a:xfrm>
            <a:off x="171450" y="15875"/>
            <a:ext cx="8924925" cy="971550"/>
            <a:chOff x="171450" y="15875"/>
            <a:chExt cx="8924925" cy="971550"/>
          </a:xfrm>
        </p:grpSpPr>
        <p:sp>
          <p:nvSpPr>
            <p:cNvPr id="7" name="Title Placeholder 21"/>
            <p:cNvSpPr txBox="1">
              <a:spLocks/>
            </p:cNvSpPr>
            <p:nvPr/>
          </p:nvSpPr>
          <p:spPr>
            <a:xfrm>
              <a:off x="301625" y="228600"/>
              <a:ext cx="8534400" cy="758825"/>
            </a:xfrm>
            <a:prstGeom prst="rect">
              <a:avLst/>
            </a:prstGeom>
            <a:noFill/>
          </p:spPr>
          <p:txBody>
            <a:bodyPr anchor="b"/>
            <a:lstStyle/>
            <a:p>
              <a:pPr algn="ctr" fontAlgn="auto">
                <a:spcBef>
                  <a:spcPts val="0"/>
                </a:spcBef>
                <a:spcAft>
                  <a:spcPts val="0"/>
                </a:spcAft>
                <a:defRPr/>
              </a:pPr>
              <a:r>
                <a:rPr lang="tr-TR" sz="2400" dirty="0">
                  <a:solidFill>
                    <a:srgbClr val="002060"/>
                  </a:solidFill>
                  <a:latin typeface="Albertus" pitchFamily="34" charset="0"/>
                  <a:ea typeface="+mj-ea"/>
                  <a:cs typeface="+mj-cs"/>
                </a:rPr>
                <a:t/>
              </a:r>
              <a:br>
                <a:rPr lang="tr-TR" sz="2400" dirty="0">
                  <a:solidFill>
                    <a:srgbClr val="002060"/>
                  </a:solidFill>
                  <a:latin typeface="Albertus" pitchFamily="34" charset="0"/>
                  <a:ea typeface="+mj-ea"/>
                  <a:cs typeface="+mj-cs"/>
                </a:rPr>
              </a:br>
              <a:r>
                <a:rPr lang="tr-TR" sz="2400" dirty="0">
                  <a:solidFill>
                    <a:srgbClr val="002060"/>
                  </a:solidFill>
                  <a:latin typeface="Albertus" pitchFamily="34" charset="0"/>
                  <a:ea typeface="+mj-ea"/>
                  <a:cs typeface="+mj-cs"/>
                </a:rPr>
                <a:t/>
              </a:r>
              <a:br>
                <a:rPr lang="tr-TR" sz="2400" dirty="0">
                  <a:solidFill>
                    <a:srgbClr val="002060"/>
                  </a:solidFill>
                  <a:latin typeface="Albertus" pitchFamily="34" charset="0"/>
                  <a:ea typeface="+mj-ea"/>
                  <a:cs typeface="+mj-cs"/>
                </a:rPr>
              </a:br>
              <a:r>
                <a:rPr lang="tr-TR" sz="2400" dirty="0">
                  <a:solidFill>
                    <a:srgbClr val="002060"/>
                  </a:solidFill>
                  <a:latin typeface="Albertus" pitchFamily="34" charset="0"/>
                  <a:ea typeface="+mj-ea"/>
                  <a:cs typeface="+mj-cs"/>
                </a:rPr>
                <a:t>ÇEVRE VE ŞEHİRCİLİK BAKANLIĞI</a:t>
              </a:r>
              <a:br>
                <a:rPr lang="tr-TR" sz="2400" dirty="0">
                  <a:solidFill>
                    <a:srgbClr val="002060"/>
                  </a:solidFill>
                  <a:latin typeface="Albertus" pitchFamily="34" charset="0"/>
                  <a:ea typeface="+mj-ea"/>
                  <a:cs typeface="+mj-cs"/>
                </a:rPr>
              </a:br>
              <a:r>
                <a:rPr lang="tr-TR" sz="2400" dirty="0">
                  <a:solidFill>
                    <a:srgbClr val="002060"/>
                  </a:solidFill>
                  <a:latin typeface="Albertus" pitchFamily="34" charset="0"/>
                  <a:ea typeface="+mj-ea"/>
                  <a:cs typeface="+mj-cs"/>
                </a:rPr>
                <a:t>TAPU VE KADASTRO GENEL MÜDÜRLÜĞÜ</a:t>
              </a:r>
            </a:p>
          </p:txBody>
        </p:sp>
        <p:pic>
          <p:nvPicPr>
            <p:cNvPr id="8" name="Picture 2" descr="T.C. Çevre ve Şehircilik Bakanlığı"/>
            <p:cNvPicPr>
              <a:picLocks noChangeAspect="1" noChangeArrowheads="1"/>
            </p:cNvPicPr>
            <p:nvPr/>
          </p:nvPicPr>
          <p:blipFill>
            <a:blip r:embed="rId3" cstate="print"/>
            <a:srcRect/>
            <a:stretch>
              <a:fillRect/>
            </a:stretch>
          </p:blipFill>
          <p:spPr bwMode="auto">
            <a:xfrm>
              <a:off x="171450" y="157163"/>
              <a:ext cx="1220788" cy="577850"/>
            </a:xfrm>
            <a:prstGeom prst="rect">
              <a:avLst/>
            </a:prstGeom>
            <a:noFill/>
            <a:ln w="9525">
              <a:noFill/>
              <a:miter lim="800000"/>
              <a:headEnd/>
              <a:tailEnd/>
            </a:ln>
          </p:spPr>
        </p:pic>
        <p:pic>
          <p:nvPicPr>
            <p:cNvPr id="9" name="Resim 1"/>
            <p:cNvPicPr>
              <a:picLocks noChangeAspect="1"/>
            </p:cNvPicPr>
            <p:nvPr/>
          </p:nvPicPr>
          <p:blipFill>
            <a:blip r:embed="rId4" cstate="print"/>
            <a:srcRect/>
            <a:stretch>
              <a:fillRect/>
            </a:stretch>
          </p:blipFill>
          <p:spPr bwMode="auto">
            <a:xfrm>
              <a:off x="8128000" y="15875"/>
              <a:ext cx="968375" cy="955675"/>
            </a:xfrm>
            <a:prstGeom prst="rect">
              <a:avLst/>
            </a:prstGeom>
            <a:noFill/>
            <a:ln w="9525">
              <a:noFill/>
              <a:miter lim="800000"/>
              <a:headEnd/>
              <a:tailEnd/>
            </a:ln>
          </p:spPr>
        </p:pic>
        <p:cxnSp>
          <p:nvCxnSpPr>
            <p:cNvPr id="10" name="Straight Connector 9"/>
            <p:cNvCxnSpPr/>
            <p:nvPr/>
          </p:nvCxnSpPr>
          <p:spPr>
            <a:xfrm>
              <a:off x="187325" y="981075"/>
              <a:ext cx="8785225"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00042"/>
            <a:ext cx="8229600" cy="5824558"/>
          </a:xfrm>
        </p:spPr>
        <p:txBody>
          <a:bodyPr>
            <a:normAutofit lnSpcReduction="10000"/>
          </a:bodyPr>
          <a:lstStyle/>
          <a:p>
            <a:pPr algn="just">
              <a:buNone/>
            </a:pPr>
            <a:endParaRPr lang="tr-TR" b="1" dirty="0" smtClean="0">
              <a:solidFill>
                <a:schemeClr val="accent1">
                  <a:lumMod val="75000"/>
                </a:schemeClr>
              </a:solidFill>
            </a:endParaRPr>
          </a:p>
          <a:p>
            <a:pPr algn="just">
              <a:buNone/>
            </a:pPr>
            <a:r>
              <a:rPr lang="tr-TR" sz="2800" b="1" dirty="0" smtClean="0">
                <a:solidFill>
                  <a:schemeClr val="accent1">
                    <a:lumMod val="75000"/>
                  </a:schemeClr>
                </a:solidFill>
                <a:latin typeface="Arial Narrow" pitchFamily="34" charset="0"/>
              </a:rPr>
              <a:t>Sahtecilik ile ilgili Mevzuat</a:t>
            </a:r>
            <a:endParaRPr lang="tr-TR" sz="1600" dirty="0" smtClean="0">
              <a:latin typeface="Arial Narrow" pitchFamily="34" charset="0"/>
            </a:endParaRPr>
          </a:p>
          <a:p>
            <a:pPr algn="just"/>
            <a:r>
              <a:rPr lang="tr-TR" sz="1600" dirty="0" smtClean="0">
                <a:latin typeface="Arial Narrow" pitchFamily="34" charset="0"/>
              </a:rPr>
              <a:t>  </a:t>
            </a:r>
            <a:r>
              <a:rPr lang="tr-TR" sz="2000" b="1" dirty="0" smtClean="0">
                <a:solidFill>
                  <a:schemeClr val="accent1">
                    <a:lumMod val="75000"/>
                  </a:schemeClr>
                </a:solidFill>
                <a:latin typeface="Arial Narrow" pitchFamily="34" charset="0"/>
              </a:rPr>
              <a:t>6100 sayılı Hukuk Muhakemeleri Kanunu</a:t>
            </a:r>
          </a:p>
          <a:p>
            <a:pPr algn="just">
              <a:buNone/>
            </a:pPr>
            <a:endParaRPr lang="tr-TR" sz="1600" b="1" dirty="0" smtClean="0">
              <a:latin typeface="Arial Narrow" pitchFamily="34" charset="0"/>
            </a:endParaRPr>
          </a:p>
          <a:p>
            <a:pPr lvl="1" algn="just"/>
            <a:r>
              <a:rPr lang="tr-TR" sz="1600" dirty="0" smtClean="0">
                <a:latin typeface="Arial Narrow" pitchFamily="34" charset="0"/>
              </a:rPr>
              <a:t> 106’ncı maddesinde, bir belgenin sahte olduğunun belirlenmesi için tespit davasının talep edileceği;  </a:t>
            </a:r>
          </a:p>
          <a:p>
            <a:pPr lvl="1" algn="just"/>
            <a:r>
              <a:rPr lang="tr-TR" sz="1600" dirty="0" smtClean="0">
                <a:latin typeface="Arial Narrow" pitchFamily="34" charset="0"/>
              </a:rPr>
              <a:t>204’üncü maddesinde,  sahteliğin ispat olunmadıkça kesin delil sayılmayacağı;</a:t>
            </a:r>
          </a:p>
          <a:p>
            <a:pPr lvl="1" algn="just"/>
            <a:r>
              <a:rPr lang="tr-TR" sz="1600" dirty="0" smtClean="0">
                <a:latin typeface="Arial Narrow" pitchFamily="34" charset="0"/>
              </a:rPr>
              <a:t> 208’inci maddesinde, yazı ve imzayı inkar eden kişinin sahtecilik iddiasında bulunması gerektiği; </a:t>
            </a:r>
          </a:p>
          <a:p>
            <a:pPr lvl="1" algn="just"/>
            <a:r>
              <a:rPr lang="tr-TR" sz="1600" dirty="0" smtClean="0">
                <a:latin typeface="Arial Narrow" pitchFamily="34" charset="0"/>
              </a:rPr>
              <a:t>209’uncu maddesinde, senetteki yazı veya imzanın sahteliğinin ancak mahkeme kararı ile sabit </a:t>
            </a:r>
            <a:r>
              <a:rPr lang="tr-TR" sz="1600" dirty="0" smtClean="0">
                <a:latin typeface="Arial Narrow" pitchFamily="34" charset="0"/>
              </a:rPr>
              <a:t>olacağı </a:t>
            </a:r>
            <a:r>
              <a:rPr lang="tr-TR" sz="1600" dirty="0" smtClean="0">
                <a:latin typeface="Arial Narrow" pitchFamily="34" charset="0"/>
              </a:rPr>
              <a:t>ve senede dayanılarak verilen ihtiyati tedbirin sahtelik iddiasından etkilenmeyeceği; </a:t>
            </a:r>
          </a:p>
          <a:p>
            <a:pPr lvl="1" algn="just"/>
            <a:r>
              <a:rPr lang="tr-TR" sz="1600" dirty="0" smtClean="0">
                <a:latin typeface="Arial Narrow" pitchFamily="34" charset="0"/>
              </a:rPr>
              <a:t>210’uncu maddesinde, güvenli elektronik imzalı belgenin inkarında hakim bir kanaate varamamış ise bilirkişi incelemesine başvurulabileceği; </a:t>
            </a:r>
          </a:p>
          <a:p>
            <a:pPr lvl="1" algn="just"/>
            <a:r>
              <a:rPr lang="tr-TR" sz="1600" dirty="0" smtClean="0">
                <a:latin typeface="Arial Narrow" pitchFamily="34" charset="0"/>
              </a:rPr>
              <a:t>211’inci maddesinde, sahteciliğin nasıl inceleneceği; </a:t>
            </a:r>
          </a:p>
          <a:p>
            <a:pPr lvl="1" algn="just"/>
            <a:r>
              <a:rPr lang="tr-TR" sz="1600" dirty="0" smtClean="0">
                <a:latin typeface="Arial Narrow" pitchFamily="34" charset="0"/>
              </a:rPr>
              <a:t>212’nci maddesinde,  sahte senedin nasıl iptal edileceği; </a:t>
            </a:r>
          </a:p>
          <a:p>
            <a:pPr lvl="1" algn="just"/>
            <a:r>
              <a:rPr lang="tr-TR" sz="1600" dirty="0" smtClean="0">
                <a:latin typeface="Arial Narrow" pitchFamily="34" charset="0"/>
              </a:rPr>
              <a:t>213’üncü maddesinde, haksız yere sahtecilik iddiasının neticeleri;</a:t>
            </a:r>
          </a:p>
          <a:p>
            <a:pPr lvl="1" algn="just"/>
            <a:r>
              <a:rPr lang="tr-TR" sz="1600" dirty="0" smtClean="0">
                <a:latin typeface="Arial Narrow" pitchFamily="34" charset="0"/>
              </a:rPr>
              <a:t> 214’üncü maddesinde, belgenin sahte olmadığına dair hukuk mahkemesi kararının kesinleşmesinin ardından, ceza mahkemesinde sahtecilik iddiasının dinlenemeyeceği;</a:t>
            </a:r>
          </a:p>
          <a:p>
            <a:pPr lvl="1" algn="just"/>
            <a:r>
              <a:rPr lang="tr-TR" sz="1600" dirty="0" smtClean="0">
                <a:latin typeface="Arial Narrow" pitchFamily="34" charset="0"/>
              </a:rPr>
              <a:t>375’inci maddesinde, senedin sahteliğine karar verilmesi veya senedin sahte olduğunun bildirilmesinin yargılamanın iadesi sebepleri </a:t>
            </a:r>
            <a:r>
              <a:rPr lang="tr-TR" sz="1600" dirty="0" smtClean="0">
                <a:latin typeface="Arial Narrow" pitchFamily="34" charset="0"/>
              </a:rPr>
              <a:t>arasında sayıldığı, </a:t>
            </a:r>
            <a:r>
              <a:rPr lang="tr-TR" sz="1600" dirty="0" smtClean="0">
                <a:latin typeface="Arial Narrow" pitchFamily="34" charset="0"/>
              </a:rPr>
              <a:t>belirtilmektedir.</a:t>
            </a:r>
            <a:endParaRPr lang="tr-TR" sz="1600" b="1" dirty="0" smtClean="0">
              <a:solidFill>
                <a:schemeClr val="accent1">
                  <a:lumMod val="75000"/>
                </a:schemeClr>
              </a:solidFill>
              <a:latin typeface="Arial Narrow" pitchFamily="34" charset="0"/>
            </a:endParaRPr>
          </a:p>
        </p:txBody>
      </p:sp>
      <p:sp>
        <p:nvSpPr>
          <p:cNvPr id="5" name="4 Slayt Numarası Yer Tutucusu"/>
          <p:cNvSpPr>
            <a:spLocks noGrp="1"/>
          </p:cNvSpPr>
          <p:nvPr>
            <p:ph type="sldNum" sz="quarter" idx="12"/>
          </p:nvPr>
        </p:nvSpPr>
        <p:spPr/>
        <p:txBody>
          <a:bodyPr/>
          <a:lstStyle/>
          <a:p>
            <a:endParaRPr lang="tr-TR" b="1" dirty="0">
              <a:solidFill>
                <a:schemeClr val="tx1"/>
              </a:solidFill>
            </a:endParaRPr>
          </a:p>
        </p:txBody>
      </p:sp>
      <p:grpSp>
        <p:nvGrpSpPr>
          <p:cNvPr id="2" name="5 Grup"/>
          <p:cNvGrpSpPr/>
          <p:nvPr/>
        </p:nvGrpSpPr>
        <p:grpSpPr>
          <a:xfrm>
            <a:off x="171450" y="15875"/>
            <a:ext cx="8924925" cy="971550"/>
            <a:chOff x="171450" y="15875"/>
            <a:chExt cx="8924925" cy="971550"/>
          </a:xfrm>
        </p:grpSpPr>
        <p:sp>
          <p:nvSpPr>
            <p:cNvPr id="7" name="Title Placeholder 21"/>
            <p:cNvSpPr txBox="1">
              <a:spLocks/>
            </p:cNvSpPr>
            <p:nvPr/>
          </p:nvSpPr>
          <p:spPr>
            <a:xfrm>
              <a:off x="301625" y="228600"/>
              <a:ext cx="8534400" cy="758825"/>
            </a:xfrm>
            <a:prstGeom prst="rect">
              <a:avLst/>
            </a:prstGeom>
            <a:noFill/>
          </p:spPr>
          <p:txBody>
            <a:bodyPr anchor="b"/>
            <a:lstStyle/>
            <a:p>
              <a:pPr algn="ctr" fontAlgn="auto">
                <a:spcBef>
                  <a:spcPts val="0"/>
                </a:spcBef>
                <a:spcAft>
                  <a:spcPts val="0"/>
                </a:spcAft>
                <a:defRPr/>
              </a:pPr>
              <a:r>
                <a:rPr lang="tr-TR" sz="2400" dirty="0">
                  <a:solidFill>
                    <a:srgbClr val="002060"/>
                  </a:solidFill>
                  <a:latin typeface="Albertus" pitchFamily="34" charset="0"/>
                  <a:ea typeface="+mj-ea"/>
                  <a:cs typeface="+mj-cs"/>
                </a:rPr>
                <a:t/>
              </a:r>
              <a:br>
                <a:rPr lang="tr-TR" sz="2400" dirty="0">
                  <a:solidFill>
                    <a:srgbClr val="002060"/>
                  </a:solidFill>
                  <a:latin typeface="Albertus" pitchFamily="34" charset="0"/>
                  <a:ea typeface="+mj-ea"/>
                  <a:cs typeface="+mj-cs"/>
                </a:rPr>
              </a:br>
              <a:r>
                <a:rPr lang="tr-TR" sz="2400" dirty="0">
                  <a:solidFill>
                    <a:srgbClr val="002060"/>
                  </a:solidFill>
                  <a:latin typeface="Albertus" pitchFamily="34" charset="0"/>
                  <a:ea typeface="+mj-ea"/>
                  <a:cs typeface="+mj-cs"/>
                </a:rPr>
                <a:t/>
              </a:r>
              <a:br>
                <a:rPr lang="tr-TR" sz="2400" dirty="0">
                  <a:solidFill>
                    <a:srgbClr val="002060"/>
                  </a:solidFill>
                  <a:latin typeface="Albertus" pitchFamily="34" charset="0"/>
                  <a:ea typeface="+mj-ea"/>
                  <a:cs typeface="+mj-cs"/>
                </a:rPr>
              </a:br>
              <a:r>
                <a:rPr lang="tr-TR" sz="2400" dirty="0">
                  <a:solidFill>
                    <a:srgbClr val="002060"/>
                  </a:solidFill>
                  <a:latin typeface="Albertus" pitchFamily="34" charset="0"/>
                  <a:ea typeface="+mj-ea"/>
                  <a:cs typeface="+mj-cs"/>
                </a:rPr>
                <a:t>ÇEVRE VE ŞEHİRCİLİK BAKANLIĞI</a:t>
              </a:r>
              <a:br>
                <a:rPr lang="tr-TR" sz="2400" dirty="0">
                  <a:solidFill>
                    <a:srgbClr val="002060"/>
                  </a:solidFill>
                  <a:latin typeface="Albertus" pitchFamily="34" charset="0"/>
                  <a:ea typeface="+mj-ea"/>
                  <a:cs typeface="+mj-cs"/>
                </a:rPr>
              </a:br>
              <a:r>
                <a:rPr lang="tr-TR" sz="2400" dirty="0">
                  <a:solidFill>
                    <a:srgbClr val="002060"/>
                  </a:solidFill>
                  <a:latin typeface="Albertus" pitchFamily="34" charset="0"/>
                  <a:ea typeface="+mj-ea"/>
                  <a:cs typeface="+mj-cs"/>
                </a:rPr>
                <a:t>TAPU VE KADASTRO GENEL MÜDÜRLÜĞÜ</a:t>
              </a:r>
            </a:p>
          </p:txBody>
        </p:sp>
        <p:pic>
          <p:nvPicPr>
            <p:cNvPr id="8" name="Picture 2" descr="T.C. Çevre ve Şehircilik Bakanlığı"/>
            <p:cNvPicPr>
              <a:picLocks noChangeAspect="1" noChangeArrowheads="1"/>
            </p:cNvPicPr>
            <p:nvPr/>
          </p:nvPicPr>
          <p:blipFill>
            <a:blip r:embed="rId3" cstate="print"/>
            <a:srcRect/>
            <a:stretch>
              <a:fillRect/>
            </a:stretch>
          </p:blipFill>
          <p:spPr bwMode="auto">
            <a:xfrm>
              <a:off x="171450" y="157163"/>
              <a:ext cx="1220788" cy="577850"/>
            </a:xfrm>
            <a:prstGeom prst="rect">
              <a:avLst/>
            </a:prstGeom>
            <a:noFill/>
            <a:ln w="9525">
              <a:noFill/>
              <a:miter lim="800000"/>
              <a:headEnd/>
              <a:tailEnd/>
            </a:ln>
          </p:spPr>
        </p:pic>
        <p:pic>
          <p:nvPicPr>
            <p:cNvPr id="9" name="Resim 1"/>
            <p:cNvPicPr>
              <a:picLocks noChangeAspect="1"/>
            </p:cNvPicPr>
            <p:nvPr/>
          </p:nvPicPr>
          <p:blipFill>
            <a:blip r:embed="rId4" cstate="print"/>
            <a:srcRect/>
            <a:stretch>
              <a:fillRect/>
            </a:stretch>
          </p:blipFill>
          <p:spPr bwMode="auto">
            <a:xfrm>
              <a:off x="8128000" y="15875"/>
              <a:ext cx="968375" cy="955675"/>
            </a:xfrm>
            <a:prstGeom prst="rect">
              <a:avLst/>
            </a:prstGeom>
            <a:noFill/>
            <a:ln w="9525">
              <a:noFill/>
              <a:miter lim="800000"/>
              <a:headEnd/>
              <a:tailEnd/>
            </a:ln>
          </p:spPr>
        </p:pic>
        <p:cxnSp>
          <p:nvCxnSpPr>
            <p:cNvPr id="10" name="Straight Connector 9"/>
            <p:cNvCxnSpPr/>
            <p:nvPr/>
          </p:nvCxnSpPr>
          <p:spPr>
            <a:xfrm>
              <a:off x="187325" y="981075"/>
              <a:ext cx="8785225"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3968</TotalTime>
  <Words>1974</Words>
  <Application>Microsoft Office PowerPoint</Application>
  <PresentationFormat>Ekran Gösterisi (4:3)</PresentationFormat>
  <Paragraphs>483</Paragraphs>
  <Slides>38</Slides>
  <Notes>36</Notes>
  <HiddenSlides>0</HiddenSlides>
  <MMClips>0</MMClips>
  <ScaleCrop>false</ScaleCrop>
  <HeadingPairs>
    <vt:vector size="4" baseType="variant">
      <vt:variant>
        <vt:lpstr>Tema</vt:lpstr>
      </vt:variant>
      <vt:variant>
        <vt:i4>1</vt:i4>
      </vt:variant>
      <vt:variant>
        <vt:lpstr>Slayt Başlıkları</vt:lpstr>
      </vt:variant>
      <vt:variant>
        <vt:i4>38</vt:i4>
      </vt:variant>
    </vt:vector>
  </HeadingPairs>
  <TitlesOfParts>
    <vt:vector size="39" baseType="lpstr">
      <vt:lpstr>Ofis Teması</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TAPU DAİRESİ BAŞKANLIĞI</dc:title>
  <dc:creator>Fatih TÜRKMEN</dc:creator>
  <cp:lastModifiedBy>pc</cp:lastModifiedBy>
  <cp:revision>505</cp:revision>
  <cp:lastPrinted>2013-10-05T14:21:03Z</cp:lastPrinted>
  <dcterms:created xsi:type="dcterms:W3CDTF">2013-10-01T07:11:22Z</dcterms:created>
  <dcterms:modified xsi:type="dcterms:W3CDTF">2014-10-23T14:19:50Z</dcterms:modified>
</cp:coreProperties>
</file>