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2326" autoAdjust="0"/>
  </p:normalViewPr>
  <p:slideViewPr>
    <p:cSldViewPr>
      <p:cViewPr varScale="1">
        <p:scale>
          <a:sx n="112" d="100"/>
          <a:sy n="112" d="100"/>
        </p:scale>
        <p:origin x="110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CF9EB-8BD2-4903-A02F-30DFBA3165D3}" type="datetimeFigureOut">
              <a:rPr lang="tr-TR" smtClean="0"/>
              <a:t>7.03.2019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E3AEA-B7D8-4900-A992-DE7580B58A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64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E3AEA-B7D8-4900-A992-DE7580B58A0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24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E3AEA-B7D8-4900-A992-DE7580B58A0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81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E3AEA-B7D8-4900-A992-DE7580B58A0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808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E3AEA-B7D8-4900-A992-DE7580B58A0D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02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E3AEA-B7D8-4900-A992-DE7580B58A0D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950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E3AEA-B7D8-4900-A992-DE7580B58A0D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29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E3AEA-B7D8-4900-A992-DE7580B58A0D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080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E3AEA-B7D8-4900-A992-DE7580B58A0D}" type="slidenum">
              <a:rPr lang="tr-TR" smtClean="0"/>
              <a:t>89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44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E3AEA-B7D8-4900-A992-DE7580B58A0D}" type="slidenum">
              <a:rPr lang="tr-TR" smtClean="0"/>
              <a:t>90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778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7"/>
          <p:cNvSpPr/>
          <p:nvPr userDrawn="1"/>
        </p:nvSpPr>
        <p:spPr>
          <a:xfrm>
            <a:off x="0" y="683245"/>
            <a:ext cx="533400" cy="78755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8"/>
          <p:cNvSpPr/>
          <p:nvPr userDrawn="1"/>
        </p:nvSpPr>
        <p:spPr>
          <a:xfrm>
            <a:off x="590550" y="683245"/>
            <a:ext cx="8553450" cy="78755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20"/>
          <p:cNvSpPr/>
          <p:nvPr userDrawn="1"/>
        </p:nvSpPr>
        <p:spPr>
          <a:xfrm>
            <a:off x="1840139" y="-38317"/>
            <a:ext cx="5475062" cy="707886"/>
          </a:xfrm>
          <a:prstGeom prst="rect">
            <a:avLst/>
          </a:prstGeom>
          <a:noFill/>
          <a:effectLst>
            <a:outerShdw blurRad="127000" dist="330200" dir="5400000" sx="33000" sy="33000" algn="ctr" rotWithShape="0">
              <a:srgbClr val="0070C0">
                <a:alpha val="79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B w="114300" prst="artDeco"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T.C. Çevre ve Şehircilik Bakanlığı</a:t>
            </a:r>
          </a:p>
          <a:p>
            <a:pPr algn="ctr">
              <a:defRPr/>
            </a:pPr>
            <a:r>
              <a:rPr lang="tr-TR" sz="20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Tapu ve Kadastro Genel Müdürlüğü</a:t>
            </a:r>
            <a:endParaRPr lang="en-US" sz="20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grpSp>
        <p:nvGrpSpPr>
          <p:cNvPr id="20" name="Group 14"/>
          <p:cNvGrpSpPr>
            <a:grpSpLocks/>
          </p:cNvGrpSpPr>
          <p:nvPr userDrawn="1"/>
        </p:nvGrpSpPr>
        <p:grpSpPr bwMode="auto">
          <a:xfrm>
            <a:off x="0" y="6400800"/>
            <a:ext cx="9144000" cy="65087"/>
            <a:chOff x="-12" y="3963"/>
            <a:chExt cx="5645" cy="68"/>
          </a:xfrm>
        </p:grpSpPr>
        <p:sp>
          <p:nvSpPr>
            <p:cNvPr id="21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26" name="19 Dikdörtgen"/>
          <p:cNvSpPr/>
          <p:nvPr userDrawn="1"/>
        </p:nvSpPr>
        <p:spPr>
          <a:xfrm>
            <a:off x="0" y="65355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                             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Ankara Türkiye</a:t>
            </a:r>
            <a:endParaRPr lang="tr-TR" sz="1000" b="1" dirty="0"/>
          </a:p>
        </p:txBody>
      </p:sp>
      <p:pic>
        <p:nvPicPr>
          <p:cNvPr id="17" name="Picture 2" descr="C:\Users\vy\Desktop\iso.png">
            <a:extLst>
              <a:ext uri="{FF2B5EF4-FFF2-40B4-BE49-F238E27FC236}">
                <a16:creationId xmlns:a16="http://schemas.microsoft.com/office/drawing/2014/main" id="{D984CBDE-BB14-45E9-95EC-A89B69BEE5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06289"/>
            <a:ext cx="685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">
            <a:extLst>
              <a:ext uri="{FF2B5EF4-FFF2-40B4-BE49-F238E27FC236}">
                <a16:creationId xmlns:a16="http://schemas.microsoft.com/office/drawing/2014/main" id="{2334E7DA-D3FF-4B2D-A042-084D135CB9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39" y="76200"/>
            <a:ext cx="627730" cy="55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Resim 18" descr="çşb.jpeg">
            <a:extLst>
              <a:ext uri="{FF2B5EF4-FFF2-40B4-BE49-F238E27FC236}">
                <a16:creationId xmlns:a16="http://schemas.microsoft.com/office/drawing/2014/main" id="{D576A729-B380-4735-9B7C-C585B263333A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3" y="85627"/>
            <a:ext cx="596237" cy="5239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7"/>
          <p:cNvSpPr/>
          <p:nvPr userDrawn="1"/>
        </p:nvSpPr>
        <p:spPr>
          <a:xfrm>
            <a:off x="0" y="685800"/>
            <a:ext cx="533400" cy="80940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8"/>
          <p:cNvSpPr/>
          <p:nvPr userDrawn="1"/>
        </p:nvSpPr>
        <p:spPr>
          <a:xfrm>
            <a:off x="590550" y="685800"/>
            <a:ext cx="8553450" cy="80940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20"/>
          <p:cNvSpPr/>
          <p:nvPr userDrawn="1"/>
        </p:nvSpPr>
        <p:spPr>
          <a:xfrm>
            <a:off x="1840139" y="-22086"/>
            <a:ext cx="5475061" cy="707886"/>
          </a:xfrm>
          <a:prstGeom prst="rect">
            <a:avLst/>
          </a:prstGeom>
          <a:noFill/>
          <a:effectLst>
            <a:outerShdw blurRad="127000" dist="330200" dir="5400000" sx="33000" sy="33000" algn="ctr" rotWithShape="0">
              <a:srgbClr val="0070C0">
                <a:alpha val="79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B w="114300" prst="artDeco"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T.C. Çevre ve Şehircilik Bakanlığı</a:t>
            </a:r>
          </a:p>
          <a:p>
            <a:pPr algn="ctr">
              <a:defRPr/>
            </a:pPr>
            <a:r>
              <a:rPr lang="tr-TR" sz="20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+mn-cs"/>
              </a:rPr>
              <a:t>Tapu ve Kadastro Genel Müdürlüğü</a:t>
            </a:r>
            <a:endParaRPr lang="en-US" sz="20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14" name="Resim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39" y="37551"/>
            <a:ext cx="627730" cy="64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 userDrawn="1"/>
        </p:nvGrpSpPr>
        <p:grpSpPr bwMode="auto">
          <a:xfrm>
            <a:off x="0" y="6411913"/>
            <a:ext cx="9144000" cy="65087"/>
            <a:chOff x="-12" y="3963"/>
            <a:chExt cx="5645" cy="68"/>
          </a:xfrm>
        </p:grpSpPr>
        <p:sp>
          <p:nvSpPr>
            <p:cNvPr id="18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pic>
        <p:nvPicPr>
          <p:cNvPr id="23" name="Picture 2" descr="C:\Users\vy\Desktop\is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151" y="6515896"/>
            <a:ext cx="700118" cy="28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19 Dikdörtgen"/>
          <p:cNvSpPr/>
          <p:nvPr userDrawn="1"/>
        </p:nvSpPr>
        <p:spPr>
          <a:xfrm>
            <a:off x="0" y="65355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                             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Ankara Türkiye</a:t>
            </a:r>
            <a:endParaRPr lang="tr-TR" sz="1000" b="1" dirty="0"/>
          </a:p>
        </p:txBody>
      </p:sp>
      <p:pic>
        <p:nvPicPr>
          <p:cNvPr id="16" name="Resim 15" descr="çşb.jpeg">
            <a:extLst>
              <a:ext uri="{FF2B5EF4-FFF2-40B4-BE49-F238E27FC236}">
                <a16:creationId xmlns:a16="http://schemas.microsoft.com/office/drawing/2014/main" id="{48F010B0-D392-4108-A220-8C0441176E54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3" y="37551"/>
            <a:ext cx="596237" cy="6133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548" y="1310004"/>
            <a:ext cx="7780655" cy="1682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latin typeface="Calibri"/>
                <a:cs typeface="Calibri"/>
              </a:rPr>
              <a:t>RİSK </a:t>
            </a:r>
            <a:r>
              <a:rPr sz="3600" b="1" spc="-45" dirty="0">
                <a:latin typeface="Calibri"/>
                <a:cs typeface="Calibri"/>
              </a:rPr>
              <a:t>TABANLI </a:t>
            </a:r>
            <a:r>
              <a:rPr sz="3600" b="1" spc="-15" dirty="0">
                <a:latin typeface="Calibri"/>
                <a:cs typeface="Calibri"/>
              </a:rPr>
              <a:t>PROSES YÖNETİMİ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EĞİTİMİ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spc="-10" dirty="0">
                <a:latin typeface="Calibri"/>
                <a:cs typeface="Calibri"/>
              </a:rPr>
              <a:t>TS EN </a:t>
            </a:r>
            <a:r>
              <a:rPr sz="3600" dirty="0">
                <a:latin typeface="Calibri"/>
                <a:cs typeface="Calibri"/>
              </a:rPr>
              <a:t>ISO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9001:2015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8383" y="3429000"/>
            <a:ext cx="6120384" cy="266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5774378" y="3727194"/>
            <a:ext cx="2175510" cy="26736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10405" y="4005834"/>
            <a:ext cx="1152525" cy="2232660"/>
          </a:xfrm>
          <a:custGeom>
            <a:avLst/>
            <a:gdLst/>
            <a:ahLst/>
            <a:cxnLst/>
            <a:rect l="l" t="t" r="r" b="b"/>
            <a:pathLst>
              <a:path w="1152525" h="2232660">
                <a:moveTo>
                  <a:pt x="864108" y="576072"/>
                </a:moveTo>
                <a:lnTo>
                  <a:pt x="288036" y="576072"/>
                </a:lnTo>
                <a:lnTo>
                  <a:pt x="288036" y="2232660"/>
                </a:lnTo>
                <a:lnTo>
                  <a:pt x="864108" y="2232660"/>
                </a:lnTo>
                <a:lnTo>
                  <a:pt x="864108" y="576072"/>
                </a:lnTo>
                <a:close/>
              </a:path>
              <a:path w="1152525" h="2232660">
                <a:moveTo>
                  <a:pt x="576072" y="0"/>
                </a:moveTo>
                <a:lnTo>
                  <a:pt x="0" y="576072"/>
                </a:lnTo>
                <a:lnTo>
                  <a:pt x="1152144" y="576072"/>
                </a:lnTo>
                <a:lnTo>
                  <a:pt x="576072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10405" y="4005834"/>
            <a:ext cx="1152525" cy="2232660"/>
          </a:xfrm>
          <a:custGeom>
            <a:avLst/>
            <a:gdLst/>
            <a:ahLst/>
            <a:cxnLst/>
            <a:rect l="l" t="t" r="r" b="b"/>
            <a:pathLst>
              <a:path w="1152525" h="2232660">
                <a:moveTo>
                  <a:pt x="0" y="576072"/>
                </a:moveTo>
                <a:lnTo>
                  <a:pt x="576072" y="0"/>
                </a:lnTo>
                <a:lnTo>
                  <a:pt x="1152144" y="576072"/>
                </a:lnTo>
                <a:lnTo>
                  <a:pt x="864108" y="576072"/>
                </a:lnTo>
                <a:lnTo>
                  <a:pt x="864108" y="2232660"/>
                </a:lnTo>
                <a:lnTo>
                  <a:pt x="288036" y="2232660"/>
                </a:lnTo>
                <a:lnTo>
                  <a:pt x="288036" y="576072"/>
                </a:lnTo>
                <a:lnTo>
                  <a:pt x="0" y="576072"/>
                </a:lnTo>
                <a:close/>
              </a:path>
            </a:pathLst>
          </a:custGeom>
          <a:ln w="25908">
            <a:solidFill>
              <a:srgbClr val="4394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508753" y="4459985"/>
            <a:ext cx="156845" cy="1742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35" algn="just">
              <a:lnSpc>
                <a:spcPct val="1175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K  A  Y  N  A  K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24000" y="4398263"/>
            <a:ext cx="2753105" cy="2457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4722" y="2727198"/>
            <a:ext cx="1064260" cy="502920"/>
          </a:xfrm>
          <a:custGeom>
            <a:avLst/>
            <a:gdLst/>
            <a:ahLst/>
            <a:cxnLst/>
            <a:rect l="l" t="t" r="r" b="b"/>
            <a:pathLst>
              <a:path w="1064260" h="502919">
                <a:moveTo>
                  <a:pt x="125730" y="0"/>
                </a:moveTo>
                <a:lnTo>
                  <a:pt x="0" y="0"/>
                </a:lnTo>
                <a:lnTo>
                  <a:pt x="0" y="440054"/>
                </a:lnTo>
                <a:lnTo>
                  <a:pt x="938022" y="440054"/>
                </a:lnTo>
                <a:lnTo>
                  <a:pt x="938022" y="502919"/>
                </a:lnTo>
                <a:lnTo>
                  <a:pt x="1063752" y="377189"/>
                </a:lnTo>
                <a:lnTo>
                  <a:pt x="1000887" y="314325"/>
                </a:lnTo>
                <a:lnTo>
                  <a:pt x="125730" y="314325"/>
                </a:lnTo>
                <a:lnTo>
                  <a:pt x="125730" y="0"/>
                </a:lnTo>
                <a:close/>
              </a:path>
              <a:path w="1064260" h="502919">
                <a:moveTo>
                  <a:pt x="938022" y="251460"/>
                </a:moveTo>
                <a:lnTo>
                  <a:pt x="938022" y="314325"/>
                </a:lnTo>
                <a:lnTo>
                  <a:pt x="1000887" y="314325"/>
                </a:lnTo>
                <a:lnTo>
                  <a:pt x="938022" y="25146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4722" y="2727198"/>
            <a:ext cx="1064260" cy="502920"/>
          </a:xfrm>
          <a:custGeom>
            <a:avLst/>
            <a:gdLst/>
            <a:ahLst/>
            <a:cxnLst/>
            <a:rect l="l" t="t" r="r" b="b"/>
            <a:pathLst>
              <a:path w="1064260" h="502919">
                <a:moveTo>
                  <a:pt x="125730" y="0"/>
                </a:moveTo>
                <a:lnTo>
                  <a:pt x="125730" y="314325"/>
                </a:lnTo>
                <a:lnTo>
                  <a:pt x="938022" y="314325"/>
                </a:lnTo>
                <a:lnTo>
                  <a:pt x="938022" y="251460"/>
                </a:lnTo>
                <a:lnTo>
                  <a:pt x="1063752" y="377189"/>
                </a:lnTo>
                <a:lnTo>
                  <a:pt x="938022" y="502919"/>
                </a:lnTo>
                <a:lnTo>
                  <a:pt x="938022" y="440054"/>
                </a:lnTo>
                <a:lnTo>
                  <a:pt x="0" y="440054"/>
                </a:lnTo>
                <a:lnTo>
                  <a:pt x="0" y="0"/>
                </a:lnTo>
                <a:lnTo>
                  <a:pt x="125730" y="0"/>
                </a:lnTo>
                <a:close/>
              </a:path>
            </a:pathLst>
          </a:custGeom>
          <a:ln w="25908">
            <a:solidFill>
              <a:srgbClr val="4394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00978" y="3114294"/>
            <a:ext cx="504825" cy="532130"/>
          </a:xfrm>
          <a:custGeom>
            <a:avLst/>
            <a:gdLst/>
            <a:ahLst/>
            <a:cxnLst/>
            <a:rect l="l" t="t" r="r" b="b"/>
            <a:pathLst>
              <a:path w="504825" h="532129">
                <a:moveTo>
                  <a:pt x="504444" y="405764"/>
                </a:moveTo>
                <a:lnTo>
                  <a:pt x="252222" y="405764"/>
                </a:lnTo>
                <a:lnTo>
                  <a:pt x="378332" y="531875"/>
                </a:lnTo>
                <a:lnTo>
                  <a:pt x="504444" y="405764"/>
                </a:lnTo>
                <a:close/>
              </a:path>
              <a:path w="504825" h="532129">
                <a:moveTo>
                  <a:pt x="441325" y="189102"/>
                </a:moveTo>
                <a:lnTo>
                  <a:pt x="315214" y="189102"/>
                </a:lnTo>
                <a:lnTo>
                  <a:pt x="315214" y="405764"/>
                </a:lnTo>
                <a:lnTo>
                  <a:pt x="441325" y="405764"/>
                </a:lnTo>
                <a:lnTo>
                  <a:pt x="441325" y="189102"/>
                </a:lnTo>
                <a:close/>
              </a:path>
              <a:path w="504825" h="532129">
                <a:moveTo>
                  <a:pt x="126111" y="0"/>
                </a:moveTo>
                <a:lnTo>
                  <a:pt x="0" y="126110"/>
                </a:lnTo>
                <a:lnTo>
                  <a:pt x="126111" y="252221"/>
                </a:lnTo>
                <a:lnTo>
                  <a:pt x="126111" y="189102"/>
                </a:lnTo>
                <a:lnTo>
                  <a:pt x="441325" y="189102"/>
                </a:lnTo>
                <a:lnTo>
                  <a:pt x="441325" y="62991"/>
                </a:lnTo>
                <a:lnTo>
                  <a:pt x="126111" y="62991"/>
                </a:lnTo>
                <a:lnTo>
                  <a:pt x="126111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00978" y="3114294"/>
            <a:ext cx="504825" cy="532130"/>
          </a:xfrm>
          <a:custGeom>
            <a:avLst/>
            <a:gdLst/>
            <a:ahLst/>
            <a:cxnLst/>
            <a:rect l="l" t="t" r="r" b="b"/>
            <a:pathLst>
              <a:path w="504825" h="532129">
                <a:moveTo>
                  <a:pt x="378332" y="531875"/>
                </a:moveTo>
                <a:lnTo>
                  <a:pt x="252222" y="405764"/>
                </a:lnTo>
                <a:lnTo>
                  <a:pt x="315214" y="405764"/>
                </a:lnTo>
                <a:lnTo>
                  <a:pt x="315214" y="189102"/>
                </a:lnTo>
                <a:lnTo>
                  <a:pt x="126111" y="189102"/>
                </a:lnTo>
                <a:lnTo>
                  <a:pt x="126111" y="252221"/>
                </a:lnTo>
                <a:lnTo>
                  <a:pt x="0" y="126110"/>
                </a:lnTo>
                <a:lnTo>
                  <a:pt x="126111" y="0"/>
                </a:lnTo>
                <a:lnTo>
                  <a:pt x="126111" y="62991"/>
                </a:lnTo>
                <a:lnTo>
                  <a:pt x="441325" y="62991"/>
                </a:lnTo>
                <a:lnTo>
                  <a:pt x="441325" y="405764"/>
                </a:lnTo>
                <a:lnTo>
                  <a:pt x="504444" y="405764"/>
                </a:lnTo>
                <a:lnTo>
                  <a:pt x="378332" y="531875"/>
                </a:lnTo>
              </a:path>
            </a:pathLst>
          </a:custGeom>
          <a:ln w="25908">
            <a:solidFill>
              <a:srgbClr val="4394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40101" y="1629917"/>
            <a:ext cx="4394200" cy="2376170"/>
          </a:xfrm>
          <a:custGeom>
            <a:avLst/>
            <a:gdLst/>
            <a:ahLst/>
            <a:cxnLst/>
            <a:rect l="l" t="t" r="r" b="b"/>
            <a:pathLst>
              <a:path w="4394200" h="2376170">
                <a:moveTo>
                  <a:pt x="2196846" y="0"/>
                </a:moveTo>
                <a:lnTo>
                  <a:pt x="2135357" y="456"/>
                </a:lnTo>
                <a:lnTo>
                  <a:pt x="2074287" y="1817"/>
                </a:lnTo>
                <a:lnTo>
                  <a:pt x="2013656" y="4071"/>
                </a:lnTo>
                <a:lnTo>
                  <a:pt x="1953488" y="7207"/>
                </a:lnTo>
                <a:lnTo>
                  <a:pt x="1893803" y="11211"/>
                </a:lnTo>
                <a:lnTo>
                  <a:pt x="1834624" y="16073"/>
                </a:lnTo>
                <a:lnTo>
                  <a:pt x="1775973" y="21779"/>
                </a:lnTo>
                <a:lnTo>
                  <a:pt x="1717872" y="28320"/>
                </a:lnTo>
                <a:lnTo>
                  <a:pt x="1660343" y="35681"/>
                </a:lnTo>
                <a:lnTo>
                  <a:pt x="1603408" y="43853"/>
                </a:lnTo>
                <a:lnTo>
                  <a:pt x="1547090" y="52822"/>
                </a:lnTo>
                <a:lnTo>
                  <a:pt x="1491409" y="62577"/>
                </a:lnTo>
                <a:lnTo>
                  <a:pt x="1436388" y="73105"/>
                </a:lnTo>
                <a:lnTo>
                  <a:pt x="1382050" y="84396"/>
                </a:lnTo>
                <a:lnTo>
                  <a:pt x="1328415" y="96436"/>
                </a:lnTo>
                <a:lnTo>
                  <a:pt x="1275507" y="109215"/>
                </a:lnTo>
                <a:lnTo>
                  <a:pt x="1223347" y="122720"/>
                </a:lnTo>
                <a:lnTo>
                  <a:pt x="1171957" y="136939"/>
                </a:lnTo>
                <a:lnTo>
                  <a:pt x="1121360" y="151861"/>
                </a:lnTo>
                <a:lnTo>
                  <a:pt x="1071577" y="167473"/>
                </a:lnTo>
                <a:lnTo>
                  <a:pt x="1022630" y="183763"/>
                </a:lnTo>
                <a:lnTo>
                  <a:pt x="974541" y="200721"/>
                </a:lnTo>
                <a:lnTo>
                  <a:pt x="927333" y="218333"/>
                </a:lnTo>
                <a:lnTo>
                  <a:pt x="881027" y="236587"/>
                </a:lnTo>
                <a:lnTo>
                  <a:pt x="835646" y="255473"/>
                </a:lnTo>
                <a:lnTo>
                  <a:pt x="791211" y="274978"/>
                </a:lnTo>
                <a:lnTo>
                  <a:pt x="747745" y="295090"/>
                </a:lnTo>
                <a:lnTo>
                  <a:pt x="705269" y="315797"/>
                </a:lnTo>
                <a:lnTo>
                  <a:pt x="663806" y="337088"/>
                </a:lnTo>
                <a:lnTo>
                  <a:pt x="623377" y="358949"/>
                </a:lnTo>
                <a:lnTo>
                  <a:pt x="584005" y="381371"/>
                </a:lnTo>
                <a:lnTo>
                  <a:pt x="545712" y="404339"/>
                </a:lnTo>
                <a:lnTo>
                  <a:pt x="508519" y="427844"/>
                </a:lnTo>
                <a:lnTo>
                  <a:pt x="472449" y="451872"/>
                </a:lnTo>
                <a:lnTo>
                  <a:pt x="437523" y="476412"/>
                </a:lnTo>
                <a:lnTo>
                  <a:pt x="403765" y="501452"/>
                </a:lnTo>
                <a:lnTo>
                  <a:pt x="371195" y="526980"/>
                </a:lnTo>
                <a:lnTo>
                  <a:pt x="339836" y="552984"/>
                </a:lnTo>
                <a:lnTo>
                  <a:pt x="309710" y="579453"/>
                </a:lnTo>
                <a:lnTo>
                  <a:pt x="280838" y="606373"/>
                </a:lnTo>
                <a:lnTo>
                  <a:pt x="253244" y="633734"/>
                </a:lnTo>
                <a:lnTo>
                  <a:pt x="226948" y="661523"/>
                </a:lnTo>
                <a:lnTo>
                  <a:pt x="178342" y="718340"/>
                </a:lnTo>
                <a:lnTo>
                  <a:pt x="135195" y="776727"/>
                </a:lnTo>
                <a:lnTo>
                  <a:pt x="97685" y="836591"/>
                </a:lnTo>
                <a:lnTo>
                  <a:pt x="65987" y="897834"/>
                </a:lnTo>
                <a:lnTo>
                  <a:pt x="40278" y="960363"/>
                </a:lnTo>
                <a:lnTo>
                  <a:pt x="20733" y="1024081"/>
                </a:lnTo>
                <a:lnTo>
                  <a:pt x="7530" y="1088894"/>
                </a:lnTo>
                <a:lnTo>
                  <a:pt x="844" y="1154706"/>
                </a:lnTo>
                <a:lnTo>
                  <a:pt x="0" y="1187958"/>
                </a:lnTo>
                <a:lnTo>
                  <a:pt x="844" y="1221209"/>
                </a:lnTo>
                <a:lnTo>
                  <a:pt x="7530" y="1287021"/>
                </a:lnTo>
                <a:lnTo>
                  <a:pt x="20733" y="1351834"/>
                </a:lnTo>
                <a:lnTo>
                  <a:pt x="40278" y="1415552"/>
                </a:lnTo>
                <a:lnTo>
                  <a:pt x="65987" y="1478081"/>
                </a:lnTo>
                <a:lnTo>
                  <a:pt x="97685" y="1539324"/>
                </a:lnTo>
                <a:lnTo>
                  <a:pt x="135195" y="1599188"/>
                </a:lnTo>
                <a:lnTo>
                  <a:pt x="178342" y="1657575"/>
                </a:lnTo>
                <a:lnTo>
                  <a:pt x="226948" y="1714392"/>
                </a:lnTo>
                <a:lnTo>
                  <a:pt x="253244" y="1742181"/>
                </a:lnTo>
                <a:lnTo>
                  <a:pt x="280838" y="1769542"/>
                </a:lnTo>
                <a:lnTo>
                  <a:pt x="309710" y="1796462"/>
                </a:lnTo>
                <a:lnTo>
                  <a:pt x="339836" y="1822931"/>
                </a:lnTo>
                <a:lnTo>
                  <a:pt x="371195" y="1848935"/>
                </a:lnTo>
                <a:lnTo>
                  <a:pt x="403765" y="1874463"/>
                </a:lnTo>
                <a:lnTo>
                  <a:pt x="437523" y="1899503"/>
                </a:lnTo>
                <a:lnTo>
                  <a:pt x="472449" y="1924043"/>
                </a:lnTo>
                <a:lnTo>
                  <a:pt x="508519" y="1948071"/>
                </a:lnTo>
                <a:lnTo>
                  <a:pt x="545712" y="1971576"/>
                </a:lnTo>
                <a:lnTo>
                  <a:pt x="584005" y="1994544"/>
                </a:lnTo>
                <a:lnTo>
                  <a:pt x="623377" y="2016966"/>
                </a:lnTo>
                <a:lnTo>
                  <a:pt x="663806" y="2038827"/>
                </a:lnTo>
                <a:lnTo>
                  <a:pt x="705269" y="2060118"/>
                </a:lnTo>
                <a:lnTo>
                  <a:pt x="747745" y="2080825"/>
                </a:lnTo>
                <a:lnTo>
                  <a:pt x="791211" y="2100937"/>
                </a:lnTo>
                <a:lnTo>
                  <a:pt x="835646" y="2120442"/>
                </a:lnTo>
                <a:lnTo>
                  <a:pt x="881027" y="2139328"/>
                </a:lnTo>
                <a:lnTo>
                  <a:pt x="927333" y="2157582"/>
                </a:lnTo>
                <a:lnTo>
                  <a:pt x="974541" y="2175194"/>
                </a:lnTo>
                <a:lnTo>
                  <a:pt x="1022630" y="2192152"/>
                </a:lnTo>
                <a:lnTo>
                  <a:pt x="1071577" y="2208442"/>
                </a:lnTo>
                <a:lnTo>
                  <a:pt x="1121360" y="2224054"/>
                </a:lnTo>
                <a:lnTo>
                  <a:pt x="1171957" y="2238976"/>
                </a:lnTo>
                <a:lnTo>
                  <a:pt x="1223347" y="2253195"/>
                </a:lnTo>
                <a:lnTo>
                  <a:pt x="1275507" y="2266700"/>
                </a:lnTo>
                <a:lnTo>
                  <a:pt x="1328415" y="2279479"/>
                </a:lnTo>
                <a:lnTo>
                  <a:pt x="1382050" y="2291519"/>
                </a:lnTo>
                <a:lnTo>
                  <a:pt x="1436388" y="2302810"/>
                </a:lnTo>
                <a:lnTo>
                  <a:pt x="1491409" y="2313338"/>
                </a:lnTo>
                <a:lnTo>
                  <a:pt x="1547090" y="2323093"/>
                </a:lnTo>
                <a:lnTo>
                  <a:pt x="1603408" y="2332062"/>
                </a:lnTo>
                <a:lnTo>
                  <a:pt x="1660343" y="2340234"/>
                </a:lnTo>
                <a:lnTo>
                  <a:pt x="1717872" y="2347595"/>
                </a:lnTo>
                <a:lnTo>
                  <a:pt x="1775973" y="2354136"/>
                </a:lnTo>
                <a:lnTo>
                  <a:pt x="1834624" y="2359842"/>
                </a:lnTo>
                <a:lnTo>
                  <a:pt x="1893803" y="2364704"/>
                </a:lnTo>
                <a:lnTo>
                  <a:pt x="1953488" y="2368708"/>
                </a:lnTo>
                <a:lnTo>
                  <a:pt x="2013656" y="2371844"/>
                </a:lnTo>
                <a:lnTo>
                  <a:pt x="2074287" y="2374098"/>
                </a:lnTo>
                <a:lnTo>
                  <a:pt x="2135357" y="2375459"/>
                </a:lnTo>
                <a:lnTo>
                  <a:pt x="2196846" y="2375916"/>
                </a:lnTo>
                <a:lnTo>
                  <a:pt x="2258334" y="2375459"/>
                </a:lnTo>
                <a:lnTo>
                  <a:pt x="2319404" y="2374098"/>
                </a:lnTo>
                <a:lnTo>
                  <a:pt x="2380035" y="2371844"/>
                </a:lnTo>
                <a:lnTo>
                  <a:pt x="2440203" y="2368708"/>
                </a:lnTo>
                <a:lnTo>
                  <a:pt x="2499888" y="2364704"/>
                </a:lnTo>
                <a:lnTo>
                  <a:pt x="2559067" y="2359842"/>
                </a:lnTo>
                <a:lnTo>
                  <a:pt x="2617718" y="2354136"/>
                </a:lnTo>
                <a:lnTo>
                  <a:pt x="2675819" y="2347595"/>
                </a:lnTo>
                <a:lnTo>
                  <a:pt x="2733348" y="2340234"/>
                </a:lnTo>
                <a:lnTo>
                  <a:pt x="2790283" y="2332062"/>
                </a:lnTo>
                <a:lnTo>
                  <a:pt x="2846601" y="2323093"/>
                </a:lnTo>
                <a:lnTo>
                  <a:pt x="2902282" y="2313338"/>
                </a:lnTo>
                <a:lnTo>
                  <a:pt x="2957303" y="2302810"/>
                </a:lnTo>
                <a:lnTo>
                  <a:pt x="3011641" y="2291519"/>
                </a:lnTo>
                <a:lnTo>
                  <a:pt x="3065276" y="2279479"/>
                </a:lnTo>
                <a:lnTo>
                  <a:pt x="3118184" y="2266700"/>
                </a:lnTo>
                <a:lnTo>
                  <a:pt x="3170344" y="2253195"/>
                </a:lnTo>
                <a:lnTo>
                  <a:pt x="3221734" y="2238976"/>
                </a:lnTo>
                <a:lnTo>
                  <a:pt x="3272331" y="2224054"/>
                </a:lnTo>
                <a:lnTo>
                  <a:pt x="3322114" y="2208442"/>
                </a:lnTo>
                <a:lnTo>
                  <a:pt x="3371061" y="2192152"/>
                </a:lnTo>
                <a:lnTo>
                  <a:pt x="3419150" y="2175194"/>
                </a:lnTo>
                <a:lnTo>
                  <a:pt x="3466358" y="2157582"/>
                </a:lnTo>
                <a:lnTo>
                  <a:pt x="3512664" y="2139328"/>
                </a:lnTo>
                <a:lnTo>
                  <a:pt x="3558045" y="2120442"/>
                </a:lnTo>
                <a:lnTo>
                  <a:pt x="3602480" y="2100937"/>
                </a:lnTo>
                <a:lnTo>
                  <a:pt x="3645946" y="2080825"/>
                </a:lnTo>
                <a:lnTo>
                  <a:pt x="3688422" y="2060118"/>
                </a:lnTo>
                <a:lnTo>
                  <a:pt x="3729885" y="2038827"/>
                </a:lnTo>
                <a:lnTo>
                  <a:pt x="3770314" y="2016966"/>
                </a:lnTo>
                <a:lnTo>
                  <a:pt x="3809686" y="1994544"/>
                </a:lnTo>
                <a:lnTo>
                  <a:pt x="3847979" y="1971576"/>
                </a:lnTo>
                <a:lnTo>
                  <a:pt x="3885172" y="1948071"/>
                </a:lnTo>
                <a:lnTo>
                  <a:pt x="3921242" y="1924043"/>
                </a:lnTo>
                <a:lnTo>
                  <a:pt x="3956168" y="1899503"/>
                </a:lnTo>
                <a:lnTo>
                  <a:pt x="3989926" y="1874463"/>
                </a:lnTo>
                <a:lnTo>
                  <a:pt x="4022496" y="1848935"/>
                </a:lnTo>
                <a:lnTo>
                  <a:pt x="4053855" y="1822931"/>
                </a:lnTo>
                <a:lnTo>
                  <a:pt x="4083981" y="1796462"/>
                </a:lnTo>
                <a:lnTo>
                  <a:pt x="4112853" y="1769542"/>
                </a:lnTo>
                <a:lnTo>
                  <a:pt x="4140447" y="1742181"/>
                </a:lnTo>
                <a:lnTo>
                  <a:pt x="4166743" y="1714392"/>
                </a:lnTo>
                <a:lnTo>
                  <a:pt x="4215349" y="1657575"/>
                </a:lnTo>
                <a:lnTo>
                  <a:pt x="4258496" y="1599188"/>
                </a:lnTo>
                <a:lnTo>
                  <a:pt x="4296006" y="1539324"/>
                </a:lnTo>
                <a:lnTo>
                  <a:pt x="4327704" y="1478081"/>
                </a:lnTo>
                <a:lnTo>
                  <a:pt x="4353413" y="1415552"/>
                </a:lnTo>
                <a:lnTo>
                  <a:pt x="4372958" y="1351834"/>
                </a:lnTo>
                <a:lnTo>
                  <a:pt x="4386161" y="1287021"/>
                </a:lnTo>
                <a:lnTo>
                  <a:pt x="4392847" y="1221209"/>
                </a:lnTo>
                <a:lnTo>
                  <a:pt x="4393692" y="1187958"/>
                </a:lnTo>
                <a:lnTo>
                  <a:pt x="4392847" y="1154706"/>
                </a:lnTo>
                <a:lnTo>
                  <a:pt x="4386161" y="1088894"/>
                </a:lnTo>
                <a:lnTo>
                  <a:pt x="4372958" y="1024081"/>
                </a:lnTo>
                <a:lnTo>
                  <a:pt x="4353413" y="960363"/>
                </a:lnTo>
                <a:lnTo>
                  <a:pt x="4327704" y="897834"/>
                </a:lnTo>
                <a:lnTo>
                  <a:pt x="4296006" y="836591"/>
                </a:lnTo>
                <a:lnTo>
                  <a:pt x="4258496" y="776727"/>
                </a:lnTo>
                <a:lnTo>
                  <a:pt x="4215349" y="718340"/>
                </a:lnTo>
                <a:lnTo>
                  <a:pt x="4166743" y="661523"/>
                </a:lnTo>
                <a:lnTo>
                  <a:pt x="4140447" y="633734"/>
                </a:lnTo>
                <a:lnTo>
                  <a:pt x="4112853" y="606373"/>
                </a:lnTo>
                <a:lnTo>
                  <a:pt x="4083981" y="579453"/>
                </a:lnTo>
                <a:lnTo>
                  <a:pt x="4053855" y="552984"/>
                </a:lnTo>
                <a:lnTo>
                  <a:pt x="4022496" y="526980"/>
                </a:lnTo>
                <a:lnTo>
                  <a:pt x="3989926" y="501452"/>
                </a:lnTo>
                <a:lnTo>
                  <a:pt x="3956168" y="476412"/>
                </a:lnTo>
                <a:lnTo>
                  <a:pt x="3921242" y="451872"/>
                </a:lnTo>
                <a:lnTo>
                  <a:pt x="3885172" y="427844"/>
                </a:lnTo>
                <a:lnTo>
                  <a:pt x="3847979" y="404339"/>
                </a:lnTo>
                <a:lnTo>
                  <a:pt x="3809686" y="381371"/>
                </a:lnTo>
                <a:lnTo>
                  <a:pt x="3770314" y="358949"/>
                </a:lnTo>
                <a:lnTo>
                  <a:pt x="3729885" y="337088"/>
                </a:lnTo>
                <a:lnTo>
                  <a:pt x="3688422" y="315797"/>
                </a:lnTo>
                <a:lnTo>
                  <a:pt x="3645946" y="295090"/>
                </a:lnTo>
                <a:lnTo>
                  <a:pt x="3602480" y="274978"/>
                </a:lnTo>
                <a:lnTo>
                  <a:pt x="3558045" y="255473"/>
                </a:lnTo>
                <a:lnTo>
                  <a:pt x="3512664" y="236587"/>
                </a:lnTo>
                <a:lnTo>
                  <a:pt x="3466358" y="218333"/>
                </a:lnTo>
                <a:lnTo>
                  <a:pt x="3419150" y="200721"/>
                </a:lnTo>
                <a:lnTo>
                  <a:pt x="3371061" y="183763"/>
                </a:lnTo>
                <a:lnTo>
                  <a:pt x="3322114" y="167473"/>
                </a:lnTo>
                <a:lnTo>
                  <a:pt x="3272331" y="151861"/>
                </a:lnTo>
                <a:lnTo>
                  <a:pt x="3221734" y="136939"/>
                </a:lnTo>
                <a:lnTo>
                  <a:pt x="3170344" y="122720"/>
                </a:lnTo>
                <a:lnTo>
                  <a:pt x="3118184" y="109215"/>
                </a:lnTo>
                <a:lnTo>
                  <a:pt x="3065276" y="96436"/>
                </a:lnTo>
                <a:lnTo>
                  <a:pt x="3011641" y="84396"/>
                </a:lnTo>
                <a:lnTo>
                  <a:pt x="2957303" y="73105"/>
                </a:lnTo>
                <a:lnTo>
                  <a:pt x="2902282" y="62577"/>
                </a:lnTo>
                <a:lnTo>
                  <a:pt x="2846601" y="52822"/>
                </a:lnTo>
                <a:lnTo>
                  <a:pt x="2790283" y="43853"/>
                </a:lnTo>
                <a:lnTo>
                  <a:pt x="2733348" y="35681"/>
                </a:lnTo>
                <a:lnTo>
                  <a:pt x="2675819" y="28320"/>
                </a:lnTo>
                <a:lnTo>
                  <a:pt x="2617718" y="21779"/>
                </a:lnTo>
                <a:lnTo>
                  <a:pt x="2559067" y="16073"/>
                </a:lnTo>
                <a:lnTo>
                  <a:pt x="2499888" y="11211"/>
                </a:lnTo>
                <a:lnTo>
                  <a:pt x="2440203" y="7207"/>
                </a:lnTo>
                <a:lnTo>
                  <a:pt x="2380035" y="4071"/>
                </a:lnTo>
                <a:lnTo>
                  <a:pt x="2319404" y="1817"/>
                </a:lnTo>
                <a:lnTo>
                  <a:pt x="2258334" y="456"/>
                </a:lnTo>
                <a:lnTo>
                  <a:pt x="2196846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40101" y="1629917"/>
            <a:ext cx="4394200" cy="2376170"/>
          </a:xfrm>
          <a:custGeom>
            <a:avLst/>
            <a:gdLst/>
            <a:ahLst/>
            <a:cxnLst/>
            <a:rect l="l" t="t" r="r" b="b"/>
            <a:pathLst>
              <a:path w="4394200" h="2376170">
                <a:moveTo>
                  <a:pt x="0" y="1187958"/>
                </a:moveTo>
                <a:lnTo>
                  <a:pt x="3361" y="1121681"/>
                </a:lnTo>
                <a:lnTo>
                  <a:pt x="13328" y="1056357"/>
                </a:lnTo>
                <a:lnTo>
                  <a:pt x="29724" y="992079"/>
                </a:lnTo>
                <a:lnTo>
                  <a:pt x="52373" y="928944"/>
                </a:lnTo>
                <a:lnTo>
                  <a:pt x="81098" y="867046"/>
                </a:lnTo>
                <a:lnTo>
                  <a:pt x="115724" y="806481"/>
                </a:lnTo>
                <a:lnTo>
                  <a:pt x="156075" y="747343"/>
                </a:lnTo>
                <a:lnTo>
                  <a:pt x="201973" y="689729"/>
                </a:lnTo>
                <a:lnTo>
                  <a:pt x="253244" y="633734"/>
                </a:lnTo>
                <a:lnTo>
                  <a:pt x="280838" y="606373"/>
                </a:lnTo>
                <a:lnTo>
                  <a:pt x="309710" y="579453"/>
                </a:lnTo>
                <a:lnTo>
                  <a:pt x="339836" y="552984"/>
                </a:lnTo>
                <a:lnTo>
                  <a:pt x="371195" y="526980"/>
                </a:lnTo>
                <a:lnTo>
                  <a:pt x="403765" y="501452"/>
                </a:lnTo>
                <a:lnTo>
                  <a:pt x="437523" y="476412"/>
                </a:lnTo>
                <a:lnTo>
                  <a:pt x="472449" y="451872"/>
                </a:lnTo>
                <a:lnTo>
                  <a:pt x="508519" y="427844"/>
                </a:lnTo>
                <a:lnTo>
                  <a:pt x="545712" y="404339"/>
                </a:lnTo>
                <a:lnTo>
                  <a:pt x="584005" y="381371"/>
                </a:lnTo>
                <a:lnTo>
                  <a:pt x="623377" y="358949"/>
                </a:lnTo>
                <a:lnTo>
                  <a:pt x="663806" y="337088"/>
                </a:lnTo>
                <a:lnTo>
                  <a:pt x="705269" y="315797"/>
                </a:lnTo>
                <a:lnTo>
                  <a:pt x="747745" y="295090"/>
                </a:lnTo>
                <a:lnTo>
                  <a:pt x="791211" y="274978"/>
                </a:lnTo>
                <a:lnTo>
                  <a:pt x="835646" y="255473"/>
                </a:lnTo>
                <a:lnTo>
                  <a:pt x="881027" y="236587"/>
                </a:lnTo>
                <a:lnTo>
                  <a:pt x="927333" y="218333"/>
                </a:lnTo>
                <a:lnTo>
                  <a:pt x="974541" y="200721"/>
                </a:lnTo>
                <a:lnTo>
                  <a:pt x="1022630" y="183763"/>
                </a:lnTo>
                <a:lnTo>
                  <a:pt x="1071577" y="167473"/>
                </a:lnTo>
                <a:lnTo>
                  <a:pt x="1121360" y="151861"/>
                </a:lnTo>
                <a:lnTo>
                  <a:pt x="1171957" y="136939"/>
                </a:lnTo>
                <a:lnTo>
                  <a:pt x="1223347" y="122720"/>
                </a:lnTo>
                <a:lnTo>
                  <a:pt x="1275507" y="109215"/>
                </a:lnTo>
                <a:lnTo>
                  <a:pt x="1328415" y="96436"/>
                </a:lnTo>
                <a:lnTo>
                  <a:pt x="1382050" y="84396"/>
                </a:lnTo>
                <a:lnTo>
                  <a:pt x="1436388" y="73105"/>
                </a:lnTo>
                <a:lnTo>
                  <a:pt x="1491409" y="62577"/>
                </a:lnTo>
                <a:lnTo>
                  <a:pt x="1547090" y="52822"/>
                </a:lnTo>
                <a:lnTo>
                  <a:pt x="1603408" y="43853"/>
                </a:lnTo>
                <a:lnTo>
                  <a:pt x="1660343" y="35681"/>
                </a:lnTo>
                <a:lnTo>
                  <a:pt x="1717872" y="28320"/>
                </a:lnTo>
                <a:lnTo>
                  <a:pt x="1775973" y="21779"/>
                </a:lnTo>
                <a:lnTo>
                  <a:pt x="1834624" y="16073"/>
                </a:lnTo>
                <a:lnTo>
                  <a:pt x="1893803" y="11211"/>
                </a:lnTo>
                <a:lnTo>
                  <a:pt x="1953488" y="7207"/>
                </a:lnTo>
                <a:lnTo>
                  <a:pt x="2013656" y="4071"/>
                </a:lnTo>
                <a:lnTo>
                  <a:pt x="2074287" y="1817"/>
                </a:lnTo>
                <a:lnTo>
                  <a:pt x="2135357" y="456"/>
                </a:lnTo>
                <a:lnTo>
                  <a:pt x="2196846" y="0"/>
                </a:lnTo>
                <a:lnTo>
                  <a:pt x="2258334" y="456"/>
                </a:lnTo>
                <a:lnTo>
                  <a:pt x="2319404" y="1817"/>
                </a:lnTo>
                <a:lnTo>
                  <a:pt x="2380035" y="4071"/>
                </a:lnTo>
                <a:lnTo>
                  <a:pt x="2440203" y="7207"/>
                </a:lnTo>
                <a:lnTo>
                  <a:pt x="2499888" y="11211"/>
                </a:lnTo>
                <a:lnTo>
                  <a:pt x="2559067" y="16073"/>
                </a:lnTo>
                <a:lnTo>
                  <a:pt x="2617718" y="21779"/>
                </a:lnTo>
                <a:lnTo>
                  <a:pt x="2675819" y="28320"/>
                </a:lnTo>
                <a:lnTo>
                  <a:pt x="2733348" y="35681"/>
                </a:lnTo>
                <a:lnTo>
                  <a:pt x="2790283" y="43853"/>
                </a:lnTo>
                <a:lnTo>
                  <a:pt x="2846601" y="52822"/>
                </a:lnTo>
                <a:lnTo>
                  <a:pt x="2902282" y="62577"/>
                </a:lnTo>
                <a:lnTo>
                  <a:pt x="2957303" y="73105"/>
                </a:lnTo>
                <a:lnTo>
                  <a:pt x="3011641" y="84396"/>
                </a:lnTo>
                <a:lnTo>
                  <a:pt x="3065276" y="96436"/>
                </a:lnTo>
                <a:lnTo>
                  <a:pt x="3118184" y="109215"/>
                </a:lnTo>
                <a:lnTo>
                  <a:pt x="3170344" y="122720"/>
                </a:lnTo>
                <a:lnTo>
                  <a:pt x="3221734" y="136939"/>
                </a:lnTo>
                <a:lnTo>
                  <a:pt x="3272331" y="151861"/>
                </a:lnTo>
                <a:lnTo>
                  <a:pt x="3322114" y="167473"/>
                </a:lnTo>
                <a:lnTo>
                  <a:pt x="3371061" y="183763"/>
                </a:lnTo>
                <a:lnTo>
                  <a:pt x="3419150" y="200721"/>
                </a:lnTo>
                <a:lnTo>
                  <a:pt x="3466358" y="218333"/>
                </a:lnTo>
                <a:lnTo>
                  <a:pt x="3512664" y="236587"/>
                </a:lnTo>
                <a:lnTo>
                  <a:pt x="3558045" y="255473"/>
                </a:lnTo>
                <a:lnTo>
                  <a:pt x="3602480" y="274978"/>
                </a:lnTo>
                <a:lnTo>
                  <a:pt x="3645946" y="295090"/>
                </a:lnTo>
                <a:lnTo>
                  <a:pt x="3688422" y="315797"/>
                </a:lnTo>
                <a:lnTo>
                  <a:pt x="3729885" y="337088"/>
                </a:lnTo>
                <a:lnTo>
                  <a:pt x="3770314" y="358949"/>
                </a:lnTo>
                <a:lnTo>
                  <a:pt x="3809686" y="381371"/>
                </a:lnTo>
                <a:lnTo>
                  <a:pt x="3847979" y="404339"/>
                </a:lnTo>
                <a:lnTo>
                  <a:pt x="3885172" y="427844"/>
                </a:lnTo>
                <a:lnTo>
                  <a:pt x="3921242" y="451872"/>
                </a:lnTo>
                <a:lnTo>
                  <a:pt x="3956168" y="476412"/>
                </a:lnTo>
                <a:lnTo>
                  <a:pt x="3989926" y="501452"/>
                </a:lnTo>
                <a:lnTo>
                  <a:pt x="4022496" y="526980"/>
                </a:lnTo>
                <a:lnTo>
                  <a:pt x="4053855" y="552984"/>
                </a:lnTo>
                <a:lnTo>
                  <a:pt x="4083981" y="579453"/>
                </a:lnTo>
                <a:lnTo>
                  <a:pt x="4112853" y="606373"/>
                </a:lnTo>
                <a:lnTo>
                  <a:pt x="4140447" y="633734"/>
                </a:lnTo>
                <a:lnTo>
                  <a:pt x="4166743" y="661523"/>
                </a:lnTo>
                <a:lnTo>
                  <a:pt x="4215349" y="718340"/>
                </a:lnTo>
                <a:lnTo>
                  <a:pt x="4258496" y="776727"/>
                </a:lnTo>
                <a:lnTo>
                  <a:pt x="4296006" y="836591"/>
                </a:lnTo>
                <a:lnTo>
                  <a:pt x="4327704" y="897834"/>
                </a:lnTo>
                <a:lnTo>
                  <a:pt x="4353413" y="960363"/>
                </a:lnTo>
                <a:lnTo>
                  <a:pt x="4372958" y="1024081"/>
                </a:lnTo>
                <a:lnTo>
                  <a:pt x="4386161" y="1088894"/>
                </a:lnTo>
                <a:lnTo>
                  <a:pt x="4392847" y="1154706"/>
                </a:lnTo>
                <a:lnTo>
                  <a:pt x="4393692" y="1187958"/>
                </a:lnTo>
                <a:lnTo>
                  <a:pt x="4392847" y="1221209"/>
                </a:lnTo>
                <a:lnTo>
                  <a:pt x="4386161" y="1287021"/>
                </a:lnTo>
                <a:lnTo>
                  <a:pt x="4372958" y="1351834"/>
                </a:lnTo>
                <a:lnTo>
                  <a:pt x="4353413" y="1415552"/>
                </a:lnTo>
                <a:lnTo>
                  <a:pt x="4327704" y="1478081"/>
                </a:lnTo>
                <a:lnTo>
                  <a:pt x="4296006" y="1539324"/>
                </a:lnTo>
                <a:lnTo>
                  <a:pt x="4258496" y="1599188"/>
                </a:lnTo>
                <a:lnTo>
                  <a:pt x="4215349" y="1657575"/>
                </a:lnTo>
                <a:lnTo>
                  <a:pt x="4166743" y="1714392"/>
                </a:lnTo>
                <a:lnTo>
                  <a:pt x="4140447" y="1742181"/>
                </a:lnTo>
                <a:lnTo>
                  <a:pt x="4112853" y="1769542"/>
                </a:lnTo>
                <a:lnTo>
                  <a:pt x="4083981" y="1796462"/>
                </a:lnTo>
                <a:lnTo>
                  <a:pt x="4053855" y="1822931"/>
                </a:lnTo>
                <a:lnTo>
                  <a:pt x="4022496" y="1848935"/>
                </a:lnTo>
                <a:lnTo>
                  <a:pt x="3989926" y="1874463"/>
                </a:lnTo>
                <a:lnTo>
                  <a:pt x="3956168" y="1899503"/>
                </a:lnTo>
                <a:lnTo>
                  <a:pt x="3921242" y="1924043"/>
                </a:lnTo>
                <a:lnTo>
                  <a:pt x="3885172" y="1948071"/>
                </a:lnTo>
                <a:lnTo>
                  <a:pt x="3847979" y="1971576"/>
                </a:lnTo>
                <a:lnTo>
                  <a:pt x="3809686" y="1994544"/>
                </a:lnTo>
                <a:lnTo>
                  <a:pt x="3770314" y="2016966"/>
                </a:lnTo>
                <a:lnTo>
                  <a:pt x="3729885" y="2038827"/>
                </a:lnTo>
                <a:lnTo>
                  <a:pt x="3688422" y="2060118"/>
                </a:lnTo>
                <a:lnTo>
                  <a:pt x="3645946" y="2080825"/>
                </a:lnTo>
                <a:lnTo>
                  <a:pt x="3602480" y="2100937"/>
                </a:lnTo>
                <a:lnTo>
                  <a:pt x="3558045" y="2120442"/>
                </a:lnTo>
                <a:lnTo>
                  <a:pt x="3512664" y="2139328"/>
                </a:lnTo>
                <a:lnTo>
                  <a:pt x="3466358" y="2157582"/>
                </a:lnTo>
                <a:lnTo>
                  <a:pt x="3419150" y="2175194"/>
                </a:lnTo>
                <a:lnTo>
                  <a:pt x="3371061" y="2192152"/>
                </a:lnTo>
                <a:lnTo>
                  <a:pt x="3322114" y="2208442"/>
                </a:lnTo>
                <a:lnTo>
                  <a:pt x="3272331" y="2224054"/>
                </a:lnTo>
                <a:lnTo>
                  <a:pt x="3221734" y="2238976"/>
                </a:lnTo>
                <a:lnTo>
                  <a:pt x="3170344" y="2253195"/>
                </a:lnTo>
                <a:lnTo>
                  <a:pt x="3118184" y="2266700"/>
                </a:lnTo>
                <a:lnTo>
                  <a:pt x="3065276" y="2279479"/>
                </a:lnTo>
                <a:lnTo>
                  <a:pt x="3011641" y="2291519"/>
                </a:lnTo>
                <a:lnTo>
                  <a:pt x="2957303" y="2302810"/>
                </a:lnTo>
                <a:lnTo>
                  <a:pt x="2902282" y="2313338"/>
                </a:lnTo>
                <a:lnTo>
                  <a:pt x="2846601" y="2323093"/>
                </a:lnTo>
                <a:lnTo>
                  <a:pt x="2790283" y="2332062"/>
                </a:lnTo>
                <a:lnTo>
                  <a:pt x="2733348" y="2340234"/>
                </a:lnTo>
                <a:lnTo>
                  <a:pt x="2675819" y="2347595"/>
                </a:lnTo>
                <a:lnTo>
                  <a:pt x="2617718" y="2354136"/>
                </a:lnTo>
                <a:lnTo>
                  <a:pt x="2559067" y="2359842"/>
                </a:lnTo>
                <a:lnTo>
                  <a:pt x="2499888" y="2364704"/>
                </a:lnTo>
                <a:lnTo>
                  <a:pt x="2440203" y="2368708"/>
                </a:lnTo>
                <a:lnTo>
                  <a:pt x="2380035" y="2371844"/>
                </a:lnTo>
                <a:lnTo>
                  <a:pt x="2319404" y="2374098"/>
                </a:lnTo>
                <a:lnTo>
                  <a:pt x="2258334" y="2375459"/>
                </a:lnTo>
                <a:lnTo>
                  <a:pt x="2196846" y="2375916"/>
                </a:lnTo>
                <a:lnTo>
                  <a:pt x="2135357" y="2375459"/>
                </a:lnTo>
                <a:lnTo>
                  <a:pt x="2074287" y="2374098"/>
                </a:lnTo>
                <a:lnTo>
                  <a:pt x="2013656" y="2371844"/>
                </a:lnTo>
                <a:lnTo>
                  <a:pt x="1953488" y="2368708"/>
                </a:lnTo>
                <a:lnTo>
                  <a:pt x="1893803" y="2364704"/>
                </a:lnTo>
                <a:lnTo>
                  <a:pt x="1834624" y="2359842"/>
                </a:lnTo>
                <a:lnTo>
                  <a:pt x="1775973" y="2354136"/>
                </a:lnTo>
                <a:lnTo>
                  <a:pt x="1717872" y="2347595"/>
                </a:lnTo>
                <a:lnTo>
                  <a:pt x="1660343" y="2340234"/>
                </a:lnTo>
                <a:lnTo>
                  <a:pt x="1603408" y="2332062"/>
                </a:lnTo>
                <a:lnTo>
                  <a:pt x="1547090" y="2323093"/>
                </a:lnTo>
                <a:lnTo>
                  <a:pt x="1491409" y="2313338"/>
                </a:lnTo>
                <a:lnTo>
                  <a:pt x="1436388" y="2302810"/>
                </a:lnTo>
                <a:lnTo>
                  <a:pt x="1382050" y="2291519"/>
                </a:lnTo>
                <a:lnTo>
                  <a:pt x="1328415" y="2279479"/>
                </a:lnTo>
                <a:lnTo>
                  <a:pt x="1275507" y="2266700"/>
                </a:lnTo>
                <a:lnTo>
                  <a:pt x="1223347" y="2253195"/>
                </a:lnTo>
                <a:lnTo>
                  <a:pt x="1171957" y="2238976"/>
                </a:lnTo>
                <a:lnTo>
                  <a:pt x="1121360" y="2224054"/>
                </a:lnTo>
                <a:lnTo>
                  <a:pt x="1071577" y="2208442"/>
                </a:lnTo>
                <a:lnTo>
                  <a:pt x="1022630" y="2192152"/>
                </a:lnTo>
                <a:lnTo>
                  <a:pt x="974541" y="2175194"/>
                </a:lnTo>
                <a:lnTo>
                  <a:pt x="927333" y="2157582"/>
                </a:lnTo>
                <a:lnTo>
                  <a:pt x="881027" y="2139328"/>
                </a:lnTo>
                <a:lnTo>
                  <a:pt x="835646" y="2120442"/>
                </a:lnTo>
                <a:lnTo>
                  <a:pt x="791211" y="2100937"/>
                </a:lnTo>
                <a:lnTo>
                  <a:pt x="747745" y="2080825"/>
                </a:lnTo>
                <a:lnTo>
                  <a:pt x="705269" y="2060118"/>
                </a:lnTo>
                <a:lnTo>
                  <a:pt x="663806" y="2038827"/>
                </a:lnTo>
                <a:lnTo>
                  <a:pt x="623377" y="2016966"/>
                </a:lnTo>
                <a:lnTo>
                  <a:pt x="584005" y="1994544"/>
                </a:lnTo>
                <a:lnTo>
                  <a:pt x="545712" y="1971576"/>
                </a:lnTo>
                <a:lnTo>
                  <a:pt x="508519" y="1948071"/>
                </a:lnTo>
                <a:lnTo>
                  <a:pt x="472449" y="1924043"/>
                </a:lnTo>
                <a:lnTo>
                  <a:pt x="437523" y="1899503"/>
                </a:lnTo>
                <a:lnTo>
                  <a:pt x="403765" y="1874463"/>
                </a:lnTo>
                <a:lnTo>
                  <a:pt x="371195" y="1848935"/>
                </a:lnTo>
                <a:lnTo>
                  <a:pt x="339836" y="1822931"/>
                </a:lnTo>
                <a:lnTo>
                  <a:pt x="309710" y="1796462"/>
                </a:lnTo>
                <a:lnTo>
                  <a:pt x="280838" y="1769542"/>
                </a:lnTo>
                <a:lnTo>
                  <a:pt x="253244" y="1742181"/>
                </a:lnTo>
                <a:lnTo>
                  <a:pt x="226948" y="1714392"/>
                </a:lnTo>
                <a:lnTo>
                  <a:pt x="178342" y="1657575"/>
                </a:lnTo>
                <a:lnTo>
                  <a:pt x="135195" y="1599188"/>
                </a:lnTo>
                <a:lnTo>
                  <a:pt x="97685" y="1539324"/>
                </a:lnTo>
                <a:lnTo>
                  <a:pt x="65987" y="1478081"/>
                </a:lnTo>
                <a:lnTo>
                  <a:pt x="40278" y="1415552"/>
                </a:lnTo>
                <a:lnTo>
                  <a:pt x="20733" y="1351834"/>
                </a:lnTo>
                <a:lnTo>
                  <a:pt x="7530" y="1287021"/>
                </a:lnTo>
                <a:lnTo>
                  <a:pt x="844" y="1221209"/>
                </a:lnTo>
                <a:lnTo>
                  <a:pt x="0" y="1187958"/>
                </a:lnTo>
                <a:close/>
              </a:path>
            </a:pathLst>
          </a:custGeom>
          <a:ln w="25908">
            <a:solidFill>
              <a:srgbClr val="4394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48228" y="1802892"/>
            <a:ext cx="2472690" cy="30060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200099" y="3253994"/>
            <a:ext cx="5505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İRDİ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19670" y="3253994"/>
            <a:ext cx="492759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ÇIKTI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 idx="4294967295"/>
          </p:nvPr>
        </p:nvSpPr>
        <p:spPr>
          <a:xfrm>
            <a:off x="4098798" y="1070681"/>
            <a:ext cx="118745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chemeClr val="tx1"/>
                </a:solidFill>
              </a:rPr>
              <a:t>PR</a:t>
            </a:r>
            <a:r>
              <a:rPr sz="2200" spc="-15" dirty="0">
                <a:solidFill>
                  <a:schemeClr val="tx1"/>
                </a:solidFill>
              </a:rPr>
              <a:t>O</a:t>
            </a:r>
            <a:r>
              <a:rPr sz="2200" spc="-5" dirty="0">
                <a:solidFill>
                  <a:schemeClr val="tx1"/>
                </a:solidFill>
              </a:rPr>
              <a:t>SES</a:t>
            </a:r>
            <a:endParaRPr sz="2200" dirty="0">
              <a:solidFill>
                <a:schemeClr val="tx1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1107947"/>
            <a:ext cx="2615946" cy="2541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Rectangle 7"/>
          <p:cNvSpPr/>
          <p:nvPr/>
        </p:nvSpPr>
        <p:spPr>
          <a:xfrm>
            <a:off x="0" y="631216"/>
            <a:ext cx="533400" cy="144000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"/>
          <p:cNvSpPr/>
          <p:nvPr/>
        </p:nvSpPr>
        <p:spPr>
          <a:xfrm>
            <a:off x="590550" y="631216"/>
            <a:ext cx="8553450" cy="144000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20"/>
          <p:cNvSpPr/>
          <p:nvPr/>
        </p:nvSpPr>
        <p:spPr>
          <a:xfrm>
            <a:off x="-152400" y="-12565"/>
            <a:ext cx="9143999" cy="707886"/>
          </a:xfrm>
          <a:prstGeom prst="rect">
            <a:avLst/>
          </a:prstGeom>
          <a:noFill/>
          <a:effectLst>
            <a:outerShdw blurRad="127000" dist="330200" dir="5400000" sx="33000" sy="33000" algn="ctr" rotWithShape="0">
              <a:srgbClr val="0070C0">
                <a:alpha val="79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B w="114300" prst="artDeco"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T.C. ÇEVRE VE ŞEHİRCİLİK BAKANLIĞI</a:t>
            </a:r>
          </a:p>
          <a:p>
            <a:pPr algn="ctr">
              <a:defRPr/>
            </a:pPr>
            <a:r>
              <a:rPr lang="tr-TR" sz="20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Tapu ve Kadastro Genel Müdürlüğü</a:t>
            </a:r>
            <a:endParaRPr lang="en-US" sz="20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48" name="Resi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1" y="1861"/>
            <a:ext cx="771897" cy="62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0" y="6482952"/>
            <a:ext cx="9144000" cy="65087"/>
            <a:chOff x="-12" y="3963"/>
            <a:chExt cx="5645" cy="68"/>
          </a:xfrm>
        </p:grpSpPr>
        <p:sp>
          <p:nvSpPr>
            <p:cNvPr id="50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52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55" name="19 Dikdörtgen"/>
          <p:cNvSpPr/>
          <p:nvPr/>
        </p:nvSpPr>
        <p:spPr>
          <a:xfrm>
            <a:off x="0" y="6568992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......... /......... / 2016    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Ankara-TURKEY </a:t>
            </a:r>
            <a:endParaRPr lang="tr-TR" sz="1000" b="1" dirty="0"/>
          </a:p>
        </p:txBody>
      </p:sp>
      <p:pic>
        <p:nvPicPr>
          <p:cNvPr id="56" name="Picture 2" descr="C:\Users\vy\Desktop\is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27" y="6564364"/>
            <a:ext cx="509618" cy="2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18 Metin kutusu"/>
          <p:cNvSpPr txBox="1">
            <a:spLocks noChangeArrowheads="1"/>
          </p:cNvSpPr>
          <p:nvPr/>
        </p:nvSpPr>
        <p:spPr bwMode="auto">
          <a:xfrm>
            <a:off x="19050" y="6564364"/>
            <a:ext cx="57150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fld id="{0FD77824-7CE2-4333-AA0F-10346B90C88A}" type="slidenum">
              <a:rPr lang="tr-TR" altLang="tr-TR" smtClean="0">
                <a:cs typeface="+mn-cs"/>
              </a:rPr>
              <a:pPr eaLnBrk="0" hangingPunct="0">
                <a:defRPr/>
              </a:pPr>
              <a:t>10</a:t>
            </a:fld>
            <a:endParaRPr lang="tr-TR" altLang="tr-TR">
              <a:cs typeface="+mn-cs"/>
            </a:endParaRPr>
          </a:p>
        </p:txBody>
      </p:sp>
      <p:pic>
        <p:nvPicPr>
          <p:cNvPr id="58" name="Picture 2" descr="T.C. Çevre ve Şehircilik Bakanlığı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1876"/>
            <a:ext cx="1159556" cy="5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8267" y="1874773"/>
            <a:ext cx="8197850" cy="215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MÜŞTERİ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 marR="5715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Proseste </a:t>
            </a:r>
            <a:r>
              <a:rPr sz="2000" spc="-5" dirty="0">
                <a:latin typeface="Calibri"/>
                <a:cs typeface="Calibri"/>
              </a:rPr>
              <a:t>yapılan </a:t>
            </a:r>
            <a:r>
              <a:rPr sz="2000" spc="-10" dirty="0">
                <a:latin typeface="Calibri"/>
                <a:cs typeface="Calibri"/>
              </a:rPr>
              <a:t>faaliyetler </a:t>
            </a:r>
            <a:r>
              <a:rPr sz="2000" dirty="0">
                <a:latin typeface="Calibri"/>
                <a:cs typeface="Calibri"/>
              </a:rPr>
              <a:t>sonucu </a:t>
            </a:r>
            <a:r>
              <a:rPr sz="2000" spc="-20" dirty="0">
                <a:latin typeface="Calibri"/>
                <a:cs typeface="Calibri"/>
              </a:rPr>
              <a:t>ortaya </a:t>
            </a:r>
            <a:r>
              <a:rPr sz="2000" spc="-10" dirty="0">
                <a:latin typeface="Calibri"/>
                <a:cs typeface="Calibri"/>
              </a:rPr>
              <a:t>çıkan </a:t>
            </a:r>
            <a:r>
              <a:rPr sz="2000" dirty="0">
                <a:latin typeface="Calibri"/>
                <a:cs typeface="Calibri"/>
              </a:rPr>
              <a:t>çıktıların </a:t>
            </a:r>
            <a:r>
              <a:rPr sz="2000" spc="-5" dirty="0">
                <a:latin typeface="Calibri"/>
                <a:cs typeface="Calibri"/>
              </a:rPr>
              <a:t>yararlanıcısı </a:t>
            </a:r>
            <a:r>
              <a:rPr sz="2000" dirty="0">
                <a:latin typeface="Calibri"/>
                <a:cs typeface="Calibri"/>
              </a:rPr>
              <a:t>olan  </a:t>
            </a:r>
            <a:r>
              <a:rPr sz="2000" spc="-5" dirty="0">
                <a:latin typeface="Calibri"/>
                <a:cs typeface="Calibri"/>
              </a:rPr>
              <a:t>kişi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kurumlar</a:t>
            </a:r>
            <a:r>
              <a:rPr sz="2000" spc="-25" dirty="0">
                <a:latin typeface="Calibri"/>
                <a:cs typeface="Calibri"/>
              </a:rPr>
              <a:t> müşteridir.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Dış </a:t>
            </a:r>
            <a:r>
              <a:rPr sz="2000" spc="-10" dirty="0">
                <a:latin typeface="Calibri"/>
                <a:cs typeface="Calibri"/>
              </a:rPr>
              <a:t>müşteriler </a:t>
            </a:r>
            <a:r>
              <a:rPr sz="2000" spc="-5" dirty="0">
                <a:latin typeface="Calibri"/>
                <a:cs typeface="Calibri"/>
              </a:rPr>
              <a:t>kuruluşun nihai çıktısını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kullananlardır.</a:t>
            </a:r>
            <a:endParaRPr sz="20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900" algn="l"/>
                <a:tab pos="855344" algn="l"/>
                <a:tab pos="2132330" algn="l"/>
                <a:tab pos="2693670" algn="l"/>
                <a:tab pos="3667125" algn="l"/>
                <a:tab pos="4498340" algn="l"/>
                <a:tab pos="5580380" algn="l"/>
                <a:tab pos="6570980" algn="l"/>
                <a:tab pos="7658100" algn="l"/>
              </a:tabLst>
            </a:pPr>
            <a:r>
              <a:rPr sz="2000" spc="-5" dirty="0">
                <a:latin typeface="Calibri"/>
                <a:cs typeface="Calibri"/>
              </a:rPr>
              <a:t>İ</a:t>
            </a:r>
            <a:r>
              <a:rPr sz="2000" dirty="0">
                <a:latin typeface="Calibri"/>
                <a:cs typeface="Calibri"/>
              </a:rPr>
              <a:t>ç	mü</a:t>
            </a:r>
            <a:r>
              <a:rPr sz="2000" spc="-30" dirty="0">
                <a:latin typeface="Calibri"/>
                <a:cs typeface="Calibri"/>
              </a:rPr>
              <a:t>ş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eriler	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e,	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uruluş	içinde	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ose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in	çı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ısını	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ullana</a:t>
            </a:r>
            <a:r>
              <a:rPr sz="2000" dirty="0">
                <a:latin typeface="Calibri"/>
                <a:cs typeface="Calibri"/>
              </a:rPr>
              <a:t>n	di</a:t>
            </a:r>
            <a:r>
              <a:rPr sz="2000" spc="-10" dirty="0">
                <a:latin typeface="Calibri"/>
                <a:cs typeface="Calibri"/>
              </a:rPr>
              <a:t>ğ</a:t>
            </a:r>
            <a:r>
              <a:rPr sz="2000" dirty="0">
                <a:latin typeface="Calibri"/>
                <a:cs typeface="Calibri"/>
              </a:rPr>
              <a:t>er  </a:t>
            </a:r>
            <a:r>
              <a:rPr sz="2000" spc="-25" dirty="0">
                <a:latin typeface="Calibri"/>
                <a:cs typeface="Calibri"/>
              </a:rPr>
              <a:t>proseslerdir. </a:t>
            </a:r>
            <a:r>
              <a:rPr sz="2000" spc="-10" dirty="0">
                <a:latin typeface="Calibri"/>
                <a:cs typeface="Calibri"/>
              </a:rPr>
              <a:t>(Proses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etkileşimi)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971800" y="1219200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>
              <a:lnSpc>
                <a:spcPct val="100000"/>
              </a:lnSpc>
            </a:pP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PROSES</a:t>
            </a:r>
            <a:r>
              <a:rPr sz="2900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rgbClr val="17375E"/>
                </a:solidFill>
                <a:latin typeface="Calibri"/>
                <a:cs typeface="Calibri"/>
              </a:rPr>
              <a:t>YAKLAŞIMI</a:t>
            </a:r>
            <a:endParaRPr sz="2900" dirty="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</a:pP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Terimler </a:t>
            </a: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ve</a:t>
            </a:r>
            <a:r>
              <a:rPr sz="29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Tarifler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9700" y="4005071"/>
            <a:ext cx="2467355" cy="184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1010" y="2152141"/>
            <a:ext cx="7844790" cy="215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DIŞ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TEDARİKÇİ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5470525" algn="l"/>
              </a:tabLst>
            </a:pPr>
            <a:r>
              <a:rPr sz="2000" spc="-10" dirty="0">
                <a:latin typeface="Calibri"/>
                <a:cs typeface="Calibri"/>
              </a:rPr>
              <a:t>Proses </a:t>
            </a:r>
            <a:r>
              <a:rPr sz="2000" spc="-5" dirty="0">
                <a:latin typeface="Calibri"/>
                <a:cs typeface="Calibri"/>
              </a:rPr>
              <a:t>girdilerinin </a:t>
            </a:r>
            <a:r>
              <a:rPr sz="2000" spc="-15" dirty="0">
                <a:latin typeface="Calibri"/>
                <a:cs typeface="Calibri"/>
              </a:rPr>
              <a:t>sağlayıcılarıdır.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Tedarikçiler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	</a:t>
            </a:r>
            <a:r>
              <a:rPr sz="2000" spc="-10" dirty="0">
                <a:latin typeface="Calibri"/>
                <a:cs typeface="Calibri"/>
              </a:rPr>
              <a:t>müşteriler </a:t>
            </a:r>
            <a:r>
              <a:rPr sz="2000" dirty="0">
                <a:latin typeface="Calibri"/>
                <a:cs typeface="Calibri"/>
              </a:rPr>
              <a:t>gibi iç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dış  </a:t>
            </a:r>
            <a:r>
              <a:rPr sz="2000" spc="-10" dirty="0">
                <a:latin typeface="Calibri"/>
                <a:cs typeface="Calibri"/>
              </a:rPr>
              <a:t>tedarikçiler olarak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sınıflandırılabilir.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Dış </a:t>
            </a:r>
            <a:r>
              <a:rPr sz="2000" spc="-10" dirty="0">
                <a:latin typeface="Calibri"/>
                <a:cs typeface="Calibri"/>
              </a:rPr>
              <a:t>tedarikçiler </a:t>
            </a:r>
            <a:r>
              <a:rPr sz="2000" spc="-5" dirty="0">
                <a:latin typeface="Calibri"/>
                <a:cs typeface="Calibri"/>
              </a:rPr>
              <a:t>kuruluş </a:t>
            </a:r>
            <a:r>
              <a:rPr sz="2000" dirty="0">
                <a:latin typeface="Calibri"/>
                <a:cs typeface="Calibri"/>
              </a:rPr>
              <a:t>dışından </a:t>
            </a:r>
            <a:r>
              <a:rPr sz="2000" spc="-5" dirty="0">
                <a:latin typeface="Calibri"/>
                <a:cs typeface="Calibri"/>
              </a:rPr>
              <a:t>gelen girdilerin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sağlayıcılarıdır.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İç </a:t>
            </a:r>
            <a:r>
              <a:rPr sz="2000" spc="-10" dirty="0">
                <a:latin typeface="Calibri"/>
                <a:cs typeface="Calibri"/>
              </a:rPr>
              <a:t>tedarikçiler </a:t>
            </a:r>
            <a:r>
              <a:rPr sz="2000" spc="-5" dirty="0">
                <a:latin typeface="Calibri"/>
                <a:cs typeface="Calibri"/>
              </a:rPr>
              <a:t>ise kuruluş </a:t>
            </a:r>
            <a:r>
              <a:rPr sz="2000" dirty="0">
                <a:latin typeface="Calibri"/>
                <a:cs typeface="Calibri"/>
              </a:rPr>
              <a:t>içindeki </a:t>
            </a:r>
            <a:r>
              <a:rPr sz="2000" spc="-5" dirty="0">
                <a:latin typeface="Calibri"/>
                <a:cs typeface="Calibri"/>
              </a:rPr>
              <a:t>kişiler </a:t>
            </a:r>
            <a:r>
              <a:rPr sz="2000" spc="-20" dirty="0">
                <a:latin typeface="Calibri"/>
                <a:cs typeface="Calibri"/>
              </a:rPr>
              <a:t>veya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diğer</a:t>
            </a:r>
            <a:endParaRPr sz="2000">
              <a:latin typeface="Calibri"/>
              <a:cs typeface="Calibri"/>
            </a:endParaRPr>
          </a:p>
          <a:p>
            <a:pPr marL="376555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proseslerdir.(Proses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etkileşimi)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971800" y="1267586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>
              <a:lnSpc>
                <a:spcPct val="100000"/>
              </a:lnSpc>
            </a:pP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PROSES</a:t>
            </a:r>
            <a:r>
              <a:rPr sz="2900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rgbClr val="17375E"/>
                </a:solidFill>
                <a:latin typeface="Calibri"/>
                <a:cs typeface="Calibri"/>
              </a:rPr>
              <a:t>YAKLAŞIMI</a:t>
            </a:r>
            <a:endParaRPr sz="2900" dirty="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</a:pP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Terimler </a:t>
            </a: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ve</a:t>
            </a:r>
            <a:r>
              <a:rPr sz="29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Tarifler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13576" y="3892296"/>
            <a:ext cx="2019300" cy="2266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8267" y="1874773"/>
            <a:ext cx="3803015" cy="185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FAALİYET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tabLst>
                <a:tab pos="2084070" algn="l"/>
              </a:tabLst>
            </a:pPr>
            <a:r>
              <a:rPr sz="2000" spc="-5" dirty="0">
                <a:latin typeface="Calibri"/>
                <a:cs typeface="Calibri"/>
              </a:rPr>
              <a:t>Prosesin </a:t>
            </a:r>
            <a:r>
              <a:rPr sz="2000" dirty="0">
                <a:latin typeface="Calibri"/>
                <a:cs typeface="Calibri"/>
              </a:rPr>
              <a:t>amacına ulaşmak, amaç </a:t>
            </a:r>
            <a:r>
              <a:rPr sz="2000" spc="-30" dirty="0">
                <a:latin typeface="Calibri"/>
                <a:cs typeface="Calibri"/>
              </a:rPr>
              <a:t>ve  </a:t>
            </a:r>
            <a:r>
              <a:rPr sz="2000" dirty="0">
                <a:latin typeface="Calibri"/>
                <a:cs typeface="Calibri"/>
              </a:rPr>
              <a:t>per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ansını	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çekle</a:t>
            </a:r>
            <a:r>
              <a:rPr sz="2000" spc="-35" dirty="0">
                <a:latin typeface="Calibri"/>
                <a:cs typeface="Calibri"/>
              </a:rPr>
              <a:t>ş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mek,  </a:t>
            </a:r>
            <a:r>
              <a:rPr sz="2000" spc="-10" dirty="0">
                <a:latin typeface="Calibri"/>
                <a:cs typeface="Calibri"/>
              </a:rPr>
              <a:t>istenen </a:t>
            </a:r>
            <a:r>
              <a:rPr sz="2000" dirty="0">
                <a:latin typeface="Calibri"/>
                <a:cs typeface="Calibri"/>
              </a:rPr>
              <a:t>çıktıları </a:t>
            </a:r>
            <a:r>
              <a:rPr sz="2000" spc="-5" dirty="0">
                <a:latin typeface="Calibri"/>
                <a:cs typeface="Calibri"/>
              </a:rPr>
              <a:t>elde </a:t>
            </a:r>
            <a:r>
              <a:rPr sz="2000" dirty="0">
                <a:latin typeface="Calibri"/>
                <a:cs typeface="Calibri"/>
              </a:rPr>
              <a:t>edebilmek için  </a:t>
            </a:r>
            <a:r>
              <a:rPr sz="2000" spc="-5" dirty="0">
                <a:latin typeface="Calibri"/>
                <a:cs typeface="Calibri"/>
              </a:rPr>
              <a:t>yapılması </a:t>
            </a:r>
            <a:r>
              <a:rPr sz="2000" spc="-15" dirty="0">
                <a:latin typeface="Calibri"/>
                <a:cs typeface="Calibri"/>
              </a:rPr>
              <a:t>gereken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iş.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971800" y="1295400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PROSES</a:t>
            </a:r>
            <a:r>
              <a:rPr sz="2900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rgbClr val="17375E"/>
                </a:solidFill>
                <a:latin typeface="Calibri"/>
                <a:cs typeface="Calibri"/>
              </a:rPr>
              <a:t>YAKLAŞIMI</a:t>
            </a:r>
            <a:endParaRPr sz="2900" dirty="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</a:pP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Terimler </a:t>
            </a: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ve</a:t>
            </a:r>
            <a:r>
              <a:rPr sz="29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Tarifler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60035" y="2564892"/>
            <a:ext cx="3438144" cy="2289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8267" y="1844294"/>
            <a:ext cx="8341359" cy="225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KONTROL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KRİTERİ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Proseste </a:t>
            </a:r>
            <a:r>
              <a:rPr sz="2000" spc="-5" dirty="0">
                <a:latin typeface="Calibri"/>
                <a:cs typeface="Calibri"/>
              </a:rPr>
              <a:t>yürütülen işlemler sırasında yapılan </a:t>
            </a:r>
            <a:r>
              <a:rPr sz="2000" spc="-25" dirty="0">
                <a:latin typeface="Calibri"/>
                <a:cs typeface="Calibri"/>
              </a:rPr>
              <a:t>ölçümlerdir. </a:t>
            </a:r>
            <a:r>
              <a:rPr sz="2000" dirty="0">
                <a:latin typeface="Calibri"/>
                <a:cs typeface="Calibri"/>
              </a:rPr>
              <a:t>Bu </a:t>
            </a:r>
            <a:r>
              <a:rPr sz="2000" spc="-25" dirty="0">
                <a:latin typeface="Calibri"/>
                <a:cs typeface="Calibri"/>
              </a:rPr>
              <a:t>ölçümler, </a:t>
            </a:r>
            <a:r>
              <a:rPr sz="2000" spc="-10" dirty="0">
                <a:latin typeface="Calibri"/>
                <a:cs typeface="Calibri"/>
              </a:rPr>
              <a:t>proses  </a:t>
            </a:r>
            <a:r>
              <a:rPr sz="2000" spc="-5" dirty="0">
                <a:latin typeface="Calibri"/>
                <a:cs typeface="Calibri"/>
              </a:rPr>
              <a:t>faaliyetlerinin hatasız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eksiksiz yapılmasını, </a:t>
            </a:r>
            <a:r>
              <a:rPr sz="2000" dirty="0">
                <a:latin typeface="Calibri"/>
                <a:cs typeface="Calibri"/>
              </a:rPr>
              <a:t>çıktının </a:t>
            </a:r>
            <a:r>
              <a:rPr sz="2000" spc="-5" dirty="0">
                <a:latin typeface="Calibri"/>
                <a:cs typeface="Calibri"/>
              </a:rPr>
              <a:t>önceden tanımlanan  </a:t>
            </a:r>
            <a:r>
              <a:rPr sz="2000" spc="-10" dirty="0">
                <a:latin typeface="Calibri"/>
                <a:cs typeface="Calibri"/>
              </a:rPr>
              <a:t>kriterlere </a:t>
            </a:r>
            <a:r>
              <a:rPr sz="2000" spc="-5" dirty="0">
                <a:latin typeface="Calibri"/>
                <a:cs typeface="Calibri"/>
              </a:rPr>
              <a:t>uygun </a:t>
            </a:r>
            <a:r>
              <a:rPr sz="2000" spc="-10" dirty="0">
                <a:latin typeface="Calibri"/>
                <a:cs typeface="Calibri"/>
              </a:rPr>
              <a:t>olarak </a:t>
            </a:r>
            <a:r>
              <a:rPr sz="2000" spc="-5" dirty="0">
                <a:latin typeface="Calibri"/>
                <a:cs typeface="Calibri"/>
              </a:rPr>
              <a:t>gerçekleşmesini güvence </a:t>
            </a:r>
            <a:r>
              <a:rPr sz="2000" dirty="0">
                <a:latin typeface="Calibri"/>
                <a:cs typeface="Calibri"/>
              </a:rPr>
              <a:t>altına alan </a:t>
            </a:r>
            <a:r>
              <a:rPr sz="2000" spc="-20" dirty="0">
                <a:latin typeface="Calibri"/>
                <a:cs typeface="Calibri"/>
              </a:rPr>
              <a:t>kontrol 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noktalarıdır.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715" indent="914400">
              <a:lnSpc>
                <a:spcPts val="2160"/>
              </a:lnSpc>
            </a:pP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(Sıcaklık, </a:t>
            </a:r>
            <a:r>
              <a:rPr sz="2000" i="1" dirty="0">
                <a:solidFill>
                  <a:srgbClr val="244060"/>
                </a:solidFill>
                <a:latin typeface="Calibri"/>
                <a:cs typeface="Calibri"/>
              </a:rPr>
              <a:t>Nem, pH, </a:t>
            </a: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Süre, </a:t>
            </a:r>
            <a:r>
              <a:rPr sz="2000" i="1" spc="-30" dirty="0">
                <a:solidFill>
                  <a:srgbClr val="244060"/>
                </a:solidFill>
                <a:latin typeface="Calibri"/>
                <a:cs typeface="Calibri"/>
              </a:rPr>
              <a:t>Miktar, </a:t>
            </a:r>
            <a:r>
              <a:rPr sz="2000" i="1" dirty="0">
                <a:solidFill>
                  <a:srgbClr val="244060"/>
                </a:solidFill>
                <a:latin typeface="Calibri"/>
                <a:cs typeface="Calibri"/>
              </a:rPr>
              <a:t>Sipariş </a:t>
            </a:r>
            <a:r>
              <a:rPr sz="2000" i="1" spc="-10" dirty="0">
                <a:solidFill>
                  <a:srgbClr val="244060"/>
                </a:solidFill>
                <a:latin typeface="Calibri"/>
                <a:cs typeface="Calibri"/>
              </a:rPr>
              <a:t>Kontrolleri, Müşteri </a:t>
            </a: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Bilgilerinin  </a:t>
            </a:r>
            <a:r>
              <a:rPr sz="2000" i="1" spc="-10" dirty="0">
                <a:solidFill>
                  <a:srgbClr val="244060"/>
                </a:solidFill>
                <a:latin typeface="Calibri"/>
                <a:cs typeface="Calibri"/>
              </a:rPr>
              <a:t>Kontrolleri, </a:t>
            </a: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Hizmet Standardlarına </a:t>
            </a:r>
            <a:r>
              <a:rPr sz="2000" i="1" dirty="0">
                <a:solidFill>
                  <a:srgbClr val="244060"/>
                </a:solidFill>
                <a:latin typeface="Calibri"/>
                <a:cs typeface="Calibri"/>
              </a:rPr>
              <a:t>Uygunluk </a:t>
            </a: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Kontrolleri</a:t>
            </a:r>
            <a:r>
              <a:rPr sz="2000" i="1" spc="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vb.)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971800" y="1219200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PROSES</a:t>
            </a:r>
            <a:r>
              <a:rPr sz="2900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rgbClr val="17375E"/>
                </a:solidFill>
                <a:latin typeface="Calibri"/>
                <a:cs typeface="Calibri"/>
              </a:rPr>
              <a:t>YAKLAŞIMI</a:t>
            </a:r>
            <a:endParaRPr sz="2900" dirty="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</a:pP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Terimler </a:t>
            </a: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ve</a:t>
            </a:r>
            <a:r>
              <a:rPr sz="29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Tarifler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36108" y="4221479"/>
            <a:ext cx="2590799" cy="176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2053932"/>
            <a:ext cx="8342630" cy="246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PERFORMANS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GÖSTERGESİ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69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Proseste </a:t>
            </a:r>
            <a:r>
              <a:rPr sz="2000" dirty="0">
                <a:latin typeface="Calibri"/>
                <a:cs typeface="Calibri"/>
              </a:rPr>
              <a:t>amaçlanan çıktının </a:t>
            </a:r>
            <a:r>
              <a:rPr sz="2000" spc="-5" dirty="0">
                <a:latin typeface="Calibri"/>
                <a:cs typeface="Calibri"/>
              </a:rPr>
              <a:t>elde </a:t>
            </a:r>
            <a:r>
              <a:rPr sz="2000" dirty="0">
                <a:latin typeface="Calibri"/>
                <a:cs typeface="Calibri"/>
              </a:rPr>
              <a:t>edilip edilmediğine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prosesin </a:t>
            </a:r>
            <a:r>
              <a:rPr sz="2000" dirty="0">
                <a:latin typeface="Calibri"/>
                <a:cs typeface="Calibri"/>
              </a:rPr>
              <a:t>başarılı </a:t>
            </a:r>
            <a:r>
              <a:rPr sz="2000" spc="-5" dirty="0">
                <a:latin typeface="Calibri"/>
                <a:cs typeface="Calibri"/>
              </a:rPr>
              <a:t>olup  </a:t>
            </a:r>
            <a:r>
              <a:rPr sz="2000" dirty="0">
                <a:latin typeface="Calibri"/>
                <a:cs typeface="Calibri"/>
              </a:rPr>
              <a:t>olmadığına </a:t>
            </a:r>
            <a:r>
              <a:rPr sz="2000" spc="-15" dirty="0">
                <a:latin typeface="Calibri"/>
                <a:cs typeface="Calibri"/>
              </a:rPr>
              <a:t>karar </a:t>
            </a:r>
            <a:r>
              <a:rPr sz="2000" spc="-10" dirty="0">
                <a:latin typeface="Calibri"/>
                <a:cs typeface="Calibri"/>
              </a:rPr>
              <a:t>verebilmek </a:t>
            </a:r>
            <a:r>
              <a:rPr sz="2000" dirty="0">
                <a:latin typeface="Calibri"/>
                <a:cs typeface="Calibri"/>
              </a:rPr>
              <a:t>için </a:t>
            </a:r>
            <a:r>
              <a:rPr sz="2000" spc="-5" dirty="0">
                <a:latin typeface="Calibri"/>
                <a:cs typeface="Calibri"/>
              </a:rPr>
              <a:t>izlenmesi </a:t>
            </a:r>
            <a:r>
              <a:rPr sz="2000" spc="-15" dirty="0">
                <a:latin typeface="Calibri"/>
                <a:cs typeface="Calibri"/>
              </a:rPr>
              <a:t>gereken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ölçütlerdir.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000" i="1" spc="-10" dirty="0">
                <a:solidFill>
                  <a:srgbClr val="244060"/>
                </a:solidFill>
                <a:latin typeface="Calibri"/>
                <a:cs typeface="Calibri"/>
              </a:rPr>
              <a:t>(Vardiya/Makine/Personel </a:t>
            </a:r>
            <a:r>
              <a:rPr sz="2000" i="1" dirty="0">
                <a:solidFill>
                  <a:srgbClr val="244060"/>
                </a:solidFill>
                <a:latin typeface="Calibri"/>
                <a:cs typeface="Calibri"/>
              </a:rPr>
              <a:t>başına </a:t>
            </a: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düşen </a:t>
            </a:r>
            <a:r>
              <a:rPr sz="2000" i="1" spc="-10" dirty="0">
                <a:solidFill>
                  <a:srgbClr val="244060"/>
                </a:solidFill>
                <a:latin typeface="Calibri"/>
                <a:cs typeface="Calibri"/>
              </a:rPr>
              <a:t>üretim </a:t>
            </a: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miktarları, fire oranları,  yeniden işleme oranları, </a:t>
            </a:r>
            <a:r>
              <a:rPr sz="2000" i="1" spc="-10" dirty="0">
                <a:solidFill>
                  <a:srgbClr val="244060"/>
                </a:solidFill>
                <a:latin typeface="Calibri"/>
                <a:cs typeface="Calibri"/>
              </a:rPr>
              <a:t>müşteri </a:t>
            </a: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memnuniyeti, çevrim süreleri, </a:t>
            </a:r>
            <a:r>
              <a:rPr sz="2000" i="1" dirty="0">
                <a:solidFill>
                  <a:srgbClr val="244060"/>
                </a:solidFill>
                <a:latin typeface="Calibri"/>
                <a:cs typeface="Calibri"/>
              </a:rPr>
              <a:t>kişi </a:t>
            </a: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başına düşen  </a:t>
            </a:r>
            <a:r>
              <a:rPr sz="2000" i="1" dirty="0">
                <a:solidFill>
                  <a:srgbClr val="244060"/>
                </a:solidFill>
                <a:latin typeface="Calibri"/>
                <a:cs typeface="Calibri"/>
              </a:rPr>
              <a:t>eğitim </a:t>
            </a: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süresi, uygun olmayan hizmet </a:t>
            </a:r>
            <a:r>
              <a:rPr sz="2000" i="1" dirty="0">
                <a:solidFill>
                  <a:srgbClr val="244060"/>
                </a:solidFill>
                <a:latin typeface="Calibri"/>
                <a:cs typeface="Calibri"/>
              </a:rPr>
              <a:t>oranları</a:t>
            </a:r>
            <a:r>
              <a:rPr sz="2000" i="1" spc="-7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244060"/>
                </a:solidFill>
                <a:latin typeface="Calibri"/>
                <a:cs typeface="Calibri"/>
              </a:rPr>
              <a:t>vb.)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200400" y="1143000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PROSES</a:t>
            </a:r>
            <a:r>
              <a:rPr sz="2900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rgbClr val="17375E"/>
                </a:solidFill>
                <a:latin typeface="Calibri"/>
                <a:cs typeface="Calibri"/>
              </a:rPr>
              <a:t>YAKLAŞIMI</a:t>
            </a:r>
            <a:endParaRPr sz="2900" dirty="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</a:pP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Terimler </a:t>
            </a: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ve</a:t>
            </a:r>
            <a:r>
              <a:rPr sz="29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Tarifler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24728" y="4343400"/>
            <a:ext cx="2505455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44288" y="2484628"/>
            <a:ext cx="2800350" cy="215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DÖNÜŞTÜRME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TEKRARLANABİLİRLİK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ÖLÇÜLEBİLİRLİK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15" dirty="0">
                <a:latin typeface="Calibri"/>
                <a:cs typeface="Calibri"/>
              </a:rPr>
              <a:t>KONTROL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EDİLEBİLİRLİK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137664" y="1168146"/>
            <a:ext cx="458406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5" dirty="0">
                <a:solidFill>
                  <a:srgbClr val="17375E"/>
                </a:solidFill>
                <a:latin typeface="Calibri"/>
                <a:cs typeface="Calibri"/>
              </a:rPr>
              <a:t>PROSESİN </a:t>
            </a:r>
            <a:r>
              <a:rPr sz="2900" dirty="0">
                <a:solidFill>
                  <a:srgbClr val="17375E"/>
                </a:solidFill>
                <a:latin typeface="Calibri"/>
                <a:cs typeface="Calibri"/>
              </a:rPr>
              <a:t>TEMEL</a:t>
            </a:r>
            <a:r>
              <a:rPr sz="2900" spc="-5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17375E"/>
                </a:solidFill>
                <a:latin typeface="Calibri"/>
                <a:cs typeface="Calibri"/>
              </a:rPr>
              <a:t>ÖZELLİKLERİ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459" y="2493264"/>
            <a:ext cx="4177284" cy="2807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0201" y="2198370"/>
            <a:ext cx="6907530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buAutoNum type="arabicParenR"/>
              <a:tabLst>
                <a:tab pos="470534" algn="l"/>
              </a:tabLst>
            </a:pPr>
            <a:r>
              <a:rPr sz="2000" spc="-10" dirty="0">
                <a:latin typeface="Calibri"/>
                <a:cs typeface="Calibri"/>
              </a:rPr>
              <a:t>Fiziksel </a:t>
            </a:r>
            <a:r>
              <a:rPr sz="2000" spc="-5" dirty="0">
                <a:latin typeface="Calibri"/>
                <a:cs typeface="Calibri"/>
              </a:rPr>
              <a:t>(görülebilir) </a:t>
            </a:r>
            <a:r>
              <a:rPr sz="2000" dirty="0">
                <a:latin typeface="Calibri"/>
                <a:cs typeface="Calibri"/>
              </a:rPr>
              <a:t>- Hammaddenin ürüne, iş </a:t>
            </a:r>
            <a:r>
              <a:rPr sz="2000" spc="-5" dirty="0">
                <a:latin typeface="Calibri"/>
                <a:cs typeface="Calibri"/>
              </a:rPr>
              <a:t>emrinin hizmete  </a:t>
            </a:r>
            <a:r>
              <a:rPr sz="2000" dirty="0">
                <a:latin typeface="Calibri"/>
                <a:cs typeface="Calibri"/>
              </a:rPr>
              <a:t>dönüşümü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vb.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arenR"/>
              <a:tabLst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Soyut </a:t>
            </a:r>
            <a:r>
              <a:rPr sz="2000" spc="-10" dirty="0">
                <a:latin typeface="Calibri"/>
                <a:cs typeface="Calibri"/>
              </a:rPr>
              <a:t>(mental) </a:t>
            </a:r>
            <a:r>
              <a:rPr sz="2000" dirty="0">
                <a:latin typeface="Calibri"/>
                <a:cs typeface="Calibri"/>
              </a:rPr>
              <a:t>– Eğitim, </a:t>
            </a:r>
            <a:r>
              <a:rPr sz="2000" spc="-5" dirty="0">
                <a:latin typeface="Calibri"/>
                <a:cs typeface="Calibri"/>
              </a:rPr>
              <a:t>öğrenim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vb.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Calibri"/>
              <a:buAutoNum type="arabicParenR"/>
              <a:tabLst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Değersel </a:t>
            </a:r>
            <a:r>
              <a:rPr sz="2000" dirty="0">
                <a:latin typeface="Calibri"/>
                <a:cs typeface="Calibri"/>
              </a:rPr>
              <a:t>– Altının </a:t>
            </a:r>
            <a:r>
              <a:rPr sz="2000" spc="-20" dirty="0">
                <a:latin typeface="Calibri"/>
                <a:cs typeface="Calibri"/>
              </a:rPr>
              <a:t>paraya </a:t>
            </a:r>
            <a:r>
              <a:rPr sz="2000" dirty="0">
                <a:latin typeface="Calibri"/>
                <a:cs typeface="Calibri"/>
              </a:rPr>
              <a:t>dönüşümü, </a:t>
            </a:r>
            <a:r>
              <a:rPr sz="2000" spc="-5" dirty="0">
                <a:latin typeface="Calibri"/>
                <a:cs typeface="Calibri"/>
              </a:rPr>
              <a:t>Dolar-Euro paritesi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vb.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arenR"/>
              <a:tabLst>
                <a:tab pos="470534" algn="l"/>
              </a:tabLst>
            </a:pPr>
            <a:r>
              <a:rPr sz="2000" spc="-5" dirty="0">
                <a:latin typeface="Calibri"/>
                <a:cs typeface="Calibri"/>
              </a:rPr>
              <a:t>Konumsal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Seyahat, gezi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vb.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418336" y="1168146"/>
            <a:ext cx="6016625" cy="47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solidFill>
                  <a:srgbClr val="17375E"/>
                </a:solidFill>
                <a:latin typeface="Calibri"/>
                <a:cs typeface="Calibri"/>
              </a:rPr>
              <a:t>DÖNÜŞÜM 4 </a:t>
            </a:r>
            <a:r>
              <a:rPr sz="2900" spc="-30" dirty="0">
                <a:solidFill>
                  <a:srgbClr val="17375E"/>
                </a:solidFill>
                <a:latin typeface="Calibri"/>
                <a:cs typeface="Calibri"/>
              </a:rPr>
              <a:t>FARKLI </a:t>
            </a:r>
            <a:r>
              <a:rPr sz="2900" spc="-5" dirty="0">
                <a:solidFill>
                  <a:srgbClr val="17375E"/>
                </a:solidFill>
                <a:latin typeface="Calibri"/>
                <a:cs typeface="Calibri"/>
              </a:rPr>
              <a:t>ŞEKİLDE</a:t>
            </a:r>
            <a:r>
              <a:rPr sz="29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17375E"/>
                </a:solidFill>
                <a:latin typeface="Calibri"/>
                <a:cs typeface="Calibri"/>
              </a:rPr>
              <a:t>OLABİLİR!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8071" y="3933444"/>
            <a:ext cx="2476500" cy="1847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5843" y="6647688"/>
            <a:ext cx="115824" cy="12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3386" y="1786635"/>
            <a:ext cx="3132455" cy="198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45" dirty="0">
                <a:latin typeface="Calibri"/>
                <a:cs typeface="Calibri"/>
              </a:rPr>
              <a:t>PRATİK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ÇALIŞMA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 indent="-3810" algn="ctr">
              <a:lnSpc>
                <a:spcPct val="100000"/>
              </a:lnSpc>
            </a:pPr>
            <a:r>
              <a:rPr sz="3200" b="1" spc="-95" dirty="0">
                <a:latin typeface="Calibri"/>
                <a:cs typeface="Calibri"/>
              </a:rPr>
              <a:t>Tek </a:t>
            </a:r>
            <a:r>
              <a:rPr sz="3200" b="1" dirty="0">
                <a:latin typeface="Calibri"/>
                <a:cs typeface="Calibri"/>
              </a:rPr>
              <a:t>Bir </a:t>
            </a:r>
            <a:r>
              <a:rPr sz="3200" b="1" spc="-10" dirty="0">
                <a:latin typeface="Calibri"/>
                <a:cs typeface="Calibri"/>
              </a:rPr>
              <a:t>Prosesin  </a:t>
            </a:r>
            <a:r>
              <a:rPr sz="3200" b="1" spc="-5" dirty="0">
                <a:latin typeface="Calibri"/>
                <a:cs typeface="Calibri"/>
              </a:rPr>
              <a:t>Şematik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Gösterimi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95800" y="1600200"/>
            <a:ext cx="4349495" cy="3204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236978" y="1199720"/>
            <a:ext cx="333692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1F5F"/>
                </a:solidFill>
                <a:latin typeface="Arial"/>
                <a:cs typeface="Arial"/>
              </a:rPr>
              <a:t>Proses</a:t>
            </a:r>
            <a:r>
              <a:rPr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01F5F"/>
                </a:solidFill>
                <a:latin typeface="Arial"/>
                <a:cs typeface="Arial"/>
              </a:rPr>
              <a:t>Yaklaşımı</a:t>
            </a:r>
          </a:p>
        </p:txBody>
      </p:sp>
      <p:sp>
        <p:nvSpPr>
          <p:cNvPr id="4" name="object 4"/>
          <p:cNvSpPr/>
          <p:nvPr/>
        </p:nvSpPr>
        <p:spPr>
          <a:xfrm>
            <a:off x="4376165" y="1645157"/>
            <a:ext cx="1394460" cy="1394460"/>
          </a:xfrm>
          <a:custGeom>
            <a:avLst/>
            <a:gdLst/>
            <a:ahLst/>
            <a:cxnLst/>
            <a:rect l="l" t="t" r="r" b="b"/>
            <a:pathLst>
              <a:path w="1394460" h="1394460">
                <a:moveTo>
                  <a:pt x="697230" y="0"/>
                </a:moveTo>
                <a:lnTo>
                  <a:pt x="649493" y="1608"/>
                </a:lnTo>
                <a:lnTo>
                  <a:pt x="602621" y="6364"/>
                </a:lnTo>
                <a:lnTo>
                  <a:pt x="556715" y="14165"/>
                </a:lnTo>
                <a:lnTo>
                  <a:pt x="511880" y="24906"/>
                </a:lnTo>
                <a:lnTo>
                  <a:pt x="468220" y="38483"/>
                </a:lnTo>
                <a:lnTo>
                  <a:pt x="425838" y="54792"/>
                </a:lnTo>
                <a:lnTo>
                  <a:pt x="384839" y="73730"/>
                </a:lnTo>
                <a:lnTo>
                  <a:pt x="345327" y="95193"/>
                </a:lnTo>
                <a:lnTo>
                  <a:pt x="307404" y="119077"/>
                </a:lnTo>
                <a:lnTo>
                  <a:pt x="271175" y="145278"/>
                </a:lnTo>
                <a:lnTo>
                  <a:pt x="236745" y="173692"/>
                </a:lnTo>
                <a:lnTo>
                  <a:pt x="204216" y="204215"/>
                </a:lnTo>
                <a:lnTo>
                  <a:pt x="173692" y="236745"/>
                </a:lnTo>
                <a:lnTo>
                  <a:pt x="145278" y="271175"/>
                </a:lnTo>
                <a:lnTo>
                  <a:pt x="119077" y="307404"/>
                </a:lnTo>
                <a:lnTo>
                  <a:pt x="95193" y="345327"/>
                </a:lnTo>
                <a:lnTo>
                  <a:pt x="73730" y="384839"/>
                </a:lnTo>
                <a:lnTo>
                  <a:pt x="54792" y="425838"/>
                </a:lnTo>
                <a:lnTo>
                  <a:pt x="38483" y="468220"/>
                </a:lnTo>
                <a:lnTo>
                  <a:pt x="24906" y="511880"/>
                </a:lnTo>
                <a:lnTo>
                  <a:pt x="14165" y="556715"/>
                </a:lnTo>
                <a:lnTo>
                  <a:pt x="6364" y="602621"/>
                </a:lnTo>
                <a:lnTo>
                  <a:pt x="1608" y="649493"/>
                </a:lnTo>
                <a:lnTo>
                  <a:pt x="0" y="697229"/>
                </a:lnTo>
                <a:lnTo>
                  <a:pt x="1608" y="744966"/>
                </a:lnTo>
                <a:lnTo>
                  <a:pt x="6364" y="791838"/>
                </a:lnTo>
                <a:lnTo>
                  <a:pt x="14165" y="837744"/>
                </a:lnTo>
                <a:lnTo>
                  <a:pt x="24906" y="882579"/>
                </a:lnTo>
                <a:lnTo>
                  <a:pt x="38483" y="926239"/>
                </a:lnTo>
                <a:lnTo>
                  <a:pt x="54792" y="968621"/>
                </a:lnTo>
                <a:lnTo>
                  <a:pt x="73730" y="1009620"/>
                </a:lnTo>
                <a:lnTo>
                  <a:pt x="95193" y="1049132"/>
                </a:lnTo>
                <a:lnTo>
                  <a:pt x="119077" y="1087055"/>
                </a:lnTo>
                <a:lnTo>
                  <a:pt x="145278" y="1123284"/>
                </a:lnTo>
                <a:lnTo>
                  <a:pt x="173692" y="1157714"/>
                </a:lnTo>
                <a:lnTo>
                  <a:pt x="204215" y="1190243"/>
                </a:lnTo>
                <a:lnTo>
                  <a:pt x="236745" y="1220767"/>
                </a:lnTo>
                <a:lnTo>
                  <a:pt x="271175" y="1249181"/>
                </a:lnTo>
                <a:lnTo>
                  <a:pt x="307404" y="1275382"/>
                </a:lnTo>
                <a:lnTo>
                  <a:pt x="345327" y="1299266"/>
                </a:lnTo>
                <a:lnTo>
                  <a:pt x="384839" y="1320729"/>
                </a:lnTo>
                <a:lnTo>
                  <a:pt x="425838" y="1339667"/>
                </a:lnTo>
                <a:lnTo>
                  <a:pt x="468220" y="1355976"/>
                </a:lnTo>
                <a:lnTo>
                  <a:pt x="511880" y="1369553"/>
                </a:lnTo>
                <a:lnTo>
                  <a:pt x="556715" y="1380294"/>
                </a:lnTo>
                <a:lnTo>
                  <a:pt x="602621" y="1388095"/>
                </a:lnTo>
                <a:lnTo>
                  <a:pt x="649493" y="1392851"/>
                </a:lnTo>
                <a:lnTo>
                  <a:pt x="697230" y="1394459"/>
                </a:lnTo>
                <a:lnTo>
                  <a:pt x="744966" y="1392851"/>
                </a:lnTo>
                <a:lnTo>
                  <a:pt x="791838" y="1388095"/>
                </a:lnTo>
                <a:lnTo>
                  <a:pt x="837744" y="1380294"/>
                </a:lnTo>
                <a:lnTo>
                  <a:pt x="882579" y="1369553"/>
                </a:lnTo>
                <a:lnTo>
                  <a:pt x="926239" y="1355976"/>
                </a:lnTo>
                <a:lnTo>
                  <a:pt x="968621" y="1339667"/>
                </a:lnTo>
                <a:lnTo>
                  <a:pt x="1009620" y="1320729"/>
                </a:lnTo>
                <a:lnTo>
                  <a:pt x="1049132" y="1299266"/>
                </a:lnTo>
                <a:lnTo>
                  <a:pt x="1087055" y="1275382"/>
                </a:lnTo>
                <a:lnTo>
                  <a:pt x="1123284" y="1249181"/>
                </a:lnTo>
                <a:lnTo>
                  <a:pt x="1157714" y="1220767"/>
                </a:lnTo>
                <a:lnTo>
                  <a:pt x="1190243" y="1190244"/>
                </a:lnTo>
                <a:lnTo>
                  <a:pt x="1220767" y="1157714"/>
                </a:lnTo>
                <a:lnTo>
                  <a:pt x="1249181" y="1123284"/>
                </a:lnTo>
                <a:lnTo>
                  <a:pt x="1275382" y="1087055"/>
                </a:lnTo>
                <a:lnTo>
                  <a:pt x="1299266" y="1049132"/>
                </a:lnTo>
                <a:lnTo>
                  <a:pt x="1320729" y="1009620"/>
                </a:lnTo>
                <a:lnTo>
                  <a:pt x="1339667" y="968621"/>
                </a:lnTo>
                <a:lnTo>
                  <a:pt x="1355976" y="926239"/>
                </a:lnTo>
                <a:lnTo>
                  <a:pt x="1369553" y="882579"/>
                </a:lnTo>
                <a:lnTo>
                  <a:pt x="1380294" y="837744"/>
                </a:lnTo>
                <a:lnTo>
                  <a:pt x="1388095" y="791838"/>
                </a:lnTo>
                <a:lnTo>
                  <a:pt x="1392851" y="744966"/>
                </a:lnTo>
                <a:lnTo>
                  <a:pt x="1394460" y="697229"/>
                </a:lnTo>
                <a:lnTo>
                  <a:pt x="1392851" y="649493"/>
                </a:lnTo>
                <a:lnTo>
                  <a:pt x="1388095" y="602621"/>
                </a:lnTo>
                <a:lnTo>
                  <a:pt x="1380294" y="556715"/>
                </a:lnTo>
                <a:lnTo>
                  <a:pt x="1369553" y="511880"/>
                </a:lnTo>
                <a:lnTo>
                  <a:pt x="1355976" y="468220"/>
                </a:lnTo>
                <a:lnTo>
                  <a:pt x="1339667" y="425838"/>
                </a:lnTo>
                <a:lnTo>
                  <a:pt x="1320729" y="384839"/>
                </a:lnTo>
                <a:lnTo>
                  <a:pt x="1299266" y="345327"/>
                </a:lnTo>
                <a:lnTo>
                  <a:pt x="1275382" y="307404"/>
                </a:lnTo>
                <a:lnTo>
                  <a:pt x="1249181" y="271175"/>
                </a:lnTo>
                <a:lnTo>
                  <a:pt x="1220767" y="236745"/>
                </a:lnTo>
                <a:lnTo>
                  <a:pt x="1190244" y="204216"/>
                </a:lnTo>
                <a:lnTo>
                  <a:pt x="1157714" y="173692"/>
                </a:lnTo>
                <a:lnTo>
                  <a:pt x="1123284" y="145278"/>
                </a:lnTo>
                <a:lnTo>
                  <a:pt x="1087055" y="119077"/>
                </a:lnTo>
                <a:lnTo>
                  <a:pt x="1049132" y="95193"/>
                </a:lnTo>
                <a:lnTo>
                  <a:pt x="1009620" y="73730"/>
                </a:lnTo>
                <a:lnTo>
                  <a:pt x="968621" y="54792"/>
                </a:lnTo>
                <a:lnTo>
                  <a:pt x="926239" y="38483"/>
                </a:lnTo>
                <a:lnTo>
                  <a:pt x="882579" y="24906"/>
                </a:lnTo>
                <a:lnTo>
                  <a:pt x="837744" y="14165"/>
                </a:lnTo>
                <a:lnTo>
                  <a:pt x="791838" y="6364"/>
                </a:lnTo>
                <a:lnTo>
                  <a:pt x="744966" y="1608"/>
                </a:lnTo>
                <a:lnTo>
                  <a:pt x="69723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6165" y="1645157"/>
            <a:ext cx="1394460" cy="1394460"/>
          </a:xfrm>
          <a:custGeom>
            <a:avLst/>
            <a:gdLst/>
            <a:ahLst/>
            <a:cxnLst/>
            <a:rect l="l" t="t" r="r" b="b"/>
            <a:pathLst>
              <a:path w="1394460" h="1394460">
                <a:moveTo>
                  <a:pt x="0" y="697229"/>
                </a:moveTo>
                <a:lnTo>
                  <a:pt x="1608" y="649493"/>
                </a:lnTo>
                <a:lnTo>
                  <a:pt x="6364" y="602621"/>
                </a:lnTo>
                <a:lnTo>
                  <a:pt x="14165" y="556715"/>
                </a:lnTo>
                <a:lnTo>
                  <a:pt x="24906" y="511880"/>
                </a:lnTo>
                <a:lnTo>
                  <a:pt x="38483" y="468220"/>
                </a:lnTo>
                <a:lnTo>
                  <a:pt x="54792" y="425838"/>
                </a:lnTo>
                <a:lnTo>
                  <a:pt x="73730" y="384839"/>
                </a:lnTo>
                <a:lnTo>
                  <a:pt x="95193" y="345327"/>
                </a:lnTo>
                <a:lnTo>
                  <a:pt x="119077" y="307404"/>
                </a:lnTo>
                <a:lnTo>
                  <a:pt x="145278" y="271175"/>
                </a:lnTo>
                <a:lnTo>
                  <a:pt x="173692" y="236745"/>
                </a:lnTo>
                <a:lnTo>
                  <a:pt x="204216" y="204215"/>
                </a:lnTo>
                <a:lnTo>
                  <a:pt x="236745" y="173692"/>
                </a:lnTo>
                <a:lnTo>
                  <a:pt x="271175" y="145278"/>
                </a:lnTo>
                <a:lnTo>
                  <a:pt x="307404" y="119077"/>
                </a:lnTo>
                <a:lnTo>
                  <a:pt x="345327" y="95193"/>
                </a:lnTo>
                <a:lnTo>
                  <a:pt x="384839" y="73730"/>
                </a:lnTo>
                <a:lnTo>
                  <a:pt x="425838" y="54792"/>
                </a:lnTo>
                <a:lnTo>
                  <a:pt x="468220" y="38483"/>
                </a:lnTo>
                <a:lnTo>
                  <a:pt x="511880" y="24906"/>
                </a:lnTo>
                <a:lnTo>
                  <a:pt x="556715" y="14165"/>
                </a:lnTo>
                <a:lnTo>
                  <a:pt x="602621" y="6364"/>
                </a:lnTo>
                <a:lnTo>
                  <a:pt x="649493" y="1608"/>
                </a:lnTo>
                <a:lnTo>
                  <a:pt x="697230" y="0"/>
                </a:lnTo>
                <a:lnTo>
                  <a:pt x="744966" y="1608"/>
                </a:lnTo>
                <a:lnTo>
                  <a:pt x="791838" y="6364"/>
                </a:lnTo>
                <a:lnTo>
                  <a:pt x="837744" y="14165"/>
                </a:lnTo>
                <a:lnTo>
                  <a:pt x="882579" y="24906"/>
                </a:lnTo>
                <a:lnTo>
                  <a:pt x="926239" y="38483"/>
                </a:lnTo>
                <a:lnTo>
                  <a:pt x="968621" y="54792"/>
                </a:lnTo>
                <a:lnTo>
                  <a:pt x="1009620" y="73730"/>
                </a:lnTo>
                <a:lnTo>
                  <a:pt x="1049132" y="95193"/>
                </a:lnTo>
                <a:lnTo>
                  <a:pt x="1087055" y="119077"/>
                </a:lnTo>
                <a:lnTo>
                  <a:pt x="1123284" y="145278"/>
                </a:lnTo>
                <a:lnTo>
                  <a:pt x="1157714" y="173692"/>
                </a:lnTo>
                <a:lnTo>
                  <a:pt x="1190244" y="204216"/>
                </a:lnTo>
                <a:lnTo>
                  <a:pt x="1220767" y="236745"/>
                </a:lnTo>
                <a:lnTo>
                  <a:pt x="1249181" y="271175"/>
                </a:lnTo>
                <a:lnTo>
                  <a:pt x="1275382" y="307404"/>
                </a:lnTo>
                <a:lnTo>
                  <a:pt x="1299266" y="345327"/>
                </a:lnTo>
                <a:lnTo>
                  <a:pt x="1320729" y="384839"/>
                </a:lnTo>
                <a:lnTo>
                  <a:pt x="1339667" y="425838"/>
                </a:lnTo>
                <a:lnTo>
                  <a:pt x="1355976" y="468220"/>
                </a:lnTo>
                <a:lnTo>
                  <a:pt x="1369553" y="511880"/>
                </a:lnTo>
                <a:lnTo>
                  <a:pt x="1380294" y="556715"/>
                </a:lnTo>
                <a:lnTo>
                  <a:pt x="1388095" y="602621"/>
                </a:lnTo>
                <a:lnTo>
                  <a:pt x="1392851" y="649493"/>
                </a:lnTo>
                <a:lnTo>
                  <a:pt x="1394460" y="697229"/>
                </a:lnTo>
                <a:lnTo>
                  <a:pt x="1392851" y="744966"/>
                </a:lnTo>
                <a:lnTo>
                  <a:pt x="1388095" y="791838"/>
                </a:lnTo>
                <a:lnTo>
                  <a:pt x="1380294" y="837744"/>
                </a:lnTo>
                <a:lnTo>
                  <a:pt x="1369553" y="882579"/>
                </a:lnTo>
                <a:lnTo>
                  <a:pt x="1355976" y="926239"/>
                </a:lnTo>
                <a:lnTo>
                  <a:pt x="1339667" y="968621"/>
                </a:lnTo>
                <a:lnTo>
                  <a:pt x="1320729" y="1009620"/>
                </a:lnTo>
                <a:lnTo>
                  <a:pt x="1299266" y="1049132"/>
                </a:lnTo>
                <a:lnTo>
                  <a:pt x="1275382" y="1087055"/>
                </a:lnTo>
                <a:lnTo>
                  <a:pt x="1249181" y="1123284"/>
                </a:lnTo>
                <a:lnTo>
                  <a:pt x="1220767" y="1157714"/>
                </a:lnTo>
                <a:lnTo>
                  <a:pt x="1190243" y="1190244"/>
                </a:lnTo>
                <a:lnTo>
                  <a:pt x="1157714" y="1220767"/>
                </a:lnTo>
                <a:lnTo>
                  <a:pt x="1123284" y="1249181"/>
                </a:lnTo>
                <a:lnTo>
                  <a:pt x="1087055" y="1275382"/>
                </a:lnTo>
                <a:lnTo>
                  <a:pt x="1049132" y="1299266"/>
                </a:lnTo>
                <a:lnTo>
                  <a:pt x="1009620" y="1320729"/>
                </a:lnTo>
                <a:lnTo>
                  <a:pt x="968621" y="1339667"/>
                </a:lnTo>
                <a:lnTo>
                  <a:pt x="926239" y="1355976"/>
                </a:lnTo>
                <a:lnTo>
                  <a:pt x="882579" y="1369553"/>
                </a:lnTo>
                <a:lnTo>
                  <a:pt x="837744" y="1380294"/>
                </a:lnTo>
                <a:lnTo>
                  <a:pt x="791838" y="1388095"/>
                </a:lnTo>
                <a:lnTo>
                  <a:pt x="744966" y="1392851"/>
                </a:lnTo>
                <a:lnTo>
                  <a:pt x="697230" y="1394459"/>
                </a:lnTo>
                <a:lnTo>
                  <a:pt x="649493" y="1392851"/>
                </a:lnTo>
                <a:lnTo>
                  <a:pt x="602621" y="1388095"/>
                </a:lnTo>
                <a:lnTo>
                  <a:pt x="556715" y="1380294"/>
                </a:lnTo>
                <a:lnTo>
                  <a:pt x="511880" y="1369553"/>
                </a:lnTo>
                <a:lnTo>
                  <a:pt x="468220" y="1355976"/>
                </a:lnTo>
                <a:lnTo>
                  <a:pt x="425838" y="1339667"/>
                </a:lnTo>
                <a:lnTo>
                  <a:pt x="384839" y="1320729"/>
                </a:lnTo>
                <a:lnTo>
                  <a:pt x="345327" y="1299266"/>
                </a:lnTo>
                <a:lnTo>
                  <a:pt x="307404" y="1275382"/>
                </a:lnTo>
                <a:lnTo>
                  <a:pt x="271175" y="1249181"/>
                </a:lnTo>
                <a:lnTo>
                  <a:pt x="236745" y="1220767"/>
                </a:lnTo>
                <a:lnTo>
                  <a:pt x="204215" y="1190243"/>
                </a:lnTo>
                <a:lnTo>
                  <a:pt x="173692" y="1157714"/>
                </a:lnTo>
                <a:lnTo>
                  <a:pt x="145278" y="1123284"/>
                </a:lnTo>
                <a:lnTo>
                  <a:pt x="119077" y="1087055"/>
                </a:lnTo>
                <a:lnTo>
                  <a:pt x="95193" y="1049132"/>
                </a:lnTo>
                <a:lnTo>
                  <a:pt x="73730" y="1009620"/>
                </a:lnTo>
                <a:lnTo>
                  <a:pt x="54792" y="968621"/>
                </a:lnTo>
                <a:lnTo>
                  <a:pt x="38483" y="926239"/>
                </a:lnTo>
                <a:lnTo>
                  <a:pt x="24906" y="882579"/>
                </a:lnTo>
                <a:lnTo>
                  <a:pt x="14165" y="837744"/>
                </a:lnTo>
                <a:lnTo>
                  <a:pt x="6364" y="791838"/>
                </a:lnTo>
                <a:lnTo>
                  <a:pt x="1608" y="744966"/>
                </a:lnTo>
                <a:lnTo>
                  <a:pt x="0" y="6972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4642" y="1538604"/>
            <a:ext cx="5095875" cy="318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PUKÖ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Modeli</a:t>
            </a:r>
            <a:endParaRPr sz="2400" dirty="0">
              <a:latin typeface="Arial"/>
              <a:cs typeface="Arial"/>
            </a:endParaRPr>
          </a:p>
          <a:p>
            <a:pPr marL="4331970">
              <a:lnSpc>
                <a:spcPct val="100000"/>
              </a:lnSpc>
              <a:spcBef>
                <a:spcPts val="172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Planla</a:t>
            </a:r>
            <a:endParaRPr sz="2400" dirty="0">
              <a:latin typeface="Calibri"/>
              <a:cs typeface="Calibri"/>
            </a:endParaRPr>
          </a:p>
          <a:p>
            <a:pPr marL="83820" marR="3664585">
              <a:lnSpc>
                <a:spcPct val="141700"/>
              </a:lnSpc>
              <a:spcBef>
                <a:spcPts val="1195"/>
              </a:spcBef>
            </a:pPr>
            <a:r>
              <a:rPr sz="2400" spc="-5" dirty="0">
                <a:latin typeface="Arial"/>
                <a:cs typeface="Arial"/>
              </a:rPr>
              <a:t>Planla  Uygula  Kontrol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Et  </a:t>
            </a:r>
            <a:r>
              <a:rPr sz="2400" spc="-5" dirty="0">
                <a:latin typeface="Arial"/>
                <a:cs typeface="Arial"/>
              </a:rPr>
              <a:t>Önlem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</a:t>
            </a:r>
          </a:p>
        </p:txBody>
      </p:sp>
      <p:sp>
        <p:nvSpPr>
          <p:cNvPr id="7" name="object 7"/>
          <p:cNvSpPr/>
          <p:nvPr/>
        </p:nvSpPr>
        <p:spPr>
          <a:xfrm>
            <a:off x="5573903" y="2843910"/>
            <a:ext cx="397510" cy="397510"/>
          </a:xfrm>
          <a:custGeom>
            <a:avLst/>
            <a:gdLst/>
            <a:ahLst/>
            <a:cxnLst/>
            <a:rect l="l" t="t" r="r" b="b"/>
            <a:pathLst>
              <a:path w="397510" h="397510">
                <a:moveTo>
                  <a:pt x="199644" y="0"/>
                </a:moveTo>
                <a:lnTo>
                  <a:pt x="0" y="199643"/>
                </a:lnTo>
                <a:lnTo>
                  <a:pt x="130810" y="330580"/>
                </a:lnTo>
                <a:lnTo>
                  <a:pt x="64262" y="397128"/>
                </a:lnTo>
                <a:lnTo>
                  <a:pt x="361569" y="361568"/>
                </a:lnTo>
                <a:lnTo>
                  <a:pt x="389070" y="130810"/>
                </a:lnTo>
                <a:lnTo>
                  <a:pt x="330454" y="130810"/>
                </a:lnTo>
                <a:lnTo>
                  <a:pt x="199644" y="0"/>
                </a:lnTo>
                <a:close/>
              </a:path>
              <a:path w="397510" h="397510">
                <a:moveTo>
                  <a:pt x="397001" y="64262"/>
                </a:moveTo>
                <a:lnTo>
                  <a:pt x="330454" y="130810"/>
                </a:lnTo>
                <a:lnTo>
                  <a:pt x="389070" y="130810"/>
                </a:lnTo>
                <a:lnTo>
                  <a:pt x="397001" y="64262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5970" y="3124961"/>
            <a:ext cx="1394460" cy="1394460"/>
          </a:xfrm>
          <a:custGeom>
            <a:avLst/>
            <a:gdLst/>
            <a:ahLst/>
            <a:cxnLst/>
            <a:rect l="l" t="t" r="r" b="b"/>
            <a:pathLst>
              <a:path w="1394459" h="1394460">
                <a:moveTo>
                  <a:pt x="697229" y="0"/>
                </a:moveTo>
                <a:lnTo>
                  <a:pt x="649493" y="1608"/>
                </a:lnTo>
                <a:lnTo>
                  <a:pt x="602621" y="6364"/>
                </a:lnTo>
                <a:lnTo>
                  <a:pt x="556715" y="14165"/>
                </a:lnTo>
                <a:lnTo>
                  <a:pt x="511880" y="24906"/>
                </a:lnTo>
                <a:lnTo>
                  <a:pt x="468220" y="38483"/>
                </a:lnTo>
                <a:lnTo>
                  <a:pt x="425838" y="54792"/>
                </a:lnTo>
                <a:lnTo>
                  <a:pt x="384839" y="73730"/>
                </a:lnTo>
                <a:lnTo>
                  <a:pt x="345327" y="95193"/>
                </a:lnTo>
                <a:lnTo>
                  <a:pt x="307404" y="119077"/>
                </a:lnTo>
                <a:lnTo>
                  <a:pt x="271175" y="145278"/>
                </a:lnTo>
                <a:lnTo>
                  <a:pt x="236745" y="173692"/>
                </a:lnTo>
                <a:lnTo>
                  <a:pt x="204216" y="204215"/>
                </a:lnTo>
                <a:lnTo>
                  <a:pt x="173692" y="236745"/>
                </a:lnTo>
                <a:lnTo>
                  <a:pt x="145278" y="271175"/>
                </a:lnTo>
                <a:lnTo>
                  <a:pt x="119077" y="307404"/>
                </a:lnTo>
                <a:lnTo>
                  <a:pt x="95193" y="345327"/>
                </a:lnTo>
                <a:lnTo>
                  <a:pt x="73730" y="384839"/>
                </a:lnTo>
                <a:lnTo>
                  <a:pt x="54792" y="425838"/>
                </a:lnTo>
                <a:lnTo>
                  <a:pt x="38483" y="468220"/>
                </a:lnTo>
                <a:lnTo>
                  <a:pt x="24906" y="511880"/>
                </a:lnTo>
                <a:lnTo>
                  <a:pt x="14165" y="556715"/>
                </a:lnTo>
                <a:lnTo>
                  <a:pt x="6364" y="602621"/>
                </a:lnTo>
                <a:lnTo>
                  <a:pt x="1608" y="649493"/>
                </a:lnTo>
                <a:lnTo>
                  <a:pt x="0" y="697230"/>
                </a:lnTo>
                <a:lnTo>
                  <a:pt x="1608" y="744966"/>
                </a:lnTo>
                <a:lnTo>
                  <a:pt x="6364" y="791838"/>
                </a:lnTo>
                <a:lnTo>
                  <a:pt x="14165" y="837744"/>
                </a:lnTo>
                <a:lnTo>
                  <a:pt x="24906" y="882579"/>
                </a:lnTo>
                <a:lnTo>
                  <a:pt x="38483" y="926239"/>
                </a:lnTo>
                <a:lnTo>
                  <a:pt x="54792" y="968621"/>
                </a:lnTo>
                <a:lnTo>
                  <a:pt x="73730" y="1009620"/>
                </a:lnTo>
                <a:lnTo>
                  <a:pt x="95193" y="1049132"/>
                </a:lnTo>
                <a:lnTo>
                  <a:pt x="119077" y="1087055"/>
                </a:lnTo>
                <a:lnTo>
                  <a:pt x="145278" y="1123284"/>
                </a:lnTo>
                <a:lnTo>
                  <a:pt x="173692" y="1157714"/>
                </a:lnTo>
                <a:lnTo>
                  <a:pt x="204215" y="1190244"/>
                </a:lnTo>
                <a:lnTo>
                  <a:pt x="236745" y="1220767"/>
                </a:lnTo>
                <a:lnTo>
                  <a:pt x="271175" y="1249181"/>
                </a:lnTo>
                <a:lnTo>
                  <a:pt x="307404" y="1275382"/>
                </a:lnTo>
                <a:lnTo>
                  <a:pt x="345327" y="1299266"/>
                </a:lnTo>
                <a:lnTo>
                  <a:pt x="384839" y="1320729"/>
                </a:lnTo>
                <a:lnTo>
                  <a:pt x="425838" y="1339667"/>
                </a:lnTo>
                <a:lnTo>
                  <a:pt x="468220" y="1355976"/>
                </a:lnTo>
                <a:lnTo>
                  <a:pt x="511880" y="1369553"/>
                </a:lnTo>
                <a:lnTo>
                  <a:pt x="556715" y="1380294"/>
                </a:lnTo>
                <a:lnTo>
                  <a:pt x="602621" y="1388095"/>
                </a:lnTo>
                <a:lnTo>
                  <a:pt x="649493" y="1392851"/>
                </a:lnTo>
                <a:lnTo>
                  <a:pt x="697229" y="1394460"/>
                </a:lnTo>
                <a:lnTo>
                  <a:pt x="744966" y="1392851"/>
                </a:lnTo>
                <a:lnTo>
                  <a:pt x="791838" y="1388095"/>
                </a:lnTo>
                <a:lnTo>
                  <a:pt x="837744" y="1380294"/>
                </a:lnTo>
                <a:lnTo>
                  <a:pt x="882579" y="1369553"/>
                </a:lnTo>
                <a:lnTo>
                  <a:pt x="926239" y="1355976"/>
                </a:lnTo>
                <a:lnTo>
                  <a:pt x="968621" y="1339667"/>
                </a:lnTo>
                <a:lnTo>
                  <a:pt x="1009620" y="1320729"/>
                </a:lnTo>
                <a:lnTo>
                  <a:pt x="1049132" y="1299266"/>
                </a:lnTo>
                <a:lnTo>
                  <a:pt x="1087055" y="1275382"/>
                </a:lnTo>
                <a:lnTo>
                  <a:pt x="1123284" y="1249181"/>
                </a:lnTo>
                <a:lnTo>
                  <a:pt x="1157714" y="1220767"/>
                </a:lnTo>
                <a:lnTo>
                  <a:pt x="1190243" y="1190244"/>
                </a:lnTo>
                <a:lnTo>
                  <a:pt x="1220767" y="1157714"/>
                </a:lnTo>
                <a:lnTo>
                  <a:pt x="1249181" y="1123284"/>
                </a:lnTo>
                <a:lnTo>
                  <a:pt x="1275382" y="1087055"/>
                </a:lnTo>
                <a:lnTo>
                  <a:pt x="1299266" y="1049132"/>
                </a:lnTo>
                <a:lnTo>
                  <a:pt x="1320729" y="1009620"/>
                </a:lnTo>
                <a:lnTo>
                  <a:pt x="1339667" y="968621"/>
                </a:lnTo>
                <a:lnTo>
                  <a:pt x="1355976" y="926239"/>
                </a:lnTo>
                <a:lnTo>
                  <a:pt x="1369553" y="882579"/>
                </a:lnTo>
                <a:lnTo>
                  <a:pt x="1380294" y="837744"/>
                </a:lnTo>
                <a:lnTo>
                  <a:pt x="1388095" y="791838"/>
                </a:lnTo>
                <a:lnTo>
                  <a:pt x="1392851" y="744966"/>
                </a:lnTo>
                <a:lnTo>
                  <a:pt x="1394459" y="697230"/>
                </a:lnTo>
                <a:lnTo>
                  <a:pt x="1392851" y="649493"/>
                </a:lnTo>
                <a:lnTo>
                  <a:pt x="1388095" y="602621"/>
                </a:lnTo>
                <a:lnTo>
                  <a:pt x="1380294" y="556715"/>
                </a:lnTo>
                <a:lnTo>
                  <a:pt x="1369553" y="511880"/>
                </a:lnTo>
                <a:lnTo>
                  <a:pt x="1355976" y="468220"/>
                </a:lnTo>
                <a:lnTo>
                  <a:pt x="1339667" y="425838"/>
                </a:lnTo>
                <a:lnTo>
                  <a:pt x="1320729" y="384839"/>
                </a:lnTo>
                <a:lnTo>
                  <a:pt x="1299266" y="345327"/>
                </a:lnTo>
                <a:lnTo>
                  <a:pt x="1275382" y="307404"/>
                </a:lnTo>
                <a:lnTo>
                  <a:pt x="1249181" y="271175"/>
                </a:lnTo>
                <a:lnTo>
                  <a:pt x="1220767" y="236745"/>
                </a:lnTo>
                <a:lnTo>
                  <a:pt x="1190244" y="204216"/>
                </a:lnTo>
                <a:lnTo>
                  <a:pt x="1157714" y="173692"/>
                </a:lnTo>
                <a:lnTo>
                  <a:pt x="1123284" y="145278"/>
                </a:lnTo>
                <a:lnTo>
                  <a:pt x="1087055" y="119077"/>
                </a:lnTo>
                <a:lnTo>
                  <a:pt x="1049132" y="95193"/>
                </a:lnTo>
                <a:lnTo>
                  <a:pt x="1009620" y="73730"/>
                </a:lnTo>
                <a:lnTo>
                  <a:pt x="968621" y="54792"/>
                </a:lnTo>
                <a:lnTo>
                  <a:pt x="926239" y="38483"/>
                </a:lnTo>
                <a:lnTo>
                  <a:pt x="882579" y="24906"/>
                </a:lnTo>
                <a:lnTo>
                  <a:pt x="837744" y="14165"/>
                </a:lnTo>
                <a:lnTo>
                  <a:pt x="791838" y="6364"/>
                </a:lnTo>
                <a:lnTo>
                  <a:pt x="744966" y="1608"/>
                </a:lnTo>
                <a:lnTo>
                  <a:pt x="697229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55970" y="3124961"/>
            <a:ext cx="1394460" cy="1394460"/>
          </a:xfrm>
          <a:custGeom>
            <a:avLst/>
            <a:gdLst/>
            <a:ahLst/>
            <a:cxnLst/>
            <a:rect l="l" t="t" r="r" b="b"/>
            <a:pathLst>
              <a:path w="1394459" h="1394460">
                <a:moveTo>
                  <a:pt x="0" y="697230"/>
                </a:moveTo>
                <a:lnTo>
                  <a:pt x="1608" y="649493"/>
                </a:lnTo>
                <a:lnTo>
                  <a:pt x="6364" y="602621"/>
                </a:lnTo>
                <a:lnTo>
                  <a:pt x="14165" y="556715"/>
                </a:lnTo>
                <a:lnTo>
                  <a:pt x="24906" y="511880"/>
                </a:lnTo>
                <a:lnTo>
                  <a:pt x="38483" y="468220"/>
                </a:lnTo>
                <a:lnTo>
                  <a:pt x="54792" y="425838"/>
                </a:lnTo>
                <a:lnTo>
                  <a:pt x="73730" y="384839"/>
                </a:lnTo>
                <a:lnTo>
                  <a:pt x="95193" y="345327"/>
                </a:lnTo>
                <a:lnTo>
                  <a:pt x="119077" y="307404"/>
                </a:lnTo>
                <a:lnTo>
                  <a:pt x="145278" y="271175"/>
                </a:lnTo>
                <a:lnTo>
                  <a:pt x="173692" y="236745"/>
                </a:lnTo>
                <a:lnTo>
                  <a:pt x="204216" y="204215"/>
                </a:lnTo>
                <a:lnTo>
                  <a:pt x="236745" y="173692"/>
                </a:lnTo>
                <a:lnTo>
                  <a:pt x="271175" y="145278"/>
                </a:lnTo>
                <a:lnTo>
                  <a:pt x="307404" y="119077"/>
                </a:lnTo>
                <a:lnTo>
                  <a:pt x="345327" y="95193"/>
                </a:lnTo>
                <a:lnTo>
                  <a:pt x="384839" y="73730"/>
                </a:lnTo>
                <a:lnTo>
                  <a:pt x="425838" y="54792"/>
                </a:lnTo>
                <a:lnTo>
                  <a:pt x="468220" y="38483"/>
                </a:lnTo>
                <a:lnTo>
                  <a:pt x="511880" y="24906"/>
                </a:lnTo>
                <a:lnTo>
                  <a:pt x="556715" y="14165"/>
                </a:lnTo>
                <a:lnTo>
                  <a:pt x="602621" y="6364"/>
                </a:lnTo>
                <a:lnTo>
                  <a:pt x="649493" y="1608"/>
                </a:lnTo>
                <a:lnTo>
                  <a:pt x="697229" y="0"/>
                </a:lnTo>
                <a:lnTo>
                  <a:pt x="744966" y="1608"/>
                </a:lnTo>
                <a:lnTo>
                  <a:pt x="791838" y="6364"/>
                </a:lnTo>
                <a:lnTo>
                  <a:pt x="837744" y="14165"/>
                </a:lnTo>
                <a:lnTo>
                  <a:pt x="882579" y="24906"/>
                </a:lnTo>
                <a:lnTo>
                  <a:pt x="926239" y="38483"/>
                </a:lnTo>
                <a:lnTo>
                  <a:pt x="968621" y="54792"/>
                </a:lnTo>
                <a:lnTo>
                  <a:pt x="1009620" y="73730"/>
                </a:lnTo>
                <a:lnTo>
                  <a:pt x="1049132" y="95193"/>
                </a:lnTo>
                <a:lnTo>
                  <a:pt x="1087055" y="119077"/>
                </a:lnTo>
                <a:lnTo>
                  <a:pt x="1123284" y="145278"/>
                </a:lnTo>
                <a:lnTo>
                  <a:pt x="1157714" y="173692"/>
                </a:lnTo>
                <a:lnTo>
                  <a:pt x="1190244" y="204216"/>
                </a:lnTo>
                <a:lnTo>
                  <a:pt x="1220767" y="236745"/>
                </a:lnTo>
                <a:lnTo>
                  <a:pt x="1249181" y="271175"/>
                </a:lnTo>
                <a:lnTo>
                  <a:pt x="1275382" y="307404"/>
                </a:lnTo>
                <a:lnTo>
                  <a:pt x="1299266" y="345327"/>
                </a:lnTo>
                <a:lnTo>
                  <a:pt x="1320729" y="384839"/>
                </a:lnTo>
                <a:lnTo>
                  <a:pt x="1339667" y="425838"/>
                </a:lnTo>
                <a:lnTo>
                  <a:pt x="1355976" y="468220"/>
                </a:lnTo>
                <a:lnTo>
                  <a:pt x="1369553" y="511880"/>
                </a:lnTo>
                <a:lnTo>
                  <a:pt x="1380294" y="556715"/>
                </a:lnTo>
                <a:lnTo>
                  <a:pt x="1388095" y="602621"/>
                </a:lnTo>
                <a:lnTo>
                  <a:pt x="1392851" y="649493"/>
                </a:lnTo>
                <a:lnTo>
                  <a:pt x="1394459" y="697230"/>
                </a:lnTo>
                <a:lnTo>
                  <a:pt x="1392851" y="744966"/>
                </a:lnTo>
                <a:lnTo>
                  <a:pt x="1388095" y="791838"/>
                </a:lnTo>
                <a:lnTo>
                  <a:pt x="1380294" y="837744"/>
                </a:lnTo>
                <a:lnTo>
                  <a:pt x="1369553" y="882579"/>
                </a:lnTo>
                <a:lnTo>
                  <a:pt x="1355976" y="926239"/>
                </a:lnTo>
                <a:lnTo>
                  <a:pt x="1339667" y="968621"/>
                </a:lnTo>
                <a:lnTo>
                  <a:pt x="1320729" y="1009620"/>
                </a:lnTo>
                <a:lnTo>
                  <a:pt x="1299266" y="1049132"/>
                </a:lnTo>
                <a:lnTo>
                  <a:pt x="1275382" y="1087055"/>
                </a:lnTo>
                <a:lnTo>
                  <a:pt x="1249181" y="1123284"/>
                </a:lnTo>
                <a:lnTo>
                  <a:pt x="1220767" y="1157714"/>
                </a:lnTo>
                <a:lnTo>
                  <a:pt x="1190243" y="1190244"/>
                </a:lnTo>
                <a:lnTo>
                  <a:pt x="1157714" y="1220767"/>
                </a:lnTo>
                <a:lnTo>
                  <a:pt x="1123284" y="1249181"/>
                </a:lnTo>
                <a:lnTo>
                  <a:pt x="1087055" y="1275382"/>
                </a:lnTo>
                <a:lnTo>
                  <a:pt x="1049132" y="1299266"/>
                </a:lnTo>
                <a:lnTo>
                  <a:pt x="1009620" y="1320729"/>
                </a:lnTo>
                <a:lnTo>
                  <a:pt x="968621" y="1339667"/>
                </a:lnTo>
                <a:lnTo>
                  <a:pt x="926239" y="1355976"/>
                </a:lnTo>
                <a:lnTo>
                  <a:pt x="882579" y="1369553"/>
                </a:lnTo>
                <a:lnTo>
                  <a:pt x="837744" y="1380294"/>
                </a:lnTo>
                <a:lnTo>
                  <a:pt x="791838" y="1388095"/>
                </a:lnTo>
                <a:lnTo>
                  <a:pt x="744966" y="1392851"/>
                </a:lnTo>
                <a:lnTo>
                  <a:pt x="697229" y="1394460"/>
                </a:lnTo>
                <a:lnTo>
                  <a:pt x="649493" y="1392851"/>
                </a:lnTo>
                <a:lnTo>
                  <a:pt x="602621" y="1388095"/>
                </a:lnTo>
                <a:lnTo>
                  <a:pt x="556715" y="1380294"/>
                </a:lnTo>
                <a:lnTo>
                  <a:pt x="511880" y="1369553"/>
                </a:lnTo>
                <a:lnTo>
                  <a:pt x="468220" y="1355976"/>
                </a:lnTo>
                <a:lnTo>
                  <a:pt x="425838" y="1339667"/>
                </a:lnTo>
                <a:lnTo>
                  <a:pt x="384839" y="1320729"/>
                </a:lnTo>
                <a:lnTo>
                  <a:pt x="345327" y="1299266"/>
                </a:lnTo>
                <a:lnTo>
                  <a:pt x="307404" y="1275382"/>
                </a:lnTo>
                <a:lnTo>
                  <a:pt x="271175" y="1249181"/>
                </a:lnTo>
                <a:lnTo>
                  <a:pt x="236745" y="1220767"/>
                </a:lnTo>
                <a:lnTo>
                  <a:pt x="204215" y="1190244"/>
                </a:lnTo>
                <a:lnTo>
                  <a:pt x="173692" y="1157714"/>
                </a:lnTo>
                <a:lnTo>
                  <a:pt x="145278" y="1123284"/>
                </a:lnTo>
                <a:lnTo>
                  <a:pt x="119077" y="1087055"/>
                </a:lnTo>
                <a:lnTo>
                  <a:pt x="95193" y="1049132"/>
                </a:lnTo>
                <a:lnTo>
                  <a:pt x="73730" y="1009620"/>
                </a:lnTo>
                <a:lnTo>
                  <a:pt x="54792" y="968621"/>
                </a:lnTo>
                <a:lnTo>
                  <a:pt x="38483" y="926239"/>
                </a:lnTo>
                <a:lnTo>
                  <a:pt x="24906" y="882579"/>
                </a:lnTo>
                <a:lnTo>
                  <a:pt x="14165" y="837744"/>
                </a:lnTo>
                <a:lnTo>
                  <a:pt x="6364" y="791838"/>
                </a:lnTo>
                <a:lnTo>
                  <a:pt x="1608" y="744966"/>
                </a:lnTo>
                <a:lnTo>
                  <a:pt x="0" y="69723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15939" y="3603625"/>
            <a:ext cx="87503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gula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53023" y="4323715"/>
            <a:ext cx="397510" cy="397510"/>
          </a:xfrm>
          <a:custGeom>
            <a:avLst/>
            <a:gdLst/>
            <a:ahLst/>
            <a:cxnLst/>
            <a:rect l="l" t="t" r="r" b="b"/>
            <a:pathLst>
              <a:path w="397510" h="397510">
                <a:moveTo>
                  <a:pt x="0" y="64262"/>
                </a:moveTo>
                <a:lnTo>
                  <a:pt x="35433" y="361569"/>
                </a:lnTo>
                <a:lnTo>
                  <a:pt x="332739" y="397002"/>
                </a:lnTo>
                <a:lnTo>
                  <a:pt x="266191" y="330454"/>
                </a:lnTo>
                <a:lnTo>
                  <a:pt x="397001" y="199644"/>
                </a:lnTo>
                <a:lnTo>
                  <a:pt x="328168" y="130810"/>
                </a:lnTo>
                <a:lnTo>
                  <a:pt x="66548" y="130810"/>
                </a:lnTo>
                <a:lnTo>
                  <a:pt x="0" y="64262"/>
                </a:lnTo>
                <a:close/>
              </a:path>
              <a:path w="397510" h="397510">
                <a:moveTo>
                  <a:pt x="197358" y="0"/>
                </a:moveTo>
                <a:lnTo>
                  <a:pt x="66548" y="130810"/>
                </a:lnTo>
                <a:lnTo>
                  <a:pt x="328168" y="130810"/>
                </a:lnTo>
                <a:lnTo>
                  <a:pt x="197358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76165" y="4604765"/>
            <a:ext cx="1394460" cy="1394460"/>
          </a:xfrm>
          <a:custGeom>
            <a:avLst/>
            <a:gdLst/>
            <a:ahLst/>
            <a:cxnLst/>
            <a:rect l="l" t="t" r="r" b="b"/>
            <a:pathLst>
              <a:path w="1394460" h="1394460">
                <a:moveTo>
                  <a:pt x="697230" y="0"/>
                </a:moveTo>
                <a:lnTo>
                  <a:pt x="649493" y="1608"/>
                </a:lnTo>
                <a:lnTo>
                  <a:pt x="602621" y="6364"/>
                </a:lnTo>
                <a:lnTo>
                  <a:pt x="556715" y="14165"/>
                </a:lnTo>
                <a:lnTo>
                  <a:pt x="511880" y="24906"/>
                </a:lnTo>
                <a:lnTo>
                  <a:pt x="468220" y="38483"/>
                </a:lnTo>
                <a:lnTo>
                  <a:pt x="425838" y="54792"/>
                </a:lnTo>
                <a:lnTo>
                  <a:pt x="384839" y="73730"/>
                </a:lnTo>
                <a:lnTo>
                  <a:pt x="345327" y="95193"/>
                </a:lnTo>
                <a:lnTo>
                  <a:pt x="307404" y="119077"/>
                </a:lnTo>
                <a:lnTo>
                  <a:pt x="271175" y="145278"/>
                </a:lnTo>
                <a:lnTo>
                  <a:pt x="236745" y="173692"/>
                </a:lnTo>
                <a:lnTo>
                  <a:pt x="204216" y="204215"/>
                </a:lnTo>
                <a:lnTo>
                  <a:pt x="173692" y="236745"/>
                </a:lnTo>
                <a:lnTo>
                  <a:pt x="145278" y="271175"/>
                </a:lnTo>
                <a:lnTo>
                  <a:pt x="119077" y="307404"/>
                </a:lnTo>
                <a:lnTo>
                  <a:pt x="95193" y="345327"/>
                </a:lnTo>
                <a:lnTo>
                  <a:pt x="73730" y="384839"/>
                </a:lnTo>
                <a:lnTo>
                  <a:pt x="54792" y="425838"/>
                </a:lnTo>
                <a:lnTo>
                  <a:pt x="38483" y="468220"/>
                </a:lnTo>
                <a:lnTo>
                  <a:pt x="24906" y="511880"/>
                </a:lnTo>
                <a:lnTo>
                  <a:pt x="14165" y="556715"/>
                </a:lnTo>
                <a:lnTo>
                  <a:pt x="6364" y="602621"/>
                </a:lnTo>
                <a:lnTo>
                  <a:pt x="1608" y="649493"/>
                </a:lnTo>
                <a:lnTo>
                  <a:pt x="0" y="697229"/>
                </a:lnTo>
                <a:lnTo>
                  <a:pt x="1608" y="744966"/>
                </a:lnTo>
                <a:lnTo>
                  <a:pt x="6364" y="791838"/>
                </a:lnTo>
                <a:lnTo>
                  <a:pt x="14165" y="837744"/>
                </a:lnTo>
                <a:lnTo>
                  <a:pt x="24906" y="882579"/>
                </a:lnTo>
                <a:lnTo>
                  <a:pt x="38483" y="926239"/>
                </a:lnTo>
                <a:lnTo>
                  <a:pt x="54792" y="968621"/>
                </a:lnTo>
                <a:lnTo>
                  <a:pt x="73730" y="1009620"/>
                </a:lnTo>
                <a:lnTo>
                  <a:pt x="95193" y="1049132"/>
                </a:lnTo>
                <a:lnTo>
                  <a:pt x="119077" y="1087055"/>
                </a:lnTo>
                <a:lnTo>
                  <a:pt x="145278" y="1123284"/>
                </a:lnTo>
                <a:lnTo>
                  <a:pt x="173692" y="1157714"/>
                </a:lnTo>
                <a:lnTo>
                  <a:pt x="204215" y="1190243"/>
                </a:lnTo>
                <a:lnTo>
                  <a:pt x="236745" y="1220767"/>
                </a:lnTo>
                <a:lnTo>
                  <a:pt x="271175" y="1249181"/>
                </a:lnTo>
                <a:lnTo>
                  <a:pt x="307404" y="1275382"/>
                </a:lnTo>
                <a:lnTo>
                  <a:pt x="345327" y="1299266"/>
                </a:lnTo>
                <a:lnTo>
                  <a:pt x="384839" y="1320729"/>
                </a:lnTo>
                <a:lnTo>
                  <a:pt x="425838" y="1339667"/>
                </a:lnTo>
                <a:lnTo>
                  <a:pt x="468220" y="1355976"/>
                </a:lnTo>
                <a:lnTo>
                  <a:pt x="511880" y="1369553"/>
                </a:lnTo>
                <a:lnTo>
                  <a:pt x="556715" y="1380294"/>
                </a:lnTo>
                <a:lnTo>
                  <a:pt x="602621" y="1388095"/>
                </a:lnTo>
                <a:lnTo>
                  <a:pt x="649493" y="1392851"/>
                </a:lnTo>
                <a:lnTo>
                  <a:pt x="697230" y="1394459"/>
                </a:lnTo>
                <a:lnTo>
                  <a:pt x="744966" y="1392851"/>
                </a:lnTo>
                <a:lnTo>
                  <a:pt x="791838" y="1388095"/>
                </a:lnTo>
                <a:lnTo>
                  <a:pt x="837744" y="1380294"/>
                </a:lnTo>
                <a:lnTo>
                  <a:pt x="882579" y="1369553"/>
                </a:lnTo>
                <a:lnTo>
                  <a:pt x="926239" y="1355976"/>
                </a:lnTo>
                <a:lnTo>
                  <a:pt x="968621" y="1339667"/>
                </a:lnTo>
                <a:lnTo>
                  <a:pt x="1009620" y="1320729"/>
                </a:lnTo>
                <a:lnTo>
                  <a:pt x="1049132" y="1299266"/>
                </a:lnTo>
                <a:lnTo>
                  <a:pt x="1087055" y="1275382"/>
                </a:lnTo>
                <a:lnTo>
                  <a:pt x="1123284" y="1249181"/>
                </a:lnTo>
                <a:lnTo>
                  <a:pt x="1157714" y="1220767"/>
                </a:lnTo>
                <a:lnTo>
                  <a:pt x="1190243" y="1190243"/>
                </a:lnTo>
                <a:lnTo>
                  <a:pt x="1220767" y="1157714"/>
                </a:lnTo>
                <a:lnTo>
                  <a:pt x="1249181" y="1123284"/>
                </a:lnTo>
                <a:lnTo>
                  <a:pt x="1275382" y="1087055"/>
                </a:lnTo>
                <a:lnTo>
                  <a:pt x="1299266" y="1049132"/>
                </a:lnTo>
                <a:lnTo>
                  <a:pt x="1320729" y="1009620"/>
                </a:lnTo>
                <a:lnTo>
                  <a:pt x="1339667" y="968621"/>
                </a:lnTo>
                <a:lnTo>
                  <a:pt x="1355976" y="926239"/>
                </a:lnTo>
                <a:lnTo>
                  <a:pt x="1369553" y="882579"/>
                </a:lnTo>
                <a:lnTo>
                  <a:pt x="1380294" y="837744"/>
                </a:lnTo>
                <a:lnTo>
                  <a:pt x="1388095" y="791838"/>
                </a:lnTo>
                <a:lnTo>
                  <a:pt x="1392851" y="744966"/>
                </a:lnTo>
                <a:lnTo>
                  <a:pt x="1394460" y="697229"/>
                </a:lnTo>
                <a:lnTo>
                  <a:pt x="1392851" y="649493"/>
                </a:lnTo>
                <a:lnTo>
                  <a:pt x="1388095" y="602621"/>
                </a:lnTo>
                <a:lnTo>
                  <a:pt x="1380294" y="556715"/>
                </a:lnTo>
                <a:lnTo>
                  <a:pt x="1369553" y="511880"/>
                </a:lnTo>
                <a:lnTo>
                  <a:pt x="1355976" y="468220"/>
                </a:lnTo>
                <a:lnTo>
                  <a:pt x="1339667" y="425838"/>
                </a:lnTo>
                <a:lnTo>
                  <a:pt x="1320729" y="384839"/>
                </a:lnTo>
                <a:lnTo>
                  <a:pt x="1299266" y="345327"/>
                </a:lnTo>
                <a:lnTo>
                  <a:pt x="1275382" y="307404"/>
                </a:lnTo>
                <a:lnTo>
                  <a:pt x="1249181" y="271175"/>
                </a:lnTo>
                <a:lnTo>
                  <a:pt x="1220767" y="236745"/>
                </a:lnTo>
                <a:lnTo>
                  <a:pt x="1190244" y="204215"/>
                </a:lnTo>
                <a:lnTo>
                  <a:pt x="1157714" y="173692"/>
                </a:lnTo>
                <a:lnTo>
                  <a:pt x="1123284" y="145278"/>
                </a:lnTo>
                <a:lnTo>
                  <a:pt x="1087055" y="119077"/>
                </a:lnTo>
                <a:lnTo>
                  <a:pt x="1049132" y="95193"/>
                </a:lnTo>
                <a:lnTo>
                  <a:pt x="1009620" y="73730"/>
                </a:lnTo>
                <a:lnTo>
                  <a:pt x="968621" y="54792"/>
                </a:lnTo>
                <a:lnTo>
                  <a:pt x="926239" y="38483"/>
                </a:lnTo>
                <a:lnTo>
                  <a:pt x="882579" y="24906"/>
                </a:lnTo>
                <a:lnTo>
                  <a:pt x="837744" y="14165"/>
                </a:lnTo>
                <a:lnTo>
                  <a:pt x="791838" y="6364"/>
                </a:lnTo>
                <a:lnTo>
                  <a:pt x="744966" y="1608"/>
                </a:lnTo>
                <a:lnTo>
                  <a:pt x="69723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6165" y="4604765"/>
            <a:ext cx="1394460" cy="1394460"/>
          </a:xfrm>
          <a:custGeom>
            <a:avLst/>
            <a:gdLst/>
            <a:ahLst/>
            <a:cxnLst/>
            <a:rect l="l" t="t" r="r" b="b"/>
            <a:pathLst>
              <a:path w="1394460" h="1394460">
                <a:moveTo>
                  <a:pt x="0" y="697229"/>
                </a:moveTo>
                <a:lnTo>
                  <a:pt x="1608" y="649493"/>
                </a:lnTo>
                <a:lnTo>
                  <a:pt x="6364" y="602621"/>
                </a:lnTo>
                <a:lnTo>
                  <a:pt x="14165" y="556715"/>
                </a:lnTo>
                <a:lnTo>
                  <a:pt x="24906" y="511880"/>
                </a:lnTo>
                <a:lnTo>
                  <a:pt x="38483" y="468220"/>
                </a:lnTo>
                <a:lnTo>
                  <a:pt x="54792" y="425838"/>
                </a:lnTo>
                <a:lnTo>
                  <a:pt x="73730" y="384839"/>
                </a:lnTo>
                <a:lnTo>
                  <a:pt x="95193" y="345327"/>
                </a:lnTo>
                <a:lnTo>
                  <a:pt x="119077" y="307404"/>
                </a:lnTo>
                <a:lnTo>
                  <a:pt x="145278" y="271175"/>
                </a:lnTo>
                <a:lnTo>
                  <a:pt x="173692" y="236745"/>
                </a:lnTo>
                <a:lnTo>
                  <a:pt x="204216" y="204215"/>
                </a:lnTo>
                <a:lnTo>
                  <a:pt x="236745" y="173692"/>
                </a:lnTo>
                <a:lnTo>
                  <a:pt x="271175" y="145278"/>
                </a:lnTo>
                <a:lnTo>
                  <a:pt x="307404" y="119077"/>
                </a:lnTo>
                <a:lnTo>
                  <a:pt x="345327" y="95193"/>
                </a:lnTo>
                <a:lnTo>
                  <a:pt x="384839" y="73730"/>
                </a:lnTo>
                <a:lnTo>
                  <a:pt x="425838" y="54792"/>
                </a:lnTo>
                <a:lnTo>
                  <a:pt x="468220" y="38483"/>
                </a:lnTo>
                <a:lnTo>
                  <a:pt x="511880" y="24906"/>
                </a:lnTo>
                <a:lnTo>
                  <a:pt x="556715" y="14165"/>
                </a:lnTo>
                <a:lnTo>
                  <a:pt x="602621" y="6364"/>
                </a:lnTo>
                <a:lnTo>
                  <a:pt x="649493" y="1608"/>
                </a:lnTo>
                <a:lnTo>
                  <a:pt x="697230" y="0"/>
                </a:lnTo>
                <a:lnTo>
                  <a:pt x="744966" y="1608"/>
                </a:lnTo>
                <a:lnTo>
                  <a:pt x="791838" y="6364"/>
                </a:lnTo>
                <a:lnTo>
                  <a:pt x="837744" y="14165"/>
                </a:lnTo>
                <a:lnTo>
                  <a:pt x="882579" y="24906"/>
                </a:lnTo>
                <a:lnTo>
                  <a:pt x="926239" y="38483"/>
                </a:lnTo>
                <a:lnTo>
                  <a:pt x="968621" y="54792"/>
                </a:lnTo>
                <a:lnTo>
                  <a:pt x="1009620" y="73730"/>
                </a:lnTo>
                <a:lnTo>
                  <a:pt x="1049132" y="95193"/>
                </a:lnTo>
                <a:lnTo>
                  <a:pt x="1087055" y="119077"/>
                </a:lnTo>
                <a:lnTo>
                  <a:pt x="1123284" y="145278"/>
                </a:lnTo>
                <a:lnTo>
                  <a:pt x="1157714" y="173692"/>
                </a:lnTo>
                <a:lnTo>
                  <a:pt x="1190244" y="204215"/>
                </a:lnTo>
                <a:lnTo>
                  <a:pt x="1220767" y="236745"/>
                </a:lnTo>
                <a:lnTo>
                  <a:pt x="1249181" y="271175"/>
                </a:lnTo>
                <a:lnTo>
                  <a:pt x="1275382" y="307404"/>
                </a:lnTo>
                <a:lnTo>
                  <a:pt x="1299266" y="345327"/>
                </a:lnTo>
                <a:lnTo>
                  <a:pt x="1320729" y="384839"/>
                </a:lnTo>
                <a:lnTo>
                  <a:pt x="1339667" y="425838"/>
                </a:lnTo>
                <a:lnTo>
                  <a:pt x="1355976" y="468220"/>
                </a:lnTo>
                <a:lnTo>
                  <a:pt x="1369553" y="511880"/>
                </a:lnTo>
                <a:lnTo>
                  <a:pt x="1380294" y="556715"/>
                </a:lnTo>
                <a:lnTo>
                  <a:pt x="1388095" y="602621"/>
                </a:lnTo>
                <a:lnTo>
                  <a:pt x="1392851" y="649493"/>
                </a:lnTo>
                <a:lnTo>
                  <a:pt x="1394460" y="697229"/>
                </a:lnTo>
                <a:lnTo>
                  <a:pt x="1392851" y="744966"/>
                </a:lnTo>
                <a:lnTo>
                  <a:pt x="1388095" y="791838"/>
                </a:lnTo>
                <a:lnTo>
                  <a:pt x="1380294" y="837744"/>
                </a:lnTo>
                <a:lnTo>
                  <a:pt x="1369553" y="882579"/>
                </a:lnTo>
                <a:lnTo>
                  <a:pt x="1355976" y="926239"/>
                </a:lnTo>
                <a:lnTo>
                  <a:pt x="1339667" y="968621"/>
                </a:lnTo>
                <a:lnTo>
                  <a:pt x="1320729" y="1009620"/>
                </a:lnTo>
                <a:lnTo>
                  <a:pt x="1299266" y="1049132"/>
                </a:lnTo>
                <a:lnTo>
                  <a:pt x="1275382" y="1087055"/>
                </a:lnTo>
                <a:lnTo>
                  <a:pt x="1249181" y="1123284"/>
                </a:lnTo>
                <a:lnTo>
                  <a:pt x="1220767" y="1157714"/>
                </a:lnTo>
                <a:lnTo>
                  <a:pt x="1190243" y="1190243"/>
                </a:lnTo>
                <a:lnTo>
                  <a:pt x="1157714" y="1220767"/>
                </a:lnTo>
                <a:lnTo>
                  <a:pt x="1123284" y="1249181"/>
                </a:lnTo>
                <a:lnTo>
                  <a:pt x="1087055" y="1275382"/>
                </a:lnTo>
                <a:lnTo>
                  <a:pt x="1049132" y="1299266"/>
                </a:lnTo>
                <a:lnTo>
                  <a:pt x="1009620" y="1320729"/>
                </a:lnTo>
                <a:lnTo>
                  <a:pt x="968621" y="1339667"/>
                </a:lnTo>
                <a:lnTo>
                  <a:pt x="926239" y="1355976"/>
                </a:lnTo>
                <a:lnTo>
                  <a:pt x="882579" y="1369553"/>
                </a:lnTo>
                <a:lnTo>
                  <a:pt x="837744" y="1380294"/>
                </a:lnTo>
                <a:lnTo>
                  <a:pt x="791838" y="1388095"/>
                </a:lnTo>
                <a:lnTo>
                  <a:pt x="744966" y="1392851"/>
                </a:lnTo>
                <a:lnTo>
                  <a:pt x="697230" y="1394459"/>
                </a:lnTo>
                <a:lnTo>
                  <a:pt x="649493" y="1392851"/>
                </a:lnTo>
                <a:lnTo>
                  <a:pt x="602621" y="1388095"/>
                </a:lnTo>
                <a:lnTo>
                  <a:pt x="556715" y="1380294"/>
                </a:lnTo>
                <a:lnTo>
                  <a:pt x="511880" y="1369553"/>
                </a:lnTo>
                <a:lnTo>
                  <a:pt x="468220" y="1355976"/>
                </a:lnTo>
                <a:lnTo>
                  <a:pt x="425838" y="1339667"/>
                </a:lnTo>
                <a:lnTo>
                  <a:pt x="384839" y="1320729"/>
                </a:lnTo>
                <a:lnTo>
                  <a:pt x="345327" y="1299266"/>
                </a:lnTo>
                <a:lnTo>
                  <a:pt x="307404" y="1275382"/>
                </a:lnTo>
                <a:lnTo>
                  <a:pt x="271175" y="1249181"/>
                </a:lnTo>
                <a:lnTo>
                  <a:pt x="236745" y="1220767"/>
                </a:lnTo>
                <a:lnTo>
                  <a:pt x="204215" y="1190243"/>
                </a:lnTo>
                <a:lnTo>
                  <a:pt x="173692" y="1157714"/>
                </a:lnTo>
                <a:lnTo>
                  <a:pt x="145278" y="1123284"/>
                </a:lnTo>
                <a:lnTo>
                  <a:pt x="119077" y="1087055"/>
                </a:lnTo>
                <a:lnTo>
                  <a:pt x="95193" y="1049132"/>
                </a:lnTo>
                <a:lnTo>
                  <a:pt x="73730" y="1009620"/>
                </a:lnTo>
                <a:lnTo>
                  <a:pt x="54792" y="968621"/>
                </a:lnTo>
                <a:lnTo>
                  <a:pt x="38483" y="926239"/>
                </a:lnTo>
                <a:lnTo>
                  <a:pt x="24906" y="882579"/>
                </a:lnTo>
                <a:lnTo>
                  <a:pt x="14165" y="837744"/>
                </a:lnTo>
                <a:lnTo>
                  <a:pt x="6364" y="791838"/>
                </a:lnTo>
                <a:lnTo>
                  <a:pt x="1608" y="744966"/>
                </a:lnTo>
                <a:lnTo>
                  <a:pt x="0" y="6972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08321" y="4953000"/>
            <a:ext cx="929640" cy="69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0360" marR="5080" indent="-327660">
              <a:lnSpc>
                <a:spcPts val="2640"/>
              </a:lnSpc>
            </a:pP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ol 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17923" y="4445889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280756" y="265811"/>
                </a:moveTo>
                <a:lnTo>
                  <a:pt x="66675" y="265811"/>
                </a:lnTo>
                <a:lnTo>
                  <a:pt x="173354" y="372872"/>
                </a:lnTo>
                <a:lnTo>
                  <a:pt x="280756" y="265811"/>
                </a:lnTo>
                <a:close/>
              </a:path>
              <a:path w="373379" h="373379">
                <a:moveTo>
                  <a:pt x="333248" y="0"/>
                </a:moveTo>
                <a:lnTo>
                  <a:pt x="59943" y="59055"/>
                </a:lnTo>
                <a:lnTo>
                  <a:pt x="0" y="332231"/>
                </a:lnTo>
                <a:lnTo>
                  <a:pt x="66675" y="265811"/>
                </a:lnTo>
                <a:lnTo>
                  <a:pt x="280756" y="265811"/>
                </a:lnTo>
                <a:lnTo>
                  <a:pt x="373379" y="173481"/>
                </a:lnTo>
                <a:lnTo>
                  <a:pt x="266700" y="66421"/>
                </a:lnTo>
                <a:lnTo>
                  <a:pt x="333248" y="0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9326" y="3213354"/>
            <a:ext cx="1393190" cy="1394460"/>
          </a:xfrm>
          <a:custGeom>
            <a:avLst/>
            <a:gdLst/>
            <a:ahLst/>
            <a:cxnLst/>
            <a:rect l="l" t="t" r="r" b="b"/>
            <a:pathLst>
              <a:path w="1393189" h="1394460">
                <a:moveTo>
                  <a:pt x="696468" y="0"/>
                </a:moveTo>
                <a:lnTo>
                  <a:pt x="648779" y="1608"/>
                </a:lnTo>
                <a:lnTo>
                  <a:pt x="601954" y="6364"/>
                </a:lnTo>
                <a:lnTo>
                  <a:pt x="556095" y="14165"/>
                </a:lnTo>
                <a:lnTo>
                  <a:pt x="511307" y="24906"/>
                </a:lnTo>
                <a:lnTo>
                  <a:pt x="467693" y="38483"/>
                </a:lnTo>
                <a:lnTo>
                  <a:pt x="425356" y="54792"/>
                </a:lnTo>
                <a:lnTo>
                  <a:pt x="384401" y="73730"/>
                </a:lnTo>
                <a:lnTo>
                  <a:pt x="344932" y="95193"/>
                </a:lnTo>
                <a:lnTo>
                  <a:pt x="307051" y="119077"/>
                </a:lnTo>
                <a:lnTo>
                  <a:pt x="270862" y="145278"/>
                </a:lnTo>
                <a:lnTo>
                  <a:pt x="236470" y="173692"/>
                </a:lnTo>
                <a:lnTo>
                  <a:pt x="203977" y="204215"/>
                </a:lnTo>
                <a:lnTo>
                  <a:pt x="173489" y="236745"/>
                </a:lnTo>
                <a:lnTo>
                  <a:pt x="145107" y="271175"/>
                </a:lnTo>
                <a:lnTo>
                  <a:pt x="118936" y="307404"/>
                </a:lnTo>
                <a:lnTo>
                  <a:pt x="95080" y="345327"/>
                </a:lnTo>
                <a:lnTo>
                  <a:pt x="73642" y="384839"/>
                </a:lnTo>
                <a:lnTo>
                  <a:pt x="54727" y="425838"/>
                </a:lnTo>
                <a:lnTo>
                  <a:pt x="38436" y="468220"/>
                </a:lnTo>
                <a:lnTo>
                  <a:pt x="24876" y="511880"/>
                </a:lnTo>
                <a:lnTo>
                  <a:pt x="14148" y="556715"/>
                </a:lnTo>
                <a:lnTo>
                  <a:pt x="6357" y="602621"/>
                </a:lnTo>
                <a:lnTo>
                  <a:pt x="1606" y="649493"/>
                </a:lnTo>
                <a:lnTo>
                  <a:pt x="0" y="697230"/>
                </a:lnTo>
                <a:lnTo>
                  <a:pt x="1606" y="744966"/>
                </a:lnTo>
                <a:lnTo>
                  <a:pt x="6357" y="791838"/>
                </a:lnTo>
                <a:lnTo>
                  <a:pt x="14148" y="837744"/>
                </a:lnTo>
                <a:lnTo>
                  <a:pt x="24876" y="882579"/>
                </a:lnTo>
                <a:lnTo>
                  <a:pt x="38436" y="926239"/>
                </a:lnTo>
                <a:lnTo>
                  <a:pt x="54727" y="968621"/>
                </a:lnTo>
                <a:lnTo>
                  <a:pt x="73642" y="1009620"/>
                </a:lnTo>
                <a:lnTo>
                  <a:pt x="95080" y="1049132"/>
                </a:lnTo>
                <a:lnTo>
                  <a:pt x="118936" y="1087055"/>
                </a:lnTo>
                <a:lnTo>
                  <a:pt x="145107" y="1123284"/>
                </a:lnTo>
                <a:lnTo>
                  <a:pt x="173489" y="1157714"/>
                </a:lnTo>
                <a:lnTo>
                  <a:pt x="203977" y="1190244"/>
                </a:lnTo>
                <a:lnTo>
                  <a:pt x="236470" y="1220767"/>
                </a:lnTo>
                <a:lnTo>
                  <a:pt x="270862" y="1249181"/>
                </a:lnTo>
                <a:lnTo>
                  <a:pt x="307051" y="1275382"/>
                </a:lnTo>
                <a:lnTo>
                  <a:pt x="344931" y="1299266"/>
                </a:lnTo>
                <a:lnTo>
                  <a:pt x="384401" y="1320729"/>
                </a:lnTo>
                <a:lnTo>
                  <a:pt x="425356" y="1339667"/>
                </a:lnTo>
                <a:lnTo>
                  <a:pt x="467693" y="1355976"/>
                </a:lnTo>
                <a:lnTo>
                  <a:pt x="511307" y="1369553"/>
                </a:lnTo>
                <a:lnTo>
                  <a:pt x="556095" y="1380294"/>
                </a:lnTo>
                <a:lnTo>
                  <a:pt x="601954" y="1388095"/>
                </a:lnTo>
                <a:lnTo>
                  <a:pt x="648779" y="1392851"/>
                </a:lnTo>
                <a:lnTo>
                  <a:pt x="696468" y="1394460"/>
                </a:lnTo>
                <a:lnTo>
                  <a:pt x="744156" y="1392851"/>
                </a:lnTo>
                <a:lnTo>
                  <a:pt x="790981" y="1388095"/>
                </a:lnTo>
                <a:lnTo>
                  <a:pt x="836840" y="1380294"/>
                </a:lnTo>
                <a:lnTo>
                  <a:pt x="881628" y="1369553"/>
                </a:lnTo>
                <a:lnTo>
                  <a:pt x="925242" y="1355976"/>
                </a:lnTo>
                <a:lnTo>
                  <a:pt x="967579" y="1339667"/>
                </a:lnTo>
                <a:lnTo>
                  <a:pt x="1008534" y="1320729"/>
                </a:lnTo>
                <a:lnTo>
                  <a:pt x="1048003" y="1299266"/>
                </a:lnTo>
                <a:lnTo>
                  <a:pt x="1085884" y="1275382"/>
                </a:lnTo>
                <a:lnTo>
                  <a:pt x="1122073" y="1249181"/>
                </a:lnTo>
                <a:lnTo>
                  <a:pt x="1156465" y="1220767"/>
                </a:lnTo>
                <a:lnTo>
                  <a:pt x="1188958" y="1190244"/>
                </a:lnTo>
                <a:lnTo>
                  <a:pt x="1219446" y="1157714"/>
                </a:lnTo>
                <a:lnTo>
                  <a:pt x="1247828" y="1123284"/>
                </a:lnTo>
                <a:lnTo>
                  <a:pt x="1273999" y="1087055"/>
                </a:lnTo>
                <a:lnTo>
                  <a:pt x="1297855" y="1049132"/>
                </a:lnTo>
                <a:lnTo>
                  <a:pt x="1319293" y="1009620"/>
                </a:lnTo>
                <a:lnTo>
                  <a:pt x="1338208" y="968621"/>
                </a:lnTo>
                <a:lnTo>
                  <a:pt x="1354499" y="926239"/>
                </a:lnTo>
                <a:lnTo>
                  <a:pt x="1368059" y="882579"/>
                </a:lnTo>
                <a:lnTo>
                  <a:pt x="1378787" y="837744"/>
                </a:lnTo>
                <a:lnTo>
                  <a:pt x="1386578" y="791838"/>
                </a:lnTo>
                <a:lnTo>
                  <a:pt x="1391329" y="744966"/>
                </a:lnTo>
                <a:lnTo>
                  <a:pt x="1392936" y="697230"/>
                </a:lnTo>
                <a:lnTo>
                  <a:pt x="1391329" y="649493"/>
                </a:lnTo>
                <a:lnTo>
                  <a:pt x="1386578" y="602621"/>
                </a:lnTo>
                <a:lnTo>
                  <a:pt x="1378787" y="556715"/>
                </a:lnTo>
                <a:lnTo>
                  <a:pt x="1368059" y="511880"/>
                </a:lnTo>
                <a:lnTo>
                  <a:pt x="1354499" y="468220"/>
                </a:lnTo>
                <a:lnTo>
                  <a:pt x="1338208" y="425838"/>
                </a:lnTo>
                <a:lnTo>
                  <a:pt x="1319293" y="384839"/>
                </a:lnTo>
                <a:lnTo>
                  <a:pt x="1297855" y="345327"/>
                </a:lnTo>
                <a:lnTo>
                  <a:pt x="1273999" y="307404"/>
                </a:lnTo>
                <a:lnTo>
                  <a:pt x="1247828" y="271175"/>
                </a:lnTo>
                <a:lnTo>
                  <a:pt x="1219446" y="236745"/>
                </a:lnTo>
                <a:lnTo>
                  <a:pt x="1188958" y="204216"/>
                </a:lnTo>
                <a:lnTo>
                  <a:pt x="1156465" y="173692"/>
                </a:lnTo>
                <a:lnTo>
                  <a:pt x="1122073" y="145278"/>
                </a:lnTo>
                <a:lnTo>
                  <a:pt x="1085884" y="119077"/>
                </a:lnTo>
                <a:lnTo>
                  <a:pt x="1048004" y="95193"/>
                </a:lnTo>
                <a:lnTo>
                  <a:pt x="1008534" y="73730"/>
                </a:lnTo>
                <a:lnTo>
                  <a:pt x="967579" y="54792"/>
                </a:lnTo>
                <a:lnTo>
                  <a:pt x="925242" y="38483"/>
                </a:lnTo>
                <a:lnTo>
                  <a:pt x="881628" y="24906"/>
                </a:lnTo>
                <a:lnTo>
                  <a:pt x="836840" y="14165"/>
                </a:lnTo>
                <a:lnTo>
                  <a:pt x="790981" y="6364"/>
                </a:lnTo>
                <a:lnTo>
                  <a:pt x="744156" y="1608"/>
                </a:lnTo>
                <a:lnTo>
                  <a:pt x="69646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89326" y="3213354"/>
            <a:ext cx="1393190" cy="1394460"/>
          </a:xfrm>
          <a:custGeom>
            <a:avLst/>
            <a:gdLst/>
            <a:ahLst/>
            <a:cxnLst/>
            <a:rect l="l" t="t" r="r" b="b"/>
            <a:pathLst>
              <a:path w="1393189" h="1394460">
                <a:moveTo>
                  <a:pt x="0" y="697230"/>
                </a:moveTo>
                <a:lnTo>
                  <a:pt x="1606" y="649493"/>
                </a:lnTo>
                <a:lnTo>
                  <a:pt x="6357" y="602621"/>
                </a:lnTo>
                <a:lnTo>
                  <a:pt x="14148" y="556715"/>
                </a:lnTo>
                <a:lnTo>
                  <a:pt x="24876" y="511880"/>
                </a:lnTo>
                <a:lnTo>
                  <a:pt x="38436" y="468220"/>
                </a:lnTo>
                <a:lnTo>
                  <a:pt x="54727" y="425838"/>
                </a:lnTo>
                <a:lnTo>
                  <a:pt x="73642" y="384839"/>
                </a:lnTo>
                <a:lnTo>
                  <a:pt x="95080" y="345327"/>
                </a:lnTo>
                <a:lnTo>
                  <a:pt x="118936" y="307404"/>
                </a:lnTo>
                <a:lnTo>
                  <a:pt x="145107" y="271175"/>
                </a:lnTo>
                <a:lnTo>
                  <a:pt x="173489" y="236745"/>
                </a:lnTo>
                <a:lnTo>
                  <a:pt x="203977" y="204215"/>
                </a:lnTo>
                <a:lnTo>
                  <a:pt x="236470" y="173692"/>
                </a:lnTo>
                <a:lnTo>
                  <a:pt x="270862" y="145278"/>
                </a:lnTo>
                <a:lnTo>
                  <a:pt x="307051" y="119077"/>
                </a:lnTo>
                <a:lnTo>
                  <a:pt x="344932" y="95193"/>
                </a:lnTo>
                <a:lnTo>
                  <a:pt x="384401" y="73730"/>
                </a:lnTo>
                <a:lnTo>
                  <a:pt x="425356" y="54792"/>
                </a:lnTo>
                <a:lnTo>
                  <a:pt x="467693" y="38483"/>
                </a:lnTo>
                <a:lnTo>
                  <a:pt x="511307" y="24906"/>
                </a:lnTo>
                <a:lnTo>
                  <a:pt x="556095" y="14165"/>
                </a:lnTo>
                <a:lnTo>
                  <a:pt x="601954" y="6364"/>
                </a:lnTo>
                <a:lnTo>
                  <a:pt x="648779" y="1608"/>
                </a:lnTo>
                <a:lnTo>
                  <a:pt x="696468" y="0"/>
                </a:lnTo>
                <a:lnTo>
                  <a:pt x="744156" y="1608"/>
                </a:lnTo>
                <a:lnTo>
                  <a:pt x="790981" y="6364"/>
                </a:lnTo>
                <a:lnTo>
                  <a:pt x="836840" y="14165"/>
                </a:lnTo>
                <a:lnTo>
                  <a:pt x="881628" y="24906"/>
                </a:lnTo>
                <a:lnTo>
                  <a:pt x="925242" y="38483"/>
                </a:lnTo>
                <a:lnTo>
                  <a:pt x="967579" y="54792"/>
                </a:lnTo>
                <a:lnTo>
                  <a:pt x="1008534" y="73730"/>
                </a:lnTo>
                <a:lnTo>
                  <a:pt x="1048004" y="95193"/>
                </a:lnTo>
                <a:lnTo>
                  <a:pt x="1085884" y="119077"/>
                </a:lnTo>
                <a:lnTo>
                  <a:pt x="1122073" y="145278"/>
                </a:lnTo>
                <a:lnTo>
                  <a:pt x="1156465" y="173692"/>
                </a:lnTo>
                <a:lnTo>
                  <a:pt x="1188958" y="204216"/>
                </a:lnTo>
                <a:lnTo>
                  <a:pt x="1219446" y="236745"/>
                </a:lnTo>
                <a:lnTo>
                  <a:pt x="1247828" y="271175"/>
                </a:lnTo>
                <a:lnTo>
                  <a:pt x="1273999" y="307404"/>
                </a:lnTo>
                <a:lnTo>
                  <a:pt x="1297855" y="345327"/>
                </a:lnTo>
                <a:lnTo>
                  <a:pt x="1319293" y="384839"/>
                </a:lnTo>
                <a:lnTo>
                  <a:pt x="1338208" y="425838"/>
                </a:lnTo>
                <a:lnTo>
                  <a:pt x="1354499" y="468220"/>
                </a:lnTo>
                <a:lnTo>
                  <a:pt x="1368059" y="511880"/>
                </a:lnTo>
                <a:lnTo>
                  <a:pt x="1378787" y="556715"/>
                </a:lnTo>
                <a:lnTo>
                  <a:pt x="1386578" y="602621"/>
                </a:lnTo>
                <a:lnTo>
                  <a:pt x="1391329" y="649493"/>
                </a:lnTo>
                <a:lnTo>
                  <a:pt x="1392936" y="697230"/>
                </a:lnTo>
                <a:lnTo>
                  <a:pt x="1391329" y="744966"/>
                </a:lnTo>
                <a:lnTo>
                  <a:pt x="1386578" y="791838"/>
                </a:lnTo>
                <a:lnTo>
                  <a:pt x="1378787" y="837744"/>
                </a:lnTo>
                <a:lnTo>
                  <a:pt x="1368059" y="882579"/>
                </a:lnTo>
                <a:lnTo>
                  <a:pt x="1354499" y="926239"/>
                </a:lnTo>
                <a:lnTo>
                  <a:pt x="1338208" y="968621"/>
                </a:lnTo>
                <a:lnTo>
                  <a:pt x="1319293" y="1009620"/>
                </a:lnTo>
                <a:lnTo>
                  <a:pt x="1297855" y="1049132"/>
                </a:lnTo>
                <a:lnTo>
                  <a:pt x="1273999" y="1087055"/>
                </a:lnTo>
                <a:lnTo>
                  <a:pt x="1247828" y="1123284"/>
                </a:lnTo>
                <a:lnTo>
                  <a:pt x="1219446" y="1157714"/>
                </a:lnTo>
                <a:lnTo>
                  <a:pt x="1188958" y="1190244"/>
                </a:lnTo>
                <a:lnTo>
                  <a:pt x="1156465" y="1220767"/>
                </a:lnTo>
                <a:lnTo>
                  <a:pt x="1122073" y="1249181"/>
                </a:lnTo>
                <a:lnTo>
                  <a:pt x="1085884" y="1275382"/>
                </a:lnTo>
                <a:lnTo>
                  <a:pt x="1048003" y="1299266"/>
                </a:lnTo>
                <a:lnTo>
                  <a:pt x="1008534" y="1320729"/>
                </a:lnTo>
                <a:lnTo>
                  <a:pt x="967579" y="1339667"/>
                </a:lnTo>
                <a:lnTo>
                  <a:pt x="925242" y="1355976"/>
                </a:lnTo>
                <a:lnTo>
                  <a:pt x="881628" y="1369553"/>
                </a:lnTo>
                <a:lnTo>
                  <a:pt x="836840" y="1380294"/>
                </a:lnTo>
                <a:lnTo>
                  <a:pt x="790981" y="1388095"/>
                </a:lnTo>
                <a:lnTo>
                  <a:pt x="744156" y="1392851"/>
                </a:lnTo>
                <a:lnTo>
                  <a:pt x="696468" y="1394460"/>
                </a:lnTo>
                <a:lnTo>
                  <a:pt x="648779" y="1392851"/>
                </a:lnTo>
                <a:lnTo>
                  <a:pt x="601954" y="1388095"/>
                </a:lnTo>
                <a:lnTo>
                  <a:pt x="556095" y="1380294"/>
                </a:lnTo>
                <a:lnTo>
                  <a:pt x="511307" y="1369553"/>
                </a:lnTo>
                <a:lnTo>
                  <a:pt x="467693" y="1355976"/>
                </a:lnTo>
                <a:lnTo>
                  <a:pt x="425356" y="1339667"/>
                </a:lnTo>
                <a:lnTo>
                  <a:pt x="384401" y="1320729"/>
                </a:lnTo>
                <a:lnTo>
                  <a:pt x="344931" y="1299266"/>
                </a:lnTo>
                <a:lnTo>
                  <a:pt x="307051" y="1275382"/>
                </a:lnTo>
                <a:lnTo>
                  <a:pt x="270862" y="1249181"/>
                </a:lnTo>
                <a:lnTo>
                  <a:pt x="236470" y="1220767"/>
                </a:lnTo>
                <a:lnTo>
                  <a:pt x="203977" y="1190244"/>
                </a:lnTo>
                <a:lnTo>
                  <a:pt x="173489" y="1157714"/>
                </a:lnTo>
                <a:lnTo>
                  <a:pt x="145107" y="1123284"/>
                </a:lnTo>
                <a:lnTo>
                  <a:pt x="118936" y="1087055"/>
                </a:lnTo>
                <a:lnTo>
                  <a:pt x="95080" y="1049132"/>
                </a:lnTo>
                <a:lnTo>
                  <a:pt x="73642" y="1009620"/>
                </a:lnTo>
                <a:lnTo>
                  <a:pt x="54727" y="968621"/>
                </a:lnTo>
                <a:lnTo>
                  <a:pt x="38436" y="926239"/>
                </a:lnTo>
                <a:lnTo>
                  <a:pt x="24876" y="882579"/>
                </a:lnTo>
                <a:lnTo>
                  <a:pt x="14148" y="837744"/>
                </a:lnTo>
                <a:lnTo>
                  <a:pt x="6357" y="791838"/>
                </a:lnTo>
                <a:lnTo>
                  <a:pt x="1606" y="744966"/>
                </a:lnTo>
                <a:lnTo>
                  <a:pt x="0" y="69723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59073" y="3524377"/>
            <a:ext cx="852805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60"/>
              </a:lnSpc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Önlem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43121" y="2978150"/>
            <a:ext cx="405130" cy="388620"/>
          </a:xfrm>
          <a:custGeom>
            <a:avLst/>
            <a:gdLst/>
            <a:ahLst/>
            <a:cxnLst/>
            <a:rect l="l" t="t" r="r" b="b"/>
            <a:pathLst>
              <a:path w="405129" h="388620">
                <a:moveTo>
                  <a:pt x="52196" y="0"/>
                </a:moveTo>
                <a:lnTo>
                  <a:pt x="122681" y="62357"/>
                </a:lnTo>
                <a:lnTo>
                  <a:pt x="0" y="201040"/>
                </a:lnTo>
                <a:lnTo>
                  <a:pt x="211454" y="388112"/>
                </a:lnTo>
                <a:lnTo>
                  <a:pt x="334263" y="249427"/>
                </a:lnTo>
                <a:lnTo>
                  <a:pt x="393411" y="249427"/>
                </a:lnTo>
                <a:lnTo>
                  <a:pt x="351154" y="17017"/>
                </a:lnTo>
                <a:lnTo>
                  <a:pt x="52196" y="0"/>
                </a:lnTo>
                <a:close/>
              </a:path>
              <a:path w="405129" h="388620">
                <a:moveTo>
                  <a:pt x="393411" y="249427"/>
                </a:moveTo>
                <a:lnTo>
                  <a:pt x="334263" y="249427"/>
                </a:lnTo>
                <a:lnTo>
                  <a:pt x="404749" y="311785"/>
                </a:lnTo>
                <a:lnTo>
                  <a:pt x="393411" y="249427"/>
                </a:lnTo>
                <a:close/>
              </a:path>
            </a:pathLst>
          </a:custGeom>
          <a:solidFill>
            <a:srgbClr val="B1C1D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581400" y="1219200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020">
              <a:lnSpc>
                <a:spcPct val="100000"/>
              </a:lnSpc>
            </a:pP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Eğitim</a:t>
            </a:r>
            <a:r>
              <a:rPr spc="-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İçeriği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487458"/>
              </p:ext>
            </p:extLst>
          </p:nvPr>
        </p:nvGraphicFramePr>
        <p:xfrm>
          <a:off x="396857" y="1597938"/>
          <a:ext cx="8543943" cy="410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2100">
                <a:tc>
                  <a:txBody>
                    <a:bodyPr/>
                    <a:lstStyle/>
                    <a:p>
                      <a:pPr marL="5422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1.GÜN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5422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5825" algn="l"/>
                        </a:tabLst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Tanışma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8851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582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TSE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Tanıtımı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8851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5825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Eğitimin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Amacı</a:t>
                      </a:r>
                    </a:p>
                    <a:p>
                      <a:pPr marL="8851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5825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Proses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Yaklaşımı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5659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-Terimler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Tarifler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56590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-PUKÖ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Modeli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8851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5825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Proseslerin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Belirlenmesi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542290" marR="9467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582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Proseslerin Sırası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ve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Etkileşimlerinin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Belirlenmesi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8851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5825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Proseslerin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Yönetimi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851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5825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Pratik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Çalışmalar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54292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2.GÜN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2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85825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6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ISO 9001:2015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Risk</a:t>
                      </a:r>
                    </a:p>
                    <a:p>
                      <a:pPr marL="885825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6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Risk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Yönetim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Süreci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885825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6460" algn="l"/>
                        </a:tabLst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Terimler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Tarifler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885825" marR="8216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64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Risk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Fırsatları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Belirleme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Faaliyetleri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734695" lvl="1" indent="-13525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73533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Risk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Fırsatların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Belirlenmesi</a:t>
                      </a:r>
                    </a:p>
                    <a:p>
                      <a:pPr marL="734695" lvl="1" indent="-13525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735330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Faaliyetlerin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Oluşturulması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542925" marR="80899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00076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Risk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Fırsatlara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Yönelik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Faaliyetlerin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KYS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Prosesleri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ile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Entegrasyonu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000125" indent="-4572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1000760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Pratik</a:t>
                      </a:r>
                      <a:r>
                        <a:rPr sz="16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Çalışmalar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5"/>
                        </a:lnSpc>
                      </a:pP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731252" y="0"/>
            <a:ext cx="1410461" cy="832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9632" y="1496178"/>
            <a:ext cx="6298882" cy="3907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676400" y="1231638"/>
            <a:ext cx="52578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43610" algn="l"/>
              </a:tabLst>
            </a:pPr>
            <a:r>
              <a:rPr sz="2400" b="0" spc="-5" dirty="0">
                <a:latin typeface="Arial"/>
                <a:cs typeface="Arial"/>
              </a:rPr>
              <a:t>Şekil-	</a:t>
            </a:r>
            <a:r>
              <a:rPr sz="2400" b="0" dirty="0">
                <a:latin typeface="Arial"/>
                <a:cs typeface="Arial"/>
              </a:rPr>
              <a:t>ISO </a:t>
            </a:r>
            <a:r>
              <a:rPr sz="2400" b="0" spc="-5" dirty="0">
                <a:latin typeface="Arial"/>
                <a:cs typeface="Arial"/>
              </a:rPr>
              <a:t>9001:2015 PUKO</a:t>
            </a:r>
            <a:r>
              <a:rPr sz="2400" b="0" spc="-35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Döngüsü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026" y="1276858"/>
            <a:ext cx="547370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Kur</a:t>
            </a:r>
            <a:r>
              <a:rPr sz="1000" dirty="0">
                <a:latin typeface="Calibri"/>
                <a:cs typeface="Calibri"/>
              </a:rPr>
              <a:t>u</a:t>
            </a:r>
            <a:r>
              <a:rPr sz="1000" spc="-5" dirty="0">
                <a:latin typeface="Calibri"/>
                <a:cs typeface="Calibri"/>
              </a:rPr>
              <a:t>lu</a:t>
            </a:r>
            <a:r>
              <a:rPr sz="1000" spc="-10" dirty="0">
                <a:latin typeface="Calibri"/>
                <a:cs typeface="Calibri"/>
              </a:rPr>
              <a:t>ş</a:t>
            </a:r>
            <a:r>
              <a:rPr sz="1000" spc="-5" dirty="0">
                <a:latin typeface="Calibri"/>
                <a:cs typeface="Calibri"/>
              </a:rPr>
              <a:t>un  Bağlamı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0882" y="1709673"/>
            <a:ext cx="16573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(4)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420" y="5102275"/>
            <a:ext cx="859155" cy="525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z="1100" spc="-5" dirty="0">
                <a:latin typeface="Calibri"/>
                <a:cs typeface="Calibri"/>
              </a:rPr>
              <a:t>İlgili </a:t>
            </a:r>
            <a:r>
              <a:rPr sz="1100" dirty="0">
                <a:latin typeface="Calibri"/>
                <a:cs typeface="Calibri"/>
              </a:rPr>
              <a:t>Tarafların  İhtiyaç ve  Beklentileri</a:t>
            </a:r>
            <a:r>
              <a:rPr sz="1100" spc="-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(4)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9073" y="1757679"/>
            <a:ext cx="495934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Destek  &amp;  </a:t>
            </a:r>
            <a:r>
              <a:rPr sz="1100" spc="-5" dirty="0">
                <a:latin typeface="Calibri"/>
                <a:cs typeface="Calibri"/>
              </a:rPr>
              <a:t>Operasy 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(7,8)  </a:t>
            </a:r>
            <a:r>
              <a:rPr sz="1200" dirty="0">
                <a:latin typeface="Calibri"/>
                <a:cs typeface="Calibri"/>
              </a:rPr>
              <a:t>(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54473" y="3422777"/>
            <a:ext cx="43751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Li</a:t>
            </a:r>
            <a:r>
              <a:rPr sz="1100" spc="-10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erlik  </a:t>
            </a:r>
            <a:r>
              <a:rPr sz="1100" spc="-5" dirty="0">
                <a:latin typeface="Calibri"/>
                <a:cs typeface="Calibri"/>
              </a:rPr>
              <a:t>(5)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8100" y="3579241"/>
            <a:ext cx="504825" cy="300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</a:pPr>
            <a:r>
              <a:rPr sz="900" dirty="0">
                <a:latin typeface="Arial"/>
                <a:cs typeface="Arial"/>
              </a:rPr>
              <a:t>Plan</a:t>
            </a:r>
            <a:r>
              <a:rPr sz="900" spc="-5" dirty="0">
                <a:latin typeface="Arial"/>
                <a:cs typeface="Arial"/>
              </a:rPr>
              <a:t>la</a:t>
            </a:r>
            <a:r>
              <a:rPr sz="900" spc="5" dirty="0">
                <a:latin typeface="Arial"/>
                <a:cs typeface="Arial"/>
              </a:rPr>
              <a:t>m</a:t>
            </a:r>
            <a:r>
              <a:rPr sz="900" spc="-5" dirty="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  <a:p>
            <a:pPr marL="20320" algn="ctr">
              <a:lnSpc>
                <a:spcPts val="1200"/>
              </a:lnSpc>
            </a:pPr>
            <a:r>
              <a:rPr sz="1000" spc="-5" dirty="0">
                <a:latin typeface="Arial"/>
                <a:cs typeface="Arial"/>
              </a:rPr>
              <a:t>(6)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54241" y="3418713"/>
            <a:ext cx="393065" cy="63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00" spc="-5" dirty="0">
                <a:latin typeface="Calibri"/>
                <a:cs typeface="Calibri"/>
              </a:rPr>
              <a:t>Perf.  D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ğ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rl.</a:t>
            </a:r>
            <a:endParaRPr sz="1000">
              <a:latin typeface="Calibri"/>
              <a:cs typeface="Calibri"/>
            </a:endParaRPr>
          </a:p>
          <a:p>
            <a:pPr marL="9779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(9)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32503" y="5508259"/>
            <a:ext cx="466725" cy="358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sz="1100" dirty="0">
                <a:latin typeface="Calibri"/>
                <a:cs typeface="Calibri"/>
              </a:rPr>
              <a:t>İyileştir  me</a:t>
            </a:r>
            <a:r>
              <a:rPr sz="1100" spc="-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(10)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742" y="3364229"/>
            <a:ext cx="8255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Müşteri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Şartları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11397" y="2557653"/>
            <a:ext cx="33782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Pla</a:t>
            </a:r>
            <a:r>
              <a:rPr sz="1000" dirty="0">
                <a:latin typeface="Calibri"/>
                <a:cs typeface="Calibri"/>
              </a:rPr>
              <a:t>n</a:t>
            </a:r>
            <a:r>
              <a:rPr sz="1000" spc="-5" dirty="0">
                <a:latin typeface="Calibri"/>
                <a:cs typeface="Calibri"/>
              </a:rPr>
              <a:t>la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7402" y="4415408"/>
            <a:ext cx="50101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Önlem</a:t>
            </a:r>
            <a:r>
              <a:rPr sz="1000" spc="-8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12155" y="2414778"/>
            <a:ext cx="38036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U</a:t>
            </a:r>
            <a:r>
              <a:rPr sz="1000" spc="-5" dirty="0">
                <a:latin typeface="Calibri"/>
                <a:cs typeface="Calibri"/>
              </a:rPr>
              <a:t>ygula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7778" y="4269485"/>
            <a:ext cx="408305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00" spc="-5" dirty="0">
                <a:latin typeface="Calibri"/>
                <a:cs typeface="Calibri"/>
              </a:rPr>
              <a:t>Kontr</a:t>
            </a:r>
            <a:r>
              <a:rPr sz="1000" dirty="0">
                <a:latin typeface="Calibri"/>
                <a:cs typeface="Calibri"/>
              </a:rPr>
              <a:t>o</a:t>
            </a:r>
            <a:r>
              <a:rPr sz="1000" spc="-5" dirty="0">
                <a:latin typeface="Calibri"/>
                <a:cs typeface="Calibri"/>
              </a:rPr>
              <a:t>l  </a:t>
            </a:r>
            <a:r>
              <a:rPr sz="1000" dirty="0">
                <a:latin typeface="Calibri"/>
                <a:cs typeface="Calibri"/>
              </a:rPr>
              <a:t>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0441" y="2714115"/>
            <a:ext cx="718185" cy="327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000" spc="-5" dirty="0">
                <a:latin typeface="Calibri"/>
                <a:cs typeface="Calibri"/>
              </a:rPr>
              <a:t>Müşteri  M</a:t>
            </a:r>
            <a:r>
              <a:rPr sz="1000" spc="-10" dirty="0">
                <a:latin typeface="Calibri"/>
                <a:cs typeface="Calibri"/>
              </a:rPr>
              <a:t>em</a:t>
            </a:r>
            <a:r>
              <a:rPr sz="1000" spc="-5" dirty="0">
                <a:latin typeface="Calibri"/>
                <a:cs typeface="Calibri"/>
              </a:rPr>
              <a:t>nuniy</a:t>
            </a:r>
            <a:r>
              <a:rPr sz="1000" spc="-10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ti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02513" y="3942460"/>
            <a:ext cx="525780" cy="327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00"/>
              </a:lnSpc>
            </a:pPr>
            <a:r>
              <a:rPr sz="1000" spc="-5" dirty="0">
                <a:latin typeface="Calibri"/>
                <a:cs typeface="Calibri"/>
              </a:rPr>
              <a:t>Ürün ve  Hizm</a:t>
            </a:r>
            <a:r>
              <a:rPr sz="1000" spc="-15" dirty="0">
                <a:latin typeface="Calibri"/>
                <a:cs typeface="Calibri"/>
              </a:rPr>
              <a:t>e</a:t>
            </a:r>
            <a:r>
              <a:rPr sz="1000" spc="-5" dirty="0">
                <a:latin typeface="Calibri"/>
                <a:cs typeface="Calibri"/>
              </a:rPr>
              <a:t>tler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65403" y="3364229"/>
            <a:ext cx="55880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KYS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S</a:t>
            </a:r>
            <a:r>
              <a:rPr sz="1000" spc="-5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uç</a:t>
            </a:r>
            <a:r>
              <a:rPr sz="1000" spc="-10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arı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956305" y="1295400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740">
              <a:lnSpc>
                <a:spcPct val="100000"/>
              </a:lnSpc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PLANLA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06240"/>
              </p:ext>
            </p:extLst>
          </p:nvPr>
        </p:nvGraphicFramePr>
        <p:xfrm>
          <a:off x="746905" y="1676400"/>
          <a:ext cx="7650188" cy="436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1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280">
                <a:tc>
                  <a:txBody>
                    <a:bodyPr/>
                    <a:lstStyle/>
                    <a:p>
                      <a:pPr marL="85090" marR="3568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adımlar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5090" marR="4921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  bağlamının  </a:t>
                      </a:r>
                      <a:r>
                        <a:rPr sz="1800" spc="-14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anım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5090" marR="8064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Kuruluş, amaçlarını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gerçekleştirmek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için,  ilgili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tarafların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şartlarının,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ihtiyaç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beklentilerinin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karşılanması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ile ilgili  sorumluluklarını 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tanımlamalıdır.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85725" marR="285750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Kuruluş, şartların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karşılanması için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iç ve dış  sorumluluklarını toparlamalı, analiz etmeli  ve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belirlemelidir.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85725" marR="5314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Bu şartların,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ihtiyaçların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beklentilerin  anlaşılmasının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garanti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almak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için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ilgili 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taraflarla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düzenli periyotlarda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iletişim  kurmalı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ya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izlemelidir.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048000" y="1310322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740">
              <a:lnSpc>
                <a:spcPct val="100000"/>
              </a:lnSpc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PLANLA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820062"/>
              </p:ext>
            </p:extLst>
          </p:nvPr>
        </p:nvGraphicFramePr>
        <p:xfrm>
          <a:off x="838200" y="1752600"/>
          <a:ext cx="7154609" cy="4202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2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6429">
                <a:tc>
                  <a:txBody>
                    <a:bodyPr/>
                    <a:lstStyle/>
                    <a:p>
                      <a:pPr marL="85090" marR="35687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adımlar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7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5090" marR="2667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Kuruluşun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kapsam,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politika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amaçlarının  tanımlanması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5090" marR="86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 KYS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için  kapsam, politika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 amaçlar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oluştururken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bu  şartların,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ihtiyaçların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beklentilerin  analiz edilmesi  temelini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göz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önüne 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almalıdır.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85725" marR="6311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Kuruluş, KYS kapsamı, sınırları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uygulanabilirliğini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tanımlarken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iç ve dış  bağlamı ve ilgili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tarafların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şartlarını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göz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önünde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bulundurmalıdır.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 pazarını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tanımlamalıdır.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85725" marR="19621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Üst yönetim istenilen çıktılar için politika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 amaçları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oluşturmalıdır.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124200" y="1371600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6460">
              <a:lnSpc>
                <a:spcPct val="100000"/>
              </a:lnSpc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PLANLA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5948"/>
              </p:ext>
            </p:extLst>
          </p:nvPr>
        </p:nvGraphicFramePr>
        <p:xfrm>
          <a:off x="762000" y="1905000"/>
          <a:ext cx="7535609" cy="3997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5044">
                <a:tc>
                  <a:txBody>
                    <a:bodyPr/>
                    <a:lstStyle/>
                    <a:p>
                      <a:pPr marL="85090" marR="3568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adımlar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5090" marR="511809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Kuruluşun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proseslerini 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anım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5090" marR="1352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istenilen  çıktıların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üretilmesi,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politika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amaçlara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ulaşılması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için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proseslerini 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tanımlamalıdır.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Yönetim,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amaçlanan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çıktıların</a:t>
                      </a:r>
                      <a:r>
                        <a:rPr sz="18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başarılması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için ihtiyaç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duyulan prosesleri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belirlemelidir.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85725" marR="48768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Bu prosesler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yönetim,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kaynaklar,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işletim,  ölçme, analiz ve geliştirmeyi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içermelidir.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989338" y="1310322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6460">
              <a:lnSpc>
                <a:spcPct val="100000"/>
              </a:lnSpc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PLANLA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01411"/>
              </p:ext>
            </p:extLst>
          </p:nvPr>
        </p:nvGraphicFramePr>
        <p:xfrm>
          <a:off x="284525" y="1752600"/>
          <a:ext cx="8641015" cy="429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6542">
                <a:tc>
                  <a:txBody>
                    <a:bodyPr/>
                    <a:lstStyle/>
                    <a:p>
                      <a:pPr marL="85090" marR="5524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adımlar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090" marR="12446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Proseslerin sırasının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tanımlanması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5090" marR="14986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Proses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akışının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sıralama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  etkileşiminin  belirlenmesi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725" marR="3073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Aşağıdaki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hususlar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göz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önünde bulundurularak,  proses ağının ve etkileşimlerinin tanımlanması ve  anlatılması: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marR="27622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Her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bir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prosesin girdileri ve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çıktıları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(iç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veya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dış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olabilir)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Etkilediği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veya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etkilendiği proseslerin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etkileşimleri ve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ara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yüzleri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Sıralamanın optimum etkinliği ve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verimliliği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marR="14160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Proses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etkileşiminin etkinliği riskleri (etkileşimin 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doğru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kurgulanmamasından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kaynaklanan)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85725" marR="7150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Sıralama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 etkileşim, modelleme,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diyagram,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matris, akış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şeması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vb.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araçlar kullanılarak 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geliştirilebilir.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124200" y="1389442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740">
              <a:lnSpc>
                <a:spcPct val="100000"/>
              </a:lnSpc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PLANLA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65581"/>
              </p:ext>
            </p:extLst>
          </p:nvPr>
        </p:nvGraphicFramePr>
        <p:xfrm>
          <a:off x="349091" y="1831720"/>
          <a:ext cx="8445816" cy="4178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6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285">
                <a:tc>
                  <a:txBody>
                    <a:bodyPr/>
                    <a:lstStyle/>
                    <a:p>
                      <a:pPr marL="85090" marR="3562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adımlar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5090" marR="272415" algn="just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Proses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sahibinin  ve sorumluların  tanımlanması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5090" marR="3079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Her bir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proses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için  sorumluluk ve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yetkinin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tanımlanması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725" marR="220979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Üst yönetim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her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bir proses ve etkileşimde 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olduğu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prosesler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için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sahipleri, sorumluları,  çalışma grupları,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görevlileri, yetkilileri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tanımlamalı ve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organize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etmeli,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etkin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bir  tanımlama, uygulama, sürdürme ve  iyileştirme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için yetkinlikleri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sağlamalıdır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725" marR="25209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Proses etkileşiminin yönetilmesi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için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bir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yönetim sistemi takımı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kurmak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faydalı 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olabilir,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bu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takım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tüm proseslere hakim  olacak şekilde etkileşimde olan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tüm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faaliyet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temsilcilerini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içerebilir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023139" y="1310322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740">
              <a:lnSpc>
                <a:spcPct val="100000"/>
              </a:lnSpc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PLANLA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87757"/>
              </p:ext>
            </p:extLst>
          </p:nvPr>
        </p:nvGraphicFramePr>
        <p:xfrm>
          <a:off x="498348" y="1752600"/>
          <a:ext cx="8280971" cy="4138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2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808">
                <a:tc>
                  <a:txBody>
                    <a:bodyPr/>
                    <a:lstStyle/>
                    <a:p>
                      <a:pPr marL="85090" marR="3562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adımlar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800" b="1" spc="-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5090" marR="511809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Dokümante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edilmiş bilgi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ihtiyacının 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anım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5090" marR="478155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Tanımlanmış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proseslerin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nasıl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dokümante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edileceğinin  belirlenmesi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85725" marR="2063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 risk tabanlı düşünceyi baz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alarak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dokümante edilmiş bilgi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ihtiyacını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aşağıdaki  şekilde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belirler;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85725" marR="230504">
                        <a:lnSpc>
                          <a:spcPct val="100000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-Organizasyonun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büyüklüğü ve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faaliyetlerin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tipi,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-Proseslerin karmaşıklığı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etkileşimleri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-Proseslerin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önemi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-Performans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değerlendirme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ihtiyacı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939637" y="1323075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6460">
              <a:lnSpc>
                <a:spcPct val="100000"/>
              </a:lnSpc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PLANLA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46208"/>
              </p:ext>
            </p:extLst>
          </p:nvPr>
        </p:nvGraphicFramePr>
        <p:xfrm>
          <a:off x="414846" y="1808274"/>
          <a:ext cx="8280971" cy="4207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2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457">
                <a:tc>
                  <a:txBody>
                    <a:bodyPr/>
                    <a:lstStyle/>
                    <a:p>
                      <a:pPr marL="85090" marR="1403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adımlar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6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5090" marR="15621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içerisindeki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ara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yüzlerin,  risklerin ve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faaliyetlerin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tanımlanması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090" marR="25209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İstenmeyen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çıktı  risklerinin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belirlenmesi ve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istenen çıktılara 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ulaşmak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için  ihtiyaç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duyulan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faaliyetlerin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tanımlanması.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72110" indent="-286385">
                        <a:lnSpc>
                          <a:spcPct val="100000"/>
                        </a:lnSpc>
                        <a:spcBef>
                          <a:spcPts val="95"/>
                        </a:spcBef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Girdi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 çıktıların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tanımlanması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marR="18415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İstenmeyen çıktıların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olması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durumunda,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ürün ve hizmetin uygunluğu ve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müşteri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memnuniyetine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yönelik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risklerin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belirlenmesi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marR="10160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Girdilerin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istenen çıktılara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dönüştürülmesi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için  gerekli faaliyetlerin, ölçüm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kontrollerin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tanımlanması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Proses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içerisindeki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faaliyetlerin sıralama</a:t>
                      </a:r>
                      <a:r>
                        <a:rPr sz="1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R="32067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etkileşimlerinin belirlenip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tanımlanması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marR="334645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Her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bir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faaliyetin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nasıl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gerçekleştirileceğinin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belirlenmesi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85725" marR="4457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Kuruluş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paydaşlar için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tüm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önemli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risklerin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yönetim sistemi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içerisinde bulundurulması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sağlanmalıdır.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956306" y="1219200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740">
              <a:lnSpc>
                <a:spcPct val="100000"/>
              </a:lnSpc>
            </a:pPr>
            <a:r>
              <a:rPr spc="-5" dirty="0">
                <a:solidFill>
                  <a:srgbClr val="17375E"/>
                </a:solidFill>
                <a:latin typeface="Calibri"/>
                <a:cs typeface="Calibri"/>
              </a:rPr>
              <a:t>PLANLA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52415"/>
              </p:ext>
            </p:extLst>
          </p:nvPr>
        </p:nvGraphicFramePr>
        <p:xfrm>
          <a:off x="354518" y="1600200"/>
          <a:ext cx="8320784" cy="4335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893">
                <a:tc>
                  <a:txBody>
                    <a:bodyPr/>
                    <a:lstStyle/>
                    <a:p>
                      <a:pPr marL="84455" marR="3790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adımlar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4455" marR="2622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İzleme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Ölçme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gerekliliklerinin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tanımlanması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090" marR="5111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İzleme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ölçme  metotlarının  belirlenmesi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5090" marR="752475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Kayıt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tutma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ihtiyacının  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anım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ası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797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Prosesler ve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sistem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etkinlik ve verimliliğini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garanti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altına almak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için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geçerli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kılmayı 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tanımlanmalıdır.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Bunu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yarken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aşağıdaki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faktörler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dikkate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alınmalıdır: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İzleme ve ölçme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kriteri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Performans gözden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geçirmeleri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İlgili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tarafların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memnuniyeti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Tedarikçi</a:t>
                      </a:r>
                      <a:r>
                        <a:rPr sz="16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performansı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Zamanında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teslim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teslim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süresi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Fire oranları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atık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Proses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maliyeti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Kaza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sıklığı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Şartlara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uygunluk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ile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ilgili diğer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ölçümler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124200" y="1371600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0">
              <a:lnSpc>
                <a:spcPct val="100000"/>
              </a:lnSpc>
            </a:pP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UYGULA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734728"/>
              </p:ext>
            </p:extLst>
          </p:nvPr>
        </p:nvGraphicFramePr>
        <p:xfrm>
          <a:off x="302831" y="1981200"/>
          <a:ext cx="8559990" cy="4003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898">
                <a:tc>
                  <a:txBody>
                    <a:bodyPr/>
                    <a:lstStyle/>
                    <a:p>
                      <a:pPr marL="84455" marR="41973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adımlar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Uygulama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85090" marR="1409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Planlanan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faaliyet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 sonuçlara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ulaşmak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için gerekli  aksiyonların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uygulanması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85725" marR="10858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Kuruluş, planlanan sonuçlara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ulaşmak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için  gerekli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tanımlanmış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prosesler, prosedürler,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dış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kaynaklandırmalar ve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diğer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metotlarla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ilgili 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kontrol,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izleme, ölçme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faaliyetlerini yerine 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getirmelidir.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6617" y="2037337"/>
            <a:ext cx="1410461" cy="832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4244" y="2071116"/>
            <a:ext cx="3215639" cy="3436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583685" y="1519046"/>
            <a:ext cx="164465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45" dirty="0">
                <a:solidFill>
                  <a:srgbClr val="17375E"/>
                </a:solidFill>
                <a:latin typeface="Arial"/>
                <a:cs typeface="Arial"/>
              </a:rPr>
              <a:t>T</a:t>
            </a:r>
            <a:r>
              <a:rPr dirty="0">
                <a:solidFill>
                  <a:srgbClr val="17375E"/>
                </a:solidFill>
                <a:latin typeface="Arial"/>
                <a:cs typeface="Arial"/>
              </a:rPr>
              <a:t>an</a:t>
            </a:r>
            <a:r>
              <a:rPr spc="-10" dirty="0">
                <a:solidFill>
                  <a:srgbClr val="17375E"/>
                </a:solidFill>
                <a:latin typeface="Arial"/>
                <a:cs typeface="Arial"/>
              </a:rPr>
              <a:t>ı</a:t>
            </a:r>
            <a:r>
              <a:rPr dirty="0">
                <a:solidFill>
                  <a:srgbClr val="17375E"/>
                </a:solidFill>
                <a:latin typeface="Arial"/>
                <a:cs typeface="Arial"/>
              </a:rPr>
              <a:t>şma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124200" y="1371600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0">
              <a:lnSpc>
                <a:spcPct val="100000"/>
              </a:lnSpc>
            </a:pPr>
            <a:r>
              <a:rPr spc="-25" dirty="0">
                <a:solidFill>
                  <a:srgbClr val="17375E"/>
                </a:solidFill>
                <a:latin typeface="Calibri"/>
                <a:cs typeface="Calibri"/>
              </a:rPr>
              <a:t>UYGULA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80441"/>
              </p:ext>
            </p:extLst>
          </p:nvPr>
        </p:nvGraphicFramePr>
        <p:xfrm>
          <a:off x="292004" y="1905000"/>
          <a:ext cx="8559990" cy="3978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039">
                <a:tc>
                  <a:txBody>
                    <a:bodyPr/>
                    <a:lstStyle/>
                    <a:p>
                      <a:pPr marL="84455" marR="41973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adımlar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5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4455" marR="5746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Gerekli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kaynakların 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anım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anması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85090" marR="422909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Her bir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prosesin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etkin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yürütülmesi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için gerekli  kaynakların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belirlenmesi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Kaynak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örnekleri: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İnsan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kaynakları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Altyapı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Çevre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Bilgi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Doğal kaynaklar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(bilgi birikimi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dahil)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Malzeme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37211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74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Finansal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kaynaklar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429000" y="1371600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7675">
              <a:lnSpc>
                <a:spcPct val="100000"/>
              </a:lnSpc>
            </a:pPr>
            <a:r>
              <a:rPr spc="-30" dirty="0">
                <a:solidFill>
                  <a:srgbClr val="17375E"/>
                </a:solidFill>
                <a:latin typeface="Calibri"/>
                <a:cs typeface="Calibri"/>
              </a:rPr>
              <a:t>KONTROL</a:t>
            </a:r>
            <a:r>
              <a:rPr spc="-8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ET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204653"/>
              </p:ext>
            </p:extLst>
          </p:nvPr>
        </p:nvGraphicFramePr>
        <p:xfrm>
          <a:off x="267662" y="1981200"/>
          <a:ext cx="8559990" cy="3982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8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8420">
                <a:tc>
                  <a:txBody>
                    <a:bodyPr/>
                    <a:lstStyle/>
                    <a:p>
                      <a:pPr marL="84455" marR="419734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adımlar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84455" marR="123189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Proseslerin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planlanan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amaçlar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için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doğrulanması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85090" marR="29845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Proses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etkinliğinin  onaylanması ve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proses  karakteristiklerinin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kuruluş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amacı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ile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uyumlu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olduğunun  doğrulanması.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85725" marR="21590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Kuruluş çıktılarla amaçları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karşılaştırarak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şartların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yerine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getirildiğini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doğrulamalıdır.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Veri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toplamak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için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proseslere ihtiyaç</a:t>
                      </a:r>
                      <a:r>
                        <a:rPr sz="18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duyulur.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85725" marR="914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(Örnek: Ölçme, izleme,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gözden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geçirme,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tetkik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performans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analizleri)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124200" y="1310322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140">
              <a:lnSpc>
                <a:spcPct val="100000"/>
              </a:lnSpc>
            </a:pP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ÖNLEM</a:t>
            </a:r>
            <a:r>
              <a:rPr spc="-10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17375E"/>
                </a:solidFill>
                <a:latin typeface="Calibri"/>
                <a:cs typeface="Calibri"/>
              </a:rPr>
              <a:t>AL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71795"/>
              </p:ext>
            </p:extLst>
          </p:nvPr>
        </p:nvGraphicFramePr>
        <p:xfrm>
          <a:off x="228600" y="1752600"/>
          <a:ext cx="8785034" cy="4327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948">
                <a:tc>
                  <a:txBody>
                    <a:bodyPr/>
                    <a:lstStyle/>
                    <a:p>
                      <a:pPr marL="84455" marR="1549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Proses 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aklaşımın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aki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adımlar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yapmalı?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İzlenecek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Yol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5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İyileştirme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5090" marR="22796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İstenilen  çıktıların  sürekliliği</a:t>
                      </a:r>
                      <a:r>
                        <a:rPr sz="16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için 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proseslerin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değiştirilmesi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3968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Proses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etkinliğinin iyileştirilmesi için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bulgulara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yönelik önlemlerin  alınması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85090" marR="1206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Uygunsuzluk sonucunda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gerçekleştirilen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düzeltici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faaliyet, problemin 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kök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sebebinin tanımlanmasını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giderilmesini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içermelidir.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85090" marR="3200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«Sistem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Yaklaşımı»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gereği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sebep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sonuç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ayrı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prosesler içerisinde 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olabilir.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Problem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çözme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iyileştirme aşağıdaki önemli basamakları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içerir: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Problemleri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veya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amaçları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belirleme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Probleme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ait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verilerin toplaması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analizi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Çözümlerin seçilmesi, uygulanması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ve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etkinliğinin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147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değerlendirilmesi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37211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211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Alınan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çözüm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kararlarının sürekli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uygulanması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26642" y="1786635"/>
            <a:ext cx="2845435" cy="1984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45" dirty="0">
                <a:latin typeface="Calibri"/>
                <a:cs typeface="Calibri"/>
              </a:rPr>
              <a:t>PRATİK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ÇALIŞMA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3300">
              <a:latin typeface="Times New Roman"/>
              <a:cs typeface="Times New Roman"/>
            </a:endParaRPr>
          </a:p>
          <a:p>
            <a:pPr marL="372110" marR="366395" indent="-1905" algn="ctr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Proseslerin  </a:t>
            </a:r>
            <a:r>
              <a:rPr sz="3200" b="1" dirty="0">
                <a:latin typeface="Calibri"/>
                <a:cs typeface="Calibri"/>
              </a:rPr>
              <a:t>Belirl</a:t>
            </a:r>
            <a:r>
              <a:rPr sz="3200" b="1" spc="-5" dirty="0">
                <a:latin typeface="Calibri"/>
                <a:cs typeface="Calibri"/>
              </a:rPr>
              <a:t>enm</a:t>
            </a:r>
            <a:r>
              <a:rPr sz="3200" b="1" spc="-1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si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56759" y="2421635"/>
            <a:ext cx="4349495" cy="3204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727960" y="0"/>
            <a:ext cx="0" cy="1040130"/>
          </a:xfrm>
          <a:custGeom>
            <a:avLst/>
            <a:gdLst/>
            <a:ahLst/>
            <a:cxnLst/>
            <a:rect l="l" t="t" r="r" b="b"/>
            <a:pathLst>
              <a:path h="1040130">
                <a:moveTo>
                  <a:pt x="0" y="0"/>
                </a:moveTo>
                <a:lnTo>
                  <a:pt x="0" y="10401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7960" y="1309369"/>
            <a:ext cx="0" cy="3466465"/>
          </a:xfrm>
          <a:custGeom>
            <a:avLst/>
            <a:gdLst/>
            <a:ahLst/>
            <a:cxnLst/>
            <a:rect l="l" t="t" r="r" b="b"/>
            <a:pathLst>
              <a:path h="3466465">
                <a:moveTo>
                  <a:pt x="0" y="0"/>
                </a:moveTo>
                <a:lnTo>
                  <a:pt x="0" y="34664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35067" y="4763134"/>
            <a:ext cx="0" cy="412115"/>
          </a:xfrm>
          <a:custGeom>
            <a:avLst/>
            <a:gdLst/>
            <a:ahLst/>
            <a:cxnLst/>
            <a:rect l="l" t="t" r="r" b="b"/>
            <a:pathLst>
              <a:path h="412114">
                <a:moveTo>
                  <a:pt x="0" y="0"/>
                </a:moveTo>
                <a:lnTo>
                  <a:pt x="0" y="41186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139432"/>
              </p:ext>
            </p:extLst>
          </p:nvPr>
        </p:nvGraphicFramePr>
        <p:xfrm>
          <a:off x="29309" y="1524000"/>
          <a:ext cx="9143999" cy="4502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9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6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8547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FİRMA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LOGOSU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(TERCİHEN)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829310"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Arial"/>
                          <a:cs typeface="Arial"/>
                        </a:rPr>
                        <a:t>…………. PROSES</a:t>
                      </a:r>
                      <a:r>
                        <a:rPr sz="13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15" dirty="0">
                          <a:latin typeface="Arial"/>
                          <a:cs typeface="Arial"/>
                        </a:rPr>
                        <a:t>KARTI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just">
                        <a:lnSpc>
                          <a:spcPts val="940"/>
                        </a:lnSpc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Doküman No    </a:t>
                      </a:r>
                      <a:r>
                        <a:rPr sz="80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: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7150" marR="909955" algn="just">
                        <a:lnSpc>
                          <a:spcPct val="114999"/>
                        </a:lnSpc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Yayın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Tarihi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Revizyon Tarihi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:  </a:t>
                      </a:r>
                      <a:r>
                        <a:rPr sz="800" b="1" spc="-5" dirty="0">
                          <a:latin typeface="Arial"/>
                          <a:cs typeface="Arial"/>
                        </a:rPr>
                        <a:t>Revizyon No     </a:t>
                      </a:r>
                      <a:r>
                        <a:rPr sz="800" b="1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: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7150" algn="just">
                        <a:lnSpc>
                          <a:spcPct val="100000"/>
                        </a:lnSpc>
                        <a:spcBef>
                          <a:spcPts val="145"/>
                        </a:spcBef>
                        <a:tabLst>
                          <a:tab pos="864235" algn="l"/>
                        </a:tabLst>
                      </a:pPr>
                      <a:r>
                        <a:rPr sz="800" b="1" spc="-10" dirty="0">
                          <a:latin typeface="Arial"/>
                          <a:cs typeface="Arial"/>
                        </a:rPr>
                        <a:t>Sayfa</a:t>
                      </a:r>
                      <a:r>
                        <a:rPr sz="8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No	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175">
                <a:tc gridSpan="3">
                  <a:txBody>
                    <a:bodyPr/>
                    <a:lstStyle/>
                    <a:p>
                      <a:pPr marL="55880">
                        <a:lnSpc>
                          <a:spcPts val="1185"/>
                        </a:lnSpc>
                        <a:tabLst>
                          <a:tab pos="1723389" algn="l"/>
                          <a:tab pos="3395979" algn="l"/>
                          <a:tab pos="4739005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PROSES</a:t>
                      </a:r>
                      <a:r>
                        <a:rPr sz="10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TİPİ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:	</a:t>
                      </a:r>
                      <a:r>
                        <a:rPr sz="1000" spc="-5" dirty="0">
                          <a:latin typeface="Symbol"/>
                          <a:cs typeface="Symbol"/>
                        </a:rPr>
                        <a:t>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Ana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Proses	</a:t>
                      </a:r>
                      <a:r>
                        <a:rPr sz="1000" spc="-5" dirty="0">
                          <a:latin typeface="Symbol"/>
                          <a:cs typeface="Symbol"/>
                        </a:rPr>
                        <a:t>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Proses	</a:t>
                      </a:r>
                      <a:r>
                        <a:rPr sz="1000" spc="-5" dirty="0">
                          <a:latin typeface="Symbol"/>
                          <a:cs typeface="Symbol"/>
                        </a:rPr>
                        <a:t>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Alt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Proses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70">
                <a:tc>
                  <a:txBody>
                    <a:bodyPr/>
                    <a:lstStyle/>
                    <a:p>
                      <a:pPr marL="55880">
                        <a:lnSpc>
                          <a:spcPts val="118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PROSESİN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ADI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470">
                <a:tc>
                  <a:txBody>
                    <a:bodyPr/>
                    <a:lstStyle/>
                    <a:p>
                      <a:pPr marL="55880">
                        <a:lnSpc>
                          <a:spcPts val="118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PROSESİN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SAHİBİ/SORUMLUSU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470">
                <a:tc>
                  <a:txBody>
                    <a:bodyPr/>
                    <a:lstStyle/>
                    <a:p>
                      <a:pPr marL="55880">
                        <a:lnSpc>
                          <a:spcPts val="118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PROSESİN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AMACI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470">
                <a:tc>
                  <a:txBody>
                    <a:bodyPr/>
                    <a:lstStyle/>
                    <a:p>
                      <a:pPr marL="55880">
                        <a:lnSpc>
                          <a:spcPts val="1185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PROSESİN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HEDEFİ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470">
                <a:tc>
                  <a:txBody>
                    <a:bodyPr/>
                    <a:lstStyle/>
                    <a:p>
                      <a:pPr marL="55880">
                        <a:lnSpc>
                          <a:spcPts val="118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ETKİLEDİĞİ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PROSESLER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471">
                <a:tc>
                  <a:txBody>
                    <a:bodyPr/>
                    <a:lstStyle/>
                    <a:p>
                      <a:pPr marL="55880">
                        <a:lnSpc>
                          <a:spcPts val="118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ETKİLENDİĞİ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PROSESLER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6572">
                <a:tc>
                  <a:txBody>
                    <a:bodyPr/>
                    <a:lstStyle/>
                    <a:p>
                      <a:pPr marL="755650">
                        <a:lnSpc>
                          <a:spcPts val="118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PROSES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GİRDİLERİ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R="826769" algn="ctr">
                        <a:lnSpc>
                          <a:spcPts val="118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PROSES</a:t>
                      </a:r>
                      <a:r>
                        <a:rPr sz="1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FAALİYETLERİ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ts val="118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PROSES</a:t>
                      </a:r>
                      <a:r>
                        <a:rPr sz="10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ÇIKTILARI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827">
                <a:tc>
                  <a:txBody>
                    <a:bodyPr/>
                    <a:lstStyle/>
                    <a:p>
                      <a:pPr marL="1719580">
                        <a:lnSpc>
                          <a:spcPts val="107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KONTROL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KRİTERLERİ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605405">
                        <a:lnSpc>
                          <a:spcPts val="107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PERFORMANS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KRİTERLERİ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234">
                <a:tc gridSpan="3">
                  <a:txBody>
                    <a:bodyPr/>
                    <a:lstStyle/>
                    <a:p>
                      <a:pPr marL="2867660">
                        <a:lnSpc>
                          <a:spcPts val="1075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KAYNAKLAR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(İNSAN KAYNAĞI, ALT YAPI, ÇALIŞMA</a:t>
                      </a:r>
                      <a:r>
                        <a:rPr sz="900" b="1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ORTAMI)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439">
                <a:tc>
                  <a:txBody>
                    <a:bodyPr/>
                    <a:lstStyle/>
                    <a:p>
                      <a:pPr marL="1617980">
                        <a:lnSpc>
                          <a:spcPts val="107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REFERANS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DOKÜMANLAR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57195">
                        <a:lnSpc>
                          <a:spcPts val="107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KAYIT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ORTAMI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4441">
                <a:tc>
                  <a:txBody>
                    <a:bodyPr/>
                    <a:lstStyle/>
                    <a:p>
                      <a:pPr marL="1992630">
                        <a:lnSpc>
                          <a:spcPts val="107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HAZIRLAYAN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010535">
                        <a:lnSpc>
                          <a:spcPts val="1075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ONAYLAYAN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74592"/>
              </p:ext>
            </p:extLst>
          </p:nvPr>
        </p:nvGraphicFramePr>
        <p:xfrm>
          <a:off x="274044" y="2174756"/>
          <a:ext cx="8110979" cy="312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0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3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1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1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5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Proses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BAKIM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SATIŞ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SATIN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ALMA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ÜRETİM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MONTAJ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02260" indent="-2476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EP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OL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SEVKİ-YAT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194310" indent="10795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KALİTE 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-R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BAKIM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2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SATIŞ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2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SATIN</a:t>
                      </a:r>
                      <a:r>
                        <a:rPr sz="10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ALMA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25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ÜRETİM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MONTAJ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2230" marR="70358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EP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OL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spc="-3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/ 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SEVKİYAT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Arial"/>
                          <a:cs typeface="Arial"/>
                        </a:rPr>
                        <a:t>KALİTE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KONTROL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639445">
                        <a:lnSpc>
                          <a:spcPts val="113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7500" y="5799137"/>
          <a:ext cx="8208898" cy="398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7"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ETKİSİZ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İNDİREKT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ETKİLİ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3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DİREKT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ETKİLİ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algn="ctr">
                        <a:lnSpc>
                          <a:spcPts val="123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3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3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25374" y="5694426"/>
            <a:ext cx="8109584" cy="76200"/>
          </a:xfrm>
          <a:custGeom>
            <a:avLst/>
            <a:gdLst/>
            <a:ahLst/>
            <a:cxnLst/>
            <a:rect l="l" t="t" r="r" b="b"/>
            <a:pathLst>
              <a:path w="8109584" h="76200">
                <a:moveTo>
                  <a:pt x="158496" y="28193"/>
                </a:moveTo>
                <a:lnTo>
                  <a:pt x="0" y="28193"/>
                </a:lnTo>
                <a:lnTo>
                  <a:pt x="0" y="48006"/>
                </a:lnTo>
                <a:lnTo>
                  <a:pt x="158496" y="48006"/>
                </a:lnTo>
                <a:lnTo>
                  <a:pt x="158496" y="28193"/>
                </a:lnTo>
                <a:close/>
              </a:path>
              <a:path w="8109584" h="76200">
                <a:moveTo>
                  <a:pt x="376427" y="28193"/>
                </a:moveTo>
                <a:lnTo>
                  <a:pt x="217932" y="28193"/>
                </a:lnTo>
                <a:lnTo>
                  <a:pt x="217932" y="48006"/>
                </a:lnTo>
                <a:lnTo>
                  <a:pt x="376427" y="48006"/>
                </a:lnTo>
                <a:lnTo>
                  <a:pt x="376427" y="28193"/>
                </a:lnTo>
                <a:close/>
              </a:path>
              <a:path w="8109584" h="76200">
                <a:moveTo>
                  <a:pt x="594360" y="28193"/>
                </a:moveTo>
                <a:lnTo>
                  <a:pt x="435863" y="28193"/>
                </a:lnTo>
                <a:lnTo>
                  <a:pt x="435863" y="48006"/>
                </a:lnTo>
                <a:lnTo>
                  <a:pt x="594360" y="48006"/>
                </a:lnTo>
                <a:lnTo>
                  <a:pt x="594360" y="28193"/>
                </a:lnTo>
                <a:close/>
              </a:path>
              <a:path w="8109584" h="76200">
                <a:moveTo>
                  <a:pt x="812291" y="28193"/>
                </a:moveTo>
                <a:lnTo>
                  <a:pt x="653795" y="28193"/>
                </a:lnTo>
                <a:lnTo>
                  <a:pt x="653795" y="48006"/>
                </a:lnTo>
                <a:lnTo>
                  <a:pt x="812291" y="48006"/>
                </a:lnTo>
                <a:lnTo>
                  <a:pt x="812291" y="28193"/>
                </a:lnTo>
                <a:close/>
              </a:path>
              <a:path w="8109584" h="76200">
                <a:moveTo>
                  <a:pt x="1030223" y="28193"/>
                </a:moveTo>
                <a:lnTo>
                  <a:pt x="871728" y="28193"/>
                </a:lnTo>
                <a:lnTo>
                  <a:pt x="871728" y="48006"/>
                </a:lnTo>
                <a:lnTo>
                  <a:pt x="1030223" y="48006"/>
                </a:lnTo>
                <a:lnTo>
                  <a:pt x="1030223" y="28193"/>
                </a:lnTo>
                <a:close/>
              </a:path>
              <a:path w="8109584" h="76200">
                <a:moveTo>
                  <a:pt x="1248156" y="28193"/>
                </a:moveTo>
                <a:lnTo>
                  <a:pt x="1089660" y="28193"/>
                </a:lnTo>
                <a:lnTo>
                  <a:pt x="1089660" y="48006"/>
                </a:lnTo>
                <a:lnTo>
                  <a:pt x="1248156" y="48006"/>
                </a:lnTo>
                <a:lnTo>
                  <a:pt x="1248156" y="28193"/>
                </a:lnTo>
                <a:close/>
              </a:path>
              <a:path w="8109584" h="76200">
                <a:moveTo>
                  <a:pt x="1466088" y="28193"/>
                </a:moveTo>
                <a:lnTo>
                  <a:pt x="1307592" y="28193"/>
                </a:lnTo>
                <a:lnTo>
                  <a:pt x="1307592" y="48006"/>
                </a:lnTo>
                <a:lnTo>
                  <a:pt x="1466088" y="48006"/>
                </a:lnTo>
                <a:lnTo>
                  <a:pt x="1466088" y="28193"/>
                </a:lnTo>
                <a:close/>
              </a:path>
              <a:path w="8109584" h="76200">
                <a:moveTo>
                  <a:pt x="1684020" y="28193"/>
                </a:moveTo>
                <a:lnTo>
                  <a:pt x="1525524" y="28193"/>
                </a:lnTo>
                <a:lnTo>
                  <a:pt x="1525524" y="48006"/>
                </a:lnTo>
                <a:lnTo>
                  <a:pt x="1684020" y="48006"/>
                </a:lnTo>
                <a:lnTo>
                  <a:pt x="1684020" y="28193"/>
                </a:lnTo>
                <a:close/>
              </a:path>
              <a:path w="8109584" h="76200">
                <a:moveTo>
                  <a:pt x="1901952" y="28193"/>
                </a:moveTo>
                <a:lnTo>
                  <a:pt x="1743456" y="28193"/>
                </a:lnTo>
                <a:lnTo>
                  <a:pt x="1743456" y="48006"/>
                </a:lnTo>
                <a:lnTo>
                  <a:pt x="1901952" y="48006"/>
                </a:lnTo>
                <a:lnTo>
                  <a:pt x="1901952" y="28193"/>
                </a:lnTo>
                <a:close/>
              </a:path>
              <a:path w="8109584" h="76200">
                <a:moveTo>
                  <a:pt x="2119884" y="28193"/>
                </a:moveTo>
                <a:lnTo>
                  <a:pt x="1961388" y="28193"/>
                </a:lnTo>
                <a:lnTo>
                  <a:pt x="1961388" y="48006"/>
                </a:lnTo>
                <a:lnTo>
                  <a:pt x="2119884" y="48006"/>
                </a:lnTo>
                <a:lnTo>
                  <a:pt x="2119884" y="28193"/>
                </a:lnTo>
                <a:close/>
              </a:path>
              <a:path w="8109584" h="76200">
                <a:moveTo>
                  <a:pt x="2337816" y="28193"/>
                </a:moveTo>
                <a:lnTo>
                  <a:pt x="2179320" y="28193"/>
                </a:lnTo>
                <a:lnTo>
                  <a:pt x="2179320" y="48006"/>
                </a:lnTo>
                <a:lnTo>
                  <a:pt x="2337816" y="48006"/>
                </a:lnTo>
                <a:lnTo>
                  <a:pt x="2337816" y="28193"/>
                </a:lnTo>
                <a:close/>
              </a:path>
              <a:path w="8109584" h="76200">
                <a:moveTo>
                  <a:pt x="2555748" y="28193"/>
                </a:moveTo>
                <a:lnTo>
                  <a:pt x="2397252" y="28193"/>
                </a:lnTo>
                <a:lnTo>
                  <a:pt x="2397252" y="48006"/>
                </a:lnTo>
                <a:lnTo>
                  <a:pt x="2555748" y="48006"/>
                </a:lnTo>
                <a:lnTo>
                  <a:pt x="2555748" y="28193"/>
                </a:lnTo>
                <a:close/>
              </a:path>
              <a:path w="8109584" h="76200">
                <a:moveTo>
                  <a:pt x="2773680" y="28193"/>
                </a:moveTo>
                <a:lnTo>
                  <a:pt x="2615184" y="28193"/>
                </a:lnTo>
                <a:lnTo>
                  <a:pt x="2615184" y="48006"/>
                </a:lnTo>
                <a:lnTo>
                  <a:pt x="2773680" y="48006"/>
                </a:lnTo>
                <a:lnTo>
                  <a:pt x="2773680" y="28193"/>
                </a:lnTo>
                <a:close/>
              </a:path>
              <a:path w="8109584" h="76200">
                <a:moveTo>
                  <a:pt x="2991612" y="28193"/>
                </a:moveTo>
                <a:lnTo>
                  <a:pt x="2833116" y="28193"/>
                </a:lnTo>
                <a:lnTo>
                  <a:pt x="2833116" y="48006"/>
                </a:lnTo>
                <a:lnTo>
                  <a:pt x="2991612" y="48006"/>
                </a:lnTo>
                <a:lnTo>
                  <a:pt x="2991612" y="28193"/>
                </a:lnTo>
                <a:close/>
              </a:path>
              <a:path w="8109584" h="76200">
                <a:moveTo>
                  <a:pt x="3209543" y="28193"/>
                </a:moveTo>
                <a:lnTo>
                  <a:pt x="3051048" y="28193"/>
                </a:lnTo>
                <a:lnTo>
                  <a:pt x="3051048" y="48006"/>
                </a:lnTo>
                <a:lnTo>
                  <a:pt x="3209543" y="48006"/>
                </a:lnTo>
                <a:lnTo>
                  <a:pt x="3209543" y="28193"/>
                </a:lnTo>
                <a:close/>
              </a:path>
              <a:path w="8109584" h="76200">
                <a:moveTo>
                  <a:pt x="3427476" y="28193"/>
                </a:moveTo>
                <a:lnTo>
                  <a:pt x="3268979" y="28193"/>
                </a:lnTo>
                <a:lnTo>
                  <a:pt x="3268979" y="48006"/>
                </a:lnTo>
                <a:lnTo>
                  <a:pt x="3427476" y="48006"/>
                </a:lnTo>
                <a:lnTo>
                  <a:pt x="3427476" y="28193"/>
                </a:lnTo>
                <a:close/>
              </a:path>
              <a:path w="8109584" h="76200">
                <a:moveTo>
                  <a:pt x="3645408" y="28193"/>
                </a:moveTo>
                <a:lnTo>
                  <a:pt x="3486912" y="28193"/>
                </a:lnTo>
                <a:lnTo>
                  <a:pt x="3486912" y="48006"/>
                </a:lnTo>
                <a:lnTo>
                  <a:pt x="3645408" y="48006"/>
                </a:lnTo>
                <a:lnTo>
                  <a:pt x="3645408" y="28193"/>
                </a:lnTo>
                <a:close/>
              </a:path>
              <a:path w="8109584" h="76200">
                <a:moveTo>
                  <a:pt x="3863340" y="28193"/>
                </a:moveTo>
                <a:lnTo>
                  <a:pt x="3704843" y="28193"/>
                </a:lnTo>
                <a:lnTo>
                  <a:pt x="3704843" y="48006"/>
                </a:lnTo>
                <a:lnTo>
                  <a:pt x="3863340" y="48006"/>
                </a:lnTo>
                <a:lnTo>
                  <a:pt x="3863340" y="28193"/>
                </a:lnTo>
                <a:close/>
              </a:path>
              <a:path w="8109584" h="76200">
                <a:moveTo>
                  <a:pt x="4081272" y="28193"/>
                </a:moveTo>
                <a:lnTo>
                  <a:pt x="3922776" y="28193"/>
                </a:lnTo>
                <a:lnTo>
                  <a:pt x="3922776" y="48006"/>
                </a:lnTo>
                <a:lnTo>
                  <a:pt x="4081272" y="48006"/>
                </a:lnTo>
                <a:lnTo>
                  <a:pt x="4081272" y="28193"/>
                </a:lnTo>
                <a:close/>
              </a:path>
              <a:path w="8109584" h="76200">
                <a:moveTo>
                  <a:pt x="4299204" y="28193"/>
                </a:moveTo>
                <a:lnTo>
                  <a:pt x="4140708" y="28193"/>
                </a:lnTo>
                <a:lnTo>
                  <a:pt x="4140708" y="48006"/>
                </a:lnTo>
                <a:lnTo>
                  <a:pt x="4299204" y="48006"/>
                </a:lnTo>
                <a:lnTo>
                  <a:pt x="4299204" y="28193"/>
                </a:lnTo>
                <a:close/>
              </a:path>
              <a:path w="8109584" h="76200">
                <a:moveTo>
                  <a:pt x="4517136" y="28193"/>
                </a:moveTo>
                <a:lnTo>
                  <a:pt x="4358640" y="28193"/>
                </a:lnTo>
                <a:lnTo>
                  <a:pt x="4358640" y="48006"/>
                </a:lnTo>
                <a:lnTo>
                  <a:pt x="4517136" y="48006"/>
                </a:lnTo>
                <a:lnTo>
                  <a:pt x="4517136" y="28193"/>
                </a:lnTo>
                <a:close/>
              </a:path>
              <a:path w="8109584" h="76200">
                <a:moveTo>
                  <a:pt x="4735068" y="28193"/>
                </a:moveTo>
                <a:lnTo>
                  <a:pt x="4576572" y="28193"/>
                </a:lnTo>
                <a:lnTo>
                  <a:pt x="4576572" y="48006"/>
                </a:lnTo>
                <a:lnTo>
                  <a:pt x="4735068" y="48006"/>
                </a:lnTo>
                <a:lnTo>
                  <a:pt x="4735068" y="28193"/>
                </a:lnTo>
                <a:close/>
              </a:path>
              <a:path w="8109584" h="76200">
                <a:moveTo>
                  <a:pt x="4953000" y="28193"/>
                </a:moveTo>
                <a:lnTo>
                  <a:pt x="4794504" y="28193"/>
                </a:lnTo>
                <a:lnTo>
                  <a:pt x="4794504" y="48006"/>
                </a:lnTo>
                <a:lnTo>
                  <a:pt x="4953000" y="48006"/>
                </a:lnTo>
                <a:lnTo>
                  <a:pt x="4953000" y="28193"/>
                </a:lnTo>
                <a:close/>
              </a:path>
              <a:path w="8109584" h="76200">
                <a:moveTo>
                  <a:pt x="5170932" y="28193"/>
                </a:moveTo>
                <a:lnTo>
                  <a:pt x="5012436" y="28193"/>
                </a:lnTo>
                <a:lnTo>
                  <a:pt x="5012436" y="48006"/>
                </a:lnTo>
                <a:lnTo>
                  <a:pt x="5170932" y="48006"/>
                </a:lnTo>
                <a:lnTo>
                  <a:pt x="5170932" y="28193"/>
                </a:lnTo>
                <a:close/>
              </a:path>
              <a:path w="8109584" h="76200">
                <a:moveTo>
                  <a:pt x="5388864" y="28193"/>
                </a:moveTo>
                <a:lnTo>
                  <a:pt x="5230368" y="28193"/>
                </a:lnTo>
                <a:lnTo>
                  <a:pt x="5230368" y="48006"/>
                </a:lnTo>
                <a:lnTo>
                  <a:pt x="5388864" y="48006"/>
                </a:lnTo>
                <a:lnTo>
                  <a:pt x="5388864" y="28193"/>
                </a:lnTo>
                <a:close/>
              </a:path>
              <a:path w="8109584" h="76200">
                <a:moveTo>
                  <a:pt x="5606796" y="28193"/>
                </a:moveTo>
                <a:lnTo>
                  <a:pt x="5448300" y="28193"/>
                </a:lnTo>
                <a:lnTo>
                  <a:pt x="5448300" y="48006"/>
                </a:lnTo>
                <a:lnTo>
                  <a:pt x="5606796" y="48006"/>
                </a:lnTo>
                <a:lnTo>
                  <a:pt x="5606796" y="28193"/>
                </a:lnTo>
                <a:close/>
              </a:path>
              <a:path w="8109584" h="76200">
                <a:moveTo>
                  <a:pt x="5824728" y="28193"/>
                </a:moveTo>
                <a:lnTo>
                  <a:pt x="5666232" y="28193"/>
                </a:lnTo>
                <a:lnTo>
                  <a:pt x="5666232" y="48006"/>
                </a:lnTo>
                <a:lnTo>
                  <a:pt x="5824728" y="48006"/>
                </a:lnTo>
                <a:lnTo>
                  <a:pt x="5824728" y="28193"/>
                </a:lnTo>
                <a:close/>
              </a:path>
              <a:path w="8109584" h="76200">
                <a:moveTo>
                  <a:pt x="6042660" y="28193"/>
                </a:moveTo>
                <a:lnTo>
                  <a:pt x="5884164" y="28193"/>
                </a:lnTo>
                <a:lnTo>
                  <a:pt x="5884164" y="48006"/>
                </a:lnTo>
                <a:lnTo>
                  <a:pt x="6042660" y="48006"/>
                </a:lnTo>
                <a:lnTo>
                  <a:pt x="6042660" y="28193"/>
                </a:lnTo>
                <a:close/>
              </a:path>
              <a:path w="8109584" h="76200">
                <a:moveTo>
                  <a:pt x="6260592" y="28193"/>
                </a:moveTo>
                <a:lnTo>
                  <a:pt x="6102096" y="28193"/>
                </a:lnTo>
                <a:lnTo>
                  <a:pt x="6102096" y="48006"/>
                </a:lnTo>
                <a:lnTo>
                  <a:pt x="6260592" y="48006"/>
                </a:lnTo>
                <a:lnTo>
                  <a:pt x="6260592" y="28193"/>
                </a:lnTo>
                <a:close/>
              </a:path>
              <a:path w="8109584" h="76200">
                <a:moveTo>
                  <a:pt x="6478524" y="28193"/>
                </a:moveTo>
                <a:lnTo>
                  <a:pt x="6320028" y="28193"/>
                </a:lnTo>
                <a:lnTo>
                  <a:pt x="6320028" y="48006"/>
                </a:lnTo>
                <a:lnTo>
                  <a:pt x="6478524" y="48006"/>
                </a:lnTo>
                <a:lnTo>
                  <a:pt x="6478524" y="28193"/>
                </a:lnTo>
                <a:close/>
              </a:path>
              <a:path w="8109584" h="76200">
                <a:moveTo>
                  <a:pt x="6696456" y="28193"/>
                </a:moveTo>
                <a:lnTo>
                  <a:pt x="6537959" y="28193"/>
                </a:lnTo>
                <a:lnTo>
                  <a:pt x="6537959" y="48006"/>
                </a:lnTo>
                <a:lnTo>
                  <a:pt x="6696456" y="48006"/>
                </a:lnTo>
                <a:lnTo>
                  <a:pt x="6696456" y="28193"/>
                </a:lnTo>
                <a:close/>
              </a:path>
              <a:path w="8109584" h="76200">
                <a:moveTo>
                  <a:pt x="6914387" y="28193"/>
                </a:moveTo>
                <a:lnTo>
                  <a:pt x="6755892" y="28193"/>
                </a:lnTo>
                <a:lnTo>
                  <a:pt x="6755892" y="48006"/>
                </a:lnTo>
                <a:lnTo>
                  <a:pt x="6914387" y="48006"/>
                </a:lnTo>
                <a:lnTo>
                  <a:pt x="6914387" y="28193"/>
                </a:lnTo>
                <a:close/>
              </a:path>
              <a:path w="8109584" h="76200">
                <a:moveTo>
                  <a:pt x="7132320" y="28193"/>
                </a:moveTo>
                <a:lnTo>
                  <a:pt x="6973824" y="28193"/>
                </a:lnTo>
                <a:lnTo>
                  <a:pt x="6973824" y="48006"/>
                </a:lnTo>
                <a:lnTo>
                  <a:pt x="7132320" y="48006"/>
                </a:lnTo>
                <a:lnTo>
                  <a:pt x="7132320" y="28193"/>
                </a:lnTo>
                <a:close/>
              </a:path>
              <a:path w="8109584" h="76200">
                <a:moveTo>
                  <a:pt x="7350252" y="28193"/>
                </a:moveTo>
                <a:lnTo>
                  <a:pt x="7191756" y="28193"/>
                </a:lnTo>
                <a:lnTo>
                  <a:pt x="7191756" y="48006"/>
                </a:lnTo>
                <a:lnTo>
                  <a:pt x="7350252" y="48006"/>
                </a:lnTo>
                <a:lnTo>
                  <a:pt x="7350252" y="28193"/>
                </a:lnTo>
                <a:close/>
              </a:path>
              <a:path w="8109584" h="76200">
                <a:moveTo>
                  <a:pt x="7568183" y="28193"/>
                </a:moveTo>
                <a:lnTo>
                  <a:pt x="7409687" y="28193"/>
                </a:lnTo>
                <a:lnTo>
                  <a:pt x="7409687" y="48006"/>
                </a:lnTo>
                <a:lnTo>
                  <a:pt x="7568183" y="48006"/>
                </a:lnTo>
                <a:lnTo>
                  <a:pt x="7568183" y="28193"/>
                </a:lnTo>
                <a:close/>
              </a:path>
              <a:path w="8109584" h="76200">
                <a:moveTo>
                  <a:pt x="7786116" y="28193"/>
                </a:moveTo>
                <a:lnTo>
                  <a:pt x="7627620" y="28193"/>
                </a:lnTo>
                <a:lnTo>
                  <a:pt x="7627620" y="48006"/>
                </a:lnTo>
                <a:lnTo>
                  <a:pt x="7786116" y="48006"/>
                </a:lnTo>
                <a:lnTo>
                  <a:pt x="7786116" y="28193"/>
                </a:lnTo>
                <a:close/>
              </a:path>
              <a:path w="8109584" h="76200">
                <a:moveTo>
                  <a:pt x="7982204" y="0"/>
                </a:moveTo>
                <a:lnTo>
                  <a:pt x="7982204" y="76200"/>
                </a:lnTo>
                <a:lnTo>
                  <a:pt x="8076183" y="48006"/>
                </a:lnTo>
                <a:lnTo>
                  <a:pt x="7994904" y="48006"/>
                </a:lnTo>
                <a:lnTo>
                  <a:pt x="7994904" y="28193"/>
                </a:lnTo>
                <a:lnTo>
                  <a:pt x="8076183" y="28193"/>
                </a:lnTo>
                <a:lnTo>
                  <a:pt x="7982204" y="0"/>
                </a:lnTo>
                <a:close/>
              </a:path>
              <a:path w="8109584" h="76200">
                <a:moveTo>
                  <a:pt x="7982204" y="28193"/>
                </a:moveTo>
                <a:lnTo>
                  <a:pt x="7845552" y="28193"/>
                </a:lnTo>
                <a:lnTo>
                  <a:pt x="7845552" y="48006"/>
                </a:lnTo>
                <a:lnTo>
                  <a:pt x="7982204" y="48006"/>
                </a:lnTo>
                <a:lnTo>
                  <a:pt x="7982204" y="28193"/>
                </a:lnTo>
                <a:close/>
              </a:path>
              <a:path w="8109584" h="76200">
                <a:moveTo>
                  <a:pt x="8076183" y="28193"/>
                </a:moveTo>
                <a:lnTo>
                  <a:pt x="7994904" y="28193"/>
                </a:lnTo>
                <a:lnTo>
                  <a:pt x="7994904" y="48006"/>
                </a:lnTo>
                <a:lnTo>
                  <a:pt x="8076183" y="48006"/>
                </a:lnTo>
                <a:lnTo>
                  <a:pt x="8109204" y="38100"/>
                </a:lnTo>
                <a:lnTo>
                  <a:pt x="8076183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31467" y="5420156"/>
            <a:ext cx="609282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(Mobilya </a:t>
            </a:r>
            <a:r>
              <a:rPr sz="1400" spc="-10" dirty="0">
                <a:latin typeface="Calibri"/>
                <a:cs typeface="Calibri"/>
              </a:rPr>
              <a:t>üretim </a:t>
            </a:r>
            <a:r>
              <a:rPr sz="1400" spc="-5" dirty="0">
                <a:latin typeface="Calibri"/>
                <a:cs typeface="Calibri"/>
              </a:rPr>
              <a:t>ve montajı </a:t>
            </a:r>
            <a:r>
              <a:rPr sz="1400" spc="-10" dirty="0">
                <a:latin typeface="Calibri"/>
                <a:cs typeface="Calibri"/>
              </a:rPr>
              <a:t>yapan </a:t>
            </a:r>
            <a:r>
              <a:rPr sz="1400" spc="-5" dirty="0">
                <a:latin typeface="Calibri"/>
                <a:cs typeface="Calibri"/>
              </a:rPr>
              <a:t>bit kuruluşa </a:t>
            </a:r>
            <a:r>
              <a:rPr sz="1400" dirty="0">
                <a:latin typeface="Calibri"/>
                <a:cs typeface="Calibri"/>
              </a:rPr>
              <a:t>ait </a:t>
            </a:r>
            <a:r>
              <a:rPr sz="1400" spc="-5" dirty="0">
                <a:latin typeface="Calibri"/>
                <a:cs typeface="Calibri"/>
              </a:rPr>
              <a:t>etkileşim derecelendirme</a:t>
            </a:r>
            <a:r>
              <a:rPr sz="1400" spc="1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tablosu)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854469" y="1110241"/>
            <a:ext cx="712152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spc="-5" dirty="0"/>
              <a:t>ÖRNEK</a:t>
            </a:r>
            <a:endParaRPr sz="2200" dirty="0"/>
          </a:p>
          <a:p>
            <a:pPr algn="ctr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PROSES ETKİLEŞİM DERECELENDİRMESİ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TABLOSU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80476" y="1601724"/>
            <a:ext cx="704113" cy="3762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494776" y="1883664"/>
            <a:ext cx="649224" cy="316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33816" y="1629155"/>
            <a:ext cx="601979" cy="3671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33816" y="1629155"/>
            <a:ext cx="601980" cy="3671570"/>
          </a:xfrm>
          <a:custGeom>
            <a:avLst/>
            <a:gdLst/>
            <a:ahLst/>
            <a:cxnLst/>
            <a:rect l="l" t="t" r="r" b="b"/>
            <a:pathLst>
              <a:path w="601979" h="3671570">
                <a:moveTo>
                  <a:pt x="0" y="3370326"/>
                </a:moveTo>
                <a:lnTo>
                  <a:pt x="150494" y="3370326"/>
                </a:lnTo>
                <a:lnTo>
                  <a:pt x="150494" y="0"/>
                </a:lnTo>
                <a:lnTo>
                  <a:pt x="451484" y="0"/>
                </a:lnTo>
                <a:lnTo>
                  <a:pt x="451484" y="3370326"/>
                </a:lnTo>
                <a:lnTo>
                  <a:pt x="601979" y="3370326"/>
                </a:lnTo>
                <a:lnTo>
                  <a:pt x="300989" y="3671316"/>
                </a:lnTo>
                <a:lnTo>
                  <a:pt x="0" y="3370326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754" y="1600644"/>
            <a:ext cx="8200644" cy="678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7871" y="1426381"/>
            <a:ext cx="1248156" cy="560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0630" y="1649097"/>
            <a:ext cx="8109204" cy="5760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8428" y="1625156"/>
            <a:ext cx="8109584" cy="576580"/>
          </a:xfrm>
          <a:custGeom>
            <a:avLst/>
            <a:gdLst/>
            <a:ahLst/>
            <a:cxnLst/>
            <a:rect l="l" t="t" r="r" b="b"/>
            <a:pathLst>
              <a:path w="8109584" h="576580">
                <a:moveTo>
                  <a:pt x="0" y="144017"/>
                </a:moveTo>
                <a:lnTo>
                  <a:pt x="7821168" y="144017"/>
                </a:lnTo>
                <a:lnTo>
                  <a:pt x="7821168" y="0"/>
                </a:lnTo>
                <a:lnTo>
                  <a:pt x="8109204" y="288036"/>
                </a:lnTo>
                <a:lnTo>
                  <a:pt x="7821168" y="576071"/>
                </a:lnTo>
                <a:lnTo>
                  <a:pt x="7821168" y="432053"/>
                </a:lnTo>
                <a:lnTo>
                  <a:pt x="0" y="432053"/>
                </a:lnTo>
                <a:lnTo>
                  <a:pt x="0" y="144017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97960" y="1812594"/>
            <a:ext cx="4935855" cy="367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Etkileyen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R="8890" algn="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E</a:t>
            </a:r>
          </a:p>
          <a:p>
            <a:pPr marR="12065" algn="r">
              <a:lnSpc>
                <a:spcPct val="100000"/>
              </a:lnSpc>
              <a:spcBef>
                <a:spcPts val="370"/>
              </a:spcBef>
            </a:pPr>
            <a:r>
              <a:rPr sz="1800" dirty="0">
                <a:latin typeface="Calibri"/>
                <a:cs typeface="Calibri"/>
              </a:rPr>
              <a:t>t</a:t>
            </a:r>
          </a:p>
          <a:p>
            <a:pPr marL="4802505" marR="5080" indent="8890" algn="just">
              <a:lnSpc>
                <a:spcPct val="118400"/>
              </a:lnSpc>
            </a:pPr>
            <a:r>
              <a:rPr sz="1800" dirty="0">
                <a:latin typeface="Calibri"/>
                <a:cs typeface="Calibri"/>
              </a:rPr>
              <a:t>k  i  l  e  n  e  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865502" y="2117725"/>
            <a:ext cx="586994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Risk </a:t>
            </a:r>
            <a:r>
              <a:rPr sz="3600" spc="-40" dirty="0">
                <a:latin typeface="Calibri"/>
                <a:cs typeface="Calibri"/>
              </a:rPr>
              <a:t>Tabanlı </a:t>
            </a:r>
            <a:r>
              <a:rPr sz="3600" dirty="0">
                <a:latin typeface="Calibri"/>
                <a:cs typeface="Calibri"/>
              </a:rPr>
              <a:t>Düşünce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Yaklaşımı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3783" y="3444240"/>
            <a:ext cx="3599688" cy="2217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101" y="3069590"/>
            <a:ext cx="2275840" cy="1732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Riskleri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tanımlamak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Riskleri ele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almak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Riskleri </a:t>
            </a:r>
            <a:r>
              <a:rPr sz="2000" spc="-20" dirty="0">
                <a:latin typeface="Calibri"/>
                <a:cs typeface="Calibri"/>
              </a:rPr>
              <a:t>kontrol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etmek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9709" y="2667253"/>
            <a:ext cx="2697480" cy="2891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Kalite </a:t>
            </a:r>
            <a:r>
              <a:rPr sz="2000" spc="-25" dirty="0">
                <a:latin typeface="Calibri"/>
                <a:cs typeface="Calibri"/>
              </a:rPr>
              <a:t>Yönetim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Sisteminin;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Oluşturulmasını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Uygulanmasını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Sürdürülmesini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İyileştirilmesini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güvence </a:t>
            </a:r>
            <a:r>
              <a:rPr sz="2000" dirty="0">
                <a:latin typeface="Calibri"/>
                <a:cs typeface="Calibri"/>
              </a:rPr>
              <a:t>altına</a:t>
            </a:r>
            <a:r>
              <a:rPr sz="2000" spc="-45" dirty="0">
                <a:latin typeface="Calibri"/>
                <a:cs typeface="Calibri"/>
              </a:rPr>
              <a:t> alır.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971677" y="1447800"/>
            <a:ext cx="432181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ISO </a:t>
            </a:r>
            <a:r>
              <a:rPr sz="2400" spc="-5" dirty="0">
                <a:latin typeface="Calibri"/>
                <a:cs typeface="Calibri"/>
              </a:rPr>
              <a:t>9001:2015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RİSK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Neden Risk </a:t>
            </a:r>
            <a:r>
              <a:rPr sz="2400" spc="-30" dirty="0">
                <a:latin typeface="Calibri"/>
                <a:cs typeface="Calibri"/>
              </a:rPr>
              <a:t>Tabanlı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Düşünmeliyiz?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32582" y="3501390"/>
            <a:ext cx="1656714" cy="792480"/>
          </a:xfrm>
          <a:custGeom>
            <a:avLst/>
            <a:gdLst/>
            <a:ahLst/>
            <a:cxnLst/>
            <a:rect l="l" t="t" r="r" b="b"/>
            <a:pathLst>
              <a:path w="1656714" h="792479">
                <a:moveTo>
                  <a:pt x="1260347" y="0"/>
                </a:moveTo>
                <a:lnTo>
                  <a:pt x="1260347" y="198120"/>
                </a:lnTo>
                <a:lnTo>
                  <a:pt x="0" y="198120"/>
                </a:lnTo>
                <a:lnTo>
                  <a:pt x="0" y="594360"/>
                </a:lnTo>
                <a:lnTo>
                  <a:pt x="1260347" y="594360"/>
                </a:lnTo>
                <a:lnTo>
                  <a:pt x="1260347" y="792480"/>
                </a:lnTo>
                <a:lnTo>
                  <a:pt x="1656588" y="396240"/>
                </a:lnTo>
                <a:lnTo>
                  <a:pt x="126034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582" y="3501390"/>
            <a:ext cx="1656714" cy="792480"/>
          </a:xfrm>
          <a:custGeom>
            <a:avLst/>
            <a:gdLst/>
            <a:ahLst/>
            <a:cxnLst/>
            <a:rect l="l" t="t" r="r" b="b"/>
            <a:pathLst>
              <a:path w="1656714" h="792479">
                <a:moveTo>
                  <a:pt x="0" y="198120"/>
                </a:moveTo>
                <a:lnTo>
                  <a:pt x="1260347" y="198120"/>
                </a:lnTo>
                <a:lnTo>
                  <a:pt x="1260347" y="0"/>
                </a:lnTo>
                <a:lnTo>
                  <a:pt x="1656588" y="396240"/>
                </a:lnTo>
                <a:lnTo>
                  <a:pt x="1260347" y="792480"/>
                </a:lnTo>
                <a:lnTo>
                  <a:pt x="1260347" y="594360"/>
                </a:lnTo>
                <a:lnTo>
                  <a:pt x="0" y="594360"/>
                </a:lnTo>
                <a:lnTo>
                  <a:pt x="0" y="19812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101" y="2337689"/>
            <a:ext cx="5241290" cy="325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KYS </a:t>
            </a:r>
            <a:r>
              <a:rPr sz="2000" b="1" dirty="0">
                <a:latin typeface="Calibri"/>
                <a:cs typeface="Calibri"/>
              </a:rPr>
              <a:t>içerisinde </a:t>
            </a:r>
            <a:r>
              <a:rPr sz="2000" b="1" spc="-5" dirty="0">
                <a:latin typeface="Calibri"/>
                <a:cs typeface="Calibri"/>
              </a:rPr>
              <a:t>riskin ele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alınması;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Bütünleyicidir,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Tamamlayıcıdır,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Hedefe </a:t>
            </a:r>
            <a:r>
              <a:rPr sz="2000" dirty="0">
                <a:latin typeface="Calibri"/>
                <a:cs typeface="Calibri"/>
              </a:rPr>
              <a:t>ulaşma olasılığını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artırır.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Yönetimi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geliştirir,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İyileşmede </a:t>
            </a:r>
            <a:r>
              <a:rPr sz="2000" spc="-10" dirty="0">
                <a:latin typeface="Calibri"/>
                <a:cs typeface="Calibri"/>
              </a:rPr>
              <a:t>proaktif </a:t>
            </a:r>
            <a:r>
              <a:rPr sz="2000" dirty="0">
                <a:latin typeface="Calibri"/>
                <a:cs typeface="Calibri"/>
              </a:rPr>
              <a:t>kültür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sağlar,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Yasal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düzenleyici şartlara </a:t>
            </a:r>
            <a:r>
              <a:rPr sz="2000" dirty="0">
                <a:latin typeface="Calibri"/>
                <a:cs typeface="Calibri"/>
              </a:rPr>
              <a:t>uyuma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yardımcıdır,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Ürün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hizmet </a:t>
            </a:r>
            <a:r>
              <a:rPr sz="2000" spc="-10" dirty="0">
                <a:latin typeface="Calibri"/>
                <a:cs typeface="Calibri"/>
              </a:rPr>
              <a:t>kalitesinde </a:t>
            </a:r>
            <a:r>
              <a:rPr sz="2000" spc="-5" dirty="0">
                <a:latin typeface="Calibri"/>
                <a:cs typeface="Calibri"/>
              </a:rPr>
              <a:t>sürekliliği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sağlar,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Müşteri </a:t>
            </a:r>
            <a:r>
              <a:rPr sz="2000" spc="-5" dirty="0">
                <a:latin typeface="Calibri"/>
                <a:cs typeface="Calibri"/>
              </a:rPr>
              <a:t>güven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memnuniyetini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artırır.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840841" y="1447800"/>
            <a:ext cx="432181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ISO </a:t>
            </a:r>
            <a:r>
              <a:rPr sz="2400" spc="-5" dirty="0">
                <a:latin typeface="Calibri"/>
                <a:cs typeface="Calibri"/>
              </a:rPr>
              <a:t>9001:2015 </a:t>
            </a:r>
            <a:r>
              <a:rPr sz="2400" spc="-15" dirty="0">
                <a:latin typeface="Calibri"/>
                <a:cs typeface="Calibri"/>
              </a:rPr>
              <a:t>ve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RİSK</a:t>
            </a: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Neden Risk </a:t>
            </a:r>
            <a:r>
              <a:rPr sz="2400" spc="-30" dirty="0">
                <a:latin typeface="Calibri"/>
                <a:cs typeface="Calibri"/>
              </a:rPr>
              <a:t>Tabanlı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Düşünmeliyiz?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4144" y="2060448"/>
            <a:ext cx="2951988" cy="2304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629" y="1233423"/>
            <a:ext cx="8315959" cy="3806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ISO 9001:2015 </a:t>
            </a:r>
            <a:r>
              <a:rPr sz="2000" b="1" spc="-10" dirty="0">
                <a:latin typeface="Calibri"/>
                <a:cs typeface="Calibri"/>
              </a:rPr>
              <a:t>ve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RİSK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Giriş </a:t>
            </a:r>
            <a:r>
              <a:rPr sz="2000" b="1" dirty="0">
                <a:latin typeface="Calibri"/>
                <a:cs typeface="Calibri"/>
              </a:rPr>
              <a:t>– </a:t>
            </a: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5" dirty="0">
                <a:latin typeface="Calibri"/>
                <a:cs typeface="Calibri"/>
              </a:rPr>
              <a:t>tabanlı </a:t>
            </a:r>
            <a:r>
              <a:rPr sz="2000" dirty="0">
                <a:latin typeface="Calibri"/>
                <a:cs typeface="Calibri"/>
              </a:rPr>
              <a:t>düşünme </a:t>
            </a:r>
            <a:r>
              <a:rPr sz="2000" spc="-20" dirty="0">
                <a:latin typeface="Calibri"/>
                <a:cs typeface="Calibri"/>
              </a:rPr>
              <a:t>kavramı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açıklanmıştır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Madde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</a:t>
            </a:r>
            <a:r>
              <a:rPr sz="2000" b="1" spc="1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Kuruluş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gerekli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Kalite</a:t>
            </a:r>
            <a:r>
              <a:rPr sz="2000" spc="1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Yönetim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Sistemi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proseslerini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belirlemeli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1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prosesler </a:t>
            </a:r>
            <a:r>
              <a:rPr sz="2000" dirty="0">
                <a:latin typeface="Calibri"/>
                <a:cs typeface="Calibri"/>
              </a:rPr>
              <a:t>için </a:t>
            </a:r>
            <a:r>
              <a:rPr sz="2000" spc="-5" dirty="0">
                <a:latin typeface="Calibri"/>
                <a:cs typeface="Calibri"/>
              </a:rPr>
              <a:t>risk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fırsatları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tanımlamalıdır.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Madde 5 – </a:t>
            </a:r>
            <a:r>
              <a:rPr sz="2000" spc="-10" dirty="0">
                <a:latin typeface="Calibri"/>
                <a:cs typeface="Calibri"/>
              </a:rPr>
              <a:t>Üst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Yönetim;</a:t>
            </a:r>
            <a:endParaRPr sz="2000">
              <a:latin typeface="Calibri"/>
              <a:cs typeface="Calibri"/>
            </a:endParaRPr>
          </a:p>
          <a:p>
            <a:pPr marL="204470" indent="-191770">
              <a:lnSpc>
                <a:spcPct val="100000"/>
              </a:lnSpc>
              <a:spcBef>
                <a:spcPts val="480"/>
              </a:spcBef>
              <a:buChar char="-"/>
              <a:tabLst>
                <a:tab pos="205104" algn="l"/>
              </a:tabLst>
            </a:pP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5" dirty="0">
                <a:latin typeface="Calibri"/>
                <a:cs typeface="Calibri"/>
              </a:rPr>
              <a:t>tabanlı </a:t>
            </a:r>
            <a:r>
              <a:rPr sz="2000" dirty="0">
                <a:latin typeface="Calibri"/>
                <a:cs typeface="Calibri"/>
              </a:rPr>
              <a:t>düşünmeyi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desteklemeli</a:t>
            </a:r>
            <a:endParaRPr sz="2000">
              <a:latin typeface="Calibri"/>
              <a:cs typeface="Calibri"/>
            </a:endParaRPr>
          </a:p>
          <a:p>
            <a:pPr marL="257810" indent="-245110">
              <a:lnSpc>
                <a:spcPct val="100000"/>
              </a:lnSpc>
              <a:spcBef>
                <a:spcPts val="480"/>
              </a:spcBef>
              <a:buChar char="-"/>
              <a:tabLst>
                <a:tab pos="258445" algn="l"/>
                <a:tab pos="943610" algn="l"/>
                <a:tab pos="1349375" algn="l"/>
                <a:tab pos="2220595" algn="l"/>
                <a:tab pos="3731260" algn="l"/>
                <a:tab pos="4839970" algn="l"/>
                <a:tab pos="5368290" algn="l"/>
                <a:tab pos="5774055" algn="l"/>
                <a:tab pos="6795134" algn="l"/>
                <a:tab pos="8061959" algn="l"/>
              </a:tabLst>
            </a:pPr>
            <a:r>
              <a:rPr sz="2000" dirty="0">
                <a:latin typeface="Calibri"/>
                <a:cs typeface="Calibri"/>
              </a:rPr>
              <a:t>Ü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ü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z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	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nluğ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nu	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tk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ey</a:t>
            </a:r>
            <a:r>
              <a:rPr sz="2000" dirty="0">
                <a:latin typeface="Calibri"/>
                <a:cs typeface="Calibri"/>
              </a:rPr>
              <a:t>en	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k	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	fı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tları	</a:t>
            </a:r>
            <a:r>
              <a:rPr sz="2000" spc="-5" dirty="0">
                <a:latin typeface="Calibri"/>
                <a:cs typeface="Calibri"/>
              </a:rPr>
              <a:t>bel</a:t>
            </a:r>
            <a:r>
              <a:rPr sz="2000" dirty="0">
                <a:latin typeface="Calibri"/>
                <a:cs typeface="Calibri"/>
              </a:rPr>
              <a:t>irl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meli	</a:t>
            </a:r>
            <a:r>
              <a:rPr sz="2000" spc="-20" dirty="0"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tanımlamalıdır.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Madde 6 – </a:t>
            </a:r>
            <a:r>
              <a:rPr sz="2000" spc="-5" dirty="0">
                <a:latin typeface="Calibri"/>
                <a:cs typeface="Calibri"/>
              </a:rPr>
              <a:t>Kuruluş, KYS performansını etkileyen riskleri </a:t>
            </a:r>
            <a:r>
              <a:rPr sz="2000" spc="-10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fırsatları </a:t>
            </a:r>
            <a:r>
              <a:rPr sz="2000" dirty="0">
                <a:latin typeface="Calibri"/>
                <a:cs typeface="Calibri"/>
              </a:rPr>
              <a:t>belirlemeli 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tanımlamalı,  uygun </a:t>
            </a:r>
            <a:r>
              <a:rPr sz="2000" spc="-10" dirty="0">
                <a:latin typeface="Calibri"/>
                <a:cs typeface="Calibri"/>
              </a:rPr>
              <a:t>faaliyetleri</a:t>
            </a:r>
            <a:r>
              <a:rPr sz="2000" spc="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başlatmalıdır.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956305" y="947165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655">
              <a:lnSpc>
                <a:spcPct val="100000"/>
              </a:lnSpc>
            </a:pPr>
            <a:r>
              <a:rPr dirty="0">
                <a:solidFill>
                  <a:srgbClr val="17375E"/>
                </a:solidFill>
                <a:latin typeface="Arial"/>
                <a:cs typeface="Arial"/>
              </a:rPr>
              <a:t>TSE</a:t>
            </a:r>
            <a:r>
              <a:rPr spc="-7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pc="-35" dirty="0">
                <a:solidFill>
                  <a:srgbClr val="17375E"/>
                </a:solidFill>
                <a:latin typeface="Arial"/>
                <a:cs typeface="Arial"/>
              </a:rPr>
              <a:t>Tanıtımı</a:t>
            </a:r>
          </a:p>
        </p:txBody>
      </p:sp>
      <p:sp>
        <p:nvSpPr>
          <p:cNvPr id="3" name="object 3"/>
          <p:cNvSpPr/>
          <p:nvPr/>
        </p:nvSpPr>
        <p:spPr>
          <a:xfrm>
            <a:off x="7731252" y="0"/>
            <a:ext cx="1410461" cy="832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183" y="1864105"/>
            <a:ext cx="85293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latin typeface="Calibri"/>
                <a:cs typeface="Calibri"/>
              </a:rPr>
              <a:t>Türk  </a:t>
            </a:r>
            <a:r>
              <a:rPr sz="2000" spc="-5" dirty="0">
                <a:latin typeface="Calibri"/>
                <a:cs typeface="Calibri"/>
              </a:rPr>
              <a:t>Standardları  Enstitüsü;  her  </a:t>
            </a:r>
            <a:r>
              <a:rPr sz="2000" dirty="0">
                <a:latin typeface="Calibri"/>
                <a:cs typeface="Calibri"/>
              </a:rPr>
              <a:t>türlü  </a:t>
            </a:r>
            <a:r>
              <a:rPr sz="2000" spc="-5" dirty="0">
                <a:latin typeface="Calibri"/>
                <a:cs typeface="Calibri"/>
              </a:rPr>
              <a:t>madde  </a:t>
            </a:r>
            <a:r>
              <a:rPr sz="2000" spc="-15" dirty="0">
                <a:latin typeface="Calibri"/>
                <a:cs typeface="Calibri"/>
              </a:rPr>
              <a:t>ve  </a:t>
            </a:r>
            <a:r>
              <a:rPr sz="2000" spc="-5" dirty="0">
                <a:latin typeface="Calibri"/>
                <a:cs typeface="Calibri"/>
              </a:rPr>
              <a:t>mamuller  ile  usul  </a:t>
            </a:r>
            <a:r>
              <a:rPr sz="2000" spc="-15" dirty="0">
                <a:latin typeface="Calibri"/>
                <a:cs typeface="Calibri"/>
              </a:rPr>
              <a:t>ve   </a:t>
            </a:r>
            <a:r>
              <a:rPr sz="2000" spc="20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hizmet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183" y="2168905"/>
            <a:ext cx="6202045" cy="100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47825" algn="l"/>
                <a:tab pos="2660015" algn="l"/>
                <a:tab pos="3772535" algn="l"/>
                <a:tab pos="5133975" algn="l"/>
                <a:tab pos="5938520" algn="l"/>
              </a:tabLst>
            </a:pPr>
            <a:r>
              <a:rPr sz="2000" spc="-5" dirty="0">
                <a:latin typeface="Calibri"/>
                <a:cs typeface="Calibri"/>
              </a:rPr>
              <a:t>standardlarını	yapmak	</a:t>
            </a:r>
            <a:r>
              <a:rPr sz="2000" dirty="0">
                <a:latin typeface="Calibri"/>
                <a:cs typeface="Calibri"/>
              </a:rPr>
              <a:t>amacıyla	</a:t>
            </a:r>
            <a:r>
              <a:rPr sz="2000" spc="-5" dirty="0">
                <a:latin typeface="Calibri"/>
                <a:cs typeface="Calibri"/>
              </a:rPr>
              <a:t>18.11.1960	tarihli	</a:t>
            </a:r>
            <a:r>
              <a:rPr sz="2000" spc="-20" dirty="0"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kurulmuştur.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Enstitünün </a:t>
            </a:r>
            <a:r>
              <a:rPr sz="2000" dirty="0">
                <a:latin typeface="Calibri"/>
                <a:cs typeface="Calibri"/>
              </a:rPr>
              <a:t>ilgili olduğu </a:t>
            </a:r>
            <a:r>
              <a:rPr sz="2000" spc="-5" dirty="0">
                <a:latin typeface="Calibri"/>
                <a:cs typeface="Calibri"/>
              </a:rPr>
              <a:t>bakanlık, </a:t>
            </a:r>
            <a:r>
              <a:rPr sz="2000" dirty="0">
                <a:latin typeface="Calibri"/>
                <a:cs typeface="Calibri"/>
              </a:rPr>
              <a:t>Bilim, </a:t>
            </a:r>
            <a:r>
              <a:rPr sz="2000" spc="-5" dirty="0">
                <a:latin typeface="Calibri"/>
                <a:cs typeface="Calibri"/>
              </a:rPr>
              <a:t>Sanayi </a:t>
            </a:r>
            <a:r>
              <a:rPr sz="2000" spc="-15" dirty="0">
                <a:latin typeface="Calibri"/>
                <a:cs typeface="Calibri"/>
              </a:rPr>
              <a:t>ve   </a:t>
            </a:r>
            <a:r>
              <a:rPr sz="2000" spc="2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Teknoloji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6836" y="2168905"/>
            <a:ext cx="2181860" cy="100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20955">
              <a:lnSpc>
                <a:spcPct val="100000"/>
              </a:lnSpc>
              <a:tabLst>
                <a:tab pos="624840" algn="l"/>
                <a:tab pos="1336675" algn="l"/>
              </a:tabLst>
            </a:pPr>
            <a:r>
              <a:rPr sz="2000" dirty="0">
                <a:latin typeface="Calibri"/>
                <a:cs typeface="Calibri"/>
              </a:rPr>
              <a:t>1</a:t>
            </a:r>
            <a:r>
              <a:rPr sz="2000" spc="-10" dirty="0">
                <a:latin typeface="Calibri"/>
                <a:cs typeface="Calibri"/>
              </a:rPr>
              <a:t>3</a:t>
            </a:r>
            <a:r>
              <a:rPr sz="2000" dirty="0">
                <a:latin typeface="Calibri"/>
                <a:cs typeface="Calibri"/>
              </a:rPr>
              <a:t>2	s</a:t>
            </a:r>
            <a:r>
              <a:rPr sz="2000" spc="-4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yı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ı	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nla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30" dirty="0">
                <a:latin typeface="Calibri"/>
                <a:cs typeface="Calibri"/>
              </a:rPr>
              <a:t>Bakanlığı’dır.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Enstitü,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183" y="3144520"/>
            <a:ext cx="8529955" cy="161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tüzel </a:t>
            </a:r>
            <a:r>
              <a:rPr sz="2000" dirty="0">
                <a:latin typeface="Calibri"/>
                <a:cs typeface="Calibri"/>
              </a:rPr>
              <a:t>kişiliği </a:t>
            </a:r>
            <a:r>
              <a:rPr sz="2000" spc="-5" dirty="0">
                <a:latin typeface="Calibri"/>
                <a:cs typeface="Calibri"/>
              </a:rPr>
              <a:t>haiz, </a:t>
            </a:r>
            <a:r>
              <a:rPr sz="2000" spc="-20" dirty="0">
                <a:latin typeface="Calibri"/>
                <a:cs typeface="Calibri"/>
              </a:rPr>
              <a:t>özel </a:t>
            </a:r>
            <a:r>
              <a:rPr sz="2000" spc="-10" dirty="0">
                <a:latin typeface="Calibri"/>
                <a:cs typeface="Calibri"/>
              </a:rPr>
              <a:t>hukuk </a:t>
            </a:r>
            <a:r>
              <a:rPr sz="2000" spc="-5" dirty="0">
                <a:latin typeface="Calibri"/>
                <a:cs typeface="Calibri"/>
              </a:rPr>
              <a:t>hükümlerine </a:t>
            </a:r>
            <a:r>
              <a:rPr sz="2000" spc="-15" dirty="0">
                <a:latin typeface="Calibri"/>
                <a:cs typeface="Calibri"/>
              </a:rPr>
              <a:t>göre </a:t>
            </a:r>
            <a:r>
              <a:rPr sz="2000" spc="-10" dirty="0">
                <a:latin typeface="Calibri"/>
                <a:cs typeface="Calibri"/>
              </a:rPr>
              <a:t>yönetilen </a:t>
            </a:r>
            <a:r>
              <a:rPr sz="2000" spc="-5" dirty="0">
                <a:latin typeface="Calibri"/>
                <a:cs typeface="Calibri"/>
              </a:rPr>
              <a:t>bir </a:t>
            </a:r>
            <a:r>
              <a:rPr sz="2000" spc="-10" dirty="0">
                <a:latin typeface="Calibri"/>
                <a:cs typeface="Calibri"/>
              </a:rPr>
              <a:t>kamu kurumu </a:t>
            </a:r>
            <a:r>
              <a:rPr sz="2000" spc="-5" dirty="0">
                <a:latin typeface="Calibri"/>
                <a:cs typeface="Calibri"/>
              </a:rPr>
              <a:t>olup,  kısa </a:t>
            </a:r>
            <a:r>
              <a:rPr sz="2000" dirty="0">
                <a:latin typeface="Calibri"/>
                <a:cs typeface="Calibri"/>
              </a:rPr>
              <a:t>adı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markası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TSE'dir.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libri"/>
                <a:cs typeface="Calibri"/>
              </a:rPr>
              <a:t>Bu </a:t>
            </a:r>
            <a:r>
              <a:rPr sz="2000" spc="-10" dirty="0">
                <a:latin typeface="Calibri"/>
                <a:cs typeface="Calibri"/>
              </a:rPr>
              <a:t>marka </a:t>
            </a:r>
            <a:r>
              <a:rPr sz="2000" dirty="0">
                <a:latin typeface="Calibri"/>
                <a:cs typeface="Calibri"/>
              </a:rPr>
              <a:t>çeşitli </a:t>
            </a:r>
            <a:r>
              <a:rPr sz="2000" spc="-5" dirty="0">
                <a:latin typeface="Calibri"/>
                <a:cs typeface="Calibri"/>
              </a:rPr>
              <a:t>şekillerde </a:t>
            </a:r>
            <a:r>
              <a:rPr sz="2000" spc="-25" dirty="0">
                <a:latin typeface="Calibri"/>
                <a:cs typeface="Calibri"/>
              </a:rPr>
              <a:t>gösterilir. </a:t>
            </a:r>
            <a:r>
              <a:rPr sz="2000" spc="-35" dirty="0">
                <a:latin typeface="Calibri"/>
                <a:cs typeface="Calibri"/>
              </a:rPr>
              <a:t>Türk </a:t>
            </a:r>
            <a:r>
              <a:rPr sz="2000" spc="-5" dirty="0">
                <a:latin typeface="Calibri"/>
                <a:cs typeface="Calibri"/>
              </a:rPr>
              <a:t>Standardları Enstitüsü'nün </a:t>
            </a:r>
            <a:r>
              <a:rPr sz="2000" dirty="0">
                <a:latin typeface="Calibri"/>
                <a:cs typeface="Calibri"/>
              </a:rPr>
              <a:t>izni </a:t>
            </a:r>
            <a:r>
              <a:rPr sz="2000" spc="-5" dirty="0">
                <a:latin typeface="Calibri"/>
                <a:cs typeface="Calibri"/>
              </a:rPr>
              <a:t>olmadan  </a:t>
            </a:r>
            <a:r>
              <a:rPr sz="2000" dirty="0">
                <a:latin typeface="Calibri"/>
                <a:cs typeface="Calibri"/>
              </a:rPr>
              <a:t>bu </a:t>
            </a:r>
            <a:r>
              <a:rPr sz="2000" spc="-10" dirty="0">
                <a:latin typeface="Calibri"/>
                <a:cs typeface="Calibri"/>
              </a:rPr>
              <a:t>marka </a:t>
            </a:r>
            <a:r>
              <a:rPr sz="2000" spc="-5" dirty="0">
                <a:latin typeface="Calibri"/>
                <a:cs typeface="Calibri"/>
              </a:rPr>
              <a:t>hiçbir </a:t>
            </a:r>
            <a:r>
              <a:rPr sz="2000" dirty="0">
                <a:latin typeface="Calibri"/>
                <a:cs typeface="Calibri"/>
              </a:rPr>
              <a:t>şekil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şart altında </a:t>
            </a:r>
            <a:r>
              <a:rPr sz="2000" spc="-5" dirty="0">
                <a:latin typeface="Calibri"/>
                <a:cs typeface="Calibri"/>
              </a:rPr>
              <a:t>kullanılamaz. </a:t>
            </a:r>
            <a:r>
              <a:rPr sz="2000" spc="-25" dirty="0">
                <a:latin typeface="Calibri"/>
                <a:cs typeface="Calibri"/>
              </a:rPr>
              <a:t>Yalnız </a:t>
            </a:r>
            <a:r>
              <a:rPr sz="2000" spc="-35" dirty="0">
                <a:latin typeface="Calibri"/>
                <a:cs typeface="Calibri"/>
              </a:rPr>
              <a:t>Türk </a:t>
            </a:r>
            <a:r>
              <a:rPr sz="2000" spc="-5" dirty="0">
                <a:latin typeface="Calibri"/>
                <a:cs typeface="Calibri"/>
              </a:rPr>
              <a:t>Standardları  Enstitüsü </a:t>
            </a:r>
            <a:r>
              <a:rPr sz="2000" spc="-10" dirty="0">
                <a:latin typeface="Calibri"/>
                <a:cs typeface="Calibri"/>
              </a:rPr>
              <a:t>tarafından kabul </a:t>
            </a:r>
            <a:r>
              <a:rPr sz="2000" dirty="0">
                <a:latin typeface="Calibri"/>
                <a:cs typeface="Calibri"/>
              </a:rPr>
              <a:t>edilen </a:t>
            </a:r>
            <a:r>
              <a:rPr sz="2000" spc="-10" dirty="0">
                <a:latin typeface="Calibri"/>
                <a:cs typeface="Calibri"/>
              </a:rPr>
              <a:t>standardlar </a:t>
            </a:r>
            <a:r>
              <a:rPr sz="2000" spc="-35" dirty="0">
                <a:latin typeface="Calibri"/>
                <a:cs typeface="Calibri"/>
              </a:rPr>
              <a:t>Türk </a:t>
            </a:r>
            <a:r>
              <a:rPr sz="2000" spc="-5" dirty="0">
                <a:latin typeface="Calibri"/>
                <a:cs typeface="Calibri"/>
              </a:rPr>
              <a:t>Standardı </a:t>
            </a:r>
            <a:r>
              <a:rPr sz="2000" dirty="0">
                <a:latin typeface="Calibri"/>
                <a:cs typeface="Calibri"/>
              </a:rPr>
              <a:t>adını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alır.”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629" y="1233423"/>
            <a:ext cx="8314690" cy="337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ISO 9001:2015 </a:t>
            </a:r>
            <a:r>
              <a:rPr sz="2000" b="1" spc="-10" dirty="0">
                <a:latin typeface="Calibri"/>
                <a:cs typeface="Calibri"/>
              </a:rPr>
              <a:t>ve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RİSK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Madde 7  </a:t>
            </a:r>
            <a:r>
              <a:rPr sz="2000" b="1" spc="-5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Kuruluş,  gerekli  kaynakları  </a:t>
            </a:r>
            <a:r>
              <a:rPr sz="2000" dirty="0">
                <a:latin typeface="Calibri"/>
                <a:cs typeface="Calibri"/>
              </a:rPr>
              <a:t>belirlemeli  </a:t>
            </a:r>
            <a:r>
              <a:rPr sz="2000" spc="-15" dirty="0">
                <a:latin typeface="Calibri"/>
                <a:cs typeface="Calibri"/>
              </a:rPr>
              <a:t>ve  </a:t>
            </a:r>
            <a:r>
              <a:rPr sz="2000" spc="-10" dirty="0">
                <a:latin typeface="Calibri"/>
                <a:cs typeface="Calibri"/>
              </a:rPr>
              <a:t>sağlamalıdır.(Risk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kavramı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kaynağın </a:t>
            </a:r>
            <a:r>
              <a:rPr sz="2000" u="heavy" spc="-5" dirty="0">
                <a:latin typeface="Calibri"/>
                <a:cs typeface="Calibri"/>
              </a:rPr>
              <a:t>uygunluğu </a:t>
            </a:r>
            <a:r>
              <a:rPr sz="2000" spc="-5" dirty="0">
                <a:latin typeface="Calibri"/>
                <a:cs typeface="Calibri"/>
              </a:rPr>
              <a:t>ile</a:t>
            </a:r>
            <a:r>
              <a:rPr sz="2000" spc="-25" dirty="0">
                <a:latin typeface="Calibri"/>
                <a:cs typeface="Calibri"/>
              </a:rPr>
              <a:t> ilgilidir.)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Madde 8 – </a:t>
            </a:r>
            <a:r>
              <a:rPr sz="2000" spc="-5" dirty="0">
                <a:latin typeface="Calibri"/>
                <a:cs typeface="Calibri"/>
              </a:rPr>
              <a:t>Kuruluş, gerekli </a:t>
            </a:r>
            <a:r>
              <a:rPr sz="2000" spc="-15" dirty="0">
                <a:latin typeface="Calibri"/>
                <a:cs typeface="Calibri"/>
              </a:rPr>
              <a:t>operasyonel </a:t>
            </a:r>
            <a:r>
              <a:rPr sz="2000" spc="-10" dirty="0">
                <a:latin typeface="Calibri"/>
                <a:cs typeface="Calibri"/>
              </a:rPr>
              <a:t>prosesleri </a:t>
            </a:r>
            <a:r>
              <a:rPr sz="2000" spc="-15" dirty="0">
                <a:latin typeface="Calibri"/>
                <a:cs typeface="Calibri"/>
              </a:rPr>
              <a:t>yönetmelidir.(Risk </a:t>
            </a:r>
            <a:r>
              <a:rPr sz="2000" spc="-20" dirty="0">
                <a:latin typeface="Calibri"/>
                <a:cs typeface="Calibri"/>
              </a:rPr>
              <a:t>kavramı  </a:t>
            </a:r>
            <a:r>
              <a:rPr sz="2000" spc="-10" dirty="0">
                <a:latin typeface="Calibri"/>
                <a:cs typeface="Calibri"/>
              </a:rPr>
              <a:t>operasyonların </a:t>
            </a:r>
            <a:r>
              <a:rPr sz="2000" spc="-5" dirty="0">
                <a:latin typeface="Calibri"/>
                <a:cs typeface="Calibri"/>
              </a:rPr>
              <a:t>uygun gerçekleştirilmesi ile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ilgilidir.)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Madde</a:t>
            </a:r>
            <a:r>
              <a:rPr sz="2000" b="1" spc="1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9</a:t>
            </a:r>
            <a:r>
              <a:rPr sz="2000" b="1" spc="2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–</a:t>
            </a:r>
            <a:r>
              <a:rPr sz="2000" spc="-5" dirty="0">
                <a:latin typeface="Calibri"/>
                <a:cs typeface="Calibri"/>
              </a:rPr>
              <a:t>Kuruluş,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risk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fırsatlar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gerekli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izleme,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ölçme,</a:t>
            </a:r>
            <a:r>
              <a:rPr sz="2000" spc="2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analiz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etkinlik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değerlendirme </a:t>
            </a:r>
            <a:r>
              <a:rPr sz="2000" spc="-10" dirty="0">
                <a:latin typeface="Calibri"/>
                <a:cs typeface="Calibri"/>
              </a:rPr>
              <a:t>faaliyetlerini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belirlemelidir.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Madde </a:t>
            </a:r>
            <a:r>
              <a:rPr sz="2000" b="1" spc="-5" dirty="0">
                <a:latin typeface="Calibri"/>
                <a:cs typeface="Calibri"/>
              </a:rPr>
              <a:t>10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Kuruluş, </a:t>
            </a:r>
            <a:r>
              <a:rPr sz="2000" spc="-10" dirty="0">
                <a:latin typeface="Calibri"/>
                <a:cs typeface="Calibri"/>
              </a:rPr>
              <a:t>istenmeyen </a:t>
            </a:r>
            <a:r>
              <a:rPr sz="2000" spc="-5" dirty="0">
                <a:latin typeface="Calibri"/>
                <a:cs typeface="Calibri"/>
              </a:rPr>
              <a:t>sonuçları düzeltmeli, önlemeli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azaltmalı 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KYS’ni </a:t>
            </a:r>
            <a:r>
              <a:rPr sz="2000" spc="-5" dirty="0">
                <a:latin typeface="Calibri"/>
                <a:cs typeface="Calibri"/>
              </a:rPr>
              <a:t>iyileştirmeli; risk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fırsatları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güncellemelidir.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629" y="1233423"/>
            <a:ext cx="8315325" cy="319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6.Planlama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Calibri"/>
                <a:cs typeface="Calibri"/>
              </a:rPr>
              <a:t>6.1 Risk </a:t>
            </a:r>
            <a:r>
              <a:rPr sz="2000" b="1" spc="-15" dirty="0">
                <a:latin typeface="Calibri"/>
                <a:cs typeface="Calibri"/>
              </a:rPr>
              <a:t>ve </a:t>
            </a:r>
            <a:r>
              <a:rPr sz="2000" b="1" spc="-5" dirty="0">
                <a:latin typeface="Calibri"/>
                <a:cs typeface="Calibri"/>
              </a:rPr>
              <a:t>Fırsatları </a:t>
            </a:r>
            <a:r>
              <a:rPr sz="2000" b="1" dirty="0">
                <a:latin typeface="Calibri"/>
                <a:cs typeface="Calibri"/>
              </a:rPr>
              <a:t>Belirleme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Faaliyetleri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spc="-5" dirty="0">
                <a:latin typeface="Calibri"/>
                <a:cs typeface="Calibri"/>
              </a:rPr>
              <a:t>6.1.1 </a:t>
            </a:r>
            <a:r>
              <a:rPr sz="2000" spc="-5" dirty="0">
                <a:latin typeface="Calibri"/>
                <a:cs typeface="Calibri"/>
              </a:rPr>
              <a:t>Kuruluş, KYS </a:t>
            </a:r>
            <a:r>
              <a:rPr sz="2000" dirty="0">
                <a:latin typeface="Calibri"/>
                <a:cs typeface="Calibri"/>
              </a:rPr>
              <a:t>için </a:t>
            </a:r>
            <a:r>
              <a:rPr sz="2000" spc="-5" dirty="0">
                <a:latin typeface="Calibri"/>
                <a:cs typeface="Calibri"/>
              </a:rPr>
              <a:t>planlama </a:t>
            </a:r>
            <a:r>
              <a:rPr sz="2000" spc="-10" dirty="0">
                <a:latin typeface="Calibri"/>
                <a:cs typeface="Calibri"/>
              </a:rPr>
              <a:t>yaparken </a:t>
            </a:r>
            <a:r>
              <a:rPr sz="2000" spc="-5" dirty="0">
                <a:latin typeface="Calibri"/>
                <a:cs typeface="Calibri"/>
              </a:rPr>
              <a:t>,Madde 4.1.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belirtilen hususlar   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ile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Madde 4.2.de </a:t>
            </a:r>
            <a:r>
              <a:rPr sz="2000" spc="-5" dirty="0">
                <a:latin typeface="Calibri"/>
                <a:cs typeface="Calibri"/>
              </a:rPr>
              <a:t>belirtilen </a:t>
            </a:r>
            <a:r>
              <a:rPr sz="2000" spc="-10" dirty="0">
                <a:latin typeface="Calibri"/>
                <a:cs typeface="Calibri"/>
              </a:rPr>
              <a:t>gereksinimleri </a:t>
            </a:r>
            <a:r>
              <a:rPr sz="2000" spc="-15" dirty="0">
                <a:latin typeface="Calibri"/>
                <a:cs typeface="Calibri"/>
              </a:rPr>
              <a:t>göz </a:t>
            </a:r>
            <a:r>
              <a:rPr sz="2000" dirty="0">
                <a:latin typeface="Calibri"/>
                <a:cs typeface="Calibri"/>
              </a:rPr>
              <a:t>önüne </a:t>
            </a:r>
            <a:r>
              <a:rPr sz="2000" spc="-5" dirty="0">
                <a:latin typeface="Calibri"/>
                <a:cs typeface="Calibri"/>
              </a:rPr>
              <a:t>almalı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KYS’nin istenen sonuçlara </a:t>
            </a:r>
            <a:r>
              <a:rPr sz="2000" dirty="0">
                <a:latin typeface="Calibri"/>
                <a:cs typeface="Calibri"/>
              </a:rPr>
              <a:t>ulaşması için </a:t>
            </a:r>
            <a:r>
              <a:rPr sz="2000" spc="-5" dirty="0">
                <a:latin typeface="Calibri"/>
                <a:cs typeface="Calibri"/>
              </a:rPr>
              <a:t>güvence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vermek,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Olumlu </a:t>
            </a:r>
            <a:r>
              <a:rPr sz="2000" spc="-10" dirty="0">
                <a:latin typeface="Calibri"/>
                <a:cs typeface="Calibri"/>
              </a:rPr>
              <a:t>(katma </a:t>
            </a:r>
            <a:r>
              <a:rPr sz="2000" spc="-5" dirty="0">
                <a:latin typeface="Calibri"/>
                <a:cs typeface="Calibri"/>
              </a:rPr>
              <a:t>değerli) etkileri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artırmak,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İstenmeyen </a:t>
            </a:r>
            <a:r>
              <a:rPr sz="2000" spc="-5" dirty="0">
                <a:latin typeface="Calibri"/>
                <a:cs typeface="Calibri"/>
              </a:rPr>
              <a:t>etkileri önlemek </a:t>
            </a:r>
            <a:r>
              <a:rPr sz="2000" spc="-20" dirty="0">
                <a:latin typeface="Calibri"/>
                <a:cs typeface="Calibri"/>
              </a:rPr>
              <a:t>veya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azaltmak,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Calibri"/>
              <a:buAutoNum type="alphaLcParenR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İyileştirmeyi </a:t>
            </a:r>
            <a:r>
              <a:rPr sz="2000" spc="-20" dirty="0">
                <a:latin typeface="Calibri"/>
                <a:cs typeface="Calibri"/>
              </a:rPr>
              <a:t>hayata </a:t>
            </a:r>
            <a:r>
              <a:rPr sz="2000" spc="-5" dirty="0">
                <a:latin typeface="Calibri"/>
                <a:cs typeface="Calibri"/>
              </a:rPr>
              <a:t>geçirmek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için</a:t>
            </a:r>
            <a:endParaRPr sz="200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480"/>
              </a:spcBef>
            </a:pPr>
            <a:r>
              <a:rPr sz="2000" u="heavy" spc="-5" dirty="0">
                <a:latin typeface="Calibri"/>
                <a:cs typeface="Calibri"/>
              </a:rPr>
              <a:t>risk </a:t>
            </a:r>
            <a:r>
              <a:rPr sz="2000" u="heavy" spc="-15" dirty="0">
                <a:latin typeface="Calibri"/>
                <a:cs typeface="Calibri"/>
              </a:rPr>
              <a:t>ve </a:t>
            </a:r>
            <a:r>
              <a:rPr sz="2000" u="heavy" spc="-10" dirty="0">
                <a:latin typeface="Calibri"/>
                <a:cs typeface="Calibri"/>
              </a:rPr>
              <a:t>fırsatları</a:t>
            </a:r>
            <a:r>
              <a:rPr sz="2000" u="heavy" spc="105" dirty="0">
                <a:latin typeface="Calibri"/>
                <a:cs typeface="Calibri"/>
              </a:rPr>
              <a:t> </a:t>
            </a:r>
            <a:r>
              <a:rPr sz="2000" u="heavy" spc="-20" dirty="0">
                <a:latin typeface="Calibri"/>
                <a:cs typeface="Calibri"/>
              </a:rPr>
              <a:t>belirlemelidir.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5608" y="4148328"/>
            <a:ext cx="3009899" cy="1514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001" y="1162050"/>
            <a:ext cx="8462010" cy="350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6.1.2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Kuruluş,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Calibri"/>
              <a:buAutoNum type="alphaLcParenR"/>
              <a:tabLst>
                <a:tab pos="470534" algn="l"/>
              </a:tabLst>
            </a:pPr>
            <a:r>
              <a:rPr sz="2000" spc="-10" dirty="0">
                <a:latin typeface="Calibri"/>
                <a:cs typeface="Calibri"/>
              </a:rPr>
              <a:t>Söz konusu </a:t>
            </a: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15" dirty="0">
                <a:latin typeface="Calibri"/>
                <a:cs typeface="Calibri"/>
              </a:rPr>
              <a:t>ve fırsatlara </a:t>
            </a:r>
            <a:r>
              <a:rPr sz="2000" spc="-5" dirty="0">
                <a:latin typeface="Calibri"/>
                <a:cs typeface="Calibri"/>
              </a:rPr>
              <a:t>yönelik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faaliyetleri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AutoNum type="alphaLcParenR"/>
              <a:tabLst>
                <a:tab pos="470534" algn="l"/>
              </a:tabLst>
            </a:pPr>
            <a:r>
              <a:rPr sz="2000" dirty="0">
                <a:latin typeface="Calibri"/>
                <a:cs typeface="Calibri"/>
              </a:rPr>
              <a:t>Bu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faaliyetleri;</a:t>
            </a:r>
            <a:endParaRPr sz="2000">
              <a:latin typeface="Calibri"/>
              <a:cs typeface="Calibri"/>
            </a:endParaRPr>
          </a:p>
          <a:p>
            <a:pPr marL="1842135" marR="326390" lvl="1" indent="-457834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842770" algn="l"/>
              </a:tabLst>
            </a:pPr>
            <a:r>
              <a:rPr sz="2000" spc="-5" dirty="0">
                <a:latin typeface="Calibri"/>
                <a:cs typeface="Calibri"/>
              </a:rPr>
              <a:t>KYS süreçlerine </a:t>
            </a:r>
            <a:r>
              <a:rPr sz="2000" dirty="0">
                <a:latin typeface="Calibri"/>
                <a:cs typeface="Calibri"/>
              </a:rPr>
              <a:t>nasıl </a:t>
            </a:r>
            <a:r>
              <a:rPr sz="2000" spc="-10" dirty="0">
                <a:latin typeface="Calibri"/>
                <a:cs typeface="Calibri"/>
              </a:rPr>
              <a:t>entegre </a:t>
            </a:r>
            <a:r>
              <a:rPr sz="2000" dirty="0">
                <a:latin typeface="Calibri"/>
                <a:cs typeface="Calibri"/>
              </a:rPr>
              <a:t>edeceğini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gerçekleştireceğini  </a:t>
            </a:r>
            <a:r>
              <a:rPr sz="2000" dirty="0">
                <a:latin typeface="Calibri"/>
                <a:cs typeface="Calibri"/>
              </a:rPr>
              <a:t>(4.4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maddesi)</a:t>
            </a:r>
            <a:endParaRPr sz="2000">
              <a:latin typeface="Calibri"/>
              <a:cs typeface="Calibri"/>
            </a:endParaRPr>
          </a:p>
          <a:p>
            <a:pPr marL="1842135" lvl="1" indent="-457834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842770" algn="l"/>
              </a:tabLst>
            </a:pPr>
            <a:r>
              <a:rPr sz="2000" spc="-10" dirty="0">
                <a:latin typeface="Calibri"/>
                <a:cs typeface="Calibri"/>
              </a:rPr>
              <a:t>Söz konusu faaliyetlerin </a:t>
            </a:r>
            <a:r>
              <a:rPr sz="2000" spc="-5" dirty="0">
                <a:latin typeface="Calibri"/>
                <a:cs typeface="Calibri"/>
              </a:rPr>
              <a:t>etkinliğinin </a:t>
            </a:r>
            <a:r>
              <a:rPr sz="2000" dirty="0">
                <a:latin typeface="Calibri"/>
                <a:cs typeface="Calibri"/>
              </a:rPr>
              <a:t>nasıl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değerlendireceğini</a:t>
            </a:r>
            <a:endParaRPr sz="2000">
              <a:latin typeface="Calibri"/>
              <a:cs typeface="Calibri"/>
            </a:endParaRPr>
          </a:p>
          <a:p>
            <a:pPr marL="138430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Calibri"/>
                <a:cs typeface="Calibri"/>
              </a:rPr>
              <a:t>planlamalıdır.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15" dirty="0">
                <a:latin typeface="Calibri"/>
                <a:cs typeface="Calibri"/>
              </a:rPr>
              <a:t>ve  </a:t>
            </a:r>
            <a:r>
              <a:rPr sz="2000" spc="-5" dirty="0">
                <a:latin typeface="Calibri"/>
                <a:cs typeface="Calibri"/>
              </a:rPr>
              <a:t>fırsatların  ele </a:t>
            </a:r>
            <a:r>
              <a:rPr sz="2000" dirty="0">
                <a:latin typeface="Calibri"/>
                <a:cs typeface="Calibri"/>
              </a:rPr>
              <a:t>alınmasına </a:t>
            </a:r>
            <a:r>
              <a:rPr sz="2000" spc="-5" dirty="0">
                <a:latin typeface="Calibri"/>
                <a:cs typeface="Calibri"/>
              </a:rPr>
              <a:t>yönelik </a:t>
            </a:r>
            <a:r>
              <a:rPr sz="2000" spc="-10" dirty="0">
                <a:latin typeface="Calibri"/>
                <a:cs typeface="Calibri"/>
              </a:rPr>
              <a:t>faaliyetler  </a:t>
            </a:r>
            <a:r>
              <a:rPr sz="2000" spc="-5" dirty="0">
                <a:latin typeface="Calibri"/>
                <a:cs typeface="Calibri"/>
              </a:rPr>
              <a:t>ürün  </a:t>
            </a:r>
            <a:r>
              <a:rPr sz="2000" spc="-20" dirty="0">
                <a:latin typeface="Calibri"/>
                <a:cs typeface="Calibri"/>
              </a:rPr>
              <a:t>ve  </a:t>
            </a:r>
            <a:r>
              <a:rPr sz="2000" spc="-5" dirty="0">
                <a:latin typeface="Calibri"/>
                <a:cs typeface="Calibri"/>
              </a:rPr>
              <a:t>hizmet uygunluğuna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olan potansiyel etkileri ile </a:t>
            </a:r>
            <a:r>
              <a:rPr sz="2000" spc="-10" dirty="0">
                <a:latin typeface="Calibri"/>
                <a:cs typeface="Calibri"/>
              </a:rPr>
              <a:t>orantılı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olmalıdır.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001" y="1305052"/>
            <a:ext cx="8316595" cy="3562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Not 1: </a:t>
            </a:r>
            <a:r>
              <a:rPr sz="2000" dirty="0">
                <a:latin typeface="Calibri"/>
                <a:cs typeface="Calibri"/>
              </a:rPr>
              <a:t>Risklerin ele alınmasıyla </a:t>
            </a:r>
            <a:r>
              <a:rPr sz="2000" spc="-5" dirty="0">
                <a:latin typeface="Calibri"/>
                <a:cs typeface="Calibri"/>
              </a:rPr>
              <a:t>ilgili </a:t>
            </a:r>
            <a:r>
              <a:rPr sz="2000" spc="-20" dirty="0">
                <a:latin typeface="Calibri"/>
                <a:cs typeface="Calibri"/>
              </a:rPr>
              <a:t>seçenekler, </a:t>
            </a:r>
            <a:r>
              <a:rPr sz="2000" spc="-5" dirty="0">
                <a:latin typeface="Calibri"/>
                <a:cs typeface="Calibri"/>
              </a:rPr>
              <a:t>riskten kaçınma </a:t>
            </a:r>
            <a:r>
              <a:rPr sz="2000" dirty="0">
                <a:latin typeface="Calibri"/>
                <a:cs typeface="Calibri"/>
              </a:rPr>
              <a:t>,bir </a:t>
            </a:r>
            <a:r>
              <a:rPr sz="2000" spc="-10" dirty="0">
                <a:latin typeface="Calibri"/>
                <a:cs typeface="Calibri"/>
              </a:rPr>
              <a:t>fırsatı </a:t>
            </a:r>
            <a:r>
              <a:rPr sz="2000" spc="-5" dirty="0">
                <a:latin typeface="Calibri"/>
                <a:cs typeface="Calibri"/>
              </a:rPr>
              <a:t>takip  etmek </a:t>
            </a:r>
            <a:r>
              <a:rPr sz="2000" dirty="0">
                <a:latin typeface="Calibri"/>
                <a:cs typeface="Calibri"/>
              </a:rPr>
              <a:t>için risk alma ,risk </a:t>
            </a:r>
            <a:r>
              <a:rPr sz="2000" spc="-10" dirty="0">
                <a:latin typeface="Calibri"/>
                <a:cs typeface="Calibri"/>
              </a:rPr>
              <a:t>kaynağını </a:t>
            </a:r>
            <a:r>
              <a:rPr sz="2000" spc="-5" dirty="0">
                <a:latin typeface="Calibri"/>
                <a:cs typeface="Calibri"/>
              </a:rPr>
              <a:t>ortadan kaldırma,sonuçları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dirty="0">
                <a:latin typeface="Calibri"/>
                <a:cs typeface="Calibri"/>
              </a:rPr>
              <a:t>olasılığı  değiştirme,riski </a:t>
            </a:r>
            <a:r>
              <a:rPr sz="2000" spc="-5" dirty="0">
                <a:latin typeface="Calibri"/>
                <a:cs typeface="Calibri"/>
              </a:rPr>
              <a:t>paylaşma </a:t>
            </a:r>
            <a:r>
              <a:rPr sz="2000" spc="-15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bilinçli bir </a:t>
            </a:r>
            <a:r>
              <a:rPr sz="2000" spc="-15" dirty="0">
                <a:latin typeface="Calibri"/>
                <a:cs typeface="Calibri"/>
              </a:rPr>
              <a:t>kararla </a:t>
            </a:r>
            <a:r>
              <a:rPr sz="2000" spc="-5" dirty="0">
                <a:latin typeface="Calibri"/>
                <a:cs typeface="Calibri"/>
              </a:rPr>
              <a:t>riski </a:t>
            </a:r>
            <a:r>
              <a:rPr sz="2000" spc="-10" dirty="0">
                <a:latin typeface="Calibri"/>
                <a:cs typeface="Calibri"/>
              </a:rPr>
              <a:t>almayı </a:t>
            </a:r>
            <a:r>
              <a:rPr sz="2000" spc="-5" dirty="0">
                <a:latin typeface="Calibri"/>
                <a:cs typeface="Calibri"/>
              </a:rPr>
              <a:t>(kabul etme)  </a:t>
            </a:r>
            <a:r>
              <a:rPr sz="2000" spc="-25" dirty="0">
                <a:latin typeface="Calibri"/>
                <a:cs typeface="Calibri"/>
              </a:rPr>
              <a:t>içerebilir.</a:t>
            </a:r>
            <a:endParaRPr sz="2000">
              <a:latin typeface="Calibri"/>
              <a:cs typeface="Calibri"/>
            </a:endParaRPr>
          </a:p>
          <a:p>
            <a:pPr marL="2114550">
              <a:lnSpc>
                <a:spcPct val="100000"/>
              </a:lnSpc>
              <a:spcBef>
                <a:spcPts val="480"/>
              </a:spcBef>
            </a:pPr>
            <a:r>
              <a:rPr sz="2000" spc="-10" dirty="0">
                <a:latin typeface="Calibri"/>
                <a:cs typeface="Calibri"/>
              </a:rPr>
              <a:t>TS </a:t>
            </a:r>
            <a:r>
              <a:rPr sz="2000" dirty="0">
                <a:latin typeface="Calibri"/>
                <a:cs typeface="Calibri"/>
              </a:rPr>
              <a:t>ISO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31000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Not 2: </a:t>
            </a:r>
            <a:r>
              <a:rPr sz="2000" spc="-5" dirty="0">
                <a:latin typeface="Calibri"/>
                <a:cs typeface="Calibri"/>
              </a:rPr>
              <a:t>Fırsatlar 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kuruluşun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müşterilerinin ihtiyaçlarının karşılanması </a:t>
            </a:r>
            <a:r>
              <a:rPr sz="2000" dirty="0">
                <a:latin typeface="Calibri"/>
                <a:cs typeface="Calibri"/>
              </a:rPr>
              <a:t>için  </a:t>
            </a:r>
            <a:r>
              <a:rPr sz="2000" spc="-5" dirty="0">
                <a:latin typeface="Calibri"/>
                <a:cs typeface="Calibri"/>
              </a:rPr>
              <a:t>yeni uygulamaların benimsenmesine,yeni ürünlerin tanıtımına,yeni pazarların  </a:t>
            </a:r>
            <a:r>
              <a:rPr sz="2000" dirty="0">
                <a:latin typeface="Calibri"/>
                <a:cs typeface="Calibri"/>
              </a:rPr>
              <a:t>açılmasına,yeni </a:t>
            </a:r>
            <a:r>
              <a:rPr sz="2000" spc="-5" dirty="0">
                <a:latin typeface="Calibri"/>
                <a:cs typeface="Calibri"/>
              </a:rPr>
              <a:t>müşterilerin </a:t>
            </a:r>
            <a:r>
              <a:rPr sz="2000" dirty="0">
                <a:latin typeface="Calibri"/>
                <a:cs typeface="Calibri"/>
              </a:rPr>
              <a:t>bulunmasına, </a:t>
            </a:r>
            <a:r>
              <a:rPr sz="2000" spc="-5" dirty="0">
                <a:latin typeface="Calibri"/>
                <a:cs typeface="Calibri"/>
              </a:rPr>
              <a:t>ortaklıklar kurulmasına,yeni teknoloji  kullanımına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diğer </a:t>
            </a:r>
            <a:r>
              <a:rPr sz="2000" spc="-10" dirty="0">
                <a:latin typeface="Calibri"/>
                <a:cs typeface="Calibri"/>
              </a:rPr>
              <a:t>istenen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uygulanabilen </a:t>
            </a:r>
            <a:r>
              <a:rPr sz="2000" dirty="0">
                <a:latin typeface="Calibri"/>
                <a:cs typeface="Calibri"/>
              </a:rPr>
              <a:t>olasılıkların </a:t>
            </a:r>
            <a:r>
              <a:rPr sz="2000" spc="-5" dirty="0">
                <a:latin typeface="Calibri"/>
                <a:cs typeface="Calibri"/>
              </a:rPr>
              <a:t>kullanılmasına </a:t>
            </a:r>
            <a:r>
              <a:rPr sz="2000" spc="-15" dirty="0">
                <a:latin typeface="Calibri"/>
                <a:cs typeface="Calibri"/>
              </a:rPr>
              <a:t>yol  </a:t>
            </a:r>
            <a:r>
              <a:rPr sz="2000" spc="-25" dirty="0">
                <a:latin typeface="Calibri"/>
                <a:cs typeface="Calibri"/>
              </a:rPr>
              <a:t>açabilir.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4702" y="2637282"/>
            <a:ext cx="1224280" cy="216535"/>
          </a:xfrm>
          <a:custGeom>
            <a:avLst/>
            <a:gdLst/>
            <a:ahLst/>
            <a:cxnLst/>
            <a:rect l="l" t="t" r="r" b="b"/>
            <a:pathLst>
              <a:path w="1224280" h="216535">
                <a:moveTo>
                  <a:pt x="1115567" y="0"/>
                </a:moveTo>
                <a:lnTo>
                  <a:pt x="1115567" y="54101"/>
                </a:lnTo>
                <a:lnTo>
                  <a:pt x="0" y="54101"/>
                </a:lnTo>
                <a:lnTo>
                  <a:pt x="0" y="162305"/>
                </a:lnTo>
                <a:lnTo>
                  <a:pt x="1115567" y="162305"/>
                </a:lnTo>
                <a:lnTo>
                  <a:pt x="1115567" y="216407"/>
                </a:lnTo>
                <a:lnTo>
                  <a:pt x="1223772" y="108203"/>
                </a:lnTo>
                <a:lnTo>
                  <a:pt x="111556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4702" y="2637282"/>
            <a:ext cx="1224280" cy="216535"/>
          </a:xfrm>
          <a:custGeom>
            <a:avLst/>
            <a:gdLst/>
            <a:ahLst/>
            <a:cxnLst/>
            <a:rect l="l" t="t" r="r" b="b"/>
            <a:pathLst>
              <a:path w="1224280" h="216535">
                <a:moveTo>
                  <a:pt x="0" y="54101"/>
                </a:moveTo>
                <a:lnTo>
                  <a:pt x="1115567" y="54101"/>
                </a:lnTo>
                <a:lnTo>
                  <a:pt x="1115567" y="0"/>
                </a:lnTo>
                <a:lnTo>
                  <a:pt x="1223772" y="108203"/>
                </a:lnTo>
                <a:lnTo>
                  <a:pt x="1115567" y="216407"/>
                </a:lnTo>
                <a:lnTo>
                  <a:pt x="1115567" y="162305"/>
                </a:lnTo>
                <a:lnTo>
                  <a:pt x="0" y="162305"/>
                </a:lnTo>
                <a:lnTo>
                  <a:pt x="0" y="54101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001" y="1162050"/>
            <a:ext cx="8387080" cy="266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Wingdings"/>
                <a:cs typeface="Wingdings"/>
              </a:rPr>
              <a:t></a:t>
            </a:r>
            <a:r>
              <a:rPr sz="2000" spc="-10" dirty="0">
                <a:latin typeface="Calibri"/>
                <a:cs typeface="Calibri"/>
              </a:rPr>
              <a:t>Kurumsal </a:t>
            </a:r>
            <a:r>
              <a:rPr sz="2000" spc="-5" dirty="0">
                <a:latin typeface="Calibri"/>
                <a:cs typeface="Calibri"/>
              </a:rPr>
              <a:t>içeriğe </a:t>
            </a:r>
            <a:r>
              <a:rPr sz="2000" dirty="0">
                <a:latin typeface="Calibri"/>
                <a:cs typeface="Calibri"/>
              </a:rPr>
              <a:t>bağlı </a:t>
            </a:r>
            <a:r>
              <a:rPr sz="2000" spc="-10" dirty="0">
                <a:latin typeface="Calibri"/>
                <a:cs typeface="Calibri"/>
              </a:rPr>
              <a:t>olarak </a:t>
            </a:r>
            <a:r>
              <a:rPr sz="2000" spc="-5" dirty="0">
                <a:latin typeface="Calibri"/>
                <a:cs typeface="Calibri"/>
              </a:rPr>
              <a:t>risklerini tanımlanması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istenmektedir.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Wingdings"/>
                <a:cs typeface="Wingdings"/>
              </a:rPr>
              <a:t></a:t>
            </a:r>
            <a:r>
              <a:rPr sz="2000" spc="-10" dirty="0">
                <a:latin typeface="Calibri"/>
                <a:cs typeface="Calibri"/>
              </a:rPr>
              <a:t>Prosesleri yönetirken </a:t>
            </a:r>
            <a:r>
              <a:rPr sz="2000" spc="-5" dirty="0">
                <a:latin typeface="Calibri"/>
                <a:cs typeface="Calibri"/>
              </a:rPr>
              <a:t>öncelikle “risk tabanlı </a:t>
            </a:r>
            <a:r>
              <a:rPr sz="2000" dirty="0">
                <a:latin typeface="Calibri"/>
                <a:cs typeface="Calibri"/>
              </a:rPr>
              <a:t>düşünce”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kullanılmalıdır.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17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0000"/>
              </a:lnSpc>
              <a:buFont typeface="Wingdings"/>
              <a:buChar char=""/>
              <a:tabLst>
                <a:tab pos="241935" algn="l"/>
                <a:tab pos="6659880" algn="l"/>
              </a:tabLst>
            </a:pP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fırsatların bütün kuruluşlar </a:t>
            </a:r>
            <a:r>
              <a:rPr sz="2000" dirty="0">
                <a:latin typeface="Calibri"/>
                <a:cs typeface="Calibri"/>
              </a:rPr>
              <a:t>için </a:t>
            </a:r>
            <a:r>
              <a:rPr sz="2000" spc="-5" dirty="0">
                <a:latin typeface="Calibri"/>
                <a:cs typeface="Calibri"/>
              </a:rPr>
              <a:t>farklılık göstermesine </a:t>
            </a:r>
            <a:r>
              <a:rPr sz="2000" dirty="0">
                <a:latin typeface="Calibri"/>
                <a:cs typeface="Calibri"/>
              </a:rPr>
              <a:t>bağlı </a:t>
            </a:r>
            <a:r>
              <a:rPr sz="2000" spc="-10" dirty="0">
                <a:latin typeface="Calibri"/>
                <a:cs typeface="Calibri"/>
              </a:rPr>
              <a:t>olarak </a:t>
            </a:r>
            <a:r>
              <a:rPr sz="2000" spc="-5" dirty="0">
                <a:latin typeface="Calibri"/>
                <a:cs typeface="Calibri"/>
              </a:rPr>
              <a:t>risk  yönetimine dair </a:t>
            </a:r>
            <a:r>
              <a:rPr sz="2000" spc="-10" dirty="0">
                <a:latin typeface="Calibri"/>
                <a:cs typeface="Calibri"/>
              </a:rPr>
              <a:t>formal </a:t>
            </a:r>
            <a:r>
              <a:rPr sz="2000" spc="-5" dirty="0">
                <a:latin typeface="Calibri"/>
                <a:cs typeface="Calibri"/>
              </a:rPr>
              <a:t>bir </a:t>
            </a:r>
            <a:r>
              <a:rPr sz="2000" dirty="0">
                <a:latin typeface="Calibri"/>
                <a:cs typeface="Calibri"/>
              </a:rPr>
              <a:t>model </a:t>
            </a:r>
            <a:r>
              <a:rPr sz="2000" spc="-10" dirty="0">
                <a:latin typeface="Calibri"/>
                <a:cs typeface="Calibri"/>
              </a:rPr>
              <a:t>(FMEA,COSO, </a:t>
            </a:r>
            <a:r>
              <a:rPr sz="2000" spc="-20" dirty="0">
                <a:latin typeface="Calibri"/>
                <a:cs typeface="Calibri"/>
              </a:rPr>
              <a:t>What-if, </a:t>
            </a:r>
            <a:r>
              <a:rPr sz="2000" spc="-5" dirty="0">
                <a:latin typeface="Calibri"/>
                <a:cs typeface="Calibri"/>
              </a:rPr>
              <a:t>Matris </a:t>
            </a:r>
            <a:r>
              <a:rPr sz="2000" spc="-30" dirty="0">
                <a:latin typeface="Calibri"/>
                <a:cs typeface="Calibri"/>
              </a:rPr>
              <a:t>Yöntemi </a:t>
            </a:r>
            <a:r>
              <a:rPr sz="2000" dirty="0">
                <a:latin typeface="Calibri"/>
                <a:cs typeface="Calibri"/>
              </a:rPr>
              <a:t>gibi) 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10" dirty="0">
                <a:latin typeface="Calibri"/>
                <a:cs typeface="Calibri"/>
              </a:rPr>
              <a:t>yöntemden </a:t>
            </a:r>
            <a:r>
              <a:rPr sz="2000" dirty="0">
                <a:latin typeface="Calibri"/>
                <a:cs typeface="Calibri"/>
              </a:rPr>
              <a:t>bahsedilmemiş; </a:t>
            </a:r>
            <a:r>
              <a:rPr sz="2000" spc="-5" dirty="0">
                <a:latin typeface="Calibri"/>
                <a:cs typeface="Calibri"/>
              </a:rPr>
              <a:t>kuruluşun </a:t>
            </a:r>
            <a:r>
              <a:rPr sz="2000" spc="-10" dirty="0">
                <a:latin typeface="Calibri"/>
                <a:cs typeface="Calibri"/>
              </a:rPr>
              <a:t>“isterse” </a:t>
            </a:r>
            <a:r>
              <a:rPr sz="2000" spc="-5" dirty="0">
                <a:latin typeface="Calibri"/>
                <a:cs typeface="Calibri"/>
              </a:rPr>
              <a:t>“ISO 31000 </a:t>
            </a:r>
            <a:r>
              <a:rPr sz="2000" i="1" dirty="0">
                <a:latin typeface="Calibri"/>
                <a:cs typeface="Calibri"/>
              </a:rPr>
              <a:t>Risk  </a:t>
            </a:r>
            <a:r>
              <a:rPr sz="2000" i="1" spc="-15" dirty="0">
                <a:latin typeface="Calibri"/>
                <a:cs typeface="Calibri"/>
              </a:rPr>
              <a:t>Yönetimi-Prensipler       </a:t>
            </a:r>
            <a:r>
              <a:rPr sz="2000" i="1" spc="-10" dirty="0">
                <a:latin typeface="Calibri"/>
                <a:cs typeface="Calibri"/>
              </a:rPr>
              <a:t>ve     </a:t>
            </a:r>
            <a:r>
              <a:rPr sz="2000" i="1" spc="375" dirty="0">
                <a:latin typeface="Calibri"/>
                <a:cs typeface="Calibri"/>
              </a:rPr>
              <a:t> </a:t>
            </a:r>
            <a:r>
              <a:rPr sz="2000" i="1" spc="5" dirty="0">
                <a:latin typeface="Calibri"/>
                <a:cs typeface="Calibri"/>
              </a:rPr>
              <a:t>Kılavuzlar”     </a:t>
            </a:r>
            <a:r>
              <a:rPr sz="2000" i="1" spc="30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standardını	</a:t>
            </a:r>
            <a:r>
              <a:rPr sz="2000" spc="-5" dirty="0">
                <a:latin typeface="Calibri"/>
                <a:cs typeface="Calibri"/>
              </a:rPr>
              <a:t>rehber     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olarak </a:t>
            </a:r>
            <a:r>
              <a:rPr sz="2000" dirty="0">
                <a:latin typeface="Calibri"/>
                <a:cs typeface="Calibri"/>
              </a:rPr>
              <a:t> kullanabileceğinden</a:t>
            </a:r>
            <a:r>
              <a:rPr sz="2000" spc="-20" dirty="0">
                <a:latin typeface="Calibri"/>
                <a:cs typeface="Calibri"/>
              </a:rPr>
              <a:t> bahsedilmiştir.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88508" y="3788664"/>
            <a:ext cx="2144267" cy="214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18351" y="1371599"/>
            <a:ext cx="8892540" cy="4818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838200" y="1229042"/>
            <a:ext cx="67564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Risk yönetimi prensipleri, </a:t>
            </a:r>
            <a:r>
              <a:rPr sz="1800" spc="-10" dirty="0">
                <a:latin typeface="Arial"/>
                <a:cs typeface="Arial"/>
              </a:rPr>
              <a:t>çerçeve </a:t>
            </a:r>
            <a:r>
              <a:rPr sz="1800" spc="-25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süreç arasındaki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ilişkiler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819400" y="1219200"/>
            <a:ext cx="289433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Risk </a:t>
            </a:r>
            <a:r>
              <a:rPr sz="2800" spc="-45" dirty="0">
                <a:latin typeface="Calibri"/>
                <a:cs typeface="Calibri"/>
              </a:rPr>
              <a:t>Yönetim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Süreci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675" y="1744598"/>
            <a:ext cx="8226425" cy="337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5" dirty="0">
                <a:latin typeface="Calibri"/>
                <a:cs typeface="Calibri"/>
              </a:rPr>
              <a:t>yönetimi süreci </a:t>
            </a:r>
            <a:r>
              <a:rPr sz="2000" spc="-15" dirty="0">
                <a:latin typeface="Calibri"/>
                <a:cs typeface="Calibri"/>
              </a:rPr>
              <a:t>koordine </a:t>
            </a:r>
            <a:r>
              <a:rPr sz="2000" spc="-5" dirty="0">
                <a:latin typeface="Calibri"/>
                <a:cs typeface="Calibri"/>
              </a:rPr>
              <a:t>edilmiş </a:t>
            </a:r>
            <a:r>
              <a:rPr sz="2000" dirty="0">
                <a:latin typeface="Calibri"/>
                <a:cs typeface="Calibri"/>
              </a:rPr>
              <a:t>bir dizi </a:t>
            </a:r>
            <a:r>
              <a:rPr sz="2000" spc="-5" dirty="0">
                <a:latin typeface="Calibri"/>
                <a:cs typeface="Calibri"/>
              </a:rPr>
              <a:t>aktivite </a:t>
            </a:r>
            <a:r>
              <a:rPr sz="2000" dirty="0">
                <a:latin typeface="Calibri"/>
                <a:cs typeface="Calibri"/>
              </a:rPr>
              <a:t>halinde </a:t>
            </a:r>
            <a:r>
              <a:rPr sz="2000" spc="-20" dirty="0">
                <a:latin typeface="Calibri"/>
                <a:cs typeface="Calibri"/>
              </a:rPr>
              <a:t>sunulabilir. </a:t>
            </a:r>
            <a:r>
              <a:rPr sz="2000" spc="-5" dirty="0">
                <a:latin typeface="Calibri"/>
                <a:cs typeface="Calibri"/>
              </a:rPr>
              <a:t>Sürecin  alternatif tanımları </a:t>
            </a:r>
            <a:r>
              <a:rPr sz="2000" dirty="0">
                <a:latin typeface="Calibri"/>
                <a:cs typeface="Calibri"/>
              </a:rPr>
              <a:t>da </a:t>
            </a:r>
            <a:r>
              <a:rPr sz="2000" spc="-10" dirty="0">
                <a:latin typeface="Calibri"/>
                <a:cs typeface="Calibri"/>
              </a:rPr>
              <a:t>mevcut </a:t>
            </a:r>
            <a:r>
              <a:rPr sz="2000" dirty="0">
                <a:latin typeface="Calibri"/>
                <a:cs typeface="Calibri"/>
              </a:rPr>
              <a:t>olmakla </a:t>
            </a:r>
            <a:r>
              <a:rPr sz="2000" spc="-5" dirty="0">
                <a:latin typeface="Calibri"/>
                <a:cs typeface="Calibri"/>
              </a:rPr>
              <a:t>birlikte risk yönetiminin </a:t>
            </a:r>
            <a:r>
              <a:rPr sz="2000" dirty="0">
                <a:latin typeface="Calibri"/>
                <a:cs typeface="Calibri"/>
              </a:rPr>
              <a:t>‘7R’ </a:t>
            </a:r>
            <a:r>
              <a:rPr sz="2000" spc="-15" dirty="0">
                <a:latin typeface="Calibri"/>
                <a:cs typeface="Calibri"/>
              </a:rPr>
              <a:t>ve ‘4T’si  </a:t>
            </a:r>
            <a:r>
              <a:rPr sz="2000" spc="-5" dirty="0">
                <a:latin typeface="Calibri"/>
                <a:cs typeface="Calibri"/>
              </a:rPr>
              <a:t>belirtilmelidir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:</a:t>
            </a: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2000" b="1" spc="-5" dirty="0">
                <a:latin typeface="Calibri"/>
                <a:cs typeface="Calibri"/>
              </a:rPr>
              <a:t>Recognition</a:t>
            </a:r>
            <a:r>
              <a:rPr sz="2000" spc="-5" dirty="0">
                <a:latin typeface="Calibri"/>
                <a:cs typeface="Calibri"/>
              </a:rPr>
              <a:t>‐ </a:t>
            </a:r>
            <a:r>
              <a:rPr sz="2000" dirty="0">
                <a:latin typeface="Calibri"/>
                <a:cs typeface="Calibri"/>
              </a:rPr>
              <a:t>Riskin </a:t>
            </a:r>
            <a:r>
              <a:rPr sz="2000" spc="-5" dirty="0">
                <a:latin typeface="Calibri"/>
                <a:cs typeface="Calibri"/>
              </a:rPr>
              <a:t>tanımlanması </a:t>
            </a:r>
            <a:r>
              <a:rPr sz="2000" spc="-20" dirty="0">
                <a:latin typeface="Calibri"/>
                <a:cs typeface="Calibri"/>
              </a:rPr>
              <a:t>ya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tanınması</a:t>
            </a:r>
            <a:endParaRPr sz="20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2000" b="1" dirty="0">
                <a:latin typeface="Calibri"/>
                <a:cs typeface="Calibri"/>
              </a:rPr>
              <a:t>Ranking </a:t>
            </a:r>
            <a:r>
              <a:rPr sz="2000" dirty="0">
                <a:latin typeface="Calibri"/>
                <a:cs typeface="Calibri"/>
              </a:rPr>
              <a:t>‐ Riskin </a:t>
            </a:r>
            <a:r>
              <a:rPr sz="2000" spc="-5" dirty="0">
                <a:latin typeface="Calibri"/>
                <a:cs typeface="Calibri"/>
              </a:rPr>
              <a:t>sıralanması </a:t>
            </a:r>
            <a:r>
              <a:rPr sz="2000" spc="-20" dirty="0">
                <a:latin typeface="Calibri"/>
                <a:cs typeface="Calibri"/>
              </a:rPr>
              <a:t>ya </a:t>
            </a:r>
            <a:r>
              <a:rPr sz="2000" dirty="0">
                <a:latin typeface="Calibri"/>
                <a:cs typeface="Calibri"/>
              </a:rPr>
              <a:t>da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değerlemesi</a:t>
            </a:r>
            <a:endParaRPr sz="2000" dirty="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2000" b="1" spc="-5" dirty="0">
                <a:latin typeface="Calibri"/>
                <a:cs typeface="Calibri"/>
              </a:rPr>
              <a:t>Responding </a:t>
            </a:r>
            <a:r>
              <a:rPr sz="2000" dirty="0">
                <a:latin typeface="Calibri"/>
                <a:cs typeface="Calibri"/>
              </a:rPr>
              <a:t>‐ </a:t>
            </a:r>
            <a:r>
              <a:rPr sz="2000" spc="-5" dirty="0">
                <a:latin typeface="Calibri"/>
                <a:cs typeface="Calibri"/>
              </a:rPr>
              <a:t>Belirgin </a:t>
            </a:r>
            <a:r>
              <a:rPr sz="2000" spc="-10" dirty="0">
                <a:latin typeface="Calibri"/>
                <a:cs typeface="Calibri"/>
              </a:rPr>
              <a:t>risklere cevap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verme</a:t>
            </a:r>
            <a:endParaRPr sz="2000" dirty="0">
              <a:latin typeface="Calibri"/>
              <a:cs typeface="Calibri"/>
            </a:endParaRPr>
          </a:p>
          <a:p>
            <a:pPr marL="869315" lvl="1" indent="-399415">
              <a:lnSpc>
                <a:spcPct val="100000"/>
              </a:lnSpc>
              <a:buFont typeface="Wingdings"/>
              <a:buChar char=""/>
              <a:tabLst>
                <a:tab pos="869950" algn="l"/>
              </a:tabLst>
            </a:pPr>
            <a:r>
              <a:rPr sz="2000" b="1" spc="-35" dirty="0">
                <a:latin typeface="Calibri"/>
                <a:cs typeface="Calibri"/>
              </a:rPr>
              <a:t>Tolerate </a:t>
            </a:r>
            <a:r>
              <a:rPr sz="2000" dirty="0">
                <a:latin typeface="Calibri"/>
                <a:cs typeface="Calibri"/>
              </a:rPr>
              <a:t>‐ </a:t>
            </a:r>
            <a:r>
              <a:rPr sz="2000" spc="-40" dirty="0">
                <a:latin typeface="Calibri"/>
                <a:cs typeface="Calibri"/>
              </a:rPr>
              <a:t>Tolere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etme</a:t>
            </a:r>
            <a:endParaRPr sz="2000" dirty="0">
              <a:latin typeface="Calibri"/>
              <a:cs typeface="Calibri"/>
            </a:endParaRPr>
          </a:p>
          <a:p>
            <a:pPr marL="869315" lvl="1" indent="-399415">
              <a:lnSpc>
                <a:spcPct val="100000"/>
              </a:lnSpc>
              <a:buFont typeface="Wingdings"/>
              <a:buChar char=""/>
              <a:tabLst>
                <a:tab pos="869950" algn="l"/>
              </a:tabLst>
            </a:pPr>
            <a:r>
              <a:rPr sz="2000" b="1" spc="-35" dirty="0">
                <a:latin typeface="Calibri"/>
                <a:cs typeface="Calibri"/>
              </a:rPr>
              <a:t>Treat </a:t>
            </a:r>
            <a:r>
              <a:rPr sz="2000" dirty="0">
                <a:latin typeface="Calibri"/>
                <a:cs typeface="Calibri"/>
              </a:rPr>
              <a:t>‐ Müdahale </a:t>
            </a:r>
            <a:r>
              <a:rPr sz="2000" spc="-5" dirty="0">
                <a:latin typeface="Calibri"/>
                <a:cs typeface="Calibri"/>
              </a:rPr>
              <a:t>etme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(aksiyon)</a:t>
            </a:r>
            <a:endParaRPr sz="2000" dirty="0">
              <a:latin typeface="Calibri"/>
              <a:cs typeface="Calibri"/>
            </a:endParaRPr>
          </a:p>
          <a:p>
            <a:pPr marL="869315" lvl="1" indent="-399415">
              <a:lnSpc>
                <a:spcPct val="100000"/>
              </a:lnSpc>
              <a:buFont typeface="Wingdings"/>
              <a:buChar char=""/>
              <a:tabLst>
                <a:tab pos="869950" algn="l"/>
              </a:tabLst>
            </a:pPr>
            <a:r>
              <a:rPr sz="2000" b="1" spc="-25" dirty="0">
                <a:latin typeface="Calibri"/>
                <a:cs typeface="Calibri"/>
              </a:rPr>
              <a:t>Transfer </a:t>
            </a:r>
            <a:r>
              <a:rPr sz="2000" dirty="0">
                <a:latin typeface="Calibri"/>
                <a:cs typeface="Calibri"/>
              </a:rPr>
              <a:t>‐ </a:t>
            </a:r>
            <a:r>
              <a:rPr sz="2000" spc="-30" dirty="0">
                <a:latin typeface="Calibri"/>
                <a:cs typeface="Calibri"/>
              </a:rPr>
              <a:t>Transfer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etme</a:t>
            </a:r>
            <a:endParaRPr sz="2000" dirty="0">
              <a:latin typeface="Calibri"/>
              <a:cs typeface="Calibri"/>
            </a:endParaRPr>
          </a:p>
          <a:p>
            <a:pPr marL="869315" lvl="1" indent="-399415">
              <a:lnSpc>
                <a:spcPct val="100000"/>
              </a:lnSpc>
              <a:buFont typeface="Wingdings"/>
              <a:buChar char=""/>
              <a:tabLst>
                <a:tab pos="869950" algn="l"/>
              </a:tabLst>
            </a:pPr>
            <a:r>
              <a:rPr sz="2000" b="1" spc="-25" dirty="0">
                <a:latin typeface="Calibri"/>
                <a:cs typeface="Calibri"/>
              </a:rPr>
              <a:t>Terminate </a:t>
            </a:r>
            <a:r>
              <a:rPr sz="2000" dirty="0">
                <a:latin typeface="Calibri"/>
                <a:cs typeface="Calibri"/>
              </a:rPr>
              <a:t>‐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Sonlandırma</a:t>
            </a:r>
          </a:p>
        </p:txBody>
      </p:sp>
      <p:sp>
        <p:nvSpPr>
          <p:cNvPr id="7" name="object 7"/>
          <p:cNvSpPr/>
          <p:nvPr/>
        </p:nvSpPr>
        <p:spPr>
          <a:xfrm>
            <a:off x="5652515" y="3860291"/>
            <a:ext cx="2663951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829814" y="1200341"/>
            <a:ext cx="289433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Risk </a:t>
            </a:r>
            <a:r>
              <a:rPr sz="2800" spc="-45" dirty="0">
                <a:latin typeface="Calibri"/>
                <a:cs typeface="Calibri"/>
              </a:rPr>
              <a:t>Yönetim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Süreci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1797050"/>
            <a:ext cx="427355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Font typeface="Wingdings"/>
              <a:buChar char=""/>
              <a:tabLst>
                <a:tab pos="186690" algn="l"/>
                <a:tab pos="1905635" algn="l"/>
                <a:tab pos="3543935" algn="l"/>
              </a:tabLst>
            </a:pP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ou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ing</a:t>
            </a:r>
            <a:r>
              <a:rPr sz="2000" dirty="0">
                <a:latin typeface="Calibri"/>
                <a:cs typeface="Calibri"/>
              </a:rPr>
              <a:t>‐	</a:t>
            </a:r>
            <a:r>
              <a:rPr sz="2000" spc="-5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40" dirty="0">
                <a:latin typeface="Calibri"/>
                <a:cs typeface="Calibri"/>
              </a:rPr>
              <a:t>ka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ak  </a:t>
            </a:r>
            <a:r>
              <a:rPr sz="2000" spc="-5" dirty="0">
                <a:latin typeface="Calibri"/>
                <a:cs typeface="Calibri"/>
              </a:rPr>
              <a:t>ayrılması</a:t>
            </a:r>
            <a:endParaRPr sz="20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2000" b="1" spc="-10" dirty="0">
                <a:latin typeface="Calibri"/>
                <a:cs typeface="Calibri"/>
              </a:rPr>
              <a:t>Reaction </a:t>
            </a:r>
            <a:r>
              <a:rPr sz="2000" dirty="0">
                <a:latin typeface="Calibri"/>
                <a:cs typeface="Calibri"/>
              </a:rPr>
              <a:t>‐ </a:t>
            </a:r>
            <a:r>
              <a:rPr sz="2000" spc="-10" dirty="0">
                <a:latin typeface="Calibri"/>
                <a:cs typeface="Calibri"/>
              </a:rPr>
              <a:t>Reaksiyon </a:t>
            </a:r>
            <a:r>
              <a:rPr sz="2000" dirty="0">
                <a:latin typeface="Calibri"/>
                <a:cs typeface="Calibri"/>
              </a:rPr>
              <a:t>planı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yapılması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2711703"/>
            <a:ext cx="12369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055" indent="-173355">
              <a:lnSpc>
                <a:spcPct val="100000"/>
              </a:lnSpc>
              <a:buFont typeface="Wingdings"/>
              <a:buChar char=""/>
              <a:tabLst>
                <a:tab pos="186690" algn="l"/>
              </a:tabLst>
            </a:pP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-5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ort</a:t>
            </a:r>
            <a:r>
              <a:rPr sz="2000" b="1" spc="-20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6617" y="2711703"/>
            <a:ext cx="27400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08305" algn="l"/>
                <a:tab pos="1139825" algn="l"/>
              </a:tabLst>
            </a:pPr>
            <a:r>
              <a:rPr sz="2000" spc="-385" dirty="0">
                <a:latin typeface="Calibri"/>
                <a:cs typeface="Calibri"/>
              </a:rPr>
              <a:t>−	</a:t>
            </a:r>
            <a:r>
              <a:rPr sz="2000" dirty="0">
                <a:latin typeface="Calibri"/>
                <a:cs typeface="Calibri"/>
              </a:rPr>
              <a:t>Risk	</a:t>
            </a:r>
            <a:r>
              <a:rPr sz="2000" spc="-5" dirty="0">
                <a:latin typeface="Calibri"/>
                <a:cs typeface="Calibri"/>
              </a:rPr>
              <a:t>performansının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42" y="3016503"/>
            <a:ext cx="427101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raporlanması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takibi</a:t>
            </a:r>
            <a:endParaRPr sz="20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buFont typeface="Wingdings"/>
              <a:buChar char=""/>
              <a:tabLst>
                <a:tab pos="186690" algn="l"/>
              </a:tabLst>
            </a:pPr>
            <a:r>
              <a:rPr sz="2000" b="1" spc="-35" dirty="0">
                <a:latin typeface="Calibri"/>
                <a:cs typeface="Calibri"/>
              </a:rPr>
              <a:t>Reviewing</a:t>
            </a:r>
            <a:r>
              <a:rPr sz="2000" spc="-35" dirty="0">
                <a:latin typeface="Calibri"/>
                <a:cs typeface="Calibri"/>
              </a:rPr>
              <a:t>‐  </a:t>
            </a:r>
            <a:r>
              <a:rPr sz="2000" spc="-5" dirty="0">
                <a:latin typeface="Calibri"/>
                <a:cs typeface="Calibri"/>
              </a:rPr>
              <a:t>Risk  </a:t>
            </a:r>
            <a:r>
              <a:rPr sz="2000" spc="-10" dirty="0">
                <a:latin typeface="Calibri"/>
                <a:cs typeface="Calibri"/>
              </a:rPr>
              <a:t>yönetim </a:t>
            </a:r>
            <a:r>
              <a:rPr sz="2000" spc="3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çerçevesinin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gözden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geçirilmesi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24144" y="2852927"/>
            <a:ext cx="2951988" cy="2784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64642" y="1486661"/>
            <a:ext cx="8378825" cy="398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RİSK </a:t>
            </a:r>
            <a:r>
              <a:rPr sz="2000" b="1" i="1" dirty="0">
                <a:latin typeface="Calibri"/>
                <a:cs typeface="Calibri"/>
              </a:rPr>
              <a:t>(ISO</a:t>
            </a:r>
            <a:r>
              <a:rPr sz="2000" b="1" i="1" spc="-9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9000:2015)</a:t>
            </a:r>
            <a:endParaRPr sz="2000" dirty="0">
              <a:latin typeface="Calibri"/>
              <a:cs typeface="Calibri"/>
            </a:endParaRPr>
          </a:p>
          <a:p>
            <a:pPr marL="640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Belirsizliğin hedefler üzerindeki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etkisi.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1 </a:t>
            </a:r>
            <a:r>
              <a:rPr sz="2000" dirty="0">
                <a:latin typeface="Calibri"/>
                <a:cs typeface="Calibri"/>
              </a:rPr>
              <a:t>-    </a:t>
            </a:r>
            <a:r>
              <a:rPr sz="2000" spc="-5" dirty="0">
                <a:latin typeface="Calibri"/>
                <a:cs typeface="Calibri"/>
              </a:rPr>
              <a:t>Etki, beklenenden </a:t>
            </a:r>
            <a:r>
              <a:rPr sz="2000" dirty="0">
                <a:latin typeface="Calibri"/>
                <a:cs typeface="Calibri"/>
              </a:rPr>
              <a:t>sapmadır </a:t>
            </a:r>
            <a:r>
              <a:rPr sz="2000" spc="-5" dirty="0">
                <a:latin typeface="Calibri"/>
                <a:cs typeface="Calibri"/>
              </a:rPr>
              <a:t>(pozitif </a:t>
            </a:r>
            <a:r>
              <a:rPr sz="2000" spc="-15" dirty="0">
                <a:latin typeface="Calibri"/>
                <a:cs typeface="Calibri"/>
              </a:rPr>
              <a:t>ve/veya</a:t>
            </a:r>
            <a:r>
              <a:rPr sz="2000" spc="-2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negatif).</a:t>
            </a:r>
            <a:endParaRPr sz="2000" dirty="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2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Hedefler farklı </a:t>
            </a:r>
            <a:r>
              <a:rPr sz="2000" spc="-10" dirty="0">
                <a:latin typeface="Calibri"/>
                <a:cs typeface="Calibri"/>
              </a:rPr>
              <a:t>hususlara </a:t>
            </a:r>
            <a:r>
              <a:rPr sz="2000" spc="-5" dirty="0">
                <a:latin typeface="Calibri"/>
                <a:cs typeface="Calibri"/>
              </a:rPr>
              <a:t>sahip olabilir </a:t>
            </a:r>
            <a:r>
              <a:rPr sz="2000" dirty="0">
                <a:latin typeface="Calibri"/>
                <a:cs typeface="Calibri"/>
              </a:rPr>
              <a:t>(örneğin </a:t>
            </a:r>
            <a:r>
              <a:rPr sz="2000" spc="-5" dirty="0">
                <a:latin typeface="Calibri"/>
                <a:cs typeface="Calibri"/>
              </a:rPr>
              <a:t>finansal, </a:t>
            </a:r>
            <a:r>
              <a:rPr sz="2000" dirty="0">
                <a:latin typeface="Calibri"/>
                <a:cs typeface="Calibri"/>
              </a:rPr>
              <a:t>sağlık </a:t>
            </a:r>
            <a:r>
              <a:rPr sz="2000" spc="-30" dirty="0">
                <a:latin typeface="Calibri"/>
                <a:cs typeface="Calibri"/>
              </a:rPr>
              <a:t>ve  </a:t>
            </a:r>
            <a:r>
              <a:rPr sz="2000" spc="-5" dirty="0">
                <a:latin typeface="Calibri"/>
                <a:cs typeface="Calibri"/>
              </a:rPr>
              <a:t>güvenlik, çevresel </a:t>
            </a:r>
            <a:r>
              <a:rPr sz="2000" dirty="0">
                <a:latin typeface="Calibri"/>
                <a:cs typeface="Calibri"/>
              </a:rPr>
              <a:t>amaçlar)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farklı </a:t>
            </a:r>
            <a:r>
              <a:rPr sz="2000" spc="-10" dirty="0">
                <a:latin typeface="Calibri"/>
                <a:cs typeface="Calibri"/>
              </a:rPr>
              <a:t>seviyelerde </a:t>
            </a:r>
            <a:r>
              <a:rPr sz="2000" spc="-5" dirty="0">
                <a:latin typeface="Calibri"/>
                <a:cs typeface="Calibri"/>
              </a:rPr>
              <a:t>uygulanabilir </a:t>
            </a:r>
            <a:r>
              <a:rPr sz="2000" dirty="0">
                <a:latin typeface="Calibri"/>
                <a:cs typeface="Calibri"/>
              </a:rPr>
              <a:t>(örneğin </a:t>
            </a:r>
            <a:r>
              <a:rPr sz="2000" spc="-10" dirty="0">
                <a:latin typeface="Calibri"/>
                <a:cs typeface="Calibri"/>
              </a:rPr>
              <a:t>stratejik,  </a:t>
            </a:r>
            <a:r>
              <a:rPr sz="2000" spc="-5" dirty="0">
                <a:latin typeface="Calibri"/>
                <a:cs typeface="Calibri"/>
              </a:rPr>
              <a:t>kuruluş  genelinde, </a:t>
            </a:r>
            <a:r>
              <a:rPr sz="2000" spc="-10" dirty="0">
                <a:latin typeface="Calibri"/>
                <a:cs typeface="Calibri"/>
              </a:rPr>
              <a:t>proje, </a:t>
            </a:r>
            <a:r>
              <a:rPr sz="2000" spc="-5" dirty="0">
                <a:latin typeface="Calibri"/>
                <a:cs typeface="Calibri"/>
              </a:rPr>
              <a:t>ürün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süreç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gibi).</a:t>
            </a: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3 </a:t>
            </a:r>
            <a:r>
              <a:rPr sz="2000" dirty="0">
                <a:latin typeface="Calibri"/>
                <a:cs typeface="Calibri"/>
              </a:rPr>
              <a:t>- Risk, genellikle </a:t>
            </a:r>
            <a:r>
              <a:rPr sz="2000" spc="-5" dirty="0">
                <a:latin typeface="Calibri"/>
                <a:cs typeface="Calibri"/>
              </a:rPr>
              <a:t>muhtemel </a:t>
            </a:r>
            <a:r>
              <a:rPr sz="2000" spc="-10" dirty="0">
                <a:latin typeface="Calibri"/>
                <a:cs typeface="Calibri"/>
              </a:rPr>
              <a:t>olaylara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sonuçlara </a:t>
            </a:r>
            <a:r>
              <a:rPr sz="2000" spc="-10" dirty="0">
                <a:latin typeface="Calibri"/>
                <a:cs typeface="Calibri"/>
              </a:rPr>
              <a:t>göre </a:t>
            </a:r>
            <a:r>
              <a:rPr sz="2000" spc="-25" dirty="0">
                <a:latin typeface="Calibri"/>
                <a:cs typeface="Calibri"/>
              </a:rPr>
              <a:t>ve </a:t>
            </a:r>
            <a:r>
              <a:rPr sz="2000" spc="-20" dirty="0">
                <a:latin typeface="Calibri"/>
                <a:cs typeface="Calibri"/>
              </a:rPr>
              <a:t>ya </a:t>
            </a:r>
            <a:r>
              <a:rPr sz="2000" dirty="0">
                <a:latin typeface="Calibri"/>
                <a:cs typeface="Calibri"/>
              </a:rPr>
              <a:t>bunların  </a:t>
            </a:r>
            <a:r>
              <a:rPr sz="2000" spc="-5" dirty="0">
                <a:latin typeface="Calibri"/>
                <a:cs typeface="Calibri"/>
              </a:rPr>
              <a:t>birleşimine </a:t>
            </a:r>
            <a:r>
              <a:rPr sz="2000" spc="-10" dirty="0">
                <a:latin typeface="Calibri"/>
                <a:cs typeface="Calibri"/>
              </a:rPr>
              <a:t>göre 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nitelendirilir.</a:t>
            </a:r>
            <a:endParaRPr sz="2000" dirty="0">
              <a:latin typeface="Calibri"/>
              <a:cs typeface="Calibri"/>
            </a:endParaRPr>
          </a:p>
          <a:p>
            <a:pPr marL="12700" marR="8255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4 </a:t>
            </a:r>
            <a:r>
              <a:rPr sz="2000" dirty="0">
                <a:latin typeface="Calibri"/>
                <a:cs typeface="Calibri"/>
              </a:rPr>
              <a:t>- Risk, genellikle </a:t>
            </a:r>
            <a:r>
              <a:rPr sz="2000" spc="-5" dirty="0">
                <a:latin typeface="Calibri"/>
                <a:cs typeface="Calibri"/>
              </a:rPr>
              <a:t>bir olayın sonuçlarının (şartlardaki </a:t>
            </a:r>
            <a:r>
              <a:rPr sz="2000" dirty="0">
                <a:latin typeface="Calibri"/>
                <a:cs typeface="Calibri"/>
              </a:rPr>
              <a:t>değişiklikler </a:t>
            </a:r>
            <a:r>
              <a:rPr sz="2000" spc="-5" dirty="0">
                <a:latin typeface="Calibri"/>
                <a:cs typeface="Calibri"/>
              </a:rPr>
              <a:t>dahil)  </a:t>
            </a:r>
            <a:r>
              <a:rPr sz="2000" spc="-15" dirty="0">
                <a:latin typeface="Calibri"/>
                <a:cs typeface="Calibri"/>
              </a:rPr>
              <a:t>ve   </a:t>
            </a:r>
            <a:r>
              <a:rPr sz="2000" spc="-5" dirty="0">
                <a:latin typeface="Calibri"/>
                <a:cs typeface="Calibri"/>
              </a:rPr>
              <a:t>ilişkili  olma ihtimalinin  birleşimi </a:t>
            </a:r>
            <a:r>
              <a:rPr sz="2000" spc="-10" dirty="0">
                <a:latin typeface="Calibri"/>
                <a:cs typeface="Calibri"/>
              </a:rPr>
              <a:t>olarak ifade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edilir.</a:t>
            </a:r>
            <a:endParaRPr sz="2000" dirty="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5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Belirsizlik, </a:t>
            </a:r>
            <a:r>
              <a:rPr sz="2000" dirty="0">
                <a:latin typeface="Calibri"/>
                <a:cs typeface="Calibri"/>
              </a:rPr>
              <a:t>kısmi de </a:t>
            </a:r>
            <a:r>
              <a:rPr sz="2000" spc="-5" dirty="0">
                <a:latin typeface="Calibri"/>
                <a:cs typeface="Calibri"/>
              </a:rPr>
              <a:t>olsa, bir olayın, sonuçlarının </a:t>
            </a:r>
            <a:r>
              <a:rPr sz="2000" spc="-25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ihtimalinin  </a:t>
            </a:r>
            <a:r>
              <a:rPr sz="2000" dirty="0">
                <a:latin typeface="Calibri"/>
                <a:cs typeface="Calibri"/>
              </a:rPr>
              <a:t>anlaşılması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bilinmesine ilişkin bilgi eksikliği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durumudur.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667000" y="1143000"/>
            <a:ext cx="292989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TERİMLER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TARİFLER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65454" y="2041778"/>
            <a:ext cx="3571875" cy="8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150000"/>
              <a:buFont typeface="Arial"/>
              <a:buChar char="•"/>
              <a:tabLst>
                <a:tab pos="355600" algn="l"/>
              </a:tabLst>
            </a:pPr>
            <a:r>
              <a:rPr sz="2000" b="1" spc="-40" dirty="0">
                <a:latin typeface="Calibri"/>
                <a:cs typeface="Calibri"/>
              </a:rPr>
              <a:t>FIRSAT:</a:t>
            </a:r>
            <a:endParaRPr sz="2000">
              <a:latin typeface="Calibri"/>
              <a:cs typeface="Calibri"/>
            </a:endParaRPr>
          </a:p>
          <a:p>
            <a:pPr marL="469900" marR="5080">
              <a:lnSpc>
                <a:spcPts val="1920"/>
              </a:lnSpc>
              <a:spcBef>
                <a:spcPts val="459"/>
              </a:spcBef>
            </a:pPr>
            <a:r>
              <a:rPr sz="2000" dirty="0">
                <a:latin typeface="Calibri"/>
                <a:cs typeface="Calibri"/>
              </a:rPr>
              <a:t>Riskin olumlu </a:t>
            </a:r>
            <a:r>
              <a:rPr sz="2000" spc="-5" dirty="0">
                <a:latin typeface="Calibri"/>
                <a:cs typeface="Calibri"/>
              </a:rPr>
              <a:t>yanları </a:t>
            </a:r>
            <a:r>
              <a:rPr sz="2000" spc="-15" dirty="0">
                <a:latin typeface="Calibri"/>
                <a:cs typeface="Calibri"/>
              </a:rPr>
              <a:t>ve  </a:t>
            </a:r>
            <a:r>
              <a:rPr sz="2000" spc="-5" dirty="0">
                <a:latin typeface="Calibri"/>
                <a:cs typeface="Calibri"/>
              </a:rPr>
              <a:t>sağlayabileceği olası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kazançlar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5454" y="3809872"/>
            <a:ext cx="3691254" cy="87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150000"/>
              <a:buFont typeface="Arial"/>
              <a:buChar char="•"/>
              <a:tabLst>
                <a:tab pos="355600" algn="l"/>
              </a:tabLst>
            </a:pPr>
            <a:r>
              <a:rPr sz="2000" b="1" spc="-15" dirty="0">
                <a:latin typeface="Calibri"/>
                <a:cs typeface="Calibri"/>
              </a:rPr>
              <a:t>TEHDİT: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Riskin </a:t>
            </a:r>
            <a:r>
              <a:rPr sz="2000" dirty="0">
                <a:latin typeface="Calibri"/>
                <a:cs typeface="Calibri"/>
              </a:rPr>
              <a:t>olumsuz </a:t>
            </a:r>
            <a:r>
              <a:rPr sz="2000" spc="-5" dirty="0">
                <a:latin typeface="Calibri"/>
                <a:cs typeface="Calibri"/>
              </a:rPr>
              <a:t>yanları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neden olabileceği olası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kayıplar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872384" y="1176605"/>
            <a:ext cx="292989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TERİMLER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TARİFLER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22747" y="2619755"/>
            <a:ext cx="2819400" cy="1816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581400" y="1371600"/>
            <a:ext cx="3231388" cy="884555"/>
          </a:xfrm>
          <a:prstGeom prst="rect">
            <a:avLst/>
          </a:prstGeom>
        </p:spPr>
        <p:txBody>
          <a:bodyPr vert="horz" wrap="square" lIns="0" tIns="47879" rIns="0" bIns="0" rtlCol="0">
            <a:spAutoFit/>
          </a:bodyPr>
          <a:lstStyle/>
          <a:p>
            <a:pPr marL="43815">
              <a:lnSpc>
                <a:spcPct val="100000"/>
              </a:lnSpc>
            </a:pPr>
            <a:r>
              <a:rPr dirty="0">
                <a:solidFill>
                  <a:srgbClr val="17375E"/>
                </a:solidFill>
                <a:latin typeface="Arial"/>
                <a:cs typeface="Arial"/>
              </a:rPr>
              <a:t>Eğitimin</a:t>
            </a:r>
            <a:r>
              <a:rPr spc="-24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7375E"/>
                </a:solidFill>
                <a:latin typeface="Arial"/>
                <a:cs typeface="Arial"/>
              </a:rPr>
              <a:t>Amacı</a:t>
            </a:r>
          </a:p>
        </p:txBody>
      </p:sp>
      <p:sp>
        <p:nvSpPr>
          <p:cNvPr id="3" name="object 3"/>
          <p:cNvSpPr/>
          <p:nvPr/>
        </p:nvSpPr>
        <p:spPr>
          <a:xfrm>
            <a:off x="7731252" y="0"/>
            <a:ext cx="1410461" cy="832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3001" y="1864105"/>
            <a:ext cx="8386445" cy="136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3234" algn="l"/>
                <a:tab pos="913130" algn="l"/>
                <a:tab pos="1405255" algn="l"/>
                <a:tab pos="2646680" algn="l"/>
                <a:tab pos="3469640" algn="l"/>
                <a:tab pos="4457065" algn="l"/>
                <a:tab pos="5454015" algn="l"/>
                <a:tab pos="6565265" algn="l"/>
                <a:tab pos="8011795" algn="l"/>
              </a:tabLst>
            </a:pPr>
            <a:r>
              <a:rPr sz="2000" spc="-5" dirty="0">
                <a:latin typeface="Arial"/>
                <a:cs typeface="Arial"/>
              </a:rPr>
              <a:t>•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	ISO	</a:t>
            </a:r>
            <a:r>
              <a:rPr sz="2000" spc="-10" dirty="0">
                <a:latin typeface="Calibri"/>
                <a:cs typeface="Calibri"/>
              </a:rPr>
              <a:t>9</a:t>
            </a:r>
            <a:r>
              <a:rPr sz="2000" dirty="0">
                <a:latin typeface="Calibri"/>
                <a:cs typeface="Calibri"/>
              </a:rPr>
              <a:t>001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dirty="0">
                <a:latin typeface="Calibri"/>
                <a:cs typeface="Calibri"/>
              </a:rPr>
              <a:t>20</a:t>
            </a:r>
            <a:r>
              <a:rPr sz="2000" spc="-15" dirty="0">
                <a:latin typeface="Calibri"/>
                <a:cs typeface="Calibri"/>
              </a:rPr>
              <a:t>1</a:t>
            </a:r>
            <a:r>
              <a:rPr sz="2000" dirty="0">
                <a:latin typeface="Calibri"/>
                <a:cs typeface="Calibri"/>
              </a:rPr>
              <a:t>5	</a:t>
            </a:r>
            <a:r>
              <a:rPr sz="2000" spc="-10" dirty="0">
                <a:latin typeface="Calibri"/>
                <a:cs typeface="Calibri"/>
              </a:rPr>
              <a:t>“</a:t>
            </a: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15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ön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tim	Si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2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”	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dı	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sa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ı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da,	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sk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tabanlı </a:t>
            </a:r>
            <a:r>
              <a:rPr sz="2000" dirty="0">
                <a:latin typeface="Calibri"/>
                <a:cs typeface="Calibri"/>
              </a:rPr>
              <a:t>düşünce </a:t>
            </a:r>
            <a:r>
              <a:rPr sz="2000" spc="-5" dirty="0">
                <a:latin typeface="Calibri"/>
                <a:cs typeface="Calibri"/>
              </a:rPr>
              <a:t>ile </a:t>
            </a:r>
            <a:r>
              <a:rPr sz="2000" spc="-10" dirty="0">
                <a:latin typeface="Calibri"/>
                <a:cs typeface="Calibri"/>
              </a:rPr>
              <a:t>proses </a:t>
            </a:r>
            <a:r>
              <a:rPr sz="2000" spc="-5" dirty="0">
                <a:latin typeface="Calibri"/>
                <a:cs typeface="Calibri"/>
              </a:rPr>
              <a:t>yönetiminin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anlaşılması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•</a:t>
            </a:r>
            <a:r>
              <a:rPr sz="2000" spc="-10" dirty="0">
                <a:latin typeface="Calibri"/>
                <a:cs typeface="Calibri"/>
              </a:rPr>
              <a:t>Uygulamaya </a:t>
            </a:r>
            <a:r>
              <a:rPr sz="2000" spc="-5" dirty="0">
                <a:latin typeface="Calibri"/>
                <a:cs typeface="Calibri"/>
              </a:rPr>
              <a:t>yönelik örneklerin paylaşılması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pratik </a:t>
            </a:r>
            <a:r>
              <a:rPr sz="2000" spc="-5" dirty="0">
                <a:latin typeface="Calibri"/>
                <a:cs typeface="Calibri"/>
              </a:rPr>
              <a:t>çalışmaların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yapılması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80915" y="4078223"/>
            <a:ext cx="3648455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8267" y="1946909"/>
            <a:ext cx="808672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Riskin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Sahibi</a:t>
            </a:r>
            <a:endParaRPr sz="2000">
              <a:latin typeface="Calibri"/>
              <a:cs typeface="Calibri"/>
            </a:endParaRPr>
          </a:p>
          <a:p>
            <a:pPr marL="983615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Bir riski </a:t>
            </a:r>
            <a:r>
              <a:rPr sz="2000" spc="-5" dirty="0">
                <a:latin typeface="Calibri"/>
                <a:cs typeface="Calibri"/>
              </a:rPr>
              <a:t>yönetmek </a:t>
            </a:r>
            <a:r>
              <a:rPr sz="2000" dirty="0">
                <a:latin typeface="Calibri"/>
                <a:cs typeface="Calibri"/>
              </a:rPr>
              <a:t>için sorumluluk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yetki </a:t>
            </a:r>
            <a:r>
              <a:rPr sz="2000" dirty="0">
                <a:latin typeface="Calibri"/>
                <a:cs typeface="Calibri"/>
              </a:rPr>
              <a:t>sahibi olan kişi </a:t>
            </a:r>
            <a:r>
              <a:rPr sz="2000" spc="-20" dirty="0">
                <a:latin typeface="Calibri"/>
                <a:cs typeface="Calibri"/>
              </a:rPr>
              <a:t>veya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birim.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</a:t>
            </a:r>
            <a:r>
              <a:rPr sz="2000" spc="-5" dirty="0">
                <a:latin typeface="Calibri"/>
                <a:cs typeface="Calibri"/>
              </a:rPr>
              <a:t>Guide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19600" y="2569526"/>
            <a:ext cx="3168396" cy="31683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8267" y="1400428"/>
            <a:ext cx="8152130" cy="246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Riskin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Kaynağı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spc="-60" dirty="0">
                <a:latin typeface="Calibri"/>
                <a:cs typeface="Calibri"/>
              </a:rPr>
              <a:t>Tek </a:t>
            </a:r>
            <a:r>
              <a:rPr sz="2000" dirty="0">
                <a:latin typeface="Calibri"/>
                <a:cs typeface="Calibri"/>
              </a:rPr>
              <a:t>başına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birleşik </a:t>
            </a:r>
            <a:r>
              <a:rPr sz="2000" spc="-10" dirty="0">
                <a:latin typeface="Calibri"/>
                <a:cs typeface="Calibri"/>
              </a:rPr>
              <a:t>olarak  </a:t>
            </a:r>
            <a:r>
              <a:rPr sz="2000" spc="-5" dirty="0">
                <a:latin typeface="Calibri"/>
                <a:cs typeface="Calibri"/>
              </a:rPr>
              <a:t>özünde </a:t>
            </a:r>
            <a:r>
              <a:rPr sz="2000" spc="-15" dirty="0">
                <a:latin typeface="Calibri"/>
                <a:cs typeface="Calibri"/>
              </a:rPr>
              <a:t>riske </a:t>
            </a:r>
            <a:r>
              <a:rPr sz="2000" spc="-5" dirty="0">
                <a:latin typeface="Calibri"/>
                <a:cs typeface="Calibri"/>
              </a:rPr>
              <a:t>yol </a:t>
            </a:r>
            <a:r>
              <a:rPr sz="2000" dirty="0">
                <a:latin typeface="Calibri"/>
                <a:cs typeface="Calibri"/>
              </a:rPr>
              <a:t>açma  </a:t>
            </a:r>
            <a:r>
              <a:rPr sz="2000" spc="-5" dirty="0">
                <a:latin typeface="Calibri"/>
                <a:cs typeface="Calibri"/>
              </a:rPr>
              <a:t>potansiyeli</a:t>
            </a:r>
            <a:r>
              <a:rPr sz="2000" spc="1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olan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35" dirty="0">
                <a:latin typeface="Calibri"/>
                <a:cs typeface="Calibri"/>
              </a:rPr>
              <a:t>unsur.</a:t>
            </a:r>
            <a:endParaRPr sz="2000">
              <a:latin typeface="Calibri"/>
              <a:cs typeface="Calibri"/>
            </a:endParaRPr>
          </a:p>
          <a:p>
            <a:pPr marL="12700" marR="3288029">
              <a:lnSpc>
                <a:spcPct val="200000"/>
              </a:lnSpc>
            </a:pPr>
            <a:r>
              <a:rPr sz="2000" b="1" dirty="0">
                <a:latin typeface="Calibri"/>
                <a:cs typeface="Calibri"/>
              </a:rPr>
              <a:t>Not – </a:t>
            </a:r>
            <a:r>
              <a:rPr sz="2000" dirty="0">
                <a:latin typeface="Calibri"/>
                <a:cs typeface="Calibri"/>
              </a:rPr>
              <a:t>Bir </a:t>
            </a:r>
            <a:r>
              <a:rPr sz="2000" spc="-5" dirty="0">
                <a:latin typeface="Calibri"/>
                <a:cs typeface="Calibri"/>
              </a:rPr>
              <a:t>risk </a:t>
            </a:r>
            <a:r>
              <a:rPr sz="2000" spc="-10" dirty="0">
                <a:latin typeface="Calibri"/>
                <a:cs typeface="Calibri"/>
              </a:rPr>
              <a:t>kaynağı </a:t>
            </a:r>
            <a:r>
              <a:rPr sz="2000" dirty="0">
                <a:latin typeface="Calibri"/>
                <a:cs typeface="Calibri"/>
              </a:rPr>
              <a:t>somut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soyut </a:t>
            </a:r>
            <a:r>
              <a:rPr sz="2000" spc="-25" dirty="0">
                <a:latin typeface="Calibri"/>
                <a:cs typeface="Calibri"/>
              </a:rPr>
              <a:t>olabilir.  </a:t>
            </a: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07735" y="3500628"/>
            <a:ext cx="2677667" cy="2161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30200" y="1195323"/>
            <a:ext cx="8287384" cy="337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Riskin</a:t>
            </a:r>
            <a:r>
              <a:rPr sz="2000" b="1" spc="38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Belirlenmesi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Riskleri bulma, </a:t>
            </a:r>
            <a:r>
              <a:rPr sz="2000" spc="-10" dirty="0">
                <a:latin typeface="Calibri"/>
                <a:cs typeface="Calibri"/>
              </a:rPr>
              <a:t>fark </a:t>
            </a:r>
            <a:r>
              <a:rPr sz="2000" spc="-5" dirty="0">
                <a:latin typeface="Calibri"/>
                <a:cs typeface="Calibri"/>
              </a:rPr>
              <a:t>etme </a:t>
            </a:r>
            <a:r>
              <a:rPr sz="2000" spc="-15" dirty="0">
                <a:latin typeface="Calibri"/>
                <a:cs typeface="Calibri"/>
              </a:rPr>
              <a:t>ve  </a:t>
            </a:r>
            <a:r>
              <a:rPr sz="2000" spc="-5" dirty="0">
                <a:latin typeface="Calibri"/>
                <a:cs typeface="Calibri"/>
              </a:rPr>
              <a:t>tanımlama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süreci.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1 - </a:t>
            </a:r>
            <a:r>
              <a:rPr sz="2000" dirty="0">
                <a:latin typeface="Calibri"/>
                <a:cs typeface="Calibri"/>
              </a:rPr>
              <a:t>Riskin </a:t>
            </a:r>
            <a:r>
              <a:rPr sz="2000" spc="-5" dirty="0">
                <a:latin typeface="Calibri"/>
                <a:cs typeface="Calibri"/>
              </a:rPr>
              <a:t>belirlenmesi risk kaynaklarının, olayların, </a:t>
            </a:r>
            <a:r>
              <a:rPr sz="2000" dirty="0">
                <a:latin typeface="Calibri"/>
                <a:cs typeface="Calibri"/>
              </a:rPr>
              <a:t>bunların nedenlerinin </a:t>
            </a:r>
            <a:r>
              <a:rPr sz="2000" spc="-10" dirty="0">
                <a:latin typeface="Calibri"/>
                <a:cs typeface="Calibri"/>
              </a:rPr>
              <a:t>ve  </a:t>
            </a:r>
            <a:r>
              <a:rPr sz="2000" spc="-5" dirty="0">
                <a:latin typeface="Calibri"/>
                <a:cs typeface="Calibri"/>
              </a:rPr>
              <a:t>potansiyel </a:t>
            </a:r>
            <a:r>
              <a:rPr sz="2000" dirty="0">
                <a:latin typeface="Calibri"/>
                <a:cs typeface="Calibri"/>
              </a:rPr>
              <a:t>sonuçlarının belirlenmesini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içerir.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2 - </a:t>
            </a:r>
            <a:r>
              <a:rPr sz="2000" spc="-5" dirty="0">
                <a:latin typeface="Calibri"/>
                <a:cs typeface="Calibri"/>
              </a:rPr>
              <a:t>Riskin  belirlenmesi,  </a:t>
            </a:r>
            <a:r>
              <a:rPr sz="2000" dirty="0">
                <a:latin typeface="Calibri"/>
                <a:cs typeface="Calibri"/>
              </a:rPr>
              <a:t>geçmiş </a:t>
            </a:r>
            <a:r>
              <a:rPr sz="2000" spc="-5" dirty="0">
                <a:latin typeface="Calibri"/>
                <a:cs typeface="Calibri"/>
              </a:rPr>
              <a:t>veri, teorik </a:t>
            </a:r>
            <a:r>
              <a:rPr sz="2000" dirty="0">
                <a:latin typeface="Calibri"/>
                <a:cs typeface="Calibri"/>
              </a:rPr>
              <a:t>analiz, </a:t>
            </a:r>
            <a:r>
              <a:rPr sz="2000" spc="-5" dirty="0">
                <a:latin typeface="Calibri"/>
                <a:cs typeface="Calibri"/>
              </a:rPr>
              <a:t>bilgisi </a:t>
            </a:r>
            <a:r>
              <a:rPr sz="2000" dirty="0">
                <a:latin typeface="Calibri"/>
                <a:cs typeface="Calibri"/>
              </a:rPr>
              <a:t>olanların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uzman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fikirlerini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paydaş </a:t>
            </a:r>
            <a:r>
              <a:rPr sz="2000" spc="-5" dirty="0">
                <a:latin typeface="Calibri"/>
                <a:cs typeface="Calibri"/>
              </a:rPr>
              <a:t>ihtiyacını 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içerebilir.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07735" y="4364735"/>
            <a:ext cx="2133600" cy="1324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8749" y="1330354"/>
            <a:ext cx="8618855" cy="368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361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Olasılık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Bir </a:t>
            </a:r>
            <a:r>
              <a:rPr sz="2000" spc="-5" dirty="0">
                <a:latin typeface="Calibri"/>
                <a:cs typeface="Calibri"/>
              </a:rPr>
              <a:t>şeyin olabilmesi </a:t>
            </a:r>
            <a:r>
              <a:rPr sz="2000" dirty="0">
                <a:latin typeface="Calibri"/>
                <a:cs typeface="Calibri"/>
              </a:rPr>
              <a:t>durumu, </a:t>
            </a:r>
            <a:r>
              <a:rPr sz="2000" spc="-5" dirty="0">
                <a:latin typeface="Calibri"/>
                <a:cs typeface="Calibri"/>
              </a:rPr>
              <a:t>olabilirlik,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ihtimal.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Not </a:t>
            </a:r>
            <a:r>
              <a:rPr sz="2000" dirty="0">
                <a:latin typeface="Calibri"/>
                <a:cs typeface="Calibri"/>
              </a:rPr>
              <a:t>- Risk </a:t>
            </a:r>
            <a:r>
              <a:rPr sz="2000" spc="-5" dirty="0">
                <a:latin typeface="Calibri"/>
                <a:cs typeface="Calibri"/>
              </a:rPr>
              <a:t>yönetimi terminolojisinde </a:t>
            </a:r>
            <a:r>
              <a:rPr sz="2000" spc="-10" dirty="0">
                <a:latin typeface="Calibri"/>
                <a:cs typeface="Calibri"/>
              </a:rPr>
              <a:t>“olasılık” kelimesi; </a:t>
            </a:r>
            <a:r>
              <a:rPr sz="2000" dirty="0">
                <a:latin typeface="Calibri"/>
                <a:cs typeface="Calibri"/>
              </a:rPr>
              <a:t>tanımlanan, </a:t>
            </a:r>
            <a:r>
              <a:rPr sz="2000" spc="-5" dirty="0">
                <a:latin typeface="Calibri"/>
                <a:cs typeface="Calibri"/>
              </a:rPr>
              <a:t>ölçülen </a:t>
            </a:r>
            <a:r>
              <a:rPr sz="2000" spc="-20" dirty="0">
                <a:latin typeface="Calibri"/>
                <a:cs typeface="Calibri"/>
              </a:rPr>
              <a:t>veya  </a:t>
            </a:r>
            <a:r>
              <a:rPr sz="2000" spc="-5" dirty="0">
                <a:latin typeface="Calibri"/>
                <a:cs typeface="Calibri"/>
              </a:rPr>
              <a:t>objektif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subjektif </a:t>
            </a:r>
            <a:r>
              <a:rPr sz="2000" spc="-10" dirty="0">
                <a:latin typeface="Calibri"/>
                <a:cs typeface="Calibri"/>
              </a:rPr>
              <a:t>olarak, </a:t>
            </a:r>
            <a:r>
              <a:rPr sz="2000" spc="-5" dirty="0">
                <a:latin typeface="Calibri"/>
                <a:cs typeface="Calibri"/>
              </a:rPr>
              <a:t>nicel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10" dirty="0">
                <a:latin typeface="Calibri"/>
                <a:cs typeface="Calibri"/>
              </a:rPr>
              <a:t>nitel olarak </a:t>
            </a:r>
            <a:r>
              <a:rPr sz="2000" spc="-5" dirty="0">
                <a:latin typeface="Calibri"/>
                <a:cs typeface="Calibri"/>
              </a:rPr>
              <a:t>belirlenen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genel terimler  kullanılarak </a:t>
            </a:r>
            <a:r>
              <a:rPr sz="2000" spc="-15" dirty="0">
                <a:latin typeface="Calibri"/>
                <a:cs typeface="Calibri"/>
              </a:rPr>
              <a:t>veya </a:t>
            </a:r>
            <a:r>
              <a:rPr sz="2000" spc="-10" dirty="0">
                <a:latin typeface="Calibri"/>
                <a:cs typeface="Calibri"/>
              </a:rPr>
              <a:t>matematiksel olarak </a:t>
            </a:r>
            <a:r>
              <a:rPr sz="2000" dirty="0">
                <a:latin typeface="Calibri"/>
                <a:cs typeface="Calibri"/>
              </a:rPr>
              <a:t>(örneğin </a:t>
            </a:r>
            <a:r>
              <a:rPr sz="2000" spc="-5" dirty="0">
                <a:latin typeface="Calibri"/>
                <a:cs typeface="Calibri"/>
              </a:rPr>
              <a:t>verilen </a:t>
            </a:r>
            <a:r>
              <a:rPr sz="2000" spc="-10" dirty="0">
                <a:latin typeface="Calibri"/>
                <a:cs typeface="Calibri"/>
              </a:rPr>
              <a:t>zaman periyodu </a:t>
            </a:r>
            <a:r>
              <a:rPr sz="2000" spc="-5" dirty="0">
                <a:latin typeface="Calibri"/>
                <a:cs typeface="Calibri"/>
              </a:rPr>
              <a:t>içinde  ihtimal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10" dirty="0">
                <a:latin typeface="Calibri"/>
                <a:cs typeface="Calibri"/>
              </a:rPr>
              <a:t>frekans </a:t>
            </a:r>
            <a:r>
              <a:rPr sz="2000" dirty="0">
                <a:latin typeface="Calibri"/>
                <a:cs typeface="Calibri"/>
              </a:rPr>
              <a:t>gibi) açıklanan </a:t>
            </a:r>
            <a:r>
              <a:rPr sz="2000" spc="-5" dirty="0">
                <a:latin typeface="Calibri"/>
                <a:cs typeface="Calibri"/>
              </a:rPr>
              <a:t>bir şeyin </a:t>
            </a:r>
            <a:r>
              <a:rPr sz="2000" spc="-10" dirty="0">
                <a:latin typeface="Calibri"/>
                <a:cs typeface="Calibri"/>
              </a:rPr>
              <a:t>meydana </a:t>
            </a:r>
            <a:r>
              <a:rPr sz="2000" spc="-5" dirty="0">
                <a:latin typeface="Calibri"/>
                <a:cs typeface="Calibri"/>
              </a:rPr>
              <a:t>gelme </a:t>
            </a:r>
            <a:r>
              <a:rPr sz="2000" dirty="0">
                <a:latin typeface="Calibri"/>
                <a:cs typeface="Calibri"/>
              </a:rPr>
              <a:t>şansını belirtmek için  </a:t>
            </a:r>
            <a:r>
              <a:rPr sz="2000" spc="-25" dirty="0">
                <a:latin typeface="Calibri"/>
                <a:cs typeface="Calibri"/>
              </a:rPr>
              <a:t>kullanılır.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[ISO </a:t>
            </a:r>
            <a:r>
              <a:rPr sz="2000" spc="-15" dirty="0">
                <a:latin typeface="Calibri"/>
                <a:cs typeface="Calibri"/>
              </a:rPr>
              <a:t>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4370" y="1891538"/>
            <a:ext cx="8052434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İştahı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914400">
              <a:lnSpc>
                <a:spcPct val="100000"/>
              </a:lnSpc>
              <a:tabLst>
                <a:tab pos="1353820" algn="l"/>
                <a:tab pos="2522855" algn="l"/>
                <a:tab pos="3176905" algn="l"/>
                <a:tab pos="3859529" algn="l"/>
                <a:tab pos="4470400" algn="l"/>
                <a:tab pos="5617210" algn="l"/>
                <a:tab pos="6824345" algn="l"/>
                <a:tab pos="7677784" algn="l"/>
              </a:tabLst>
            </a:pPr>
            <a:r>
              <a:rPr sz="2000" dirty="0">
                <a:latin typeface="Calibri"/>
                <a:cs typeface="Calibri"/>
              </a:rPr>
              <a:t>Bir	</a:t>
            </a:r>
            <a:r>
              <a:rPr sz="2000" spc="-2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uruluşun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akip	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tme	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sü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dür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	ar</a:t>
            </a:r>
            <a:r>
              <a:rPr sz="2000" spc="-15" dirty="0">
                <a:latin typeface="Calibri"/>
                <a:cs typeface="Calibri"/>
              </a:rPr>
              <a:t>z</a:t>
            </a:r>
            <a:r>
              <a:rPr sz="2000" spc="-5" dirty="0">
                <a:latin typeface="Calibri"/>
                <a:cs typeface="Calibri"/>
              </a:rPr>
              <a:t>usu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a	old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ğu	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sk  miktarı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tipi.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4025645"/>
            <a:ext cx="239776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4420" y="3500628"/>
            <a:ext cx="2592324" cy="2289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18540" y="2179828"/>
            <a:ext cx="7833995" cy="215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646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Toleransı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91376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Kuruluşun </a:t>
            </a:r>
            <a:r>
              <a:rPr sz="2000" spc="-25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paydaşların hedeflerini gerçekleştirmek </a:t>
            </a:r>
            <a:r>
              <a:rPr sz="2000" dirty="0">
                <a:latin typeface="Calibri"/>
                <a:cs typeface="Calibri"/>
              </a:rPr>
              <a:t>için risk  </a:t>
            </a:r>
            <a:r>
              <a:rPr sz="2000" spc="-5" dirty="0">
                <a:latin typeface="Calibri"/>
                <a:cs typeface="Calibri"/>
              </a:rPr>
              <a:t>işlemeden </a:t>
            </a:r>
            <a:r>
              <a:rPr sz="2000" spc="-15" dirty="0">
                <a:latin typeface="Calibri"/>
                <a:cs typeface="Calibri"/>
              </a:rPr>
              <a:t>sonra </a:t>
            </a:r>
            <a:r>
              <a:rPr sz="2000" spc="-5" dirty="0">
                <a:latin typeface="Calibri"/>
                <a:cs typeface="Calibri"/>
              </a:rPr>
              <a:t>risk </a:t>
            </a:r>
            <a:r>
              <a:rPr sz="2000" spc="-15" dirty="0">
                <a:latin typeface="Calibri"/>
                <a:cs typeface="Calibri"/>
              </a:rPr>
              <a:t>taşımaya </a:t>
            </a:r>
            <a:r>
              <a:rPr sz="2000" dirty="0">
                <a:latin typeface="Calibri"/>
                <a:cs typeface="Calibri"/>
              </a:rPr>
              <a:t>hazır </a:t>
            </a:r>
            <a:r>
              <a:rPr sz="2000" spc="-5" dirty="0">
                <a:latin typeface="Calibri"/>
                <a:cs typeface="Calibri"/>
              </a:rPr>
              <a:t>olma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durumu.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7400" y="3788664"/>
            <a:ext cx="2173224" cy="2171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3302" y="2660142"/>
            <a:ext cx="1225550" cy="954405"/>
          </a:xfrm>
          <a:custGeom>
            <a:avLst/>
            <a:gdLst/>
            <a:ahLst/>
            <a:cxnLst/>
            <a:rect l="l" t="t" r="r" b="b"/>
            <a:pathLst>
              <a:path w="1225550" h="954404">
                <a:moveTo>
                  <a:pt x="0" y="954023"/>
                </a:moveTo>
                <a:lnTo>
                  <a:pt x="1225296" y="954023"/>
                </a:lnTo>
                <a:lnTo>
                  <a:pt x="1225296" y="0"/>
                </a:lnTo>
                <a:lnTo>
                  <a:pt x="0" y="0"/>
                </a:lnTo>
                <a:lnTo>
                  <a:pt x="0" y="954023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3302" y="2660142"/>
            <a:ext cx="1225550" cy="954405"/>
          </a:xfrm>
          <a:custGeom>
            <a:avLst/>
            <a:gdLst/>
            <a:ahLst/>
            <a:cxnLst/>
            <a:rect l="l" t="t" r="r" b="b"/>
            <a:pathLst>
              <a:path w="1225550" h="954404">
                <a:moveTo>
                  <a:pt x="0" y="954023"/>
                </a:moveTo>
                <a:lnTo>
                  <a:pt x="1225296" y="954023"/>
                </a:lnTo>
                <a:lnTo>
                  <a:pt x="1225296" y="0"/>
                </a:lnTo>
                <a:lnTo>
                  <a:pt x="0" y="0"/>
                </a:lnTo>
                <a:lnTo>
                  <a:pt x="0" y="95402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98598" y="2660142"/>
            <a:ext cx="2693035" cy="954405"/>
          </a:xfrm>
          <a:custGeom>
            <a:avLst/>
            <a:gdLst/>
            <a:ahLst/>
            <a:cxnLst/>
            <a:rect l="l" t="t" r="r" b="b"/>
            <a:pathLst>
              <a:path w="2693035" h="954404">
                <a:moveTo>
                  <a:pt x="0" y="954023"/>
                </a:moveTo>
                <a:lnTo>
                  <a:pt x="2692907" y="954023"/>
                </a:lnTo>
                <a:lnTo>
                  <a:pt x="2692907" y="0"/>
                </a:lnTo>
                <a:lnTo>
                  <a:pt x="0" y="0"/>
                </a:lnTo>
                <a:lnTo>
                  <a:pt x="0" y="954023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98598" y="2660142"/>
            <a:ext cx="2693035" cy="954405"/>
          </a:xfrm>
          <a:custGeom>
            <a:avLst/>
            <a:gdLst/>
            <a:ahLst/>
            <a:cxnLst/>
            <a:rect l="l" t="t" r="r" b="b"/>
            <a:pathLst>
              <a:path w="2693035" h="954404">
                <a:moveTo>
                  <a:pt x="0" y="954023"/>
                </a:moveTo>
                <a:lnTo>
                  <a:pt x="2692907" y="954023"/>
                </a:lnTo>
                <a:lnTo>
                  <a:pt x="2692907" y="0"/>
                </a:lnTo>
                <a:lnTo>
                  <a:pt x="0" y="0"/>
                </a:lnTo>
                <a:lnTo>
                  <a:pt x="0" y="95402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1505" y="2660142"/>
            <a:ext cx="1225550" cy="954405"/>
          </a:xfrm>
          <a:custGeom>
            <a:avLst/>
            <a:gdLst/>
            <a:ahLst/>
            <a:cxnLst/>
            <a:rect l="l" t="t" r="r" b="b"/>
            <a:pathLst>
              <a:path w="1225550" h="954404">
                <a:moveTo>
                  <a:pt x="0" y="954023"/>
                </a:moveTo>
                <a:lnTo>
                  <a:pt x="1225296" y="954023"/>
                </a:lnTo>
                <a:lnTo>
                  <a:pt x="1225296" y="0"/>
                </a:lnTo>
                <a:lnTo>
                  <a:pt x="0" y="0"/>
                </a:lnTo>
                <a:lnTo>
                  <a:pt x="0" y="954023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91505" y="2660142"/>
            <a:ext cx="1225550" cy="954405"/>
          </a:xfrm>
          <a:custGeom>
            <a:avLst/>
            <a:gdLst/>
            <a:ahLst/>
            <a:cxnLst/>
            <a:rect l="l" t="t" r="r" b="b"/>
            <a:pathLst>
              <a:path w="1225550" h="954404">
                <a:moveTo>
                  <a:pt x="0" y="954023"/>
                </a:moveTo>
                <a:lnTo>
                  <a:pt x="1225296" y="954023"/>
                </a:lnTo>
                <a:lnTo>
                  <a:pt x="1225296" y="0"/>
                </a:lnTo>
                <a:lnTo>
                  <a:pt x="0" y="0"/>
                </a:lnTo>
                <a:lnTo>
                  <a:pt x="0" y="95402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6802" y="2660142"/>
            <a:ext cx="1620520" cy="954405"/>
          </a:xfrm>
          <a:custGeom>
            <a:avLst/>
            <a:gdLst/>
            <a:ahLst/>
            <a:cxnLst/>
            <a:rect l="l" t="t" r="r" b="b"/>
            <a:pathLst>
              <a:path w="1620520" h="954404">
                <a:moveTo>
                  <a:pt x="0" y="954023"/>
                </a:moveTo>
                <a:lnTo>
                  <a:pt x="1620011" y="954023"/>
                </a:lnTo>
                <a:lnTo>
                  <a:pt x="1620011" y="0"/>
                </a:lnTo>
                <a:lnTo>
                  <a:pt x="0" y="0"/>
                </a:lnTo>
                <a:lnTo>
                  <a:pt x="0" y="954023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6802" y="2660142"/>
            <a:ext cx="1620520" cy="954405"/>
          </a:xfrm>
          <a:custGeom>
            <a:avLst/>
            <a:gdLst/>
            <a:ahLst/>
            <a:cxnLst/>
            <a:rect l="l" t="t" r="r" b="b"/>
            <a:pathLst>
              <a:path w="1620520" h="954404">
                <a:moveTo>
                  <a:pt x="0" y="954023"/>
                </a:moveTo>
                <a:lnTo>
                  <a:pt x="1620011" y="954023"/>
                </a:lnTo>
                <a:lnTo>
                  <a:pt x="1620011" y="0"/>
                </a:lnTo>
                <a:lnTo>
                  <a:pt x="0" y="0"/>
                </a:lnTo>
                <a:lnTo>
                  <a:pt x="0" y="954023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98598" y="2291333"/>
            <a:ext cx="2693035" cy="364490"/>
          </a:xfrm>
          <a:custGeom>
            <a:avLst/>
            <a:gdLst/>
            <a:ahLst/>
            <a:cxnLst/>
            <a:rect l="l" t="t" r="r" b="b"/>
            <a:pathLst>
              <a:path w="2693035" h="364489">
                <a:moveTo>
                  <a:pt x="0" y="364236"/>
                </a:moveTo>
                <a:lnTo>
                  <a:pt x="2385" y="293346"/>
                </a:lnTo>
                <a:lnTo>
                  <a:pt x="8890" y="235457"/>
                </a:lnTo>
                <a:lnTo>
                  <a:pt x="18538" y="196429"/>
                </a:lnTo>
                <a:lnTo>
                  <a:pt x="30352" y="182117"/>
                </a:lnTo>
                <a:lnTo>
                  <a:pt x="1316101" y="182117"/>
                </a:lnTo>
                <a:lnTo>
                  <a:pt x="1327915" y="167806"/>
                </a:lnTo>
                <a:lnTo>
                  <a:pt x="1337564" y="128777"/>
                </a:lnTo>
                <a:lnTo>
                  <a:pt x="1344068" y="70889"/>
                </a:lnTo>
                <a:lnTo>
                  <a:pt x="1346453" y="0"/>
                </a:lnTo>
                <a:lnTo>
                  <a:pt x="1348839" y="70889"/>
                </a:lnTo>
                <a:lnTo>
                  <a:pt x="1355343" y="128777"/>
                </a:lnTo>
                <a:lnTo>
                  <a:pt x="1364992" y="167806"/>
                </a:lnTo>
                <a:lnTo>
                  <a:pt x="1376806" y="182117"/>
                </a:lnTo>
                <a:lnTo>
                  <a:pt x="2662554" y="182117"/>
                </a:lnTo>
                <a:lnTo>
                  <a:pt x="2674369" y="196429"/>
                </a:lnTo>
                <a:lnTo>
                  <a:pt x="2684017" y="235457"/>
                </a:lnTo>
                <a:lnTo>
                  <a:pt x="2690522" y="293346"/>
                </a:lnTo>
                <a:lnTo>
                  <a:pt x="2692907" y="364236"/>
                </a:lnTo>
              </a:path>
            </a:pathLst>
          </a:custGeom>
          <a:ln w="25908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1505" y="2326385"/>
            <a:ext cx="1225550" cy="363220"/>
          </a:xfrm>
          <a:custGeom>
            <a:avLst/>
            <a:gdLst/>
            <a:ahLst/>
            <a:cxnLst/>
            <a:rect l="l" t="t" r="r" b="b"/>
            <a:pathLst>
              <a:path w="1225550" h="363219">
                <a:moveTo>
                  <a:pt x="0" y="362712"/>
                </a:moveTo>
                <a:lnTo>
                  <a:pt x="2383" y="292101"/>
                </a:lnTo>
                <a:lnTo>
                  <a:pt x="8874" y="234457"/>
                </a:lnTo>
                <a:lnTo>
                  <a:pt x="18484" y="195601"/>
                </a:lnTo>
                <a:lnTo>
                  <a:pt x="30226" y="181355"/>
                </a:lnTo>
                <a:lnTo>
                  <a:pt x="582422" y="181355"/>
                </a:lnTo>
                <a:lnTo>
                  <a:pt x="594163" y="167110"/>
                </a:lnTo>
                <a:lnTo>
                  <a:pt x="603773" y="128254"/>
                </a:lnTo>
                <a:lnTo>
                  <a:pt x="610264" y="70610"/>
                </a:lnTo>
                <a:lnTo>
                  <a:pt x="612648" y="0"/>
                </a:lnTo>
                <a:lnTo>
                  <a:pt x="615031" y="70610"/>
                </a:lnTo>
                <a:lnTo>
                  <a:pt x="621522" y="128254"/>
                </a:lnTo>
                <a:lnTo>
                  <a:pt x="631132" y="167110"/>
                </a:lnTo>
                <a:lnTo>
                  <a:pt x="642874" y="181355"/>
                </a:lnTo>
                <a:lnTo>
                  <a:pt x="1195070" y="181355"/>
                </a:lnTo>
                <a:lnTo>
                  <a:pt x="1206811" y="195601"/>
                </a:lnTo>
                <a:lnTo>
                  <a:pt x="1216421" y="234457"/>
                </a:lnTo>
                <a:lnTo>
                  <a:pt x="1222912" y="292101"/>
                </a:lnTo>
                <a:lnTo>
                  <a:pt x="1225296" y="362712"/>
                </a:lnTo>
              </a:path>
            </a:pathLst>
          </a:custGeom>
          <a:ln w="25908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73302" y="3620261"/>
            <a:ext cx="1225550" cy="363220"/>
          </a:xfrm>
          <a:custGeom>
            <a:avLst/>
            <a:gdLst/>
            <a:ahLst/>
            <a:cxnLst/>
            <a:rect l="l" t="t" r="r" b="b"/>
            <a:pathLst>
              <a:path w="1225550" h="363220">
                <a:moveTo>
                  <a:pt x="1225296" y="0"/>
                </a:moveTo>
                <a:lnTo>
                  <a:pt x="1222912" y="70610"/>
                </a:lnTo>
                <a:lnTo>
                  <a:pt x="1216421" y="128254"/>
                </a:lnTo>
                <a:lnTo>
                  <a:pt x="1206811" y="167110"/>
                </a:lnTo>
                <a:lnTo>
                  <a:pt x="1195070" y="181356"/>
                </a:lnTo>
                <a:lnTo>
                  <a:pt x="642873" y="181356"/>
                </a:lnTo>
                <a:lnTo>
                  <a:pt x="631132" y="195601"/>
                </a:lnTo>
                <a:lnTo>
                  <a:pt x="621522" y="234457"/>
                </a:lnTo>
                <a:lnTo>
                  <a:pt x="615031" y="292101"/>
                </a:lnTo>
                <a:lnTo>
                  <a:pt x="612647" y="362712"/>
                </a:lnTo>
                <a:lnTo>
                  <a:pt x="610264" y="292101"/>
                </a:lnTo>
                <a:lnTo>
                  <a:pt x="603773" y="234457"/>
                </a:lnTo>
                <a:lnTo>
                  <a:pt x="594163" y="195601"/>
                </a:lnTo>
                <a:lnTo>
                  <a:pt x="582422" y="181356"/>
                </a:lnTo>
                <a:lnTo>
                  <a:pt x="30225" y="181356"/>
                </a:lnTo>
                <a:lnTo>
                  <a:pt x="18484" y="167110"/>
                </a:lnTo>
                <a:lnTo>
                  <a:pt x="8874" y="128254"/>
                </a:lnTo>
                <a:lnTo>
                  <a:pt x="2383" y="70610"/>
                </a:lnTo>
                <a:lnTo>
                  <a:pt x="0" y="0"/>
                </a:lnTo>
              </a:path>
            </a:pathLst>
          </a:custGeom>
          <a:ln w="25908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6802" y="3620261"/>
            <a:ext cx="1620520" cy="363220"/>
          </a:xfrm>
          <a:custGeom>
            <a:avLst/>
            <a:gdLst/>
            <a:ahLst/>
            <a:cxnLst/>
            <a:rect l="l" t="t" r="r" b="b"/>
            <a:pathLst>
              <a:path w="1620520" h="363220">
                <a:moveTo>
                  <a:pt x="1620012" y="0"/>
                </a:moveTo>
                <a:lnTo>
                  <a:pt x="1617628" y="70610"/>
                </a:lnTo>
                <a:lnTo>
                  <a:pt x="1611137" y="128254"/>
                </a:lnTo>
                <a:lnTo>
                  <a:pt x="1601527" y="167110"/>
                </a:lnTo>
                <a:lnTo>
                  <a:pt x="1589786" y="181356"/>
                </a:lnTo>
                <a:lnTo>
                  <a:pt x="840231" y="181356"/>
                </a:lnTo>
                <a:lnTo>
                  <a:pt x="828490" y="195601"/>
                </a:lnTo>
                <a:lnTo>
                  <a:pt x="818880" y="234457"/>
                </a:lnTo>
                <a:lnTo>
                  <a:pt x="812389" y="292101"/>
                </a:lnTo>
                <a:lnTo>
                  <a:pt x="810005" y="362712"/>
                </a:lnTo>
                <a:lnTo>
                  <a:pt x="807622" y="292101"/>
                </a:lnTo>
                <a:lnTo>
                  <a:pt x="801131" y="234457"/>
                </a:lnTo>
                <a:lnTo>
                  <a:pt x="791521" y="195601"/>
                </a:lnTo>
                <a:lnTo>
                  <a:pt x="779779" y="181356"/>
                </a:lnTo>
                <a:lnTo>
                  <a:pt x="30225" y="181356"/>
                </a:lnTo>
                <a:lnTo>
                  <a:pt x="18484" y="167110"/>
                </a:lnTo>
                <a:lnTo>
                  <a:pt x="8874" y="128254"/>
                </a:lnTo>
                <a:lnTo>
                  <a:pt x="2383" y="70610"/>
                </a:lnTo>
                <a:lnTo>
                  <a:pt x="0" y="0"/>
                </a:lnTo>
              </a:path>
            </a:pathLst>
          </a:custGeom>
          <a:ln w="25908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51914" y="4214876"/>
            <a:ext cx="786765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50" b="1" dirty="0">
                <a:latin typeface="Calibri"/>
                <a:cs typeface="Calibri"/>
              </a:rPr>
              <a:t>Düşük  </a:t>
            </a:r>
            <a:r>
              <a:rPr sz="1350" b="1" spc="-5" dirty="0">
                <a:latin typeface="Calibri"/>
                <a:cs typeface="Calibri"/>
              </a:rPr>
              <a:t>S</a:t>
            </a:r>
            <a:r>
              <a:rPr sz="1350" b="1" spc="-10" dirty="0">
                <a:latin typeface="Calibri"/>
                <a:cs typeface="Calibri"/>
              </a:rPr>
              <a:t>ev</a:t>
            </a:r>
            <a:r>
              <a:rPr sz="1350" b="1" dirty="0">
                <a:latin typeface="Calibri"/>
                <a:cs typeface="Calibri"/>
              </a:rPr>
              <a:t>i</a:t>
            </a:r>
            <a:r>
              <a:rPr sz="1350" b="1" spc="-5" dirty="0">
                <a:latin typeface="Calibri"/>
                <a:cs typeface="Calibri"/>
              </a:rPr>
              <a:t>ye</a:t>
            </a:r>
            <a:r>
              <a:rPr sz="1350" b="1" dirty="0">
                <a:latin typeface="Calibri"/>
                <a:cs typeface="Calibri"/>
              </a:rPr>
              <a:t>d</a:t>
            </a:r>
            <a:r>
              <a:rPr sz="1350" b="1" spc="-5" dirty="0">
                <a:latin typeface="Calibri"/>
                <a:cs typeface="Calibri"/>
              </a:rPr>
              <a:t>eki  </a:t>
            </a:r>
            <a:r>
              <a:rPr sz="1350" b="1" dirty="0">
                <a:latin typeface="Calibri"/>
                <a:cs typeface="Calibri"/>
              </a:rPr>
              <a:t>Riskler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76421" y="1841119"/>
            <a:ext cx="74549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latin typeface="Calibri"/>
                <a:cs typeface="Calibri"/>
              </a:rPr>
              <a:t>Risk</a:t>
            </a:r>
            <a:r>
              <a:rPr sz="1350" b="1" spc="-85" dirty="0">
                <a:latin typeface="Calibri"/>
                <a:cs typeface="Calibri"/>
              </a:rPr>
              <a:t> </a:t>
            </a:r>
            <a:r>
              <a:rPr sz="1350" b="1" spc="-5" dirty="0">
                <a:latin typeface="Calibri"/>
                <a:cs typeface="Calibri"/>
              </a:rPr>
              <a:t>İştahı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0119" y="1806447"/>
            <a:ext cx="991869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latin typeface="Calibri"/>
                <a:cs typeface="Calibri"/>
              </a:rPr>
              <a:t>Risk</a:t>
            </a:r>
            <a:r>
              <a:rPr sz="1350" b="1" spc="-70" dirty="0">
                <a:latin typeface="Calibri"/>
                <a:cs typeface="Calibri"/>
              </a:rPr>
              <a:t> </a:t>
            </a:r>
            <a:r>
              <a:rPr sz="1350" b="1" spc="-20" dirty="0">
                <a:latin typeface="Calibri"/>
                <a:cs typeface="Calibri"/>
              </a:rPr>
              <a:t>Toleransı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90131" y="4214876"/>
            <a:ext cx="786765" cy="63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350" b="1" spc="-10" dirty="0">
                <a:latin typeface="Calibri"/>
                <a:cs typeface="Calibri"/>
              </a:rPr>
              <a:t>Yüksek  </a:t>
            </a:r>
            <a:r>
              <a:rPr sz="1350" b="1" spc="-5" dirty="0">
                <a:latin typeface="Calibri"/>
                <a:cs typeface="Calibri"/>
              </a:rPr>
              <a:t>S</a:t>
            </a:r>
            <a:r>
              <a:rPr sz="1350" b="1" spc="-10" dirty="0">
                <a:latin typeface="Calibri"/>
                <a:cs typeface="Calibri"/>
              </a:rPr>
              <a:t>ev</a:t>
            </a:r>
            <a:r>
              <a:rPr sz="1350" b="1" dirty="0">
                <a:latin typeface="Calibri"/>
                <a:cs typeface="Calibri"/>
              </a:rPr>
              <a:t>i</a:t>
            </a:r>
            <a:r>
              <a:rPr sz="1350" b="1" spc="-5" dirty="0">
                <a:latin typeface="Calibri"/>
                <a:cs typeface="Calibri"/>
              </a:rPr>
              <a:t>ye</a:t>
            </a:r>
            <a:r>
              <a:rPr sz="1350" b="1" dirty="0">
                <a:latin typeface="Calibri"/>
                <a:cs typeface="Calibri"/>
              </a:rPr>
              <a:t>d</a:t>
            </a:r>
            <a:r>
              <a:rPr sz="1350" b="1" spc="-5" dirty="0">
                <a:latin typeface="Calibri"/>
                <a:cs typeface="Calibri"/>
              </a:rPr>
              <a:t>eki  </a:t>
            </a:r>
            <a:r>
              <a:rPr sz="1350" b="1" dirty="0">
                <a:latin typeface="Calibri"/>
                <a:cs typeface="Calibri"/>
              </a:rPr>
              <a:t>Riskler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16802" y="1489710"/>
            <a:ext cx="0" cy="4076700"/>
          </a:xfrm>
          <a:custGeom>
            <a:avLst/>
            <a:gdLst/>
            <a:ahLst/>
            <a:cxnLst/>
            <a:rect l="l" t="t" r="r" b="b"/>
            <a:pathLst>
              <a:path h="4076700">
                <a:moveTo>
                  <a:pt x="0" y="0"/>
                </a:moveTo>
                <a:lnTo>
                  <a:pt x="0" y="4076446"/>
                </a:lnTo>
              </a:path>
            </a:pathLst>
          </a:custGeom>
          <a:ln w="502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0119" y="5115559"/>
            <a:ext cx="75565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>
                <a:latin typeface="Calibri"/>
                <a:cs typeface="Calibri"/>
              </a:rPr>
              <a:t>Risk</a:t>
            </a:r>
            <a:r>
              <a:rPr sz="1350" b="1" spc="-9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Limiti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81905" y="5032247"/>
            <a:ext cx="1835150" cy="96520"/>
          </a:xfrm>
          <a:custGeom>
            <a:avLst/>
            <a:gdLst/>
            <a:ahLst/>
            <a:cxnLst/>
            <a:rect l="l" t="t" r="r" b="b"/>
            <a:pathLst>
              <a:path w="1835150" h="96520">
                <a:moveTo>
                  <a:pt x="1739138" y="0"/>
                </a:moveTo>
                <a:lnTo>
                  <a:pt x="1739138" y="96012"/>
                </a:lnTo>
                <a:lnTo>
                  <a:pt x="1803146" y="64007"/>
                </a:lnTo>
                <a:lnTo>
                  <a:pt x="1755140" y="64007"/>
                </a:lnTo>
                <a:lnTo>
                  <a:pt x="1755140" y="32003"/>
                </a:lnTo>
                <a:lnTo>
                  <a:pt x="1803145" y="32003"/>
                </a:lnTo>
                <a:lnTo>
                  <a:pt x="1739138" y="0"/>
                </a:lnTo>
                <a:close/>
              </a:path>
              <a:path w="1835150" h="96520">
                <a:moveTo>
                  <a:pt x="1739138" y="32003"/>
                </a:moveTo>
                <a:lnTo>
                  <a:pt x="0" y="32003"/>
                </a:lnTo>
                <a:lnTo>
                  <a:pt x="0" y="64007"/>
                </a:lnTo>
                <a:lnTo>
                  <a:pt x="1739138" y="64007"/>
                </a:lnTo>
                <a:lnTo>
                  <a:pt x="1739138" y="32003"/>
                </a:lnTo>
                <a:close/>
              </a:path>
              <a:path w="1835150" h="96520">
                <a:moveTo>
                  <a:pt x="1803145" y="32003"/>
                </a:moveTo>
                <a:lnTo>
                  <a:pt x="1755140" y="32003"/>
                </a:lnTo>
                <a:lnTo>
                  <a:pt x="1755140" y="64007"/>
                </a:lnTo>
                <a:lnTo>
                  <a:pt x="1803146" y="64007"/>
                </a:lnTo>
                <a:lnTo>
                  <a:pt x="1835150" y="48006"/>
                </a:lnTo>
                <a:lnTo>
                  <a:pt x="1803145" y="320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81905" y="5338571"/>
            <a:ext cx="1835150" cy="96520"/>
          </a:xfrm>
          <a:custGeom>
            <a:avLst/>
            <a:gdLst/>
            <a:ahLst/>
            <a:cxnLst/>
            <a:rect l="l" t="t" r="r" b="b"/>
            <a:pathLst>
              <a:path w="1835150" h="96520">
                <a:moveTo>
                  <a:pt x="1739138" y="0"/>
                </a:moveTo>
                <a:lnTo>
                  <a:pt x="1739138" y="96011"/>
                </a:lnTo>
                <a:lnTo>
                  <a:pt x="1803146" y="64007"/>
                </a:lnTo>
                <a:lnTo>
                  <a:pt x="1755140" y="64007"/>
                </a:lnTo>
                <a:lnTo>
                  <a:pt x="1755140" y="32003"/>
                </a:lnTo>
                <a:lnTo>
                  <a:pt x="1803146" y="32003"/>
                </a:lnTo>
                <a:lnTo>
                  <a:pt x="1739138" y="0"/>
                </a:lnTo>
                <a:close/>
              </a:path>
              <a:path w="1835150" h="96520">
                <a:moveTo>
                  <a:pt x="1739138" y="32003"/>
                </a:moveTo>
                <a:lnTo>
                  <a:pt x="0" y="32003"/>
                </a:lnTo>
                <a:lnTo>
                  <a:pt x="0" y="64007"/>
                </a:lnTo>
                <a:lnTo>
                  <a:pt x="1739138" y="64007"/>
                </a:lnTo>
                <a:lnTo>
                  <a:pt x="1739138" y="32003"/>
                </a:lnTo>
                <a:close/>
              </a:path>
              <a:path w="1835150" h="96520">
                <a:moveTo>
                  <a:pt x="1803146" y="32003"/>
                </a:moveTo>
                <a:lnTo>
                  <a:pt x="1755140" y="32003"/>
                </a:lnTo>
                <a:lnTo>
                  <a:pt x="1755140" y="64007"/>
                </a:lnTo>
                <a:lnTo>
                  <a:pt x="1803146" y="64007"/>
                </a:lnTo>
                <a:lnTo>
                  <a:pt x="1835150" y="48005"/>
                </a:lnTo>
                <a:lnTo>
                  <a:pt x="1803146" y="3200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 idx="4294967295"/>
          </p:nvPr>
        </p:nvSpPr>
        <p:spPr>
          <a:xfrm>
            <a:off x="1121460" y="1295146"/>
            <a:ext cx="344233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Risk </a:t>
            </a:r>
            <a:r>
              <a:rPr sz="2400" spc="-30" dirty="0">
                <a:latin typeface="Calibri"/>
                <a:cs typeface="Calibri"/>
              </a:rPr>
              <a:t>Toleransı </a:t>
            </a:r>
            <a:r>
              <a:rPr sz="2400" spc="-15" dirty="0">
                <a:latin typeface="Calibri"/>
                <a:cs typeface="Calibri"/>
              </a:rPr>
              <a:t>ve </a:t>
            </a:r>
            <a:r>
              <a:rPr sz="2400" dirty="0">
                <a:latin typeface="Calibri"/>
                <a:cs typeface="Calibri"/>
              </a:rPr>
              <a:t>Risk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İştahı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3014" y="1725929"/>
            <a:ext cx="7837805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Tutumu</a:t>
            </a:r>
            <a:endParaRPr sz="2000">
              <a:latin typeface="Calibri"/>
              <a:cs typeface="Calibri"/>
            </a:endParaRPr>
          </a:p>
          <a:p>
            <a:pPr marL="12700" marR="5080" indent="1028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Kuruluşun </a:t>
            </a:r>
            <a:r>
              <a:rPr sz="2000" dirty="0">
                <a:latin typeface="Calibri"/>
                <a:cs typeface="Calibri"/>
              </a:rPr>
              <a:t>riski değerlendirmek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neticesinde </a:t>
            </a:r>
            <a:r>
              <a:rPr sz="2000" spc="-5" dirty="0">
                <a:latin typeface="Calibri"/>
                <a:cs typeface="Calibri"/>
              </a:rPr>
              <a:t>takip etmek, </a:t>
            </a:r>
            <a:r>
              <a:rPr sz="2000" spc="-10" dirty="0">
                <a:latin typeface="Calibri"/>
                <a:cs typeface="Calibri"/>
              </a:rPr>
              <a:t>kabul  </a:t>
            </a:r>
            <a:r>
              <a:rPr sz="2000" spc="-5" dirty="0">
                <a:latin typeface="Calibri"/>
                <a:cs typeface="Calibri"/>
              </a:rPr>
              <a:t>etmek, </a:t>
            </a:r>
            <a:r>
              <a:rPr sz="2000" dirty="0">
                <a:latin typeface="Calibri"/>
                <a:cs typeface="Calibri"/>
              </a:rPr>
              <a:t>almak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ondan </a:t>
            </a:r>
            <a:r>
              <a:rPr sz="2000" spc="-5" dirty="0">
                <a:latin typeface="Calibri"/>
                <a:cs typeface="Calibri"/>
              </a:rPr>
              <a:t>kaçınmak ile </a:t>
            </a:r>
            <a:r>
              <a:rPr sz="2000" dirty="0">
                <a:latin typeface="Calibri"/>
                <a:cs typeface="Calibri"/>
              </a:rPr>
              <a:t>ilgili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yaklaşımı.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1915" y="3357371"/>
            <a:ext cx="2790443" cy="2087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02437" y="2018919"/>
            <a:ext cx="7253605" cy="246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 </a:t>
            </a:r>
            <a:r>
              <a:rPr sz="2000" b="1" spc="-20" dirty="0">
                <a:latin typeface="Calibri"/>
                <a:cs typeface="Calibri"/>
              </a:rPr>
              <a:t>Yönetimi</a:t>
            </a:r>
            <a:r>
              <a:rPr sz="2000" b="1" spc="-1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Süreci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970280">
              <a:lnSpc>
                <a:spcPct val="100000"/>
              </a:lnSpc>
            </a:pPr>
            <a:r>
              <a:rPr sz="2000" spc="-25" dirty="0">
                <a:latin typeface="Calibri"/>
                <a:cs typeface="Calibri"/>
              </a:rPr>
              <a:t>Yönetim </a:t>
            </a:r>
            <a:r>
              <a:rPr sz="2000" spc="-5" dirty="0">
                <a:latin typeface="Calibri"/>
                <a:cs typeface="Calibri"/>
              </a:rPr>
              <a:t>politikaları, prosedürleri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uygulamalarının iletişim,  </a:t>
            </a:r>
            <a:r>
              <a:rPr sz="2000" dirty="0">
                <a:latin typeface="Calibri"/>
                <a:cs typeface="Calibri"/>
              </a:rPr>
              <a:t>danışma, </a:t>
            </a:r>
            <a:r>
              <a:rPr sz="2000" spc="-10" dirty="0">
                <a:latin typeface="Calibri"/>
                <a:cs typeface="Calibri"/>
              </a:rPr>
              <a:t>kapsam </a:t>
            </a:r>
            <a:r>
              <a:rPr sz="2000" spc="-5" dirty="0">
                <a:latin typeface="Calibri"/>
                <a:cs typeface="Calibri"/>
              </a:rPr>
              <a:t>oluşturma, riskin belirlenmesi, </a:t>
            </a:r>
            <a:r>
              <a:rPr sz="2000" dirty="0">
                <a:latin typeface="Calibri"/>
                <a:cs typeface="Calibri"/>
              </a:rPr>
              <a:t>analizi,  </a:t>
            </a:r>
            <a:r>
              <a:rPr sz="2000" spc="-5" dirty="0">
                <a:latin typeface="Calibri"/>
                <a:cs typeface="Calibri"/>
              </a:rPr>
              <a:t>değerlendirilmesi, ele alınması, </a:t>
            </a:r>
            <a:r>
              <a:rPr sz="2000" dirty="0">
                <a:latin typeface="Calibri"/>
                <a:cs typeface="Calibri"/>
              </a:rPr>
              <a:t>izlenmesi </a:t>
            </a:r>
            <a:r>
              <a:rPr sz="2000" spc="-15" dirty="0">
                <a:latin typeface="Calibri"/>
                <a:cs typeface="Calibri"/>
              </a:rPr>
              <a:t>ve gözden </a:t>
            </a:r>
            <a:r>
              <a:rPr sz="2000" spc="-5" dirty="0">
                <a:latin typeface="Calibri"/>
                <a:cs typeface="Calibri"/>
              </a:rPr>
              <a:t>geçirilmesi  </a:t>
            </a:r>
            <a:r>
              <a:rPr sz="2000" spc="-10" dirty="0">
                <a:latin typeface="Calibri"/>
                <a:cs typeface="Calibri"/>
              </a:rPr>
              <a:t>faaliyetlerine sistematik </a:t>
            </a:r>
            <a:r>
              <a:rPr sz="2000" dirty="0">
                <a:latin typeface="Calibri"/>
                <a:cs typeface="Calibri"/>
              </a:rPr>
              <a:t>bir </a:t>
            </a:r>
            <a:r>
              <a:rPr sz="2000" spc="-5" dirty="0">
                <a:latin typeface="Calibri"/>
                <a:cs typeface="Calibri"/>
              </a:rPr>
              <a:t>şekilde </a:t>
            </a:r>
            <a:r>
              <a:rPr sz="2000" spc="-10" dirty="0">
                <a:latin typeface="Calibri"/>
                <a:cs typeface="Calibri"/>
              </a:rPr>
              <a:t>tatbik</a:t>
            </a:r>
            <a:r>
              <a:rPr sz="2000" spc="1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edilmesi.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 73: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0215" y="3717035"/>
            <a:ext cx="2142743" cy="214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09600" y="1302849"/>
            <a:ext cx="7560564" cy="470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0" y="6019800"/>
            <a:ext cx="236664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Şekil 3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5" dirty="0">
                <a:latin typeface="Arial"/>
                <a:cs typeface="Arial"/>
              </a:rPr>
              <a:t>Risk yönetimi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süreci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8267" y="2179828"/>
            <a:ext cx="7954645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PROSES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Girdileri </a:t>
            </a:r>
            <a:r>
              <a:rPr sz="2000" spc="-10" dirty="0">
                <a:latin typeface="Calibri"/>
                <a:cs typeface="Calibri"/>
              </a:rPr>
              <a:t>çıktılara </a:t>
            </a:r>
            <a:r>
              <a:rPr sz="2000" spc="-5" dirty="0">
                <a:latin typeface="Calibri"/>
                <a:cs typeface="Calibri"/>
              </a:rPr>
              <a:t>dönüştüren, </a:t>
            </a:r>
            <a:r>
              <a:rPr sz="2000" dirty="0">
                <a:latin typeface="Calibri"/>
                <a:cs typeface="Calibri"/>
              </a:rPr>
              <a:t>birbirleri </a:t>
            </a:r>
            <a:r>
              <a:rPr sz="2000" spc="-5" dirty="0">
                <a:latin typeface="Calibri"/>
                <a:cs typeface="Calibri"/>
              </a:rPr>
              <a:t>ile </a:t>
            </a:r>
            <a:r>
              <a:rPr sz="2000" dirty="0">
                <a:latin typeface="Calibri"/>
                <a:cs typeface="Calibri"/>
              </a:rPr>
              <a:t>ilgili olan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etkileşimde </a:t>
            </a:r>
            <a:r>
              <a:rPr sz="2000" dirty="0">
                <a:latin typeface="Calibri"/>
                <a:cs typeface="Calibri"/>
              </a:rPr>
              <a:t>bulunan  </a:t>
            </a:r>
            <a:r>
              <a:rPr sz="2000" spc="-10" dirty="0">
                <a:latin typeface="Calibri"/>
                <a:cs typeface="Calibri"/>
              </a:rPr>
              <a:t>faaliyetler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dizisi.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4313682"/>
            <a:ext cx="7371080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PROSES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YAKLAŞIMI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Proseslerin </a:t>
            </a:r>
            <a:r>
              <a:rPr sz="2000" spc="-10" dirty="0">
                <a:latin typeface="Calibri"/>
                <a:cs typeface="Calibri"/>
              </a:rPr>
              <a:t>sistematik </a:t>
            </a:r>
            <a:r>
              <a:rPr sz="2000" dirty="0">
                <a:latin typeface="Calibri"/>
                <a:cs typeface="Calibri"/>
              </a:rPr>
              <a:t>bir </a:t>
            </a:r>
            <a:r>
              <a:rPr sz="2000" spc="-5" dirty="0">
                <a:latin typeface="Calibri"/>
                <a:cs typeface="Calibri"/>
              </a:rPr>
              <a:t>şekilde tanımlanması, yönetimi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proseslerin  </a:t>
            </a:r>
            <a:r>
              <a:rPr sz="2000" dirty="0">
                <a:latin typeface="Calibri"/>
                <a:cs typeface="Calibri"/>
              </a:rPr>
              <a:t>birbirleri </a:t>
            </a:r>
            <a:r>
              <a:rPr sz="2000" spc="-5" dirty="0">
                <a:latin typeface="Calibri"/>
                <a:cs typeface="Calibri"/>
              </a:rPr>
              <a:t>ile etkileşimlerinin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belirlenmesi.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124200" y="1295273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PROSES</a:t>
            </a:r>
            <a:r>
              <a:rPr sz="2900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rgbClr val="17375E"/>
                </a:solidFill>
                <a:latin typeface="Calibri"/>
                <a:cs typeface="Calibri"/>
              </a:rPr>
              <a:t>YAKLAŞIMI</a:t>
            </a:r>
            <a:endParaRPr sz="2900" dirty="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</a:pP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Terimler </a:t>
            </a: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ve</a:t>
            </a:r>
            <a:r>
              <a:rPr sz="29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Tarifler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6108" y="2924555"/>
            <a:ext cx="2532888" cy="1810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02437" y="1819528"/>
            <a:ext cx="6186805" cy="3684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Analizi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Riskin  </a:t>
            </a:r>
            <a:r>
              <a:rPr sz="2000" spc="-5" dirty="0">
                <a:latin typeface="Calibri"/>
                <a:cs typeface="Calibri"/>
              </a:rPr>
              <a:t>doğasını </a:t>
            </a:r>
            <a:r>
              <a:rPr sz="2000" dirty="0">
                <a:latin typeface="Calibri"/>
                <a:cs typeface="Calibri"/>
              </a:rPr>
              <a:t>anlama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risk seviyesini 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belirleme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süreci.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51752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1 </a:t>
            </a:r>
            <a:r>
              <a:rPr sz="2000" dirty="0">
                <a:latin typeface="Calibri"/>
                <a:cs typeface="Calibri"/>
              </a:rPr>
              <a:t>-Risk analizi, </a:t>
            </a:r>
            <a:r>
              <a:rPr sz="2000" spc="-5" dirty="0">
                <a:latin typeface="Calibri"/>
                <a:cs typeface="Calibri"/>
              </a:rPr>
              <a:t>riskin ele </a:t>
            </a:r>
            <a:r>
              <a:rPr sz="2000" dirty="0">
                <a:latin typeface="Calibri"/>
                <a:cs typeface="Calibri"/>
              </a:rPr>
              <a:t>alınması </a:t>
            </a:r>
            <a:r>
              <a:rPr sz="2000" spc="-10" dirty="0">
                <a:latin typeface="Calibri"/>
                <a:cs typeface="Calibri"/>
              </a:rPr>
              <a:t>konusunda </a:t>
            </a:r>
            <a:r>
              <a:rPr sz="2000" spc="-5" dirty="0">
                <a:latin typeface="Calibri"/>
                <a:cs typeface="Calibri"/>
              </a:rPr>
              <a:t>riskin  değerlendirilmesi 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kararlar </a:t>
            </a:r>
            <a:r>
              <a:rPr sz="2000" dirty="0">
                <a:latin typeface="Calibri"/>
                <a:cs typeface="Calibri"/>
              </a:rPr>
              <a:t>için </a:t>
            </a:r>
            <a:r>
              <a:rPr sz="2000" spc="-5" dirty="0">
                <a:latin typeface="Calibri"/>
                <a:cs typeface="Calibri"/>
              </a:rPr>
              <a:t>temel teşkil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eder.</a:t>
            </a:r>
            <a:endParaRPr sz="2000">
              <a:latin typeface="Calibri"/>
              <a:cs typeface="Calibri"/>
            </a:endParaRPr>
          </a:p>
          <a:p>
            <a:pPr marL="12700" marR="1913889">
              <a:lnSpc>
                <a:spcPts val="4800"/>
              </a:lnSpc>
              <a:spcBef>
                <a:spcPts val="560"/>
              </a:spcBef>
            </a:pPr>
            <a:r>
              <a:rPr sz="2000" b="1" dirty="0">
                <a:latin typeface="Calibri"/>
                <a:cs typeface="Calibri"/>
              </a:rPr>
              <a:t>Not 2 </a:t>
            </a:r>
            <a:r>
              <a:rPr sz="2000" dirty="0">
                <a:latin typeface="Calibri"/>
                <a:cs typeface="Calibri"/>
              </a:rPr>
              <a:t>-Risk analizi </a:t>
            </a:r>
            <a:r>
              <a:rPr sz="2000" spc="-5" dirty="0">
                <a:latin typeface="Calibri"/>
                <a:cs typeface="Calibri"/>
              </a:rPr>
              <a:t>risk tahminlerini </a:t>
            </a:r>
            <a:r>
              <a:rPr sz="2000" spc="-35" dirty="0">
                <a:latin typeface="Calibri"/>
                <a:cs typeface="Calibri"/>
              </a:rPr>
              <a:t>içerir.  </a:t>
            </a: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21808" y="4436364"/>
            <a:ext cx="2886456" cy="158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4370" y="1684782"/>
            <a:ext cx="5315585" cy="398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Kriterleri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Riskin </a:t>
            </a:r>
            <a:r>
              <a:rPr sz="2000" dirty="0">
                <a:latin typeface="Calibri"/>
                <a:cs typeface="Calibri"/>
              </a:rPr>
              <a:t>öneminin değerlendirildiği</a:t>
            </a:r>
            <a:r>
              <a:rPr sz="2000" spc="4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referans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noktaları.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1 </a:t>
            </a:r>
            <a:r>
              <a:rPr sz="2000" dirty="0">
                <a:latin typeface="Calibri"/>
                <a:cs typeface="Calibri"/>
              </a:rPr>
              <a:t>– Risk </a:t>
            </a:r>
            <a:r>
              <a:rPr sz="2000" spc="-5" dirty="0">
                <a:latin typeface="Calibri"/>
                <a:cs typeface="Calibri"/>
              </a:rPr>
              <a:t>kriterleri, </a:t>
            </a:r>
            <a:r>
              <a:rPr sz="2000" dirty="0">
                <a:latin typeface="Calibri"/>
                <a:cs typeface="Calibri"/>
              </a:rPr>
              <a:t>kuruluşun hedeflerine, dış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iç </a:t>
            </a:r>
            <a:r>
              <a:rPr sz="2000" spc="-5" dirty="0">
                <a:latin typeface="Calibri"/>
                <a:cs typeface="Calibri"/>
              </a:rPr>
              <a:t>kapsamına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dayanır.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2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Risk kriterleri, </a:t>
            </a:r>
            <a:r>
              <a:rPr sz="2000" spc="-25" dirty="0">
                <a:latin typeface="Calibri"/>
                <a:cs typeface="Calibri"/>
              </a:rPr>
              <a:t>standardlar,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kanunlar,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politikalar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diğer </a:t>
            </a:r>
            <a:r>
              <a:rPr sz="2000" spc="-5" dirty="0">
                <a:latin typeface="Calibri"/>
                <a:cs typeface="Calibri"/>
              </a:rPr>
              <a:t>şartlardan </a:t>
            </a:r>
            <a:r>
              <a:rPr sz="2000" dirty="0">
                <a:latin typeface="Calibri"/>
                <a:cs typeface="Calibri"/>
              </a:rPr>
              <a:t>elde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edilebilir.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8588" y="2133600"/>
            <a:ext cx="2142743" cy="3617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90473" y="1684782"/>
            <a:ext cx="7054215" cy="185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Riskin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seviyesi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Sonuçların 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olasılığının birleşimi ile </a:t>
            </a:r>
            <a:r>
              <a:rPr sz="2000" spc="-10" dirty="0">
                <a:latin typeface="Calibri"/>
                <a:cs typeface="Calibri"/>
              </a:rPr>
              <a:t>ifade </a:t>
            </a:r>
            <a:r>
              <a:rPr sz="2000" dirty="0">
                <a:latin typeface="Calibri"/>
                <a:cs typeface="Calibri"/>
              </a:rPr>
              <a:t>edilen, bir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riskin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büyüklüğü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risklerin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birleşimi.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03291" y="3860291"/>
            <a:ext cx="2743200" cy="1667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32889" y="1693036"/>
            <a:ext cx="20872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Değerlendirme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8540" y="2303017"/>
            <a:ext cx="3545204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13765">
              <a:lnSpc>
                <a:spcPct val="100000"/>
              </a:lnSpc>
              <a:tabLst>
                <a:tab pos="1780539" algn="l"/>
                <a:tab pos="2242185" algn="l"/>
                <a:tab pos="2630805" algn="l"/>
              </a:tabLst>
            </a:pPr>
            <a:r>
              <a:rPr sz="2000" dirty="0">
                <a:latin typeface="Calibri"/>
                <a:cs typeface="Calibri"/>
              </a:rPr>
              <a:t>Risk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		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  bü</a:t>
            </a:r>
            <a:r>
              <a:rPr sz="2000" spc="-1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üklüğü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ün	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abul	edi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ebi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68165" y="2303017"/>
            <a:ext cx="55816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un 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540" y="2912617"/>
            <a:ext cx="4307205" cy="246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tolere </a:t>
            </a:r>
            <a:r>
              <a:rPr sz="2000" dirty="0">
                <a:latin typeface="Calibri"/>
                <a:cs typeface="Calibri"/>
              </a:rPr>
              <a:t>edilebilir </a:t>
            </a:r>
            <a:r>
              <a:rPr sz="2000" spc="-5" dirty="0">
                <a:latin typeface="Calibri"/>
                <a:cs typeface="Calibri"/>
              </a:rPr>
              <a:t>olup </a:t>
            </a:r>
            <a:r>
              <a:rPr sz="2000" dirty="0">
                <a:latin typeface="Calibri"/>
                <a:cs typeface="Calibri"/>
              </a:rPr>
              <a:t>olmadığını  </a:t>
            </a:r>
            <a:r>
              <a:rPr sz="2000" spc="-5" dirty="0">
                <a:latin typeface="Calibri"/>
                <a:cs typeface="Calibri"/>
              </a:rPr>
              <a:t>belirlemek </a:t>
            </a:r>
            <a:r>
              <a:rPr sz="2000" dirty="0">
                <a:latin typeface="Calibri"/>
                <a:cs typeface="Calibri"/>
              </a:rPr>
              <a:t>için </a:t>
            </a:r>
            <a:r>
              <a:rPr sz="2000" spc="-5" dirty="0">
                <a:latin typeface="Calibri"/>
                <a:cs typeface="Calibri"/>
              </a:rPr>
              <a:t>risk </a:t>
            </a:r>
            <a:r>
              <a:rPr sz="2000" dirty="0">
                <a:latin typeface="Calibri"/>
                <a:cs typeface="Calibri"/>
              </a:rPr>
              <a:t>analizi sonuçlarının  </a:t>
            </a:r>
            <a:r>
              <a:rPr sz="2000" spc="-5" dirty="0">
                <a:latin typeface="Calibri"/>
                <a:cs typeface="Calibri"/>
              </a:rPr>
              <a:t>risk kriterleri ile </a:t>
            </a:r>
            <a:r>
              <a:rPr sz="2000" spc="-10" dirty="0">
                <a:latin typeface="Calibri"/>
                <a:cs typeface="Calibri"/>
              </a:rPr>
              <a:t>karşılaştırılması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süreci.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9080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 </a:t>
            </a:r>
            <a:r>
              <a:rPr sz="2000" dirty="0">
                <a:latin typeface="Calibri"/>
                <a:cs typeface="Calibri"/>
              </a:rPr>
              <a:t>– Riskin </a:t>
            </a:r>
            <a:r>
              <a:rPr sz="2000" spc="-5" dirty="0">
                <a:latin typeface="Calibri"/>
                <a:cs typeface="Calibri"/>
              </a:rPr>
              <a:t>değerlendirilmesi, riskin </a:t>
            </a:r>
            <a:r>
              <a:rPr sz="2000" dirty="0">
                <a:latin typeface="Calibri"/>
                <a:cs typeface="Calibri"/>
              </a:rPr>
              <a:t>ele  alınması hakkındaki </a:t>
            </a:r>
            <a:r>
              <a:rPr sz="2000" spc="-20" dirty="0">
                <a:latin typeface="Calibri"/>
                <a:cs typeface="Calibri"/>
              </a:rPr>
              <a:t>karara </a:t>
            </a:r>
            <a:r>
              <a:rPr sz="2000" spc="-10" dirty="0">
                <a:latin typeface="Calibri"/>
                <a:cs typeface="Calibri"/>
              </a:rPr>
              <a:t>yardımcı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olur.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07735" y="2031492"/>
            <a:ext cx="3067812" cy="3054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8267" y="1379982"/>
            <a:ext cx="8409940" cy="429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İşleme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Riski </a:t>
            </a:r>
            <a:r>
              <a:rPr sz="2000" spc="-5" dirty="0">
                <a:latin typeface="Calibri"/>
                <a:cs typeface="Calibri"/>
              </a:rPr>
              <a:t>değiştirme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süreci.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Not 1 – Risk </a:t>
            </a:r>
            <a:r>
              <a:rPr sz="2000" spc="-5" dirty="0">
                <a:latin typeface="Calibri"/>
                <a:cs typeface="Calibri"/>
              </a:rPr>
              <a:t>işleme </a:t>
            </a:r>
            <a:r>
              <a:rPr sz="2000" dirty="0">
                <a:latin typeface="Calibri"/>
                <a:cs typeface="Calibri"/>
              </a:rPr>
              <a:t>aşağıdakileri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gerektirebilir: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Char char="-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Riske </a:t>
            </a:r>
            <a:r>
              <a:rPr sz="2000" spc="-5" dirty="0">
                <a:latin typeface="Calibri"/>
                <a:cs typeface="Calibri"/>
              </a:rPr>
              <a:t>neden olan </a:t>
            </a:r>
            <a:r>
              <a:rPr sz="2000" spc="-15" dirty="0">
                <a:latin typeface="Calibri"/>
                <a:cs typeface="Calibri"/>
              </a:rPr>
              <a:t>faaliyete </a:t>
            </a:r>
            <a:r>
              <a:rPr sz="2000" dirty="0">
                <a:latin typeface="Calibri"/>
                <a:cs typeface="Calibri"/>
              </a:rPr>
              <a:t>başlamama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10" dirty="0">
                <a:latin typeface="Calibri"/>
                <a:cs typeface="Calibri"/>
              </a:rPr>
              <a:t>devam etmemeye </a:t>
            </a:r>
            <a:r>
              <a:rPr sz="2000" spc="-15" dirty="0">
                <a:latin typeface="Calibri"/>
                <a:cs typeface="Calibri"/>
              </a:rPr>
              <a:t>karar vererek  </a:t>
            </a:r>
            <a:r>
              <a:rPr sz="2000" spc="-10" dirty="0">
                <a:latin typeface="Calibri"/>
                <a:cs typeface="Calibri"/>
              </a:rPr>
              <a:t>riskten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kaçınma,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Bir </a:t>
            </a:r>
            <a:r>
              <a:rPr sz="2000" spc="-10" dirty="0">
                <a:latin typeface="Calibri"/>
                <a:cs typeface="Calibri"/>
              </a:rPr>
              <a:t>fırsatı </a:t>
            </a:r>
            <a:r>
              <a:rPr sz="2000" spc="-5" dirty="0">
                <a:latin typeface="Calibri"/>
                <a:cs typeface="Calibri"/>
              </a:rPr>
              <a:t>takip etmek </a:t>
            </a:r>
            <a:r>
              <a:rPr sz="2000" dirty="0">
                <a:latin typeface="Calibri"/>
                <a:cs typeface="Calibri"/>
              </a:rPr>
              <a:t>için </a:t>
            </a:r>
            <a:r>
              <a:rPr sz="2000" spc="-5" dirty="0">
                <a:latin typeface="Calibri"/>
                <a:cs typeface="Calibri"/>
              </a:rPr>
              <a:t>risk alma </a:t>
            </a:r>
            <a:r>
              <a:rPr sz="2000" spc="-20" dirty="0">
                <a:latin typeface="Calibri"/>
                <a:cs typeface="Calibri"/>
              </a:rPr>
              <a:t>veya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artırma,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10" dirty="0">
                <a:latin typeface="Calibri"/>
                <a:cs typeface="Calibri"/>
              </a:rPr>
              <a:t>kaynağını </a:t>
            </a:r>
            <a:r>
              <a:rPr sz="2000" spc="-5" dirty="0">
                <a:latin typeface="Calibri"/>
                <a:cs typeface="Calibri"/>
              </a:rPr>
              <a:t>ortadan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kaldırma,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İhtimali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değiştirme,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Calibri"/>
              <a:buChar char="-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Sonuçları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değiştirme,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Riski diğer </a:t>
            </a:r>
            <a:r>
              <a:rPr sz="2000" spc="-15" dirty="0">
                <a:latin typeface="Calibri"/>
                <a:cs typeface="Calibri"/>
              </a:rPr>
              <a:t>taraf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10" dirty="0">
                <a:latin typeface="Calibri"/>
                <a:cs typeface="Calibri"/>
              </a:rPr>
              <a:t>taraflarla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paylaşma,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Bilinçli </a:t>
            </a:r>
            <a:r>
              <a:rPr sz="2000" spc="-15" dirty="0">
                <a:latin typeface="Calibri"/>
                <a:cs typeface="Calibri"/>
              </a:rPr>
              <a:t>kararla </a:t>
            </a:r>
            <a:r>
              <a:rPr sz="2000" spc="-5" dirty="0">
                <a:latin typeface="Calibri"/>
                <a:cs typeface="Calibri"/>
              </a:rPr>
              <a:t>riski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sürdürme.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3808" y="3826764"/>
            <a:ext cx="19049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62406" y="2035683"/>
            <a:ext cx="7367270" cy="276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Not 2 - </a:t>
            </a:r>
            <a:r>
              <a:rPr sz="2000" spc="-10" dirty="0">
                <a:latin typeface="Calibri"/>
                <a:cs typeface="Calibri"/>
              </a:rPr>
              <a:t>Negatif </a:t>
            </a:r>
            <a:r>
              <a:rPr sz="2000" spc="-5" dirty="0">
                <a:latin typeface="Calibri"/>
                <a:cs typeface="Calibri"/>
              </a:rPr>
              <a:t>sonuçlarla </a:t>
            </a:r>
            <a:r>
              <a:rPr sz="2000" spc="-10" dirty="0">
                <a:latin typeface="Calibri"/>
                <a:cs typeface="Calibri"/>
              </a:rPr>
              <a:t>uğraşan </a:t>
            </a:r>
            <a:r>
              <a:rPr sz="2000" dirty="0">
                <a:latin typeface="Calibri"/>
                <a:cs typeface="Calibri"/>
              </a:rPr>
              <a:t>risk işleme </a:t>
            </a:r>
            <a:r>
              <a:rPr sz="2000" spc="-10" dirty="0">
                <a:latin typeface="Calibri"/>
                <a:cs typeface="Calibri"/>
              </a:rPr>
              <a:t>bazen </a:t>
            </a:r>
            <a:r>
              <a:rPr sz="2000" dirty="0">
                <a:latin typeface="Calibri"/>
                <a:cs typeface="Calibri"/>
              </a:rPr>
              <a:t>“riski </a:t>
            </a:r>
            <a:r>
              <a:rPr sz="2000" spc="-20" dirty="0">
                <a:latin typeface="Calibri"/>
                <a:cs typeface="Calibri"/>
              </a:rPr>
              <a:t>yumuşatma”,  </a:t>
            </a:r>
            <a:r>
              <a:rPr sz="2000" dirty="0">
                <a:latin typeface="Calibri"/>
                <a:cs typeface="Calibri"/>
              </a:rPr>
              <a:t>“riski </a:t>
            </a:r>
            <a:r>
              <a:rPr sz="2000" spc="-5" dirty="0">
                <a:latin typeface="Calibri"/>
                <a:cs typeface="Calibri"/>
              </a:rPr>
              <a:t>ortadan </a:t>
            </a:r>
            <a:r>
              <a:rPr sz="2000" spc="-25" dirty="0">
                <a:latin typeface="Calibri"/>
                <a:cs typeface="Calibri"/>
              </a:rPr>
              <a:t>kaldırma”, </a:t>
            </a:r>
            <a:r>
              <a:rPr sz="2000" dirty="0">
                <a:latin typeface="Calibri"/>
                <a:cs typeface="Calibri"/>
              </a:rPr>
              <a:t>“riski önleme”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“riski </a:t>
            </a:r>
            <a:r>
              <a:rPr sz="2000" spc="-5" dirty="0">
                <a:latin typeface="Calibri"/>
                <a:cs typeface="Calibri"/>
              </a:rPr>
              <a:t>azaltma” </a:t>
            </a:r>
            <a:r>
              <a:rPr sz="2000" spc="-10" dirty="0">
                <a:latin typeface="Calibri"/>
                <a:cs typeface="Calibri"/>
              </a:rPr>
              <a:t>olarak  </a:t>
            </a:r>
            <a:r>
              <a:rPr sz="2000" spc="-20" dirty="0">
                <a:latin typeface="Calibri"/>
                <a:cs typeface="Calibri"/>
              </a:rPr>
              <a:t>adlandırılır.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Not 3 - Risk işleme </a:t>
            </a:r>
            <a:r>
              <a:rPr sz="2000" spc="-5" dirty="0">
                <a:latin typeface="Calibri"/>
                <a:cs typeface="Calibri"/>
              </a:rPr>
              <a:t>yeni </a:t>
            </a:r>
            <a:r>
              <a:rPr sz="2000" dirty="0">
                <a:latin typeface="Calibri"/>
                <a:cs typeface="Calibri"/>
              </a:rPr>
              <a:t>riskler </a:t>
            </a:r>
            <a:r>
              <a:rPr sz="2000" spc="-15" dirty="0">
                <a:latin typeface="Calibri"/>
                <a:cs typeface="Calibri"/>
              </a:rPr>
              <a:t>yaratabilir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10" dirty="0">
                <a:latin typeface="Calibri"/>
                <a:cs typeface="Calibri"/>
              </a:rPr>
              <a:t>var </a:t>
            </a:r>
            <a:r>
              <a:rPr sz="2000" spc="-5" dirty="0">
                <a:latin typeface="Calibri"/>
                <a:cs typeface="Calibri"/>
              </a:rPr>
              <a:t>olan riskleri  </a:t>
            </a:r>
            <a:r>
              <a:rPr sz="2000" spc="-20" dirty="0">
                <a:latin typeface="Calibri"/>
                <a:cs typeface="Calibri"/>
              </a:rPr>
              <a:t>değiştirebilir.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[TS </a:t>
            </a:r>
            <a:r>
              <a:rPr sz="2000" dirty="0">
                <a:latin typeface="Calibri"/>
                <a:cs typeface="Calibri"/>
              </a:rPr>
              <a:t>ISO Guide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73:2012]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98620" y="3998976"/>
            <a:ext cx="3253739" cy="1743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968146" y="1307846"/>
            <a:ext cx="45053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RİSK VE </a:t>
            </a:r>
            <a:r>
              <a:rPr sz="2000" spc="-20" dirty="0">
                <a:latin typeface="Calibri"/>
                <a:cs typeface="Calibri"/>
              </a:rPr>
              <a:t>FIRSATLARA </a:t>
            </a:r>
            <a:r>
              <a:rPr sz="2000" spc="-10" dirty="0">
                <a:latin typeface="Calibri"/>
                <a:cs typeface="Calibri"/>
              </a:rPr>
              <a:t>YÖNELİK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FAALİYETLER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8146" y="2222500"/>
            <a:ext cx="7275830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Kuruluşun KYS prosesleri </a:t>
            </a:r>
            <a:r>
              <a:rPr sz="2000" spc="-10" dirty="0">
                <a:latin typeface="Calibri"/>
                <a:cs typeface="Calibri"/>
              </a:rPr>
              <a:t>göz </a:t>
            </a:r>
            <a:r>
              <a:rPr sz="2000" dirty="0">
                <a:latin typeface="Calibri"/>
                <a:cs typeface="Calibri"/>
              </a:rPr>
              <a:t>önüne </a:t>
            </a:r>
            <a:r>
              <a:rPr sz="2000" spc="-5" dirty="0">
                <a:latin typeface="Calibri"/>
                <a:cs typeface="Calibri"/>
              </a:rPr>
              <a:t>alınarak </a:t>
            </a:r>
            <a:r>
              <a:rPr sz="2000" dirty="0">
                <a:latin typeface="Calibri"/>
                <a:cs typeface="Calibri"/>
              </a:rPr>
              <a:t>iç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dış </a:t>
            </a:r>
            <a:r>
              <a:rPr sz="2000" spc="-5" dirty="0">
                <a:latin typeface="Calibri"/>
                <a:cs typeface="Calibri"/>
              </a:rPr>
              <a:t>risk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kaynaklarının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belirlenmesi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10" dirty="0">
                <a:latin typeface="Calibri"/>
                <a:cs typeface="Calibri"/>
              </a:rPr>
              <a:t>kaynakları </a:t>
            </a:r>
            <a:r>
              <a:rPr sz="2000" dirty="0">
                <a:latin typeface="Calibri"/>
                <a:cs typeface="Calibri"/>
              </a:rPr>
              <a:t>baz </a:t>
            </a:r>
            <a:r>
              <a:rPr sz="2000" spc="-5" dirty="0">
                <a:latin typeface="Calibri"/>
                <a:cs typeface="Calibri"/>
              </a:rPr>
              <a:t>alınarak tehdit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fırsatların</a:t>
            </a:r>
            <a:r>
              <a:rPr sz="2000" spc="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belirlenmesi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9400" y="4174235"/>
            <a:ext cx="3505200" cy="13060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58267" y="1307846"/>
            <a:ext cx="8342630" cy="429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Riskin</a:t>
            </a:r>
            <a:r>
              <a:rPr sz="2000" b="1" spc="3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belirlenmesi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890" indent="914400">
              <a:lnSpc>
                <a:spcPct val="100000"/>
              </a:lnSpc>
              <a:tabLst>
                <a:tab pos="1943735" algn="l"/>
                <a:tab pos="2739390" algn="l"/>
                <a:tab pos="4277360" algn="l"/>
                <a:tab pos="4902200" algn="l"/>
                <a:tab pos="6162675" algn="l"/>
                <a:tab pos="7156450" algn="l"/>
              </a:tabLst>
            </a:pPr>
            <a:r>
              <a:rPr sz="2000" spc="-3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uruluş	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ski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spc="-5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akla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ını,	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tki	alanlar</a:t>
            </a:r>
            <a:r>
              <a:rPr sz="2000" spc="-10" dirty="0">
                <a:latin typeface="Calibri"/>
                <a:cs typeface="Calibri"/>
              </a:rPr>
              <a:t>ı</a:t>
            </a:r>
            <a:r>
              <a:rPr sz="2000" dirty="0">
                <a:latin typeface="Calibri"/>
                <a:cs typeface="Calibri"/>
              </a:rPr>
              <a:t>nı,	ol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yları	(şart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daki  </a:t>
            </a:r>
            <a:r>
              <a:rPr sz="2000" spc="-5" dirty="0">
                <a:latin typeface="Calibri"/>
                <a:cs typeface="Calibri"/>
              </a:rPr>
              <a:t>değişiklikler dahil)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bunların </a:t>
            </a:r>
            <a:r>
              <a:rPr sz="2000" spc="-5" dirty="0">
                <a:latin typeface="Calibri"/>
                <a:cs typeface="Calibri"/>
              </a:rPr>
              <a:t>sebepleri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muhtemel </a:t>
            </a:r>
            <a:r>
              <a:rPr sz="2000" dirty="0">
                <a:latin typeface="Calibri"/>
                <a:cs typeface="Calibri"/>
              </a:rPr>
              <a:t>sonuçlarını</a:t>
            </a:r>
            <a:r>
              <a:rPr sz="2000" spc="2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belirlemelidir.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Bu </a:t>
            </a:r>
            <a:r>
              <a:rPr sz="2000" spc="-5" dirty="0">
                <a:latin typeface="Calibri"/>
                <a:cs typeface="Calibri"/>
              </a:rPr>
              <a:t>adımın </a:t>
            </a:r>
            <a:r>
              <a:rPr sz="2000" dirty="0">
                <a:latin typeface="Calibri"/>
                <a:cs typeface="Calibri"/>
              </a:rPr>
              <a:t>amacı, </a:t>
            </a:r>
            <a:r>
              <a:rPr sz="2000" spc="-5" dirty="0">
                <a:latin typeface="Calibri"/>
                <a:cs typeface="Calibri"/>
              </a:rPr>
              <a:t>hedeflerin gerçekleştirilmesini sağlayabilen, geliştirebilen,  önleyebilen, </a:t>
            </a:r>
            <a:r>
              <a:rPr sz="2000" spc="-10" dirty="0">
                <a:latin typeface="Calibri"/>
                <a:cs typeface="Calibri"/>
              </a:rPr>
              <a:t>bozabilen, </a:t>
            </a:r>
            <a:r>
              <a:rPr sz="2000" spc="-5" dirty="0">
                <a:latin typeface="Calibri"/>
                <a:cs typeface="Calibri"/>
              </a:rPr>
              <a:t>hızlandırabilen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geciktirebilen </a:t>
            </a:r>
            <a:r>
              <a:rPr sz="2000" spc="-10" dirty="0">
                <a:latin typeface="Calibri"/>
                <a:cs typeface="Calibri"/>
              </a:rPr>
              <a:t>olaylara </a:t>
            </a:r>
            <a:r>
              <a:rPr sz="2000" spc="-15" dirty="0">
                <a:latin typeface="Calibri"/>
                <a:cs typeface="Calibri"/>
              </a:rPr>
              <a:t>dayanan  </a:t>
            </a:r>
            <a:r>
              <a:rPr sz="2000" spc="-5" dirty="0">
                <a:latin typeface="Calibri"/>
                <a:cs typeface="Calibri"/>
              </a:rPr>
              <a:t>kapsamlı bir </a:t>
            </a: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10" dirty="0">
                <a:latin typeface="Calibri"/>
                <a:cs typeface="Calibri"/>
              </a:rPr>
              <a:t>listesini </a:t>
            </a:r>
            <a:r>
              <a:rPr sz="2000" spc="-20" dirty="0">
                <a:latin typeface="Calibri"/>
                <a:cs typeface="Calibri"/>
              </a:rPr>
              <a:t>oluşturmaktır. </a:t>
            </a:r>
            <a:r>
              <a:rPr sz="2000" dirty="0">
                <a:latin typeface="Calibri"/>
                <a:cs typeface="Calibri"/>
              </a:rPr>
              <a:t>Bir </a:t>
            </a:r>
            <a:r>
              <a:rPr sz="2000" spc="-10" dirty="0">
                <a:latin typeface="Calibri"/>
                <a:cs typeface="Calibri"/>
              </a:rPr>
              <a:t>fırsatı </a:t>
            </a:r>
            <a:r>
              <a:rPr sz="2000" spc="-5" dirty="0">
                <a:latin typeface="Calibri"/>
                <a:cs typeface="Calibri"/>
              </a:rPr>
              <a:t>takip </a:t>
            </a:r>
            <a:r>
              <a:rPr sz="2000" spc="-10" dirty="0">
                <a:latin typeface="Calibri"/>
                <a:cs typeface="Calibri"/>
              </a:rPr>
              <a:t>etmeyen </a:t>
            </a:r>
            <a:r>
              <a:rPr sz="2000" spc="-5" dirty="0">
                <a:latin typeface="Calibri"/>
                <a:cs typeface="Calibri"/>
              </a:rPr>
              <a:t>riskleri  belirlemek</a:t>
            </a:r>
            <a:r>
              <a:rPr sz="2000" spc="-25" dirty="0">
                <a:latin typeface="Calibri"/>
                <a:cs typeface="Calibri"/>
              </a:rPr>
              <a:t> önemlidir.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Kapsamlı belirleme </a:t>
            </a:r>
            <a:r>
              <a:rPr sz="2000" spc="-20" dirty="0">
                <a:latin typeface="Calibri"/>
                <a:cs typeface="Calibri"/>
              </a:rPr>
              <a:t>kritiktir, </a:t>
            </a:r>
            <a:r>
              <a:rPr sz="2000" spc="-5" dirty="0">
                <a:latin typeface="Calibri"/>
                <a:cs typeface="Calibri"/>
              </a:rPr>
              <a:t>çünkü </a:t>
            </a:r>
            <a:r>
              <a:rPr sz="2000" dirty="0">
                <a:latin typeface="Calibri"/>
                <a:cs typeface="Calibri"/>
              </a:rPr>
              <a:t>bu aşamada </a:t>
            </a:r>
            <a:r>
              <a:rPr sz="2000" spc="-5" dirty="0">
                <a:latin typeface="Calibri"/>
                <a:cs typeface="Calibri"/>
              </a:rPr>
              <a:t>belirlenmeyen </a:t>
            </a: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10" dirty="0">
                <a:latin typeface="Calibri"/>
                <a:cs typeface="Calibri"/>
              </a:rPr>
              <a:t>sonra  </a:t>
            </a:r>
            <a:r>
              <a:rPr sz="2000" spc="-5" dirty="0">
                <a:latin typeface="Calibri"/>
                <a:cs typeface="Calibri"/>
              </a:rPr>
              <a:t>yapılacak analizlerde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15" dirty="0">
                <a:latin typeface="Calibri"/>
                <a:cs typeface="Calibri"/>
              </a:rPr>
              <a:t>dikkate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alınmayabilecektir.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(TS </a:t>
            </a:r>
            <a:r>
              <a:rPr sz="2000" dirty="0">
                <a:latin typeface="Calibri"/>
                <a:cs typeface="Calibri"/>
              </a:rPr>
              <a:t>ISO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31000:2011)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2578354" y="1075816"/>
            <a:ext cx="3989070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solidFill>
                  <a:srgbClr val="333E50"/>
                </a:solidFill>
                <a:latin typeface="Calibri"/>
                <a:cs typeface="Calibri"/>
              </a:rPr>
              <a:t>Riskleri </a:t>
            </a:r>
            <a:r>
              <a:rPr sz="2900" spc="-5" dirty="0">
                <a:solidFill>
                  <a:srgbClr val="333E50"/>
                </a:solidFill>
                <a:latin typeface="Calibri"/>
                <a:cs typeface="Calibri"/>
              </a:rPr>
              <a:t>Belirleme</a:t>
            </a:r>
            <a:r>
              <a:rPr sz="2900" spc="-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333E50"/>
                </a:solidFill>
                <a:latin typeface="Calibri"/>
                <a:cs typeface="Calibri"/>
              </a:rPr>
              <a:t>Şekilleri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1824990"/>
            <a:ext cx="3517265" cy="271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 indent="-184150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Mülakatlar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Atölye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 Çalışmaları</a:t>
            </a:r>
            <a:endParaRPr sz="2000">
              <a:latin typeface="Calibri"/>
              <a:cs typeface="Calibri"/>
            </a:endParaRPr>
          </a:p>
          <a:p>
            <a:pPr marL="196850" indent="-184150">
              <a:lnSpc>
                <a:spcPct val="100000"/>
              </a:lnSpc>
              <a:spcBef>
                <a:spcPts val="755"/>
              </a:spcBef>
              <a:buChar char="•"/>
              <a:tabLst>
                <a:tab pos="19748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Odak</a:t>
            </a:r>
            <a:r>
              <a:rPr sz="2000" spc="-1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Grubu</a:t>
            </a:r>
            <a:endParaRPr sz="2000">
              <a:latin typeface="Calibri"/>
              <a:cs typeface="Calibri"/>
            </a:endParaRPr>
          </a:p>
          <a:p>
            <a:pPr marL="196850" indent="-184150">
              <a:lnSpc>
                <a:spcPct val="100000"/>
              </a:lnSpc>
              <a:spcBef>
                <a:spcPts val="765"/>
              </a:spcBef>
              <a:buChar char="•"/>
              <a:tabLst>
                <a:tab pos="197485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Olay</a:t>
            </a:r>
            <a:r>
              <a:rPr sz="2000" spc="-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Envanteri</a:t>
            </a:r>
            <a:endParaRPr sz="2000">
              <a:latin typeface="Calibri"/>
              <a:cs typeface="Calibri"/>
            </a:endParaRPr>
          </a:p>
          <a:p>
            <a:pPr marL="196850" indent="-184150">
              <a:lnSpc>
                <a:spcPct val="100000"/>
              </a:lnSpc>
              <a:spcBef>
                <a:spcPts val="755"/>
              </a:spcBef>
              <a:buChar char="•"/>
              <a:tabLst>
                <a:tab pos="19748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Dahili</a:t>
            </a:r>
            <a:r>
              <a:rPr sz="2000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Analiz</a:t>
            </a:r>
            <a:endParaRPr sz="2000">
              <a:latin typeface="Calibri"/>
              <a:cs typeface="Calibri"/>
            </a:endParaRPr>
          </a:p>
          <a:p>
            <a:pPr marL="196850" indent="-184150">
              <a:lnSpc>
                <a:spcPct val="100000"/>
              </a:lnSpc>
              <a:spcBef>
                <a:spcPts val="755"/>
              </a:spcBef>
              <a:buChar char="•"/>
              <a:tabLst>
                <a:tab pos="19748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Eski</a:t>
            </a:r>
            <a:r>
              <a:rPr sz="2000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Veriler</a:t>
            </a:r>
            <a:endParaRPr sz="2000">
              <a:latin typeface="Calibri"/>
              <a:cs typeface="Calibri"/>
            </a:endParaRPr>
          </a:p>
          <a:p>
            <a:pPr marL="196850" indent="-184150">
              <a:lnSpc>
                <a:spcPct val="100000"/>
              </a:lnSpc>
              <a:spcBef>
                <a:spcPts val="765"/>
              </a:spcBef>
              <a:buChar char="•"/>
              <a:tabLst>
                <a:tab pos="19748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İşlem Akış</a:t>
            </a:r>
            <a:r>
              <a:rPr sz="2000" spc="-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Analizi</a:t>
            </a:r>
            <a:endParaRPr sz="2000">
              <a:latin typeface="Calibri"/>
              <a:cs typeface="Calibri"/>
            </a:endParaRPr>
          </a:p>
          <a:p>
            <a:pPr marL="196850" indent="-184150">
              <a:lnSpc>
                <a:spcPct val="100000"/>
              </a:lnSpc>
              <a:spcBef>
                <a:spcPts val="755"/>
              </a:spcBef>
              <a:buChar char="•"/>
              <a:tabLst>
                <a:tab pos="197485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Uyarıcı</a:t>
            </a:r>
            <a:r>
              <a:rPr sz="2000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Gösterge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82084" y="2662427"/>
            <a:ext cx="4034027" cy="2537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7"/>
          <p:cNvSpPr/>
          <p:nvPr/>
        </p:nvSpPr>
        <p:spPr>
          <a:xfrm>
            <a:off x="0" y="631216"/>
            <a:ext cx="533400" cy="144000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8"/>
          <p:cNvSpPr/>
          <p:nvPr/>
        </p:nvSpPr>
        <p:spPr>
          <a:xfrm>
            <a:off x="590550" y="631216"/>
            <a:ext cx="8553450" cy="144000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0"/>
          <p:cNvSpPr/>
          <p:nvPr/>
        </p:nvSpPr>
        <p:spPr>
          <a:xfrm>
            <a:off x="0" y="-40237"/>
            <a:ext cx="9143999" cy="707886"/>
          </a:xfrm>
          <a:prstGeom prst="rect">
            <a:avLst/>
          </a:prstGeom>
          <a:noFill/>
          <a:effectLst>
            <a:outerShdw blurRad="127000" dist="330200" dir="5400000" sx="33000" sy="33000" algn="ctr" rotWithShape="0">
              <a:srgbClr val="0070C0">
                <a:alpha val="79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B w="114300" prst="artDeco"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T.C. ÇEVRE VE ŞEHİRCİLİK BAKANLIĞI</a:t>
            </a:r>
          </a:p>
          <a:p>
            <a:pPr algn="ctr">
              <a:defRPr/>
            </a:pPr>
            <a:r>
              <a:rPr lang="tr-TR" sz="20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Tapu ve Kadastro Genel Müdürlüğü</a:t>
            </a:r>
            <a:endParaRPr lang="en-US" sz="20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3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1" y="1861"/>
            <a:ext cx="771897" cy="62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0" y="6482952"/>
            <a:ext cx="9144000" cy="65087"/>
            <a:chOff x="-12" y="3963"/>
            <a:chExt cx="5645" cy="68"/>
          </a:xfrm>
        </p:grpSpPr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20" name="19 Dikdörtgen"/>
          <p:cNvSpPr/>
          <p:nvPr/>
        </p:nvSpPr>
        <p:spPr>
          <a:xfrm>
            <a:off x="0" y="6568992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......... /......... / 2016    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Ankara-TURKEY </a:t>
            </a:r>
            <a:endParaRPr lang="tr-TR" sz="1000" b="1" dirty="0"/>
          </a:p>
        </p:txBody>
      </p:sp>
      <p:pic>
        <p:nvPicPr>
          <p:cNvPr id="21" name="Picture 2" descr="C:\Users\vy\Desktop\i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27" y="6564364"/>
            <a:ext cx="509618" cy="2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8 Metin kutusu"/>
          <p:cNvSpPr txBox="1">
            <a:spLocks noChangeArrowheads="1"/>
          </p:cNvSpPr>
          <p:nvPr/>
        </p:nvSpPr>
        <p:spPr bwMode="auto">
          <a:xfrm>
            <a:off x="19050" y="6564364"/>
            <a:ext cx="57150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fld id="{0FD77824-7CE2-4333-AA0F-10346B90C88A}" type="slidenum">
              <a:rPr lang="tr-TR" altLang="tr-TR" smtClean="0">
                <a:cs typeface="+mn-cs"/>
              </a:rPr>
              <a:pPr eaLnBrk="0" hangingPunct="0">
                <a:defRPr/>
              </a:pPr>
              <a:t>68</a:t>
            </a:fld>
            <a:endParaRPr lang="tr-TR" altLang="tr-TR">
              <a:cs typeface="+mn-cs"/>
            </a:endParaRPr>
          </a:p>
        </p:txBody>
      </p:sp>
      <p:pic>
        <p:nvPicPr>
          <p:cNvPr id="23" name="Picture 2" descr="T.C. Çevre ve Şehircilik Bakanlığ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1876"/>
            <a:ext cx="1159556" cy="5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7542" y="2226183"/>
            <a:ext cx="6996430" cy="100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Mülakatlar </a:t>
            </a:r>
            <a:r>
              <a:rPr sz="2000" b="1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b="1" spc="-20" dirty="0">
                <a:solidFill>
                  <a:srgbClr val="333E50"/>
                </a:solidFill>
                <a:latin typeface="Calibri"/>
                <a:cs typeface="Calibri"/>
              </a:rPr>
              <a:t>Atölye</a:t>
            </a:r>
            <a:r>
              <a:rPr sz="2000" b="1" spc="-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Çalışmaları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040"/>
              </a:spcBef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Kurum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içinden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dışından,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yönetici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personelin tecrübe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bilgi  birikiminden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faydalanma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amacıyla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yapılan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çalışmalardır.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5928" y="3717035"/>
            <a:ext cx="3599687" cy="2016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0" y="631216"/>
            <a:ext cx="533400" cy="144000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8"/>
          <p:cNvSpPr/>
          <p:nvPr/>
        </p:nvSpPr>
        <p:spPr>
          <a:xfrm>
            <a:off x="590550" y="631216"/>
            <a:ext cx="8553450" cy="144000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0"/>
          <p:cNvSpPr/>
          <p:nvPr/>
        </p:nvSpPr>
        <p:spPr>
          <a:xfrm>
            <a:off x="0" y="-40237"/>
            <a:ext cx="9143999" cy="707886"/>
          </a:xfrm>
          <a:prstGeom prst="rect">
            <a:avLst/>
          </a:prstGeom>
          <a:noFill/>
          <a:effectLst>
            <a:outerShdw blurRad="127000" dist="330200" dir="5400000" sx="33000" sy="33000" algn="ctr" rotWithShape="0">
              <a:srgbClr val="0070C0">
                <a:alpha val="79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B w="114300" prst="artDeco"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T.C. ÇEVRE VE ŞEHİRCİLİK BAKANLIĞI</a:t>
            </a:r>
          </a:p>
          <a:p>
            <a:pPr algn="ctr">
              <a:defRPr/>
            </a:pPr>
            <a:r>
              <a:rPr lang="tr-TR" sz="20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Tapu ve Kadastro Genel Müdürlüğü</a:t>
            </a:r>
            <a:endParaRPr lang="en-US" sz="20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1" y="1861"/>
            <a:ext cx="771897" cy="62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0" y="6482952"/>
            <a:ext cx="9144000" cy="65087"/>
            <a:chOff x="-12" y="3963"/>
            <a:chExt cx="5645" cy="68"/>
          </a:xfrm>
        </p:grpSpPr>
        <p:sp>
          <p:nvSpPr>
            <p:cNvPr id="14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19" name="19 Dikdörtgen"/>
          <p:cNvSpPr/>
          <p:nvPr/>
        </p:nvSpPr>
        <p:spPr>
          <a:xfrm>
            <a:off x="0" y="6568992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......... /......... / 2016    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Ankara-TURKEY </a:t>
            </a:r>
            <a:endParaRPr lang="tr-TR" sz="1000" b="1" dirty="0"/>
          </a:p>
        </p:txBody>
      </p:sp>
      <p:pic>
        <p:nvPicPr>
          <p:cNvPr id="20" name="Picture 2" descr="C:\Users\vy\Desktop\i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27" y="6564364"/>
            <a:ext cx="509618" cy="2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18 Metin kutusu"/>
          <p:cNvSpPr txBox="1">
            <a:spLocks noChangeArrowheads="1"/>
          </p:cNvSpPr>
          <p:nvPr/>
        </p:nvSpPr>
        <p:spPr bwMode="auto">
          <a:xfrm>
            <a:off x="19050" y="6564364"/>
            <a:ext cx="57150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fld id="{0FD77824-7CE2-4333-AA0F-10346B90C88A}" type="slidenum">
              <a:rPr lang="tr-TR" altLang="tr-TR" smtClean="0">
                <a:cs typeface="+mn-cs"/>
              </a:rPr>
              <a:pPr eaLnBrk="0" hangingPunct="0">
                <a:defRPr/>
              </a:pPr>
              <a:t>69</a:t>
            </a:fld>
            <a:endParaRPr lang="tr-TR" altLang="tr-TR">
              <a:cs typeface="+mn-cs"/>
            </a:endParaRPr>
          </a:p>
        </p:txBody>
      </p:sp>
      <p:pic>
        <p:nvPicPr>
          <p:cNvPr id="22" name="Picture 2" descr="T.C. Çevre ve Şehircilik Bakanlığ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1876"/>
            <a:ext cx="1159556" cy="5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8267" y="1874773"/>
            <a:ext cx="8197850" cy="246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GİRDİ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Talep, </a:t>
            </a:r>
            <a:r>
              <a:rPr sz="2000" spc="-5" dirty="0">
                <a:latin typeface="Calibri"/>
                <a:cs typeface="Calibri"/>
              </a:rPr>
              <a:t>beklenti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şartları </a:t>
            </a:r>
            <a:r>
              <a:rPr sz="2000" spc="-5" dirty="0">
                <a:latin typeface="Calibri"/>
                <a:cs typeface="Calibri"/>
              </a:rPr>
              <a:t>karşılamak </a:t>
            </a:r>
            <a:r>
              <a:rPr sz="2000" spc="-15" dirty="0">
                <a:latin typeface="Calibri"/>
                <a:cs typeface="Calibri"/>
              </a:rPr>
              <a:t>üzere proseste </a:t>
            </a:r>
            <a:r>
              <a:rPr sz="2000" dirty="0">
                <a:latin typeface="Calibri"/>
                <a:cs typeface="Calibri"/>
              </a:rPr>
              <a:t>kullanılan,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prosesi 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başlatan </a:t>
            </a:r>
            <a:r>
              <a:rPr sz="2000" spc="-20" dirty="0">
                <a:solidFill>
                  <a:srgbClr val="C00000"/>
                </a:solidFill>
                <a:latin typeface="Calibri"/>
                <a:cs typeface="Calibri"/>
              </a:rPr>
              <a:t>veya harekete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geçiren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dönüşüme/değişime </a:t>
            </a:r>
            <a:r>
              <a:rPr sz="2000" spc="-15" dirty="0">
                <a:latin typeface="Calibri"/>
                <a:cs typeface="Calibri"/>
              </a:rPr>
              <a:t>uğrayan  </a:t>
            </a:r>
            <a:r>
              <a:rPr sz="2000" dirty="0">
                <a:latin typeface="Calibri"/>
                <a:cs typeface="Calibri"/>
              </a:rPr>
              <a:t>hammadde, </a:t>
            </a:r>
            <a:r>
              <a:rPr sz="2000" spc="-10" dirty="0">
                <a:latin typeface="Calibri"/>
                <a:cs typeface="Calibri"/>
              </a:rPr>
              <a:t>yarı </a:t>
            </a:r>
            <a:r>
              <a:rPr sz="2000" spc="-5" dirty="0">
                <a:latin typeface="Calibri"/>
                <a:cs typeface="Calibri"/>
              </a:rPr>
              <a:t>mamul, </a:t>
            </a:r>
            <a:r>
              <a:rPr sz="2000" dirty="0">
                <a:latin typeface="Calibri"/>
                <a:cs typeface="Calibri"/>
              </a:rPr>
              <a:t>mamul, </a:t>
            </a:r>
            <a:r>
              <a:rPr sz="2000" spc="-5" dirty="0">
                <a:latin typeface="Calibri"/>
                <a:cs typeface="Calibri"/>
              </a:rPr>
              <a:t>hizmet, bilgi, talep, </a:t>
            </a:r>
            <a:r>
              <a:rPr sz="2000" spc="-10" dirty="0">
                <a:latin typeface="Calibri"/>
                <a:cs typeface="Calibri"/>
              </a:rPr>
              <a:t>veri, </a:t>
            </a:r>
            <a:r>
              <a:rPr sz="2000" spc="-5" dirty="0">
                <a:latin typeface="Calibri"/>
                <a:cs typeface="Calibri"/>
              </a:rPr>
              <a:t>tanımlamalar vb.  </a:t>
            </a:r>
            <a:r>
              <a:rPr sz="2000" spc="-25" dirty="0">
                <a:latin typeface="Calibri"/>
                <a:cs typeface="Calibri"/>
              </a:rPr>
              <a:t>özelliklerdir.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Proses </a:t>
            </a:r>
            <a:r>
              <a:rPr sz="2000" spc="-5" dirty="0">
                <a:latin typeface="Calibri"/>
                <a:cs typeface="Calibri"/>
              </a:rPr>
              <a:t>girdileri, kuruluş </a:t>
            </a:r>
            <a:r>
              <a:rPr sz="2000" dirty="0">
                <a:latin typeface="Calibri"/>
                <a:cs typeface="Calibri"/>
              </a:rPr>
              <a:t>içinden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dirty="0">
                <a:latin typeface="Calibri"/>
                <a:cs typeface="Calibri"/>
              </a:rPr>
              <a:t>dışından </a:t>
            </a:r>
            <a:r>
              <a:rPr sz="2000" spc="-5" dirty="0">
                <a:latin typeface="Calibri"/>
                <a:cs typeface="Calibri"/>
              </a:rPr>
              <a:t>temin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edilir.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991358" y="1250704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PROSES</a:t>
            </a:r>
            <a:r>
              <a:rPr sz="2900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rgbClr val="17375E"/>
                </a:solidFill>
                <a:latin typeface="Calibri"/>
                <a:cs typeface="Calibri"/>
              </a:rPr>
              <a:t>YAKLAŞIMI</a:t>
            </a:r>
            <a:endParaRPr sz="2900" dirty="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</a:pP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Terimler </a:t>
            </a: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ve</a:t>
            </a:r>
            <a:r>
              <a:rPr sz="29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Tarifler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07052" y="4724400"/>
            <a:ext cx="3418332" cy="133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7542" y="2226183"/>
            <a:ext cx="13004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Odak</a:t>
            </a:r>
            <a:r>
              <a:rPr sz="2000" b="1" spc="-1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Grubu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2628519"/>
            <a:ext cx="26422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2130" algn="l"/>
                <a:tab pos="1045844" algn="l"/>
                <a:tab pos="1472565" algn="l"/>
                <a:tab pos="239458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5</a:t>
            </a:r>
            <a:r>
              <a:rPr sz="2000" spc="-245" dirty="0">
                <a:solidFill>
                  <a:srgbClr val="333E50"/>
                </a:solidFill>
                <a:latin typeface="Calibri"/>
                <a:cs typeface="Calibri"/>
              </a:rPr>
              <a:t>‐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9	ki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ş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	ile	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apılan	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10788" y="2628519"/>
            <a:ext cx="59245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yin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0596" y="2628519"/>
            <a:ext cx="8077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fı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tına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542" y="2902839"/>
            <a:ext cx="30168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87450" algn="l"/>
                <a:tab pos="1736089" algn="l"/>
                <a:tab pos="276987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şekl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eki	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fi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ki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r	y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ü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ütm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	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542" y="3177159"/>
            <a:ext cx="29825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61060" algn="l"/>
                <a:tab pos="242824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içe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en	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ç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ışma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ı</a:t>
            </a:r>
            <a:r>
              <a:rPr sz="2000" spc="-204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.	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2164" y="2902839"/>
            <a:ext cx="1217930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artışm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rı</a:t>
            </a:r>
            <a:endParaRPr sz="2000">
              <a:latin typeface="Calibri"/>
              <a:cs typeface="Calibri"/>
            </a:endParaRPr>
          </a:p>
          <a:p>
            <a:pPr marL="32384">
              <a:lnSpc>
                <a:spcPts val="228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grubundaki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542" y="3486276"/>
            <a:ext cx="4361180" cy="166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16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tartışmalarda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mülakat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atölye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çalışması  sonuçları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önemli bir temel oluşturmakla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birlikte,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bunlar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dışında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yeni fikirler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de ele  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alınır.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çalışmalar,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mülakat ve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atölye 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çalışmalarında  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elde    edilen   </a:t>
            </a:r>
            <a:r>
              <a:rPr sz="2000" spc="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sonuçların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ts val="213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pekiştirilmesi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önemli bir işlev</a:t>
            </a:r>
            <a:r>
              <a:rPr sz="2000" spc="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333E50"/>
                </a:solidFill>
                <a:latin typeface="Calibri"/>
                <a:cs typeface="Calibri"/>
              </a:rPr>
              <a:t>görür.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52515" y="2852927"/>
            <a:ext cx="3240024" cy="1883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7"/>
          <p:cNvSpPr/>
          <p:nvPr/>
        </p:nvSpPr>
        <p:spPr>
          <a:xfrm>
            <a:off x="0" y="631216"/>
            <a:ext cx="533400" cy="144000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8"/>
          <p:cNvSpPr/>
          <p:nvPr/>
        </p:nvSpPr>
        <p:spPr>
          <a:xfrm>
            <a:off x="590550" y="631216"/>
            <a:ext cx="8553450" cy="144000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20"/>
          <p:cNvSpPr/>
          <p:nvPr/>
        </p:nvSpPr>
        <p:spPr>
          <a:xfrm>
            <a:off x="0" y="-40237"/>
            <a:ext cx="9143999" cy="707886"/>
          </a:xfrm>
          <a:prstGeom prst="rect">
            <a:avLst/>
          </a:prstGeom>
          <a:noFill/>
          <a:effectLst>
            <a:outerShdw blurRad="127000" dist="330200" dir="5400000" sx="33000" sy="33000" algn="ctr" rotWithShape="0">
              <a:srgbClr val="0070C0">
                <a:alpha val="79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B w="114300" prst="artDeco"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T.C. ÇEVRE VE ŞEHİRCİLİK BAKANLIĞI</a:t>
            </a:r>
          </a:p>
          <a:p>
            <a:pPr algn="ctr">
              <a:defRPr/>
            </a:pPr>
            <a:r>
              <a:rPr lang="tr-TR" sz="20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Tapu ve Kadastro Genel Müdürlüğü</a:t>
            </a:r>
            <a:endParaRPr lang="en-US" sz="20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9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1" y="1861"/>
            <a:ext cx="771897" cy="62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0" y="6482952"/>
            <a:ext cx="9144000" cy="65087"/>
            <a:chOff x="-12" y="3963"/>
            <a:chExt cx="5645" cy="68"/>
          </a:xfrm>
        </p:grpSpPr>
        <p:sp>
          <p:nvSpPr>
            <p:cNvPr id="21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26" name="19 Dikdörtgen"/>
          <p:cNvSpPr/>
          <p:nvPr/>
        </p:nvSpPr>
        <p:spPr>
          <a:xfrm>
            <a:off x="0" y="6568992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......... /......... / 2016    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Ankara-TURKEY </a:t>
            </a:r>
            <a:endParaRPr lang="tr-TR" sz="1000" b="1" dirty="0"/>
          </a:p>
        </p:txBody>
      </p:sp>
      <p:pic>
        <p:nvPicPr>
          <p:cNvPr id="27" name="Picture 2" descr="C:\Users\vy\Desktop\i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27" y="6564364"/>
            <a:ext cx="509618" cy="2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18 Metin kutusu"/>
          <p:cNvSpPr txBox="1">
            <a:spLocks noChangeArrowheads="1"/>
          </p:cNvSpPr>
          <p:nvPr/>
        </p:nvSpPr>
        <p:spPr bwMode="auto">
          <a:xfrm>
            <a:off x="19050" y="6564364"/>
            <a:ext cx="57150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fld id="{0FD77824-7CE2-4333-AA0F-10346B90C88A}" type="slidenum">
              <a:rPr lang="tr-TR" altLang="tr-TR" smtClean="0">
                <a:cs typeface="+mn-cs"/>
              </a:rPr>
              <a:pPr eaLnBrk="0" hangingPunct="0">
                <a:defRPr/>
              </a:pPr>
              <a:t>70</a:t>
            </a:fld>
            <a:endParaRPr lang="tr-TR" altLang="tr-TR">
              <a:cs typeface="+mn-cs"/>
            </a:endParaRPr>
          </a:p>
        </p:txBody>
      </p:sp>
      <p:pic>
        <p:nvPicPr>
          <p:cNvPr id="29" name="Picture 2" descr="T.C. Çevre ve Şehircilik Bakanlığ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1876"/>
            <a:ext cx="1159556" cy="5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7542" y="1824990"/>
            <a:ext cx="7039609" cy="19361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333E50"/>
                </a:solidFill>
                <a:latin typeface="Calibri"/>
                <a:cs typeface="Calibri"/>
              </a:rPr>
              <a:t>Olay</a:t>
            </a:r>
            <a:r>
              <a:rPr sz="2000" b="1" spc="-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333E50"/>
                </a:solidFill>
                <a:latin typeface="Calibri"/>
                <a:cs typeface="Calibri"/>
              </a:rPr>
              <a:t>Envanteri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Benzer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kurumlarda gözlemlenen olayların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ayrıntılı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listesinden</a:t>
            </a:r>
            <a:r>
              <a:rPr sz="2000" spc="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oluşur.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Dahili</a:t>
            </a:r>
            <a:r>
              <a:rPr sz="2000" b="1" spc="-1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Analiz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Birimlerin personel toplantıları aracılığı ile yaptıkları</a:t>
            </a:r>
            <a:r>
              <a:rPr sz="2000" spc="1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müzakerelerdir.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7644" y="4290059"/>
            <a:ext cx="3944111" cy="1743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7"/>
          <p:cNvSpPr/>
          <p:nvPr/>
        </p:nvSpPr>
        <p:spPr>
          <a:xfrm>
            <a:off x="0" y="631216"/>
            <a:ext cx="533400" cy="144000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8"/>
          <p:cNvSpPr/>
          <p:nvPr/>
        </p:nvSpPr>
        <p:spPr>
          <a:xfrm>
            <a:off x="590550" y="631216"/>
            <a:ext cx="8553450" cy="144000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20"/>
          <p:cNvSpPr/>
          <p:nvPr/>
        </p:nvSpPr>
        <p:spPr>
          <a:xfrm>
            <a:off x="0" y="-40237"/>
            <a:ext cx="9143999" cy="707886"/>
          </a:xfrm>
          <a:prstGeom prst="rect">
            <a:avLst/>
          </a:prstGeom>
          <a:noFill/>
          <a:effectLst>
            <a:outerShdw blurRad="127000" dist="330200" dir="5400000" sx="33000" sy="33000" algn="ctr" rotWithShape="0">
              <a:srgbClr val="0070C0">
                <a:alpha val="79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B w="114300" prst="artDeco"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T.C. ÇEVRE VE ŞEHİRCİLİK BAKANLIĞI</a:t>
            </a:r>
          </a:p>
          <a:p>
            <a:pPr algn="ctr">
              <a:defRPr/>
            </a:pPr>
            <a:r>
              <a:rPr lang="tr-TR" sz="20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Tapu ve Kadastro Genel Müdürlüğü</a:t>
            </a:r>
            <a:endParaRPr lang="en-US" sz="20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1" y="1861"/>
            <a:ext cx="771897" cy="62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0" y="6482952"/>
            <a:ext cx="9144000" cy="65087"/>
            <a:chOff x="-12" y="3963"/>
            <a:chExt cx="5645" cy="68"/>
          </a:xfrm>
        </p:grpSpPr>
        <p:sp>
          <p:nvSpPr>
            <p:cNvPr id="14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17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19" name="19 Dikdörtgen"/>
          <p:cNvSpPr/>
          <p:nvPr/>
        </p:nvSpPr>
        <p:spPr>
          <a:xfrm>
            <a:off x="0" y="6568992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......... /......... / 2016    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Ankara-TURKEY </a:t>
            </a:r>
            <a:endParaRPr lang="tr-TR" sz="1000" b="1" dirty="0"/>
          </a:p>
        </p:txBody>
      </p:sp>
      <p:pic>
        <p:nvPicPr>
          <p:cNvPr id="20" name="Picture 2" descr="C:\Users\vy\Desktop\i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27" y="6564364"/>
            <a:ext cx="509618" cy="2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18 Metin kutusu"/>
          <p:cNvSpPr txBox="1">
            <a:spLocks noChangeArrowheads="1"/>
          </p:cNvSpPr>
          <p:nvPr/>
        </p:nvSpPr>
        <p:spPr bwMode="auto">
          <a:xfrm>
            <a:off x="19050" y="6564364"/>
            <a:ext cx="57150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fld id="{0FD77824-7CE2-4333-AA0F-10346B90C88A}" type="slidenum">
              <a:rPr lang="tr-TR" altLang="tr-TR" smtClean="0">
                <a:cs typeface="+mn-cs"/>
              </a:rPr>
              <a:pPr eaLnBrk="0" hangingPunct="0">
                <a:defRPr/>
              </a:pPr>
              <a:t>71</a:t>
            </a:fld>
            <a:endParaRPr lang="tr-TR" altLang="tr-TR">
              <a:cs typeface="+mn-cs"/>
            </a:endParaRPr>
          </a:p>
        </p:txBody>
      </p:sp>
      <p:pic>
        <p:nvPicPr>
          <p:cNvPr id="22" name="Picture 2" descr="T.C. Çevre ve Şehircilik Bakanlığ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1876"/>
            <a:ext cx="1159556" cy="5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7542" y="1824990"/>
            <a:ext cx="6868159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Eski</a:t>
            </a:r>
            <a:r>
              <a:rPr sz="2000" b="1" spc="-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333E50"/>
                </a:solidFill>
                <a:latin typeface="Calibri"/>
                <a:cs typeface="Calibri"/>
              </a:rPr>
              <a:t>Veriler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Geçmişte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yaşanmış olayların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sebep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kökenlerinin</a:t>
            </a:r>
            <a:r>
              <a:rPr sz="2000" spc="1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araştırılmasıdır.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4233545"/>
            <a:ext cx="7146925" cy="100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İşlem Akış</a:t>
            </a:r>
            <a:r>
              <a:rPr sz="2000" b="1" spc="-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Analizi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030"/>
              </a:spcBef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Girdiler, görevler,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sorumluluklar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çıktıların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süreç olarak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ele alınıp 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incelenmesidir.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29584" y="2715767"/>
            <a:ext cx="4604004" cy="1787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7"/>
          <p:cNvSpPr/>
          <p:nvPr/>
        </p:nvSpPr>
        <p:spPr>
          <a:xfrm>
            <a:off x="0" y="631216"/>
            <a:ext cx="533400" cy="144000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8"/>
          <p:cNvSpPr/>
          <p:nvPr/>
        </p:nvSpPr>
        <p:spPr>
          <a:xfrm>
            <a:off x="590550" y="631216"/>
            <a:ext cx="8553450" cy="144000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0"/>
          <p:cNvSpPr/>
          <p:nvPr/>
        </p:nvSpPr>
        <p:spPr>
          <a:xfrm>
            <a:off x="0" y="-40237"/>
            <a:ext cx="9143999" cy="707886"/>
          </a:xfrm>
          <a:prstGeom prst="rect">
            <a:avLst/>
          </a:prstGeom>
          <a:noFill/>
          <a:effectLst>
            <a:outerShdw blurRad="127000" dist="330200" dir="5400000" sx="33000" sy="33000" algn="ctr" rotWithShape="0">
              <a:srgbClr val="0070C0">
                <a:alpha val="79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B w="114300" prst="artDeco"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T.C. ÇEVRE VE ŞEHİRCİLİK BAKANLIĞI</a:t>
            </a:r>
          </a:p>
          <a:p>
            <a:pPr algn="ctr">
              <a:defRPr/>
            </a:pPr>
            <a:r>
              <a:rPr lang="tr-TR" sz="20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Tapu ve Kadastro Genel Müdürlüğü</a:t>
            </a:r>
            <a:endParaRPr lang="en-US" sz="20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3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1" y="1861"/>
            <a:ext cx="771897" cy="62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0" y="6482952"/>
            <a:ext cx="9144000" cy="65087"/>
            <a:chOff x="-12" y="3963"/>
            <a:chExt cx="5645" cy="68"/>
          </a:xfrm>
        </p:grpSpPr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20" name="19 Dikdörtgen"/>
          <p:cNvSpPr/>
          <p:nvPr/>
        </p:nvSpPr>
        <p:spPr>
          <a:xfrm>
            <a:off x="0" y="6568992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......... /......... / 2016    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Ankara-TURKEY </a:t>
            </a:r>
            <a:endParaRPr lang="tr-TR" sz="1000" b="1" dirty="0"/>
          </a:p>
        </p:txBody>
      </p:sp>
      <p:pic>
        <p:nvPicPr>
          <p:cNvPr id="21" name="Picture 2" descr="C:\Users\vy\Desktop\i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27" y="6564364"/>
            <a:ext cx="509618" cy="2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8 Metin kutusu"/>
          <p:cNvSpPr txBox="1">
            <a:spLocks noChangeArrowheads="1"/>
          </p:cNvSpPr>
          <p:nvPr/>
        </p:nvSpPr>
        <p:spPr bwMode="auto">
          <a:xfrm>
            <a:off x="19050" y="6564364"/>
            <a:ext cx="57150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fld id="{0FD77824-7CE2-4333-AA0F-10346B90C88A}" type="slidenum">
              <a:rPr lang="tr-TR" altLang="tr-TR" smtClean="0">
                <a:cs typeface="+mn-cs"/>
              </a:rPr>
              <a:pPr eaLnBrk="0" hangingPunct="0">
                <a:defRPr/>
              </a:pPr>
              <a:t>72</a:t>
            </a:fld>
            <a:endParaRPr lang="tr-TR" altLang="tr-TR">
              <a:cs typeface="+mn-cs"/>
            </a:endParaRPr>
          </a:p>
        </p:txBody>
      </p:sp>
      <p:pic>
        <p:nvPicPr>
          <p:cNvPr id="23" name="Picture 2" descr="T.C. Çevre ve Şehircilik Bakanlığ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1876"/>
            <a:ext cx="1159556" cy="5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7542" y="1824990"/>
            <a:ext cx="17538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333E50"/>
                </a:solidFill>
                <a:latin typeface="Calibri"/>
                <a:cs typeface="Calibri"/>
              </a:rPr>
              <a:t>Uyarıcı</a:t>
            </a:r>
            <a:r>
              <a:rPr sz="2000" b="1" spc="-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333E50"/>
                </a:solidFill>
                <a:latin typeface="Calibri"/>
                <a:cs typeface="Calibri"/>
              </a:rPr>
              <a:t>Gösterge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2663063"/>
            <a:ext cx="721360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880">
              <a:lnSpc>
                <a:spcPts val="216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Daha önceden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belirlenmiş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olan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aşılması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halinde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yönetimi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harekete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geçirecek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olan,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sayısal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ya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sayısal olmayan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eşik</a:t>
            </a:r>
            <a:r>
              <a:rPr sz="2000" spc="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değerlerdir.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6179" y="3707891"/>
            <a:ext cx="3214116" cy="2144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7"/>
          <p:cNvSpPr/>
          <p:nvPr/>
        </p:nvSpPr>
        <p:spPr>
          <a:xfrm>
            <a:off x="0" y="631216"/>
            <a:ext cx="533400" cy="144000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8"/>
          <p:cNvSpPr/>
          <p:nvPr/>
        </p:nvSpPr>
        <p:spPr>
          <a:xfrm>
            <a:off x="590550" y="631216"/>
            <a:ext cx="8553450" cy="144000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0"/>
          <p:cNvSpPr/>
          <p:nvPr/>
        </p:nvSpPr>
        <p:spPr>
          <a:xfrm>
            <a:off x="0" y="-40237"/>
            <a:ext cx="9143999" cy="707886"/>
          </a:xfrm>
          <a:prstGeom prst="rect">
            <a:avLst/>
          </a:prstGeom>
          <a:noFill/>
          <a:effectLst>
            <a:outerShdw blurRad="127000" dist="330200" dir="5400000" sx="33000" sy="33000" algn="ctr" rotWithShape="0">
              <a:srgbClr val="0070C0">
                <a:alpha val="79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B w="114300" prst="artDeco"/>
          </a:sp3d>
        </p:spPr>
        <p:txBody>
          <a:bodyPr wrap="square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T.C. ÇEVRE VE ŞEHİRCİLİK BAKANLIĞI</a:t>
            </a:r>
          </a:p>
          <a:p>
            <a:pPr algn="ctr">
              <a:defRPr/>
            </a:pPr>
            <a:r>
              <a:rPr lang="tr-TR" sz="2000" b="1" dirty="0">
                <a:ln w="11430"/>
                <a:solidFill>
                  <a:srgbClr val="00319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Tapu ve Kadastro Genel Müdürlüğü</a:t>
            </a:r>
            <a:endParaRPr lang="en-US" sz="2000" b="1" dirty="0">
              <a:ln w="11430"/>
              <a:solidFill>
                <a:srgbClr val="00319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3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1" y="1861"/>
            <a:ext cx="771897" cy="62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0" y="6482952"/>
            <a:ext cx="9144000" cy="65087"/>
            <a:chOff x="-12" y="3963"/>
            <a:chExt cx="5645" cy="68"/>
          </a:xfrm>
        </p:grpSpPr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20" name="19 Dikdörtgen"/>
          <p:cNvSpPr/>
          <p:nvPr/>
        </p:nvSpPr>
        <p:spPr>
          <a:xfrm>
            <a:off x="0" y="6568992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......... /......... / 2016    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Ankara-TURKEY </a:t>
            </a:r>
            <a:endParaRPr lang="tr-TR" sz="1000" b="1" dirty="0"/>
          </a:p>
        </p:txBody>
      </p:sp>
      <p:pic>
        <p:nvPicPr>
          <p:cNvPr id="21" name="Picture 2" descr="C:\Users\vy\Desktop\i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27" y="6564364"/>
            <a:ext cx="509618" cy="2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18 Metin kutusu"/>
          <p:cNvSpPr txBox="1">
            <a:spLocks noChangeArrowheads="1"/>
          </p:cNvSpPr>
          <p:nvPr/>
        </p:nvSpPr>
        <p:spPr bwMode="auto">
          <a:xfrm>
            <a:off x="19050" y="6564364"/>
            <a:ext cx="571500" cy="231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fld id="{0FD77824-7CE2-4333-AA0F-10346B90C88A}" type="slidenum">
              <a:rPr lang="tr-TR" altLang="tr-TR" smtClean="0">
                <a:cs typeface="+mn-cs"/>
              </a:rPr>
              <a:pPr eaLnBrk="0" hangingPunct="0">
                <a:defRPr/>
              </a:pPr>
              <a:t>73</a:t>
            </a:fld>
            <a:endParaRPr lang="tr-TR" altLang="tr-TR">
              <a:cs typeface="+mn-cs"/>
            </a:endParaRPr>
          </a:p>
        </p:txBody>
      </p:sp>
      <p:pic>
        <p:nvPicPr>
          <p:cNvPr id="23" name="Picture 2" descr="T.C. Çevre ve Şehircilik Bakanlığ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1876"/>
            <a:ext cx="1159556" cy="52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26642" y="1786635"/>
            <a:ext cx="2845435" cy="2472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45" dirty="0">
                <a:latin typeface="Calibri"/>
                <a:cs typeface="Calibri"/>
              </a:rPr>
              <a:t>PRATİK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ÇALIŞMA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3300">
              <a:latin typeface="Times New Roman"/>
              <a:cs typeface="Times New Roman"/>
            </a:endParaRPr>
          </a:p>
          <a:p>
            <a:pPr marL="372110" marR="365760" indent="1270" algn="ctr">
              <a:lnSpc>
                <a:spcPct val="100000"/>
              </a:lnSpc>
            </a:pPr>
            <a:r>
              <a:rPr sz="3200" b="1" spc="-50" dirty="0">
                <a:latin typeface="Calibri"/>
                <a:cs typeface="Calibri"/>
              </a:rPr>
              <a:t>Tehdit </a:t>
            </a:r>
            <a:r>
              <a:rPr sz="3200" b="1" spc="-15" dirty="0">
                <a:latin typeface="Calibri"/>
                <a:cs typeface="Calibri"/>
              </a:rPr>
              <a:t>ve  </a:t>
            </a:r>
            <a:r>
              <a:rPr sz="3200" b="1" spc="-5" dirty="0">
                <a:latin typeface="Calibri"/>
                <a:cs typeface="Calibri"/>
              </a:rPr>
              <a:t>Fırsatların  </a:t>
            </a:r>
            <a:r>
              <a:rPr sz="3200" b="1" dirty="0">
                <a:latin typeface="Calibri"/>
                <a:cs typeface="Calibri"/>
              </a:rPr>
              <a:t>Belirlenm</a:t>
            </a:r>
            <a:r>
              <a:rPr sz="3200" b="1" spc="-25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si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56759" y="2421635"/>
            <a:ext cx="4349495" cy="3204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463" y="2163064"/>
            <a:ext cx="7536815" cy="307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5" dirty="0">
                <a:latin typeface="Calibri"/>
                <a:cs typeface="Calibri"/>
              </a:rPr>
              <a:t>değerlendirilesi, kurum/işletme hedeflerinin </a:t>
            </a:r>
            <a:r>
              <a:rPr sz="2000" dirty="0">
                <a:latin typeface="Calibri"/>
                <a:cs typeface="Calibri"/>
              </a:rPr>
              <a:t>elde edilmesine </a:t>
            </a:r>
            <a:r>
              <a:rPr sz="2000" spc="-5" dirty="0">
                <a:latin typeface="Calibri"/>
                <a:cs typeface="Calibri"/>
              </a:rPr>
              <a:t>yönelik  </a:t>
            </a:r>
            <a:r>
              <a:rPr sz="2000" dirty="0">
                <a:latin typeface="Calibri"/>
                <a:cs typeface="Calibri"/>
              </a:rPr>
              <a:t>olan </a:t>
            </a:r>
            <a:r>
              <a:rPr sz="2000" spc="-5" dirty="0">
                <a:latin typeface="Calibri"/>
                <a:cs typeface="Calibri"/>
              </a:rPr>
              <a:t>risklerin tanımlanması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analiz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edilmesidir.</a:t>
            </a:r>
            <a:endParaRPr sz="2000">
              <a:latin typeface="Calibri"/>
              <a:cs typeface="Calibri"/>
            </a:endParaRPr>
          </a:p>
          <a:p>
            <a:pPr marL="12700" marR="401320">
              <a:lnSpc>
                <a:spcPts val="4800"/>
              </a:lnSpc>
              <a:spcBef>
                <a:spcPts val="560"/>
              </a:spcBef>
            </a:pPr>
            <a:r>
              <a:rPr sz="2000" spc="-5" dirty="0">
                <a:latin typeface="Calibri"/>
                <a:cs typeface="Calibri"/>
              </a:rPr>
              <a:t>Risklerin </a:t>
            </a:r>
            <a:r>
              <a:rPr sz="2000" dirty="0">
                <a:latin typeface="Calibri"/>
                <a:cs typeface="Calibri"/>
              </a:rPr>
              <a:t>nasıl </a:t>
            </a:r>
            <a:r>
              <a:rPr sz="2000" spc="-5" dirty="0">
                <a:latin typeface="Calibri"/>
                <a:cs typeface="Calibri"/>
              </a:rPr>
              <a:t>yönetilmesi gerektiğinin belirlenmesine </a:t>
            </a:r>
            <a:r>
              <a:rPr sz="2000" dirty="0">
                <a:latin typeface="Calibri"/>
                <a:cs typeface="Calibri"/>
              </a:rPr>
              <a:t>baz </a:t>
            </a:r>
            <a:r>
              <a:rPr sz="2000" spc="-5" dirty="0">
                <a:latin typeface="Calibri"/>
                <a:cs typeface="Calibri"/>
              </a:rPr>
              <a:t>teşkil </a:t>
            </a:r>
            <a:r>
              <a:rPr sz="2000" spc="-45" dirty="0">
                <a:latin typeface="Calibri"/>
                <a:cs typeface="Calibri"/>
              </a:rPr>
              <a:t>eder.  </a:t>
            </a:r>
            <a:r>
              <a:rPr sz="2000" spc="-5" dirty="0">
                <a:latin typeface="Calibri"/>
                <a:cs typeface="Calibri"/>
              </a:rPr>
              <a:t>Risklerin </a:t>
            </a:r>
            <a:r>
              <a:rPr sz="2000" dirty="0">
                <a:latin typeface="Calibri"/>
                <a:cs typeface="Calibri"/>
              </a:rPr>
              <a:t>analizi  2 </a:t>
            </a:r>
            <a:r>
              <a:rPr sz="2000" spc="-10" dirty="0">
                <a:latin typeface="Calibri"/>
                <a:cs typeface="Calibri"/>
              </a:rPr>
              <a:t>temel </a:t>
            </a:r>
            <a:r>
              <a:rPr sz="2000" spc="-5" dirty="0">
                <a:latin typeface="Calibri"/>
                <a:cs typeface="Calibri"/>
              </a:rPr>
              <a:t>kriter </a:t>
            </a:r>
            <a:r>
              <a:rPr sz="2000" spc="-15" dirty="0">
                <a:latin typeface="Calibri"/>
                <a:cs typeface="Calibri"/>
              </a:rPr>
              <a:t>dikkate </a:t>
            </a:r>
            <a:r>
              <a:rPr sz="2000" spc="-5" dirty="0">
                <a:latin typeface="Calibri"/>
                <a:cs typeface="Calibri"/>
              </a:rPr>
              <a:t>alınarak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yapılır:</a:t>
            </a:r>
            <a:endParaRPr sz="2000">
              <a:latin typeface="Calibri"/>
              <a:cs typeface="Calibri"/>
            </a:endParaRPr>
          </a:p>
          <a:p>
            <a:pPr marL="1184275" indent="-257175">
              <a:lnSpc>
                <a:spcPts val="1839"/>
              </a:lnSpc>
              <a:buAutoNum type="alphaLcParenR"/>
              <a:tabLst>
                <a:tab pos="1184910" algn="l"/>
              </a:tabLst>
            </a:pPr>
            <a:r>
              <a:rPr sz="2000" spc="-5" dirty="0">
                <a:latin typeface="Calibri"/>
                <a:cs typeface="Calibri"/>
              </a:rPr>
              <a:t>riskin gerçekleşme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olasılığı</a:t>
            </a:r>
            <a:endParaRPr sz="2000">
              <a:latin typeface="Calibri"/>
              <a:cs typeface="Calibri"/>
            </a:endParaRPr>
          </a:p>
          <a:p>
            <a:pPr marL="1195070" indent="-267970">
              <a:lnSpc>
                <a:spcPct val="100000"/>
              </a:lnSpc>
              <a:buFont typeface="Calibri"/>
              <a:buAutoNum type="alphaLcParenR"/>
              <a:tabLst>
                <a:tab pos="1195705" algn="l"/>
              </a:tabLst>
            </a:pPr>
            <a:r>
              <a:rPr sz="2000" spc="-5" dirty="0">
                <a:latin typeface="Calibri"/>
                <a:cs typeface="Calibri"/>
              </a:rPr>
              <a:t>riskin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etkisi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Bu değerlendirme ışığında riskin önem </a:t>
            </a:r>
            <a:r>
              <a:rPr sz="2000" spc="-10" dirty="0">
                <a:latin typeface="Calibri"/>
                <a:cs typeface="Calibri"/>
              </a:rPr>
              <a:t>düzeyi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önceliği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belirlenir.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770633" y="1292478"/>
            <a:ext cx="386397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SONUÇ/OLASILIK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MATRİSİ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981" y="2276094"/>
            <a:ext cx="6087745" cy="3379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Olasılığı tahmin </a:t>
            </a:r>
            <a:r>
              <a:rPr sz="2000" spc="-10" dirty="0">
                <a:latin typeface="Calibri"/>
                <a:cs typeface="Calibri"/>
              </a:rPr>
              <a:t>ederken </a:t>
            </a:r>
            <a:r>
              <a:rPr sz="2000" dirty="0">
                <a:latin typeface="Calibri"/>
                <a:cs typeface="Calibri"/>
              </a:rPr>
              <a:t>sorulabilecek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sorular: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dirty="0">
                <a:latin typeface="Calibri"/>
                <a:cs typeface="Calibri"/>
              </a:rPr>
              <a:t>Daha önce bu </a:t>
            </a:r>
            <a:r>
              <a:rPr sz="2000" spc="-5" dirty="0">
                <a:latin typeface="Calibri"/>
                <a:cs typeface="Calibri"/>
              </a:rPr>
              <a:t>kurumda/bölümde/süreçte gerçekleşti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730250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dirty="0">
                <a:latin typeface="Calibri"/>
                <a:cs typeface="Calibri"/>
              </a:rPr>
              <a:t>Bu </a:t>
            </a:r>
            <a:r>
              <a:rPr sz="2000" spc="-5" dirty="0">
                <a:latin typeface="Calibri"/>
                <a:cs typeface="Calibri"/>
              </a:rPr>
              <a:t>kuruma/bölüme/sürece </a:t>
            </a:r>
            <a:r>
              <a:rPr sz="2000" spc="-10" dirty="0">
                <a:latin typeface="Calibri"/>
                <a:cs typeface="Calibri"/>
              </a:rPr>
              <a:t>benzer  </a:t>
            </a:r>
            <a:r>
              <a:rPr sz="2000" spc="-5" dirty="0">
                <a:latin typeface="Calibri"/>
                <a:cs typeface="Calibri"/>
              </a:rPr>
              <a:t>kurum/bölüm/süreçlerde </a:t>
            </a:r>
            <a:r>
              <a:rPr sz="2000" dirty="0">
                <a:latin typeface="Calibri"/>
                <a:cs typeface="Calibri"/>
              </a:rPr>
              <a:t>daha önce </a:t>
            </a:r>
            <a:r>
              <a:rPr sz="2000" spc="-5" dirty="0">
                <a:latin typeface="Calibri"/>
                <a:cs typeface="Calibri"/>
              </a:rPr>
              <a:t>gerçekleşti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Calibri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96850" indent="-184150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spc="-5" dirty="0">
                <a:latin typeface="Calibri"/>
                <a:cs typeface="Calibri"/>
              </a:rPr>
              <a:t>Konuyla ilgili </a:t>
            </a:r>
            <a:r>
              <a:rPr sz="2000" spc="-10" dirty="0">
                <a:latin typeface="Calibri"/>
                <a:cs typeface="Calibri"/>
              </a:rPr>
              <a:t>istatistiki </a:t>
            </a:r>
            <a:r>
              <a:rPr sz="2000" dirty="0">
                <a:latin typeface="Calibri"/>
                <a:cs typeface="Calibri"/>
              </a:rPr>
              <a:t>bilgi </a:t>
            </a:r>
            <a:r>
              <a:rPr sz="2000" spc="-10" dirty="0">
                <a:latin typeface="Calibri"/>
                <a:cs typeface="Calibri"/>
              </a:rPr>
              <a:t>var </a:t>
            </a:r>
            <a:r>
              <a:rPr sz="2000" dirty="0">
                <a:latin typeface="Calibri"/>
                <a:cs typeface="Calibri"/>
              </a:rPr>
              <a:t>mı? Örneğin,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Bölgedeki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suç </a:t>
            </a:r>
            <a:r>
              <a:rPr sz="2000" spc="-10" dirty="0">
                <a:latin typeface="Calibri"/>
                <a:cs typeface="Calibri"/>
              </a:rPr>
              <a:t>oranı </a:t>
            </a:r>
            <a:r>
              <a:rPr sz="2000" spc="-15" dirty="0">
                <a:latin typeface="Calibri"/>
                <a:cs typeface="Calibri"/>
              </a:rPr>
              <a:t>ya </a:t>
            </a:r>
            <a:r>
              <a:rPr sz="2000" dirty="0">
                <a:latin typeface="Calibri"/>
                <a:cs typeface="Calibri"/>
              </a:rPr>
              <a:t>da </a:t>
            </a:r>
            <a:r>
              <a:rPr sz="2000" spc="-10" dirty="0">
                <a:latin typeface="Calibri"/>
                <a:cs typeface="Calibri"/>
              </a:rPr>
              <a:t>ülkedeki </a:t>
            </a:r>
            <a:r>
              <a:rPr sz="2000" dirty="0">
                <a:latin typeface="Calibri"/>
                <a:cs typeface="Calibri"/>
              </a:rPr>
              <a:t>suç </a:t>
            </a:r>
            <a:r>
              <a:rPr sz="2000" spc="-10" dirty="0">
                <a:latin typeface="Calibri"/>
                <a:cs typeface="Calibri"/>
              </a:rPr>
              <a:t>oranı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gibi.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96850" indent="-184150">
              <a:lnSpc>
                <a:spcPct val="100000"/>
              </a:lnSpc>
              <a:buChar char="•"/>
              <a:tabLst>
                <a:tab pos="197485" algn="l"/>
              </a:tabLst>
            </a:pPr>
            <a:r>
              <a:rPr sz="2000" dirty="0">
                <a:latin typeface="Calibri"/>
                <a:cs typeface="Calibri"/>
              </a:rPr>
              <a:t>Bu </a:t>
            </a:r>
            <a:r>
              <a:rPr sz="2000" spc="-5" dirty="0">
                <a:latin typeface="Calibri"/>
                <a:cs typeface="Calibri"/>
              </a:rPr>
              <a:t>risk </a:t>
            </a:r>
            <a:r>
              <a:rPr sz="2000" dirty="0">
                <a:latin typeface="Calibri"/>
                <a:cs typeface="Calibri"/>
              </a:rPr>
              <a:t>unsurunu </a:t>
            </a:r>
            <a:r>
              <a:rPr sz="2000" spc="-5" dirty="0">
                <a:latin typeface="Calibri"/>
                <a:cs typeface="Calibri"/>
              </a:rPr>
              <a:t>gerçekleştirmenin </a:t>
            </a:r>
            <a:r>
              <a:rPr sz="2000" spc="-15" dirty="0">
                <a:latin typeface="Calibri"/>
                <a:cs typeface="Calibri"/>
              </a:rPr>
              <a:t>kolaylık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derecesi?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44169" y="1398778"/>
            <a:ext cx="4276725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baseline="-11574" dirty="0">
                <a:latin typeface="Arial"/>
                <a:cs typeface="Arial"/>
              </a:rPr>
              <a:t>. </a:t>
            </a:r>
            <a:r>
              <a:rPr sz="2800" spc="-5" dirty="0">
                <a:latin typeface="Calibri"/>
                <a:cs typeface="Calibri"/>
              </a:rPr>
              <a:t>Riskin </a:t>
            </a:r>
            <a:r>
              <a:rPr sz="2800" spc="-10" dirty="0">
                <a:latin typeface="Calibri"/>
                <a:cs typeface="Calibri"/>
              </a:rPr>
              <a:t>Gerçekleşme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Olasılığı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7247" y="3278123"/>
            <a:ext cx="1562100" cy="2476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000">
              <a:latin typeface="Times New Roman"/>
              <a:cs typeface="Times New Roman"/>
            </a:endParaRPr>
          </a:p>
          <a:p>
            <a:pPr marR="200025" algn="r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76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37247" y="3278123"/>
            <a:ext cx="1562100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514" y="1572037"/>
            <a:ext cx="1727835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7190">
              <a:lnSpc>
                <a:spcPts val="2425"/>
              </a:lnSpc>
            </a:pP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41205"/>
              </p:ext>
            </p:extLst>
          </p:nvPr>
        </p:nvGraphicFramePr>
        <p:xfrm>
          <a:off x="173164" y="1632331"/>
          <a:ext cx="8713025" cy="4291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629">
                <a:tc>
                  <a:txBody>
                    <a:bodyPr/>
                    <a:lstStyle/>
                    <a:p>
                      <a:pPr marL="504190" marR="429895" indent="-673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ASILIK  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TANIMI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Ç I K L A M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46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ÇOK</a:t>
                      </a:r>
                      <a:r>
                        <a:rPr sz="1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YÜKSEK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Risk durumu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birçok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kez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gerçekleşti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şu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anda da</a:t>
                      </a:r>
                      <a:r>
                        <a:rPr sz="18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gerçekleşiyor.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7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YÜKSEK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207010" indent="-1219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Calibri"/>
                        <a:buChar char="-"/>
                        <a:tabLst>
                          <a:tab pos="20764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Risk durumu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birçok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kez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gerçekleşti,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50" indent="-17526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6098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Benzer kurum/bölüm/süreçlerde</a:t>
                      </a:r>
                      <a:r>
                        <a:rPr sz="18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gerçekleşti,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50" indent="-17526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6098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Ortam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gerçekleşmesi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için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son derece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uygun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b="1" spc="-45" dirty="0">
                          <a:latin typeface="Calibri"/>
                          <a:cs typeface="Calibri"/>
                        </a:rPr>
                        <a:t>ORTA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07010" indent="-1219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Calibri"/>
                        <a:buChar char="-"/>
                        <a:tabLst>
                          <a:tab pos="20764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Risk ancak belirli durumlarda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gerçekleşebilir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07010" indent="-12192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0764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Benzer kurum/bölüm/süreçlerde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belirli durumlarda</a:t>
                      </a:r>
                      <a:r>
                        <a:rPr sz="180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gerçekleşti,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260350" indent="-17526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6098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Ortam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gerçekleşmesi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için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uygun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olabilir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5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DÜŞÜK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-17526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Calibri"/>
                        <a:buChar char="-"/>
                        <a:tabLst>
                          <a:tab pos="26098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Risk durumu ancak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çok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özel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koşullar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altında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söz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konusu</a:t>
                      </a:r>
                      <a:r>
                        <a:rPr sz="18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olabilir.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50" indent="-175260">
                        <a:lnSpc>
                          <a:spcPct val="100000"/>
                        </a:lnSpc>
                        <a:buChar char="-"/>
                        <a:tabLst>
                          <a:tab pos="26098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Benzer kurum/bölüm/süreçlerde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ancak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çok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özel</a:t>
                      </a:r>
                      <a:r>
                        <a:rPr sz="18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durumlarda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gerçekleşti,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0350" indent="-17526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6098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Ortam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gerçekleşmesi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için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uygun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değil.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62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ÇOK</a:t>
                      </a:r>
                      <a:r>
                        <a:rPr sz="18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DÜŞÜK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612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37147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	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Risk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durumunun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gerçekleşmesi 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söz konusu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değil, istisnai</a:t>
                      </a:r>
                      <a:r>
                        <a:rPr sz="1800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durum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61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707004" y="1138173"/>
            <a:ext cx="254952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Olasılık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Tanımları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410080" y="1507616"/>
            <a:ext cx="348043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Riskin </a:t>
            </a:r>
            <a:r>
              <a:rPr sz="2800" spc="-10" dirty="0">
                <a:latin typeface="Calibri"/>
                <a:cs typeface="Calibri"/>
              </a:rPr>
              <a:t>Etkisinin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Tahmini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2234946"/>
            <a:ext cx="5517515" cy="246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Riskin </a:t>
            </a:r>
            <a:r>
              <a:rPr sz="2000" spc="-5" dirty="0">
                <a:latin typeface="Calibri"/>
                <a:cs typeface="Calibri"/>
              </a:rPr>
              <a:t>etkisini tahmin </a:t>
            </a:r>
            <a:r>
              <a:rPr sz="2000" spc="-10" dirty="0">
                <a:latin typeface="Calibri"/>
                <a:cs typeface="Calibri"/>
              </a:rPr>
              <a:t>ederken </a:t>
            </a:r>
            <a:r>
              <a:rPr sz="2000" spc="-5" dirty="0">
                <a:latin typeface="Calibri"/>
                <a:cs typeface="Calibri"/>
              </a:rPr>
              <a:t>sorulabilecek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sorular: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5" dirty="0">
                <a:latin typeface="Calibri"/>
                <a:cs typeface="Calibri"/>
              </a:rPr>
              <a:t>gerçekleştiği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takdirde,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Çalışanların </a:t>
            </a:r>
            <a:r>
              <a:rPr sz="2000" spc="-10" dirty="0">
                <a:latin typeface="Calibri"/>
                <a:cs typeface="Calibri"/>
              </a:rPr>
              <a:t>uğrayabileceği </a:t>
            </a:r>
            <a:r>
              <a:rPr sz="2000" spc="-5" dirty="0">
                <a:latin typeface="Calibri"/>
                <a:cs typeface="Calibri"/>
              </a:rPr>
              <a:t>fiziksel </a:t>
            </a:r>
            <a:r>
              <a:rPr sz="2000" spc="-15" dirty="0">
                <a:latin typeface="Calibri"/>
                <a:cs typeface="Calibri"/>
              </a:rPr>
              <a:t>zararın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boyutu?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Kurumun </a:t>
            </a:r>
            <a:r>
              <a:rPr sz="2000" spc="-10" dirty="0">
                <a:latin typeface="Calibri"/>
                <a:cs typeface="Calibri"/>
              </a:rPr>
              <a:t>uğrayabileceği </a:t>
            </a:r>
            <a:r>
              <a:rPr sz="2000" dirty="0">
                <a:latin typeface="Calibri"/>
                <a:cs typeface="Calibri"/>
              </a:rPr>
              <a:t>finansal </a:t>
            </a:r>
            <a:r>
              <a:rPr sz="2000" spc="-15" dirty="0">
                <a:latin typeface="Calibri"/>
                <a:cs typeface="Calibri"/>
              </a:rPr>
              <a:t>kaybın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boyutu?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Kurumun kaybedeceği </a:t>
            </a:r>
            <a:r>
              <a:rPr sz="2000" dirty="0">
                <a:latin typeface="Calibri"/>
                <a:cs typeface="Calibri"/>
              </a:rPr>
              <a:t>itibarın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boyutu?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Medyaya </a:t>
            </a:r>
            <a:r>
              <a:rPr sz="2000" spc="-5" dirty="0">
                <a:latin typeface="Calibri"/>
                <a:cs typeface="Calibri"/>
              </a:rPr>
              <a:t>yansıması </a:t>
            </a:r>
            <a:r>
              <a:rPr sz="2000" spc="-10" dirty="0">
                <a:latin typeface="Calibri"/>
                <a:cs typeface="Calibri"/>
              </a:rPr>
              <a:t>takdirinde lokal, </a:t>
            </a:r>
            <a:r>
              <a:rPr sz="2000" dirty="0">
                <a:latin typeface="Calibri"/>
                <a:cs typeface="Calibri"/>
              </a:rPr>
              <a:t>ulusal </a:t>
            </a:r>
            <a:r>
              <a:rPr sz="2000" spc="-15" dirty="0">
                <a:latin typeface="Calibri"/>
                <a:cs typeface="Calibri"/>
              </a:rPr>
              <a:t>ya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uluslararası </a:t>
            </a:r>
            <a:r>
              <a:rPr sz="2000" dirty="0">
                <a:latin typeface="Calibri"/>
                <a:cs typeface="Calibri"/>
              </a:rPr>
              <a:t>haber </a:t>
            </a:r>
            <a:r>
              <a:rPr sz="2000" spc="-5" dirty="0">
                <a:latin typeface="Calibri"/>
                <a:cs typeface="Calibri"/>
              </a:rPr>
              <a:t>olma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durumu?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31507" y="3401567"/>
            <a:ext cx="1752600" cy="2619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04" y="1572037"/>
            <a:ext cx="1512570" cy="91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945">
              <a:lnSpc>
                <a:spcPts val="2425"/>
              </a:lnSpc>
            </a:pP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638805" y="1079753"/>
            <a:ext cx="2491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Etkinin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Tanımları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99980"/>
              </p:ext>
            </p:extLst>
          </p:nvPr>
        </p:nvGraphicFramePr>
        <p:xfrm>
          <a:off x="101154" y="1699133"/>
          <a:ext cx="8785035" cy="426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386">
                <a:tc>
                  <a:txBody>
                    <a:bodyPr/>
                    <a:lstStyle/>
                    <a:p>
                      <a:pPr marL="318135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ETKİNİN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54965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TANIMI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Ç I K L A M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3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KRİTİK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20979" indent="-13589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Çalışanın</a:t>
                      </a:r>
                      <a:r>
                        <a:rPr sz="20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ölümü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Çok ciddi finansal</a:t>
                      </a:r>
                      <a:r>
                        <a:rPr sz="20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kayıp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Ciddi itibar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kaybı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nedeniyle, hisse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fiyatlarında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veya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satışlarda</a:t>
                      </a:r>
                      <a:r>
                        <a:rPr sz="2000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süreli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ciddi</a:t>
                      </a: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düşüşler.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Rekabet avantajını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uzun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süre kaybetmek,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Pazar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payında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ciddi</a:t>
                      </a:r>
                      <a:r>
                        <a:rPr sz="2000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350" spc="-195" baseline="24691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79</a:t>
                      </a:r>
                      <a:r>
                        <a:rPr sz="2000" spc="-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üşüş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Uluslararası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medyada uzun süreli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olumsuz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olarak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yer</a:t>
                      </a:r>
                      <a:r>
                        <a:rPr sz="2000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almak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35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b="1" spc="-5" dirty="0">
                          <a:latin typeface="Calibri"/>
                          <a:cs typeface="Calibri"/>
                        </a:rPr>
                        <a:t>YÜKSEK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Çalışanların ciddi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yaralanmaları,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uzuv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kaybetmeleri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Ciddi finans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kayıpları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85090" marR="11112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İtibarın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zayıflaması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nedeniyle,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hisse fiyatlarında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veya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satışlarda orta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vadeli</a:t>
                      </a:r>
                      <a:r>
                        <a:rPr sz="20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düşüşler</a:t>
                      </a: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Rekabet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avantajını kaybetmek,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Pazar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payında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ciddi</a:t>
                      </a:r>
                      <a:r>
                        <a:rPr sz="20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düşüş</a:t>
                      </a: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spc="-10" dirty="0">
                          <a:latin typeface="Calibri"/>
                          <a:cs typeface="Calibri"/>
                        </a:rPr>
                        <a:t>Uluslararası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medyada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olumsuz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olarak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kısa 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süre</a:t>
                      </a:r>
                      <a:r>
                        <a:rPr sz="20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yansımak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8267" y="1874773"/>
            <a:ext cx="5613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ÇIKTI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2484628"/>
            <a:ext cx="8196580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1163320" algn="l"/>
                <a:tab pos="2411730" algn="l"/>
                <a:tab pos="3406775" algn="l"/>
                <a:tab pos="4751705" algn="l"/>
                <a:tab pos="5988685" algn="l"/>
                <a:tab pos="6863715" algn="l"/>
                <a:tab pos="7650480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es	gi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dile</a:t>
            </a:r>
            <a:r>
              <a:rPr sz="2000" spc="1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inin	bi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akım	işlemle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den	</a:t>
            </a:r>
            <a:r>
              <a:rPr sz="2000" spc="-2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eçirilme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</a:t>
            </a:r>
            <a:r>
              <a:rPr sz="2000" spc="-5" dirty="0">
                <a:latin typeface="Calibri"/>
                <a:cs typeface="Calibri"/>
              </a:rPr>
              <a:t>son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cu	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	çı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5" dirty="0">
                <a:latin typeface="Calibri"/>
                <a:cs typeface="Calibri"/>
              </a:rPr>
              <a:t>ürün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hizmetlerdir.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Çıktılar girdilerin </a:t>
            </a:r>
            <a:r>
              <a:rPr sz="2000" dirty="0">
                <a:latin typeface="Calibri"/>
                <a:cs typeface="Calibri"/>
              </a:rPr>
              <a:t>dönüşüme </a:t>
            </a:r>
            <a:r>
              <a:rPr sz="2000" spc="-5" dirty="0">
                <a:latin typeface="Calibri"/>
                <a:cs typeface="Calibri"/>
              </a:rPr>
              <a:t>uğramış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halidir.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66586" y="3399282"/>
            <a:ext cx="24872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78890" algn="l"/>
              </a:tabLst>
            </a:pPr>
            <a:r>
              <a:rPr sz="2000" spc="-5" dirty="0">
                <a:latin typeface="Calibri"/>
                <a:cs typeface="Calibri"/>
              </a:rPr>
              <a:t>taleplerini,	ihtiyaçlarını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3399282"/>
            <a:ext cx="557911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>
              <a:lnSpc>
                <a:spcPct val="100000"/>
              </a:lnSpc>
              <a:tabLst>
                <a:tab pos="1501775" algn="l"/>
                <a:tab pos="2396490" algn="l"/>
                <a:tab pos="3284854" algn="l"/>
                <a:tab pos="4117340" algn="l"/>
              </a:tabLst>
            </a:pPr>
            <a:r>
              <a:rPr sz="2000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ö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ü</a:t>
            </a:r>
            <a:r>
              <a:rPr sz="2000" dirty="0">
                <a:latin typeface="Calibri"/>
                <a:cs typeface="Calibri"/>
              </a:rPr>
              <a:t>şüm	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u	çı</a:t>
            </a:r>
            <a:r>
              <a:rPr sz="2000" spc="-1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tı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7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	mü</a:t>
            </a:r>
            <a:r>
              <a:rPr sz="2000" spc="-30" dirty="0">
                <a:latin typeface="Calibri"/>
                <a:cs typeface="Calibri"/>
              </a:rPr>
              <a:t>ş</a:t>
            </a:r>
            <a:r>
              <a:rPr sz="2000" spc="-1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eri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nin  </a:t>
            </a:r>
            <a:r>
              <a:rPr sz="2000" spc="-35" dirty="0">
                <a:latin typeface="Calibri"/>
                <a:cs typeface="Calibri"/>
              </a:rPr>
              <a:t>karşılar.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Bir </a:t>
            </a:r>
            <a:r>
              <a:rPr sz="2000" spc="-10" dirty="0">
                <a:latin typeface="Calibri"/>
                <a:cs typeface="Calibri"/>
              </a:rPr>
              <a:t>prosesin </a:t>
            </a:r>
            <a:r>
              <a:rPr sz="2000" spc="-5" dirty="0">
                <a:latin typeface="Calibri"/>
                <a:cs typeface="Calibri"/>
              </a:rPr>
              <a:t>çıktısı </a:t>
            </a:r>
            <a:r>
              <a:rPr sz="2000" dirty="0">
                <a:latin typeface="Calibri"/>
                <a:cs typeface="Calibri"/>
              </a:rPr>
              <a:t>diğer </a:t>
            </a:r>
            <a:r>
              <a:rPr sz="2000" spc="-5" dirty="0">
                <a:latin typeface="Calibri"/>
                <a:cs typeface="Calibri"/>
              </a:rPr>
              <a:t>bir </a:t>
            </a:r>
            <a:r>
              <a:rPr sz="2000" spc="-10" dirty="0">
                <a:latin typeface="Calibri"/>
                <a:cs typeface="Calibri"/>
              </a:rPr>
              <a:t>prosesin </a:t>
            </a:r>
            <a:r>
              <a:rPr sz="2000" spc="-5" dirty="0">
                <a:latin typeface="Calibri"/>
                <a:cs typeface="Calibri"/>
              </a:rPr>
              <a:t>girdisi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olabilir.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044891" y="1321053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PROSES</a:t>
            </a:r>
            <a:r>
              <a:rPr sz="2900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rgbClr val="17375E"/>
                </a:solidFill>
                <a:latin typeface="Calibri"/>
                <a:cs typeface="Calibri"/>
              </a:rPr>
              <a:t>YAKLAŞIMI</a:t>
            </a:r>
            <a:endParaRPr sz="2900" dirty="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</a:pP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Terimler </a:t>
            </a: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ve</a:t>
            </a:r>
            <a:r>
              <a:rPr sz="29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Tarifler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55435" y="4148328"/>
            <a:ext cx="2467356" cy="184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297" y="1572037"/>
            <a:ext cx="1656714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0">
              <a:lnSpc>
                <a:spcPts val="2425"/>
              </a:lnSpc>
            </a:pP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834378" y="1115212"/>
            <a:ext cx="2491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Etkinin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Tanımları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47371"/>
              </p:ext>
            </p:extLst>
          </p:nvPr>
        </p:nvGraphicFramePr>
        <p:xfrm>
          <a:off x="321297" y="1536953"/>
          <a:ext cx="8352928" cy="46519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515"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ETKİNİN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TANIMI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Ç I K L A M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2000" b="1" spc="-45" dirty="0">
                          <a:latin typeface="Calibri"/>
                          <a:cs typeface="Calibri"/>
                        </a:rPr>
                        <a:t>ORTA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Çalışanların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tedavi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görmesini gerektirecek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yaralanmalar,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Önemli finans</a:t>
                      </a:r>
                      <a:r>
                        <a:rPr sz="2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kayıpları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85090" marR="103886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İtibarın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kaybolması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nedeniyle,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hisse fiyatlarında 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veya 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satışlarda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kısa vadeli</a:t>
                      </a:r>
                      <a:r>
                        <a:rPr sz="2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düşüşler</a:t>
                      </a:r>
                    </a:p>
                    <a:p>
                      <a:pPr marR="368300" algn="r">
                        <a:lnSpc>
                          <a:spcPts val="305"/>
                        </a:lnSpc>
                      </a:pP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220979" indent="-135890">
                        <a:lnSpc>
                          <a:spcPts val="2095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spc="-20" dirty="0">
                          <a:latin typeface="Calibri"/>
                          <a:cs typeface="Calibri"/>
                        </a:rPr>
                        <a:t>Pazar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payında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ufak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bir</a:t>
                      </a:r>
                      <a:r>
                        <a:rPr sz="2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düşüş</a:t>
                      </a: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Ulusal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medyaya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kısa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vadeli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olumsuz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olarak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yansımak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36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DÜŞÜK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tc>
                  <a:txBody>
                    <a:bodyPr/>
                    <a:lstStyle/>
                    <a:p>
                      <a:pPr marL="220979" indent="-13589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İlk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yardım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gerektirebilecek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küçük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yansımalar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Önemli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olmayan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finansal</a:t>
                      </a:r>
                      <a:r>
                        <a:rPr sz="2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kayıplar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İtibar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kaybına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yol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açmayacak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durumlar (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Kısa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süreli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utanç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000" spc="-15" dirty="0">
                          <a:latin typeface="Calibri"/>
                          <a:cs typeface="Calibri"/>
                        </a:rPr>
                        <a:t>yaratabilir)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220979" indent="-135890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221615" algn="l"/>
                        </a:tabLst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Satışlarda çok kısa süreli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düşüşler</a:t>
                      </a:r>
                    </a:p>
                    <a:p>
                      <a:pPr marL="220979" indent="-135890">
                        <a:lnSpc>
                          <a:spcPct val="100000"/>
                        </a:lnSpc>
                        <a:buChar char="-"/>
                        <a:tabLst>
                          <a:tab pos="221615" algn="l"/>
                        </a:tabLst>
                      </a:pPr>
                      <a:r>
                        <a:rPr sz="2000" spc="-35" dirty="0">
                          <a:latin typeface="Calibri"/>
                          <a:cs typeface="Calibri"/>
                        </a:rPr>
                        <a:t>Yerel </a:t>
                      </a:r>
                      <a:r>
                        <a:rPr sz="2000" spc="-15" dirty="0">
                          <a:latin typeface="Calibri"/>
                          <a:cs typeface="Calibri"/>
                        </a:rPr>
                        <a:t>medyaya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olumsuz</a:t>
                      </a:r>
                      <a:r>
                        <a:rPr sz="2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yansıma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3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297" y="1572037"/>
            <a:ext cx="1656714" cy="75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0">
              <a:lnSpc>
                <a:spcPts val="2425"/>
              </a:lnSpc>
            </a:pP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868644"/>
              </p:ext>
            </p:extLst>
          </p:nvPr>
        </p:nvGraphicFramePr>
        <p:xfrm>
          <a:off x="321297" y="2133600"/>
          <a:ext cx="8352928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3911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ETKİNİN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TANIMI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Ç I K L A M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1385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ÇOK</a:t>
                      </a:r>
                      <a:r>
                        <a:rPr sz="20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DÜŞÜK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6128"/>
                    </a:solidFill>
                  </a:tcPr>
                </a:tc>
                <a:tc>
                  <a:txBody>
                    <a:bodyPr/>
                    <a:lstStyle/>
                    <a:p>
                      <a:pPr marL="371475" indent="-286385">
                        <a:lnSpc>
                          <a:spcPct val="100000"/>
                        </a:lnSpc>
                        <a:spcBef>
                          <a:spcPts val="85"/>
                        </a:spcBef>
                        <a:buFont typeface="Calibri"/>
                        <a:buChar char="-"/>
                        <a:tabLst>
                          <a:tab pos="372110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Çalışana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zarar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gelmesi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söz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konusu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değil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2110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Finansal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kayıplar</a:t>
                      </a: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2110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İtibar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kaybı 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yada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utanç 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yaratmayacak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durumlar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  <a:p>
                      <a:pPr marL="371475" indent="-286385">
                        <a:lnSpc>
                          <a:spcPct val="100000"/>
                        </a:lnSpc>
                        <a:buFont typeface="Calibri"/>
                        <a:buChar char="-"/>
                        <a:tabLst>
                          <a:tab pos="372110" algn="l"/>
                        </a:tabLst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Medyaya</a:t>
                      </a:r>
                      <a:r>
                        <a:rPr sz="20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yansımamak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61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124200" y="1209020"/>
            <a:ext cx="249174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libri"/>
                <a:cs typeface="Calibri"/>
              </a:rPr>
              <a:t>Etkinin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Tanımları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2925" y="3824351"/>
            <a:ext cx="14160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81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6040" y="3748256"/>
            <a:ext cx="1320165" cy="2286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819150">
              <a:lnSpc>
                <a:spcPct val="100000"/>
              </a:lnSpc>
              <a:spcBef>
                <a:spcPts val="600"/>
              </a:spcBef>
            </a:pPr>
            <a:r>
              <a:rPr sz="900" spc="-5" dirty="0">
                <a:solidFill>
                  <a:srgbClr val="888888"/>
                </a:solidFill>
                <a:latin typeface="Calibri"/>
                <a:cs typeface="Calibri"/>
              </a:rPr>
              <a:t>82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1396" y="1583542"/>
          <a:ext cx="8192585" cy="4682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5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9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252">
                <a:tc>
                  <a:txBody>
                    <a:bodyPr/>
                    <a:lstStyle/>
                    <a:p>
                      <a:pPr marL="64135">
                        <a:lnSpc>
                          <a:spcPts val="221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26920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22418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1430" algn="ctr">
                        <a:lnSpc>
                          <a:spcPts val="1980"/>
                        </a:lnSpc>
                      </a:pPr>
                      <a:r>
                        <a:rPr sz="1700" b="1" spc="225" dirty="0">
                          <a:latin typeface="Times New Roman"/>
                          <a:cs typeface="Times New Roman"/>
                        </a:rPr>
                        <a:t>ETKİ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692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22366">
                      <a:solidFill>
                        <a:srgbClr val="000000"/>
                      </a:solidFill>
                      <a:prstDash val="solid"/>
                    </a:lnT>
                    <a:lnB w="3362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268605" algn="r">
                        <a:lnSpc>
                          <a:spcPct val="100000"/>
                        </a:lnSpc>
                      </a:pPr>
                      <a:r>
                        <a:rPr sz="1450" b="1" spc="5" dirty="0">
                          <a:latin typeface="Tahoma"/>
                          <a:cs typeface="Tahoma"/>
                        </a:rPr>
                        <a:t>O</a:t>
                      </a:r>
                      <a:r>
                        <a:rPr sz="1150" b="1" spc="-5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150" b="1" dirty="0">
                          <a:latin typeface="Tahoma"/>
                          <a:cs typeface="Tahoma"/>
                        </a:rPr>
                        <a:t>AS</a:t>
                      </a:r>
                      <a:r>
                        <a:rPr sz="1150" b="1" spc="-5" dirty="0">
                          <a:latin typeface="Tahoma"/>
                          <a:cs typeface="Tahoma"/>
                        </a:rPr>
                        <a:t>I</a:t>
                      </a:r>
                      <a:r>
                        <a:rPr sz="1150" b="1" spc="15" dirty="0">
                          <a:latin typeface="Tahoma"/>
                          <a:cs typeface="Tahoma"/>
                        </a:rPr>
                        <a:t>L</a:t>
                      </a:r>
                      <a:r>
                        <a:rPr sz="1150" b="1" spc="-5" dirty="0">
                          <a:latin typeface="Tahoma"/>
                          <a:cs typeface="Tahoma"/>
                        </a:rPr>
                        <a:t>IK</a:t>
                      </a:r>
                      <a:endParaRPr sz="11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26920">
                      <a:solidFill>
                        <a:srgbClr val="000000"/>
                      </a:solidFill>
                      <a:prstDash val="solid"/>
                    </a:lnR>
                    <a:lnT w="22418">
                      <a:solidFill>
                        <a:srgbClr val="000000"/>
                      </a:solidFill>
                      <a:prstDash val="solid"/>
                    </a:lnT>
                    <a:lnB w="3362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165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1200" b="1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65" dirty="0">
                          <a:latin typeface="Tahoma"/>
                          <a:cs typeface="Tahoma"/>
                        </a:rPr>
                        <a:t>Düşük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6920">
                      <a:solidFill>
                        <a:srgbClr val="000000"/>
                      </a:solidFill>
                      <a:prstDash val="solid"/>
                    </a:lnL>
                    <a:lnR w="13437">
                      <a:solidFill>
                        <a:srgbClr val="000000"/>
                      </a:solidFill>
                      <a:prstDash val="solid"/>
                    </a:lnR>
                    <a:lnT w="33622">
                      <a:solidFill>
                        <a:srgbClr val="000000"/>
                      </a:solidFill>
                      <a:prstDash val="solid"/>
                    </a:lnT>
                    <a:lnB w="3362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50" b="1" spc="195" dirty="0">
                          <a:latin typeface="Tahoma"/>
                          <a:cs typeface="Tahoma"/>
                        </a:rPr>
                        <a:t>Düşük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437">
                      <a:solidFill>
                        <a:srgbClr val="000000"/>
                      </a:solidFill>
                      <a:prstDash val="solid"/>
                    </a:lnL>
                    <a:lnR w="13438">
                      <a:solidFill>
                        <a:srgbClr val="000000"/>
                      </a:solidFill>
                      <a:prstDash val="solid"/>
                    </a:lnR>
                    <a:lnT w="33622">
                      <a:solidFill>
                        <a:srgbClr val="000000"/>
                      </a:solidFill>
                      <a:prstDash val="solid"/>
                    </a:lnT>
                    <a:lnB w="3362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spc="170" dirty="0">
                          <a:latin typeface="Tahoma"/>
                          <a:cs typeface="Tahoma"/>
                        </a:rPr>
                        <a:t>Orta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438">
                      <a:solidFill>
                        <a:srgbClr val="000000"/>
                      </a:solidFill>
                      <a:prstDash val="solid"/>
                    </a:lnL>
                    <a:lnR w="13437">
                      <a:solidFill>
                        <a:srgbClr val="000000"/>
                      </a:solidFill>
                      <a:prstDash val="solid"/>
                    </a:lnR>
                    <a:lnT w="33622">
                      <a:solidFill>
                        <a:srgbClr val="000000"/>
                      </a:solidFill>
                      <a:prstDash val="solid"/>
                    </a:lnT>
                    <a:lnB w="3362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1450" b="1" spc="190" dirty="0">
                          <a:latin typeface="Tahoma"/>
                          <a:cs typeface="Tahoma"/>
                        </a:rPr>
                        <a:t>Yüksek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437">
                      <a:solidFill>
                        <a:srgbClr val="000000"/>
                      </a:solidFill>
                      <a:prstDash val="solid"/>
                    </a:lnL>
                    <a:lnR w="13438">
                      <a:solidFill>
                        <a:srgbClr val="000000"/>
                      </a:solidFill>
                      <a:prstDash val="solid"/>
                    </a:lnR>
                    <a:lnT w="33622">
                      <a:solidFill>
                        <a:srgbClr val="000000"/>
                      </a:solidFill>
                      <a:prstDash val="solid"/>
                    </a:lnT>
                    <a:lnB w="3362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450" b="1" spc="145" dirty="0">
                          <a:latin typeface="Tahoma"/>
                          <a:cs typeface="Tahoma"/>
                        </a:rPr>
                        <a:t>Kritik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438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33622">
                      <a:solidFill>
                        <a:srgbClr val="000000"/>
                      </a:solidFill>
                      <a:prstDash val="solid"/>
                    </a:lnT>
                    <a:lnB w="33622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584">
                <a:tc>
                  <a:txBody>
                    <a:bodyPr/>
                    <a:lstStyle/>
                    <a:p>
                      <a:pPr marL="351155" marR="314325" indent="193040">
                        <a:lnSpc>
                          <a:spcPct val="101499"/>
                        </a:lnSpc>
                        <a:spcBef>
                          <a:spcPts val="880"/>
                        </a:spcBef>
                      </a:pPr>
                      <a:r>
                        <a:rPr sz="1450" b="1" spc="200" dirty="0">
                          <a:latin typeface="Tahoma"/>
                          <a:cs typeface="Tahoma"/>
                        </a:rPr>
                        <a:t>Çok  </a:t>
                      </a:r>
                      <a:r>
                        <a:rPr sz="1450" b="1" spc="5" dirty="0">
                          <a:latin typeface="Tahoma"/>
                          <a:cs typeface="Tahoma"/>
                        </a:rPr>
                        <a:t>Yü</a:t>
                      </a:r>
                      <a:r>
                        <a:rPr sz="1450" b="1" dirty="0">
                          <a:latin typeface="Tahoma"/>
                          <a:cs typeface="Tahoma"/>
                        </a:rPr>
                        <a:t>ksek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26920">
                      <a:solidFill>
                        <a:srgbClr val="000000"/>
                      </a:solidFill>
                      <a:prstDash val="solid"/>
                    </a:lnR>
                    <a:lnT w="33622">
                      <a:solidFill>
                        <a:srgbClr val="000000"/>
                      </a:solidFill>
                      <a:prstDash val="solid"/>
                    </a:lnT>
                    <a:lnB w="1120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Çok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Düşük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692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33622">
                      <a:solidFill>
                        <a:srgbClr val="000000"/>
                      </a:solidFill>
                      <a:prstDash val="solid"/>
                    </a:lnT>
                    <a:lnB w="7320">
                      <a:solidFill>
                        <a:srgbClr val="000000"/>
                      </a:solidFill>
                      <a:prstDash val="solid"/>
                    </a:lnB>
                    <a:solidFill>
                      <a:srgbClr val="4276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spc="195" dirty="0">
                          <a:latin typeface="Tahoma"/>
                          <a:cs typeface="Tahoma"/>
                        </a:rPr>
                        <a:t>Düşük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33622">
                      <a:solidFill>
                        <a:srgbClr val="000000"/>
                      </a:solidFill>
                      <a:prstDash val="solid"/>
                    </a:lnT>
                    <a:lnB w="732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spc="170" dirty="0">
                          <a:latin typeface="Tahoma"/>
                          <a:cs typeface="Tahoma"/>
                        </a:rPr>
                        <a:t>Orta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33622">
                      <a:solidFill>
                        <a:srgbClr val="000000"/>
                      </a:solidFill>
                      <a:prstDash val="solid"/>
                    </a:lnT>
                    <a:lnB w="732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sz="1450" b="1" spc="190" dirty="0">
                          <a:latin typeface="Tahoma"/>
                          <a:cs typeface="Tahoma"/>
                        </a:rPr>
                        <a:t>Yüksek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33622">
                      <a:solidFill>
                        <a:srgbClr val="000000"/>
                      </a:solidFill>
                      <a:prstDash val="solid"/>
                    </a:lnT>
                    <a:lnB w="732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450" b="1" spc="1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Kritik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33622">
                      <a:solidFill>
                        <a:srgbClr val="000000"/>
                      </a:solidFill>
                      <a:prstDash val="solid"/>
                    </a:lnT>
                    <a:lnB w="732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0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450" b="1" spc="190" dirty="0">
                          <a:latin typeface="Tahoma"/>
                          <a:cs typeface="Tahoma"/>
                        </a:rPr>
                        <a:t>Yüksek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26920">
                      <a:solidFill>
                        <a:srgbClr val="000000"/>
                      </a:solidFill>
                      <a:prstDash val="solid"/>
                    </a:lnR>
                    <a:lnT w="11209">
                      <a:solidFill>
                        <a:srgbClr val="000000"/>
                      </a:solidFill>
                      <a:prstDash val="solid"/>
                    </a:lnT>
                    <a:lnB w="1120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Çok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Düşük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692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320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4276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spc="195" dirty="0">
                          <a:latin typeface="Tahoma"/>
                          <a:cs typeface="Tahoma"/>
                        </a:rPr>
                        <a:t>Düşük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320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spc="170" dirty="0">
                          <a:latin typeface="Tahoma"/>
                          <a:cs typeface="Tahoma"/>
                        </a:rPr>
                        <a:t>Orta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320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450" b="1" spc="190" dirty="0">
                          <a:latin typeface="Tahoma"/>
                          <a:cs typeface="Tahoma"/>
                        </a:rPr>
                        <a:t>Yüksek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320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450" b="1" spc="1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Kritik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7320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06730">
                        <a:lnSpc>
                          <a:spcPct val="100000"/>
                        </a:lnSpc>
                      </a:pPr>
                      <a:r>
                        <a:rPr sz="1450" b="1" spc="170" dirty="0">
                          <a:latin typeface="Tahoma"/>
                          <a:cs typeface="Tahoma"/>
                        </a:rPr>
                        <a:t>Orta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26920">
                      <a:solidFill>
                        <a:srgbClr val="000000"/>
                      </a:solidFill>
                      <a:prstDash val="solid"/>
                    </a:lnR>
                    <a:lnT w="11209">
                      <a:solidFill>
                        <a:srgbClr val="000000"/>
                      </a:solidFill>
                      <a:prstDash val="solid"/>
                    </a:lnT>
                    <a:lnB w="1120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Çok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Düşük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692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4276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spc="195" dirty="0">
                          <a:latin typeface="Tahoma"/>
                          <a:cs typeface="Tahoma"/>
                        </a:rPr>
                        <a:t>Düşük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spc="170" dirty="0">
                          <a:latin typeface="Tahoma"/>
                          <a:cs typeface="Tahoma"/>
                        </a:rPr>
                        <a:t>Orta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63525">
                        <a:lnSpc>
                          <a:spcPct val="100000"/>
                        </a:lnSpc>
                      </a:pPr>
                      <a:r>
                        <a:rPr sz="1450" b="1" spc="190" dirty="0">
                          <a:latin typeface="Tahoma"/>
                          <a:cs typeface="Tahoma"/>
                        </a:rPr>
                        <a:t>Yüksek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450" b="1" spc="190" dirty="0">
                          <a:latin typeface="Tahoma"/>
                          <a:cs typeface="Tahoma"/>
                        </a:rPr>
                        <a:t>Yüksek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2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9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03225">
                        <a:lnSpc>
                          <a:spcPct val="100000"/>
                        </a:lnSpc>
                      </a:pPr>
                      <a:r>
                        <a:rPr sz="1450" b="1" spc="195" dirty="0">
                          <a:latin typeface="Tahoma"/>
                          <a:cs typeface="Tahoma"/>
                        </a:rPr>
                        <a:t>Düşük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26920">
                      <a:solidFill>
                        <a:srgbClr val="000000"/>
                      </a:solidFill>
                      <a:prstDash val="solid"/>
                    </a:lnR>
                    <a:lnT w="11209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Çok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Düşük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692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4276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Çok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Düşük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4276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spc="195" dirty="0">
                          <a:latin typeface="Tahoma"/>
                          <a:cs typeface="Tahoma"/>
                        </a:rPr>
                        <a:t>Düşük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21005">
                        <a:lnSpc>
                          <a:spcPct val="100000"/>
                        </a:lnSpc>
                      </a:pPr>
                      <a:r>
                        <a:rPr sz="1450" b="1" spc="170" dirty="0">
                          <a:latin typeface="Tahoma"/>
                          <a:cs typeface="Tahoma"/>
                        </a:rPr>
                        <a:t>Orta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450" b="1" spc="170" dirty="0">
                          <a:latin typeface="Tahoma"/>
                          <a:cs typeface="Tahoma"/>
                        </a:rPr>
                        <a:t>Orta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7549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16535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spc="165" dirty="0">
                          <a:latin typeface="Tahoma"/>
                          <a:cs typeface="Tahoma"/>
                        </a:rPr>
                        <a:t>Çok</a:t>
                      </a:r>
                      <a:r>
                        <a:rPr sz="1200" b="1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65" dirty="0">
                          <a:latin typeface="Tahoma"/>
                          <a:cs typeface="Tahoma"/>
                        </a:rPr>
                        <a:t>Düşük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3438">
                      <a:solidFill>
                        <a:srgbClr val="000000"/>
                      </a:solidFill>
                      <a:prstDash val="solid"/>
                    </a:lnL>
                    <a:lnR w="40637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3363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Çok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Düşük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40637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33631">
                      <a:solidFill>
                        <a:srgbClr val="000000"/>
                      </a:solidFill>
                      <a:prstDash val="solid"/>
                    </a:lnB>
                    <a:solidFill>
                      <a:srgbClr val="4276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Çok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Düşük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33631">
                      <a:solidFill>
                        <a:srgbClr val="000000"/>
                      </a:solidFill>
                      <a:prstDash val="solid"/>
                    </a:lnB>
                    <a:solidFill>
                      <a:srgbClr val="4276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spc="195" dirty="0">
                          <a:latin typeface="Tahoma"/>
                          <a:cs typeface="Tahoma"/>
                        </a:rPr>
                        <a:t>Düşük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3363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sz="1450" b="1" spc="195" dirty="0">
                          <a:latin typeface="Tahoma"/>
                          <a:cs typeface="Tahoma"/>
                        </a:rPr>
                        <a:t>Düşük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050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3363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450" b="1" spc="195" dirty="0">
                          <a:latin typeface="Tahoma"/>
                          <a:cs typeface="Tahoma"/>
                        </a:rPr>
                        <a:t>Düşük</a:t>
                      </a:r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050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7549">
                      <a:solidFill>
                        <a:srgbClr val="000000"/>
                      </a:solidFill>
                      <a:prstDash val="solid"/>
                    </a:lnT>
                    <a:lnB w="33631">
                      <a:solidFill>
                        <a:srgbClr val="000000"/>
                      </a:solidFill>
                      <a:prstDash val="solid"/>
                    </a:lnB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438">
                <a:tc gridSpan="6">
                  <a:txBody>
                    <a:bodyPr/>
                    <a:lstStyle/>
                    <a:p>
                      <a:endParaRPr sz="145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33631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635123" y="1087373"/>
            <a:ext cx="335661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375F92"/>
                </a:solidFill>
                <a:latin typeface="Calibri"/>
                <a:cs typeface="Calibri"/>
              </a:rPr>
              <a:t>MUTLAK RİSK</a:t>
            </a:r>
            <a:r>
              <a:rPr sz="2800" spc="15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375F92"/>
                </a:solidFill>
                <a:latin typeface="Calibri"/>
                <a:cs typeface="Calibri"/>
              </a:rPr>
              <a:t>MATRİSİ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928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410080" y="1507616"/>
            <a:ext cx="2513330" cy="883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35" dirty="0">
                <a:latin typeface="Calibri"/>
                <a:cs typeface="Calibri"/>
              </a:rPr>
              <a:t>ğ</a:t>
            </a:r>
            <a:r>
              <a:rPr sz="2800" spc="-5" dirty="0">
                <a:latin typeface="Calibri"/>
                <a:cs typeface="Calibri"/>
              </a:rPr>
              <a:t>erlend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rme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1 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Kırmızı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Bölge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2827782"/>
            <a:ext cx="5977890" cy="185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Kritik </a:t>
            </a:r>
            <a:r>
              <a:rPr sz="2000" b="1" spc="-5" dirty="0">
                <a:latin typeface="Calibri"/>
                <a:cs typeface="Calibri"/>
              </a:rPr>
              <a:t>Bölge-Katlanılamaz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Risk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Belirlenen </a:t>
            </a:r>
            <a:r>
              <a:rPr sz="2000" spc="-5" dirty="0">
                <a:latin typeface="Calibri"/>
                <a:cs typeface="Calibri"/>
              </a:rPr>
              <a:t>risk </a:t>
            </a:r>
            <a:r>
              <a:rPr sz="2000" spc="-10" dirty="0">
                <a:latin typeface="Calibri"/>
                <a:cs typeface="Calibri"/>
              </a:rPr>
              <a:t>kabul </a:t>
            </a:r>
            <a:r>
              <a:rPr sz="2000" dirty="0">
                <a:latin typeface="Calibri"/>
                <a:cs typeface="Calibri"/>
              </a:rPr>
              <a:t>edilebilir bir </a:t>
            </a:r>
            <a:r>
              <a:rPr sz="2000" spc="-10" dirty="0">
                <a:latin typeface="Calibri"/>
                <a:cs typeface="Calibri"/>
              </a:rPr>
              <a:t>seviyeye </a:t>
            </a:r>
            <a:r>
              <a:rPr sz="2000" spc="-5" dirty="0">
                <a:latin typeface="Calibri"/>
                <a:cs typeface="Calibri"/>
              </a:rPr>
              <a:t>düşürülünceye  </a:t>
            </a:r>
            <a:r>
              <a:rPr sz="2000" spc="-10" dirty="0">
                <a:latin typeface="Calibri"/>
                <a:cs typeface="Calibri"/>
              </a:rPr>
              <a:t>kadar </a:t>
            </a:r>
            <a:r>
              <a:rPr sz="2000" dirty="0">
                <a:latin typeface="Calibri"/>
                <a:cs typeface="Calibri"/>
              </a:rPr>
              <a:t>iş </a:t>
            </a:r>
            <a:r>
              <a:rPr sz="2000" spc="-5" dirty="0">
                <a:latin typeface="Calibri"/>
                <a:cs typeface="Calibri"/>
              </a:rPr>
              <a:t>başlatılmamalı </a:t>
            </a:r>
            <a:r>
              <a:rPr sz="2000" dirty="0">
                <a:latin typeface="Calibri"/>
                <a:cs typeface="Calibri"/>
              </a:rPr>
              <a:t>eğer </a:t>
            </a:r>
            <a:r>
              <a:rPr sz="2000" spc="-10" dirty="0">
                <a:latin typeface="Calibri"/>
                <a:cs typeface="Calibri"/>
              </a:rPr>
              <a:t>devam </a:t>
            </a:r>
            <a:r>
              <a:rPr sz="2000" dirty="0">
                <a:latin typeface="Calibri"/>
                <a:cs typeface="Calibri"/>
              </a:rPr>
              <a:t>eden bir </a:t>
            </a:r>
            <a:r>
              <a:rPr sz="2000" spc="-10" dirty="0">
                <a:latin typeface="Calibri"/>
                <a:cs typeface="Calibri"/>
              </a:rPr>
              <a:t>faaliyet </a:t>
            </a:r>
            <a:r>
              <a:rPr sz="2000" spc="-15" dirty="0">
                <a:latin typeface="Calibri"/>
                <a:cs typeface="Calibri"/>
              </a:rPr>
              <a:t>varsa  </a:t>
            </a:r>
            <a:r>
              <a:rPr sz="2000" dirty="0">
                <a:latin typeface="Calibri"/>
                <a:cs typeface="Calibri"/>
              </a:rPr>
              <a:t>derhal </a:t>
            </a:r>
            <a:r>
              <a:rPr sz="2000" spc="-15" dirty="0">
                <a:latin typeface="Calibri"/>
                <a:cs typeface="Calibri"/>
              </a:rPr>
              <a:t>durdurulmalıdır. </a:t>
            </a:r>
            <a:r>
              <a:rPr sz="2000" dirty="0">
                <a:latin typeface="Calibri"/>
                <a:cs typeface="Calibri"/>
              </a:rPr>
              <a:t>Alınan </a:t>
            </a:r>
            <a:r>
              <a:rPr sz="2000" spc="-5" dirty="0">
                <a:latin typeface="Calibri"/>
                <a:cs typeface="Calibri"/>
              </a:rPr>
              <a:t>önlemlere rağmen </a:t>
            </a:r>
            <a:r>
              <a:rPr sz="2000" dirty="0">
                <a:latin typeface="Calibri"/>
                <a:cs typeface="Calibri"/>
              </a:rPr>
              <a:t>riski  düşürmek mümkün </a:t>
            </a:r>
            <a:r>
              <a:rPr sz="2000" spc="-5" dirty="0">
                <a:latin typeface="Calibri"/>
                <a:cs typeface="Calibri"/>
              </a:rPr>
              <a:t>olmuyorsa, </a:t>
            </a:r>
            <a:r>
              <a:rPr sz="2000" spc="-10" dirty="0">
                <a:latin typeface="Calibri"/>
                <a:cs typeface="Calibri"/>
              </a:rPr>
              <a:t>faaliyet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engellenmelidir.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55435" y="1286256"/>
            <a:ext cx="1927860" cy="1926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410080" y="1507616"/>
            <a:ext cx="2513330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35" dirty="0">
                <a:latin typeface="Calibri"/>
                <a:cs typeface="Calibri"/>
              </a:rPr>
              <a:t>ğ</a:t>
            </a:r>
            <a:r>
              <a:rPr sz="2800" spc="-5" dirty="0">
                <a:latin typeface="Calibri"/>
                <a:cs typeface="Calibri"/>
              </a:rPr>
              <a:t>erlend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rme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2  </a:t>
            </a:r>
            <a:r>
              <a:rPr sz="2800" spc="-25" dirty="0">
                <a:solidFill>
                  <a:srgbClr val="E36C09"/>
                </a:solidFill>
                <a:latin typeface="Calibri"/>
                <a:cs typeface="Calibri"/>
              </a:rPr>
              <a:t>Turuncu</a:t>
            </a:r>
            <a:r>
              <a:rPr sz="2800" spc="-8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36C09"/>
                </a:solidFill>
                <a:latin typeface="Calibri"/>
                <a:cs typeface="Calibri"/>
              </a:rPr>
              <a:t>Bölge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2522982"/>
            <a:ext cx="6362700" cy="185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Yüksek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Risk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Belirlenen </a:t>
            </a:r>
            <a:r>
              <a:rPr sz="2000" spc="-5" dirty="0">
                <a:latin typeface="Calibri"/>
                <a:cs typeface="Calibri"/>
              </a:rPr>
              <a:t>risk </a:t>
            </a:r>
            <a:r>
              <a:rPr sz="2000" spc="-10" dirty="0">
                <a:latin typeface="Calibri"/>
                <a:cs typeface="Calibri"/>
              </a:rPr>
              <a:t>azaltılıncaya kadar </a:t>
            </a:r>
            <a:r>
              <a:rPr sz="2000" dirty="0">
                <a:latin typeface="Calibri"/>
                <a:cs typeface="Calibri"/>
              </a:rPr>
              <a:t>iş </a:t>
            </a:r>
            <a:r>
              <a:rPr sz="2000" spc="-5" dirty="0">
                <a:latin typeface="Calibri"/>
                <a:cs typeface="Calibri"/>
              </a:rPr>
              <a:t>başlatılmamalı </a:t>
            </a:r>
            <a:r>
              <a:rPr sz="2000" dirty="0">
                <a:latin typeface="Calibri"/>
                <a:cs typeface="Calibri"/>
              </a:rPr>
              <a:t>eğer  </a:t>
            </a:r>
            <a:r>
              <a:rPr sz="2000" spc="-10" dirty="0">
                <a:latin typeface="Calibri"/>
                <a:cs typeface="Calibri"/>
              </a:rPr>
              <a:t>devam </a:t>
            </a:r>
            <a:r>
              <a:rPr sz="2000" dirty="0">
                <a:latin typeface="Calibri"/>
                <a:cs typeface="Calibri"/>
              </a:rPr>
              <a:t>eden bir </a:t>
            </a:r>
            <a:r>
              <a:rPr sz="2000" spc="-10" dirty="0">
                <a:latin typeface="Calibri"/>
                <a:cs typeface="Calibri"/>
              </a:rPr>
              <a:t>faaliyet </a:t>
            </a:r>
            <a:r>
              <a:rPr sz="2000" spc="-15" dirty="0">
                <a:latin typeface="Calibri"/>
                <a:cs typeface="Calibri"/>
              </a:rPr>
              <a:t>varsa </a:t>
            </a:r>
            <a:r>
              <a:rPr sz="2000" dirty="0">
                <a:latin typeface="Calibri"/>
                <a:cs typeface="Calibri"/>
              </a:rPr>
              <a:t>derhal </a:t>
            </a:r>
            <a:r>
              <a:rPr sz="2000" spc="-15" dirty="0">
                <a:latin typeface="Calibri"/>
                <a:cs typeface="Calibri"/>
              </a:rPr>
              <a:t>durdurulmalıdır. </a:t>
            </a:r>
            <a:r>
              <a:rPr sz="2000" dirty="0">
                <a:latin typeface="Calibri"/>
                <a:cs typeface="Calibri"/>
              </a:rPr>
              <a:t>Risk </a:t>
            </a:r>
            <a:r>
              <a:rPr sz="2000" spc="-5" dirty="0">
                <a:latin typeface="Calibri"/>
                <a:cs typeface="Calibri"/>
              </a:rPr>
              <a:t>işin  </a:t>
            </a:r>
            <a:r>
              <a:rPr sz="2000" spc="-10" dirty="0">
                <a:latin typeface="Calibri"/>
                <a:cs typeface="Calibri"/>
              </a:rPr>
              <a:t>devam </a:t>
            </a:r>
            <a:r>
              <a:rPr sz="2000" spc="-5" dirty="0">
                <a:latin typeface="Calibri"/>
                <a:cs typeface="Calibri"/>
              </a:rPr>
              <a:t>etmesi ile ilgiliyse </a:t>
            </a:r>
            <a:r>
              <a:rPr sz="2000" dirty="0">
                <a:latin typeface="Calibri"/>
                <a:cs typeface="Calibri"/>
              </a:rPr>
              <a:t>acil önlem </a:t>
            </a:r>
            <a:r>
              <a:rPr sz="2000" spc="-5" dirty="0">
                <a:latin typeface="Calibri"/>
                <a:cs typeface="Calibri"/>
              </a:rPr>
              <a:t>alınmalı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bu </a:t>
            </a:r>
            <a:r>
              <a:rPr sz="2000" spc="-5" dirty="0">
                <a:latin typeface="Calibri"/>
                <a:cs typeface="Calibri"/>
              </a:rPr>
              <a:t>önlemler  </a:t>
            </a:r>
            <a:r>
              <a:rPr sz="2000" dirty="0">
                <a:latin typeface="Calibri"/>
                <a:cs typeface="Calibri"/>
              </a:rPr>
              <a:t>sonucunda </a:t>
            </a:r>
            <a:r>
              <a:rPr sz="2000" spc="-10" dirty="0">
                <a:latin typeface="Calibri"/>
                <a:cs typeface="Calibri"/>
              </a:rPr>
              <a:t>faaliyetin </a:t>
            </a:r>
            <a:r>
              <a:rPr sz="2000" spc="-5" dirty="0">
                <a:latin typeface="Calibri"/>
                <a:cs typeface="Calibri"/>
              </a:rPr>
              <a:t>devamına </a:t>
            </a:r>
            <a:r>
              <a:rPr sz="2000" spc="-15" dirty="0">
                <a:latin typeface="Calibri"/>
                <a:cs typeface="Calibri"/>
              </a:rPr>
              <a:t>karar</a:t>
            </a:r>
            <a:r>
              <a:rPr sz="2000" spc="-20" dirty="0">
                <a:latin typeface="Calibri"/>
                <a:cs typeface="Calibri"/>
              </a:rPr>
              <a:t> verilmelidir.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92695" y="4005071"/>
            <a:ext cx="885444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330452" y="1484375"/>
            <a:ext cx="2705100" cy="95440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2860" rIns="0" bIns="0" rtlCol="0">
            <a:spAutoFit/>
          </a:bodyPr>
          <a:lstStyle/>
          <a:p>
            <a:pPr marL="92075" marR="116839">
              <a:lnSpc>
                <a:spcPct val="100000"/>
              </a:lnSpc>
              <a:spcBef>
                <a:spcPts val="18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erlend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rme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 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Sarı</a:t>
            </a:r>
            <a:r>
              <a:rPr sz="2800" spc="-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Bölge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2877184"/>
            <a:ext cx="6451600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Orta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Risk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Belirlenen </a:t>
            </a:r>
            <a:r>
              <a:rPr sz="2000" spc="-5" dirty="0">
                <a:latin typeface="Calibri"/>
                <a:cs typeface="Calibri"/>
              </a:rPr>
              <a:t>riskleri </a:t>
            </a:r>
            <a:r>
              <a:rPr sz="2000" dirty="0">
                <a:latin typeface="Calibri"/>
                <a:cs typeface="Calibri"/>
              </a:rPr>
              <a:t>düşürmek için </a:t>
            </a:r>
            <a:r>
              <a:rPr sz="2000" spc="-10" dirty="0">
                <a:latin typeface="Calibri"/>
                <a:cs typeface="Calibri"/>
              </a:rPr>
              <a:t>faaliyetler </a:t>
            </a:r>
            <a:r>
              <a:rPr sz="2000" spc="-15" dirty="0">
                <a:latin typeface="Calibri"/>
                <a:cs typeface="Calibri"/>
              </a:rPr>
              <a:t>başlatılmalıdır. </a:t>
            </a:r>
            <a:r>
              <a:rPr sz="2000" dirty="0">
                <a:latin typeface="Calibri"/>
                <a:cs typeface="Calibri"/>
              </a:rPr>
              <a:t>Risk  </a:t>
            </a:r>
            <a:r>
              <a:rPr sz="2000" spc="-10" dirty="0">
                <a:latin typeface="Calibri"/>
                <a:cs typeface="Calibri"/>
              </a:rPr>
              <a:t>azaltma </a:t>
            </a:r>
            <a:r>
              <a:rPr sz="2000" spc="-5" dirty="0">
                <a:latin typeface="Calibri"/>
                <a:cs typeface="Calibri"/>
              </a:rPr>
              <a:t>önlemleri </a:t>
            </a:r>
            <a:r>
              <a:rPr sz="2000" spc="-10" dirty="0">
                <a:latin typeface="Calibri"/>
                <a:cs typeface="Calibri"/>
              </a:rPr>
              <a:t>zaman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alabilir.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79364" y="3933444"/>
            <a:ext cx="2592324" cy="2055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330452" y="1484375"/>
            <a:ext cx="2705100" cy="95440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22860" rIns="0" bIns="0" rtlCol="0">
            <a:spAutoFit/>
          </a:bodyPr>
          <a:lstStyle/>
          <a:p>
            <a:pPr marL="92075" marR="116839">
              <a:lnSpc>
                <a:spcPct val="100000"/>
              </a:lnSpc>
              <a:spcBef>
                <a:spcPts val="18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ğ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erlend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rme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4  </a:t>
            </a:r>
            <a:r>
              <a:rPr sz="2800" spc="-5" dirty="0">
                <a:solidFill>
                  <a:srgbClr val="92D050"/>
                </a:solidFill>
                <a:latin typeface="Calibri"/>
                <a:cs typeface="Calibri"/>
              </a:rPr>
              <a:t>Açık </a:t>
            </a:r>
            <a:r>
              <a:rPr sz="2800" spc="-50" dirty="0">
                <a:solidFill>
                  <a:srgbClr val="92D050"/>
                </a:solidFill>
                <a:latin typeface="Calibri"/>
                <a:cs typeface="Calibri"/>
              </a:rPr>
              <a:t>Yeşil</a:t>
            </a:r>
            <a:r>
              <a:rPr sz="2800" spc="-3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92D050"/>
                </a:solidFill>
                <a:latin typeface="Calibri"/>
                <a:cs typeface="Calibri"/>
              </a:rPr>
              <a:t>Bölge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2877184"/>
            <a:ext cx="5838190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Düşük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Risk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Belirlenen </a:t>
            </a:r>
            <a:r>
              <a:rPr sz="2000" spc="-5" dirty="0">
                <a:latin typeface="Calibri"/>
                <a:cs typeface="Calibri"/>
              </a:rPr>
              <a:t>riskleri ortadan kaldırmak </a:t>
            </a:r>
            <a:r>
              <a:rPr sz="2000" dirty="0">
                <a:latin typeface="Calibri"/>
                <a:cs typeface="Calibri"/>
              </a:rPr>
              <a:t>için </a:t>
            </a:r>
            <a:r>
              <a:rPr sz="2000" spc="-15" dirty="0">
                <a:latin typeface="Calibri"/>
                <a:cs typeface="Calibri"/>
              </a:rPr>
              <a:t>ilave </a:t>
            </a:r>
            <a:r>
              <a:rPr sz="2000" spc="-20" dirty="0">
                <a:latin typeface="Calibri"/>
                <a:cs typeface="Calibri"/>
              </a:rPr>
              <a:t>kontrol  </a:t>
            </a:r>
            <a:r>
              <a:rPr sz="2000" spc="-10" dirty="0">
                <a:latin typeface="Calibri"/>
                <a:cs typeface="Calibri"/>
              </a:rPr>
              <a:t>proseslerine ihtiyaç </a:t>
            </a:r>
            <a:r>
              <a:rPr sz="2000" spc="-25" dirty="0">
                <a:latin typeface="Calibri"/>
                <a:cs typeface="Calibri"/>
              </a:rPr>
              <a:t>olmayabilir. </a:t>
            </a:r>
            <a:r>
              <a:rPr sz="2000" dirty="0">
                <a:latin typeface="Calibri"/>
                <a:cs typeface="Calibri"/>
              </a:rPr>
              <a:t>Ancak </a:t>
            </a:r>
            <a:r>
              <a:rPr sz="2000" spc="-10" dirty="0">
                <a:latin typeface="Calibri"/>
                <a:cs typeface="Calibri"/>
              </a:rPr>
              <a:t>mevcut </a:t>
            </a:r>
            <a:r>
              <a:rPr sz="2000" spc="-15" dirty="0">
                <a:latin typeface="Calibri"/>
                <a:cs typeface="Calibri"/>
              </a:rPr>
              <a:t>kontroller  </a:t>
            </a:r>
            <a:r>
              <a:rPr sz="2000" spc="-5" dirty="0">
                <a:latin typeface="Calibri"/>
                <a:cs typeface="Calibri"/>
              </a:rPr>
              <a:t>sürdürülmeli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bu </a:t>
            </a:r>
            <a:r>
              <a:rPr sz="2000" spc="-15" dirty="0">
                <a:latin typeface="Calibri"/>
                <a:cs typeface="Calibri"/>
              </a:rPr>
              <a:t>kontrollerin </a:t>
            </a:r>
            <a:r>
              <a:rPr sz="2000" dirty="0">
                <a:latin typeface="Calibri"/>
                <a:cs typeface="Calibri"/>
              </a:rPr>
              <a:t>sürdürüldüğü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denetlen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1008" y="4159884"/>
            <a:ext cx="1999614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spc="-30" dirty="0">
                <a:latin typeface="Calibri"/>
                <a:cs typeface="Calibri"/>
              </a:rPr>
              <a:t>melidir.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00215" y="4221479"/>
            <a:ext cx="1799843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410080" y="1507616"/>
            <a:ext cx="2513330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35" dirty="0">
                <a:latin typeface="Calibri"/>
                <a:cs typeface="Calibri"/>
              </a:rPr>
              <a:t>ğ</a:t>
            </a:r>
            <a:r>
              <a:rPr sz="2800" spc="-5" dirty="0">
                <a:latin typeface="Calibri"/>
                <a:cs typeface="Calibri"/>
              </a:rPr>
              <a:t>erlend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rme</a:t>
            </a:r>
            <a:r>
              <a:rPr sz="2800" spc="-10" dirty="0">
                <a:latin typeface="Calibri"/>
                <a:cs typeface="Calibri"/>
              </a:rPr>
              <a:t>-</a:t>
            </a:r>
            <a:r>
              <a:rPr sz="2800" spc="-5" dirty="0">
                <a:latin typeface="Calibri"/>
                <a:cs typeface="Calibri"/>
              </a:rPr>
              <a:t>5  </a:t>
            </a:r>
            <a:r>
              <a:rPr sz="2800" spc="-20" dirty="0">
                <a:solidFill>
                  <a:srgbClr val="4F6128"/>
                </a:solidFill>
                <a:latin typeface="Calibri"/>
                <a:cs typeface="Calibri"/>
              </a:rPr>
              <a:t>Koyu </a:t>
            </a:r>
            <a:r>
              <a:rPr sz="2800" spc="-50" dirty="0">
                <a:solidFill>
                  <a:srgbClr val="4F6128"/>
                </a:solidFill>
                <a:latin typeface="Calibri"/>
                <a:cs typeface="Calibri"/>
              </a:rPr>
              <a:t>Yeşil</a:t>
            </a:r>
            <a:r>
              <a:rPr sz="2800" spc="-45" dirty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F6128"/>
                </a:solidFill>
                <a:latin typeface="Calibri"/>
                <a:cs typeface="Calibri"/>
              </a:rPr>
              <a:t>Bölge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473" y="2522982"/>
            <a:ext cx="6048375" cy="155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Çok Düşük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Risk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Belirlenen </a:t>
            </a:r>
            <a:r>
              <a:rPr sz="2000" spc="-5" dirty="0">
                <a:latin typeface="Calibri"/>
                <a:cs typeface="Calibri"/>
              </a:rPr>
              <a:t>riskleri ortadan kaldırmak </a:t>
            </a:r>
            <a:r>
              <a:rPr sz="2000" dirty="0">
                <a:latin typeface="Calibri"/>
                <a:cs typeface="Calibri"/>
              </a:rPr>
              <a:t>için </a:t>
            </a:r>
            <a:r>
              <a:rPr sz="2000" spc="-20" dirty="0">
                <a:latin typeface="Calibri"/>
                <a:cs typeface="Calibri"/>
              </a:rPr>
              <a:t>kontrol </a:t>
            </a:r>
            <a:r>
              <a:rPr sz="2000" spc="-5" dirty="0">
                <a:latin typeface="Calibri"/>
                <a:cs typeface="Calibri"/>
              </a:rPr>
              <a:t>prosesleri  </a:t>
            </a:r>
            <a:r>
              <a:rPr sz="2000" spc="-10" dirty="0">
                <a:latin typeface="Calibri"/>
                <a:cs typeface="Calibri"/>
              </a:rPr>
              <a:t>planlamaya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gerçekleştirilecek </a:t>
            </a:r>
            <a:r>
              <a:rPr sz="2000" spc="-10" dirty="0">
                <a:latin typeface="Calibri"/>
                <a:cs typeface="Calibri"/>
              </a:rPr>
              <a:t>faaliyetlerin kayıtlarını  saklamaya gerek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olmayabilir.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1844" y="3933444"/>
            <a:ext cx="2218944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 71"/>
          <p:cNvGrpSpPr/>
          <p:nvPr/>
        </p:nvGrpSpPr>
        <p:grpSpPr>
          <a:xfrm>
            <a:off x="304800" y="1219200"/>
            <a:ext cx="8760841" cy="4900371"/>
            <a:chOff x="285750" y="1099566"/>
            <a:chExt cx="8760841" cy="5281371"/>
          </a:xfrm>
        </p:grpSpPr>
        <p:sp>
          <p:nvSpPr>
            <p:cNvPr id="2" name="object 2"/>
            <p:cNvSpPr/>
            <p:nvPr/>
          </p:nvSpPr>
          <p:spPr>
            <a:xfrm>
              <a:off x="285750" y="2269998"/>
              <a:ext cx="3115310" cy="408940"/>
            </a:xfrm>
            <a:custGeom>
              <a:avLst/>
              <a:gdLst/>
              <a:ahLst/>
              <a:cxnLst/>
              <a:rect l="l" t="t" r="r" b="b"/>
              <a:pathLst>
                <a:path w="3115310" h="408939">
                  <a:moveTo>
                    <a:pt x="3046984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9" y="19938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360"/>
                  </a:lnTo>
                  <a:lnTo>
                    <a:pt x="5349" y="366855"/>
                  </a:lnTo>
                  <a:lnTo>
                    <a:pt x="19939" y="388492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3046984" y="408431"/>
                  </a:lnTo>
                  <a:lnTo>
                    <a:pt x="3073479" y="403082"/>
                  </a:lnTo>
                  <a:lnTo>
                    <a:pt x="3095116" y="388493"/>
                  </a:lnTo>
                  <a:lnTo>
                    <a:pt x="3109706" y="366855"/>
                  </a:lnTo>
                  <a:lnTo>
                    <a:pt x="3115055" y="340360"/>
                  </a:lnTo>
                  <a:lnTo>
                    <a:pt x="3115055" y="68072"/>
                  </a:lnTo>
                  <a:lnTo>
                    <a:pt x="3109706" y="41576"/>
                  </a:lnTo>
                  <a:lnTo>
                    <a:pt x="3095117" y="19938"/>
                  </a:lnTo>
                  <a:lnTo>
                    <a:pt x="3073479" y="5349"/>
                  </a:lnTo>
                  <a:lnTo>
                    <a:pt x="30469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285750" y="2269998"/>
              <a:ext cx="3115310" cy="408940"/>
            </a:xfrm>
            <a:custGeom>
              <a:avLst/>
              <a:gdLst/>
              <a:ahLst/>
              <a:cxnLst/>
              <a:rect l="l" t="t" r="r" b="b"/>
              <a:pathLst>
                <a:path w="3115310" h="408939">
                  <a:moveTo>
                    <a:pt x="0" y="68072"/>
                  </a:moveTo>
                  <a:lnTo>
                    <a:pt x="5349" y="41576"/>
                  </a:lnTo>
                  <a:lnTo>
                    <a:pt x="19939" y="19938"/>
                  </a:lnTo>
                  <a:lnTo>
                    <a:pt x="41576" y="5349"/>
                  </a:lnTo>
                  <a:lnTo>
                    <a:pt x="68072" y="0"/>
                  </a:lnTo>
                  <a:lnTo>
                    <a:pt x="3046984" y="0"/>
                  </a:lnTo>
                  <a:lnTo>
                    <a:pt x="3073479" y="5349"/>
                  </a:lnTo>
                  <a:lnTo>
                    <a:pt x="3095117" y="19938"/>
                  </a:lnTo>
                  <a:lnTo>
                    <a:pt x="3109706" y="41576"/>
                  </a:lnTo>
                  <a:lnTo>
                    <a:pt x="3115055" y="68072"/>
                  </a:lnTo>
                  <a:lnTo>
                    <a:pt x="3115055" y="340360"/>
                  </a:lnTo>
                  <a:lnTo>
                    <a:pt x="3109706" y="366855"/>
                  </a:lnTo>
                  <a:lnTo>
                    <a:pt x="3095116" y="388493"/>
                  </a:lnTo>
                  <a:lnTo>
                    <a:pt x="3073479" y="403082"/>
                  </a:lnTo>
                  <a:lnTo>
                    <a:pt x="3046984" y="408431"/>
                  </a:lnTo>
                  <a:lnTo>
                    <a:pt x="68072" y="408431"/>
                  </a:lnTo>
                  <a:lnTo>
                    <a:pt x="41576" y="403082"/>
                  </a:lnTo>
                  <a:lnTo>
                    <a:pt x="19939" y="388492"/>
                  </a:lnTo>
                  <a:lnTo>
                    <a:pt x="5349" y="366855"/>
                  </a:lnTo>
                  <a:lnTo>
                    <a:pt x="0" y="340360"/>
                  </a:lnTo>
                  <a:lnTo>
                    <a:pt x="0" y="680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1229360" y="2386076"/>
              <a:ext cx="1226820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1- Risk</a:t>
              </a:r>
              <a:r>
                <a:rPr sz="1050" spc="-8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Değerlendirme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886705" y="2269998"/>
              <a:ext cx="3721735" cy="408940"/>
            </a:xfrm>
            <a:custGeom>
              <a:avLst/>
              <a:gdLst/>
              <a:ahLst/>
              <a:cxnLst/>
              <a:rect l="l" t="t" r="r" b="b"/>
              <a:pathLst>
                <a:path w="3721734" h="408939">
                  <a:moveTo>
                    <a:pt x="3653536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2"/>
                  </a:lnTo>
                  <a:lnTo>
                    <a:pt x="0" y="340360"/>
                  </a:lnTo>
                  <a:lnTo>
                    <a:pt x="5349" y="366855"/>
                  </a:lnTo>
                  <a:lnTo>
                    <a:pt x="19938" y="388492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3653536" y="408431"/>
                  </a:lnTo>
                  <a:lnTo>
                    <a:pt x="3680031" y="403082"/>
                  </a:lnTo>
                  <a:lnTo>
                    <a:pt x="3701669" y="388493"/>
                  </a:lnTo>
                  <a:lnTo>
                    <a:pt x="3716258" y="366855"/>
                  </a:lnTo>
                  <a:lnTo>
                    <a:pt x="3721608" y="340360"/>
                  </a:lnTo>
                  <a:lnTo>
                    <a:pt x="3721608" y="68072"/>
                  </a:lnTo>
                  <a:lnTo>
                    <a:pt x="3716258" y="41576"/>
                  </a:lnTo>
                  <a:lnTo>
                    <a:pt x="3701669" y="19938"/>
                  </a:lnTo>
                  <a:lnTo>
                    <a:pt x="3680031" y="5349"/>
                  </a:lnTo>
                  <a:lnTo>
                    <a:pt x="365353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6705" y="2269998"/>
              <a:ext cx="3721735" cy="408940"/>
            </a:xfrm>
            <a:custGeom>
              <a:avLst/>
              <a:gdLst/>
              <a:ahLst/>
              <a:cxnLst/>
              <a:rect l="l" t="t" r="r" b="b"/>
              <a:pathLst>
                <a:path w="3721734" h="408939">
                  <a:moveTo>
                    <a:pt x="0" y="68072"/>
                  </a:moveTo>
                  <a:lnTo>
                    <a:pt x="5349" y="41576"/>
                  </a:lnTo>
                  <a:lnTo>
                    <a:pt x="19938" y="19938"/>
                  </a:lnTo>
                  <a:lnTo>
                    <a:pt x="41576" y="5349"/>
                  </a:lnTo>
                  <a:lnTo>
                    <a:pt x="68072" y="0"/>
                  </a:lnTo>
                  <a:lnTo>
                    <a:pt x="3653536" y="0"/>
                  </a:lnTo>
                  <a:lnTo>
                    <a:pt x="3680031" y="5349"/>
                  </a:lnTo>
                  <a:lnTo>
                    <a:pt x="3701669" y="19938"/>
                  </a:lnTo>
                  <a:lnTo>
                    <a:pt x="3716258" y="41576"/>
                  </a:lnTo>
                  <a:lnTo>
                    <a:pt x="3721608" y="68072"/>
                  </a:lnTo>
                  <a:lnTo>
                    <a:pt x="3721608" y="340360"/>
                  </a:lnTo>
                  <a:lnTo>
                    <a:pt x="3716258" y="366855"/>
                  </a:lnTo>
                  <a:lnTo>
                    <a:pt x="3701669" y="388493"/>
                  </a:lnTo>
                  <a:lnTo>
                    <a:pt x="3680031" y="403082"/>
                  </a:lnTo>
                  <a:lnTo>
                    <a:pt x="3653536" y="408431"/>
                  </a:lnTo>
                  <a:lnTo>
                    <a:pt x="68072" y="408431"/>
                  </a:lnTo>
                  <a:lnTo>
                    <a:pt x="41576" y="403082"/>
                  </a:lnTo>
                  <a:lnTo>
                    <a:pt x="19938" y="388492"/>
                  </a:lnTo>
                  <a:lnTo>
                    <a:pt x="5349" y="366855"/>
                  </a:lnTo>
                  <a:lnTo>
                    <a:pt x="0" y="340360"/>
                  </a:lnTo>
                  <a:lnTo>
                    <a:pt x="0" y="680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6363970" y="2385821"/>
              <a:ext cx="767715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2- Risk</a:t>
              </a:r>
              <a:r>
                <a:rPr sz="1050" spc="-1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İşleme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85750" y="2992373"/>
              <a:ext cx="1979930" cy="320040"/>
            </a:xfrm>
            <a:custGeom>
              <a:avLst/>
              <a:gdLst/>
              <a:ahLst/>
              <a:cxnLst/>
              <a:rect l="l" t="t" r="r" b="b"/>
              <a:pathLst>
                <a:path w="1979930" h="320039">
                  <a:moveTo>
                    <a:pt x="1926336" y="0"/>
                  </a:moveTo>
                  <a:lnTo>
                    <a:pt x="53339" y="0"/>
                  </a:lnTo>
                  <a:lnTo>
                    <a:pt x="32575" y="4191"/>
                  </a:lnTo>
                  <a:lnTo>
                    <a:pt x="15620" y="15621"/>
                  </a:lnTo>
                  <a:lnTo>
                    <a:pt x="4190" y="32575"/>
                  </a:lnTo>
                  <a:lnTo>
                    <a:pt x="0" y="53339"/>
                  </a:lnTo>
                  <a:lnTo>
                    <a:pt x="0" y="320039"/>
                  </a:lnTo>
                  <a:lnTo>
                    <a:pt x="1979676" y="320039"/>
                  </a:lnTo>
                  <a:lnTo>
                    <a:pt x="1979676" y="53339"/>
                  </a:lnTo>
                  <a:lnTo>
                    <a:pt x="1975485" y="32575"/>
                  </a:lnTo>
                  <a:lnTo>
                    <a:pt x="1964055" y="15620"/>
                  </a:lnTo>
                  <a:lnTo>
                    <a:pt x="1947100" y="4190"/>
                  </a:lnTo>
                  <a:lnTo>
                    <a:pt x="1926336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5750" y="2992373"/>
              <a:ext cx="1979930" cy="320040"/>
            </a:xfrm>
            <a:custGeom>
              <a:avLst/>
              <a:gdLst/>
              <a:ahLst/>
              <a:cxnLst/>
              <a:rect l="l" t="t" r="r" b="b"/>
              <a:pathLst>
                <a:path w="1979930" h="320039">
                  <a:moveTo>
                    <a:pt x="53339" y="0"/>
                  </a:moveTo>
                  <a:lnTo>
                    <a:pt x="1926336" y="0"/>
                  </a:lnTo>
                  <a:lnTo>
                    <a:pt x="1947100" y="4190"/>
                  </a:lnTo>
                  <a:lnTo>
                    <a:pt x="1964055" y="15620"/>
                  </a:lnTo>
                  <a:lnTo>
                    <a:pt x="1975485" y="32575"/>
                  </a:lnTo>
                  <a:lnTo>
                    <a:pt x="1979676" y="53339"/>
                  </a:lnTo>
                  <a:lnTo>
                    <a:pt x="1979676" y="320039"/>
                  </a:lnTo>
                  <a:lnTo>
                    <a:pt x="0" y="320039"/>
                  </a:lnTo>
                  <a:lnTo>
                    <a:pt x="0" y="53339"/>
                  </a:lnTo>
                  <a:lnTo>
                    <a:pt x="4190" y="32575"/>
                  </a:lnTo>
                  <a:lnTo>
                    <a:pt x="15620" y="15621"/>
                  </a:lnTo>
                  <a:lnTo>
                    <a:pt x="32575" y="4191"/>
                  </a:lnTo>
                  <a:lnTo>
                    <a:pt x="53339" y="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804163" y="3071876"/>
              <a:ext cx="939800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A- Risk</a:t>
              </a:r>
              <a:r>
                <a:rPr sz="1050" spc="-9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Belirleme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85750" y="3588258"/>
              <a:ext cx="1979930" cy="321945"/>
            </a:xfrm>
            <a:custGeom>
              <a:avLst/>
              <a:gdLst/>
              <a:ahLst/>
              <a:cxnLst/>
              <a:rect l="l" t="t" r="r" b="b"/>
              <a:pathLst>
                <a:path w="1979930" h="321945">
                  <a:moveTo>
                    <a:pt x="1926082" y="0"/>
                  </a:moveTo>
                  <a:lnTo>
                    <a:pt x="53593" y="0"/>
                  </a:lnTo>
                  <a:lnTo>
                    <a:pt x="32730" y="4212"/>
                  </a:lnTo>
                  <a:lnTo>
                    <a:pt x="15695" y="15700"/>
                  </a:lnTo>
                  <a:lnTo>
                    <a:pt x="4211" y="32736"/>
                  </a:lnTo>
                  <a:lnTo>
                    <a:pt x="0" y="53593"/>
                  </a:lnTo>
                  <a:lnTo>
                    <a:pt x="0" y="321563"/>
                  </a:lnTo>
                  <a:lnTo>
                    <a:pt x="1979676" y="321563"/>
                  </a:lnTo>
                  <a:lnTo>
                    <a:pt x="1979676" y="53593"/>
                  </a:lnTo>
                  <a:lnTo>
                    <a:pt x="1975463" y="32736"/>
                  </a:lnTo>
                  <a:lnTo>
                    <a:pt x="1963975" y="15700"/>
                  </a:lnTo>
                  <a:lnTo>
                    <a:pt x="1946939" y="4212"/>
                  </a:lnTo>
                  <a:lnTo>
                    <a:pt x="1926082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5750" y="3588258"/>
              <a:ext cx="1979930" cy="321945"/>
            </a:xfrm>
            <a:custGeom>
              <a:avLst/>
              <a:gdLst/>
              <a:ahLst/>
              <a:cxnLst/>
              <a:rect l="l" t="t" r="r" b="b"/>
              <a:pathLst>
                <a:path w="1979930" h="321945">
                  <a:moveTo>
                    <a:pt x="53593" y="0"/>
                  </a:moveTo>
                  <a:lnTo>
                    <a:pt x="1926082" y="0"/>
                  </a:lnTo>
                  <a:lnTo>
                    <a:pt x="1946939" y="4212"/>
                  </a:lnTo>
                  <a:lnTo>
                    <a:pt x="1963975" y="15700"/>
                  </a:lnTo>
                  <a:lnTo>
                    <a:pt x="1975463" y="32736"/>
                  </a:lnTo>
                  <a:lnTo>
                    <a:pt x="1979676" y="53593"/>
                  </a:lnTo>
                  <a:lnTo>
                    <a:pt x="1979676" y="321563"/>
                  </a:lnTo>
                  <a:lnTo>
                    <a:pt x="0" y="321563"/>
                  </a:lnTo>
                  <a:lnTo>
                    <a:pt x="0" y="53593"/>
                  </a:lnTo>
                  <a:lnTo>
                    <a:pt x="4211" y="32736"/>
                  </a:lnTo>
                  <a:lnTo>
                    <a:pt x="15695" y="15700"/>
                  </a:lnTo>
                  <a:lnTo>
                    <a:pt x="32730" y="4212"/>
                  </a:lnTo>
                  <a:lnTo>
                    <a:pt x="53593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887983" y="3668395"/>
              <a:ext cx="772160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B- Risk</a:t>
              </a:r>
              <a:r>
                <a:rPr sz="1050" spc="-9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Analizi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85750" y="4179570"/>
              <a:ext cx="1979930" cy="361315"/>
            </a:xfrm>
            <a:custGeom>
              <a:avLst/>
              <a:gdLst/>
              <a:ahLst/>
              <a:cxnLst/>
              <a:rect l="l" t="t" r="r" b="b"/>
              <a:pathLst>
                <a:path w="1979930" h="361314">
                  <a:moveTo>
                    <a:pt x="1919477" y="0"/>
                  </a:moveTo>
                  <a:lnTo>
                    <a:pt x="60197" y="0"/>
                  </a:lnTo>
                  <a:lnTo>
                    <a:pt x="36765" y="4726"/>
                  </a:lnTo>
                  <a:lnTo>
                    <a:pt x="17630" y="17621"/>
                  </a:lnTo>
                  <a:lnTo>
                    <a:pt x="4730" y="36754"/>
                  </a:lnTo>
                  <a:lnTo>
                    <a:pt x="0" y="60197"/>
                  </a:lnTo>
                  <a:lnTo>
                    <a:pt x="0" y="361187"/>
                  </a:lnTo>
                  <a:lnTo>
                    <a:pt x="1979676" y="361187"/>
                  </a:lnTo>
                  <a:lnTo>
                    <a:pt x="1979676" y="60197"/>
                  </a:lnTo>
                  <a:lnTo>
                    <a:pt x="1974949" y="36754"/>
                  </a:lnTo>
                  <a:lnTo>
                    <a:pt x="1962054" y="17621"/>
                  </a:lnTo>
                  <a:lnTo>
                    <a:pt x="1942921" y="4726"/>
                  </a:lnTo>
                  <a:lnTo>
                    <a:pt x="1919477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750" y="4179570"/>
              <a:ext cx="1979930" cy="361315"/>
            </a:xfrm>
            <a:custGeom>
              <a:avLst/>
              <a:gdLst/>
              <a:ahLst/>
              <a:cxnLst/>
              <a:rect l="l" t="t" r="r" b="b"/>
              <a:pathLst>
                <a:path w="1979930" h="361314">
                  <a:moveTo>
                    <a:pt x="60197" y="0"/>
                  </a:moveTo>
                  <a:lnTo>
                    <a:pt x="1919477" y="0"/>
                  </a:lnTo>
                  <a:lnTo>
                    <a:pt x="1942921" y="4726"/>
                  </a:lnTo>
                  <a:lnTo>
                    <a:pt x="1962054" y="17621"/>
                  </a:lnTo>
                  <a:lnTo>
                    <a:pt x="1974949" y="36754"/>
                  </a:lnTo>
                  <a:lnTo>
                    <a:pt x="1979676" y="60197"/>
                  </a:lnTo>
                  <a:lnTo>
                    <a:pt x="1979676" y="361187"/>
                  </a:lnTo>
                  <a:lnTo>
                    <a:pt x="0" y="361187"/>
                  </a:lnTo>
                  <a:lnTo>
                    <a:pt x="0" y="60197"/>
                  </a:lnTo>
                  <a:lnTo>
                    <a:pt x="4730" y="36754"/>
                  </a:lnTo>
                  <a:lnTo>
                    <a:pt x="17630" y="17621"/>
                  </a:lnTo>
                  <a:lnTo>
                    <a:pt x="36765" y="4726"/>
                  </a:lnTo>
                  <a:lnTo>
                    <a:pt x="60197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629208" y="4280789"/>
              <a:ext cx="1290320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C- Risk</a:t>
              </a:r>
              <a:r>
                <a:rPr sz="1050" spc="-9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Derecelendirme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85750" y="4831841"/>
              <a:ext cx="1979930" cy="321945"/>
            </a:xfrm>
            <a:custGeom>
              <a:avLst/>
              <a:gdLst/>
              <a:ahLst/>
              <a:cxnLst/>
              <a:rect l="l" t="t" r="r" b="b"/>
              <a:pathLst>
                <a:path w="1979930" h="321945">
                  <a:moveTo>
                    <a:pt x="1926082" y="0"/>
                  </a:moveTo>
                  <a:lnTo>
                    <a:pt x="53593" y="0"/>
                  </a:lnTo>
                  <a:lnTo>
                    <a:pt x="32730" y="4212"/>
                  </a:lnTo>
                  <a:lnTo>
                    <a:pt x="15695" y="15700"/>
                  </a:lnTo>
                  <a:lnTo>
                    <a:pt x="4211" y="32736"/>
                  </a:lnTo>
                  <a:lnTo>
                    <a:pt x="0" y="53593"/>
                  </a:lnTo>
                  <a:lnTo>
                    <a:pt x="0" y="321563"/>
                  </a:lnTo>
                  <a:lnTo>
                    <a:pt x="1979676" y="321563"/>
                  </a:lnTo>
                  <a:lnTo>
                    <a:pt x="1979676" y="53593"/>
                  </a:lnTo>
                  <a:lnTo>
                    <a:pt x="1975463" y="32736"/>
                  </a:lnTo>
                  <a:lnTo>
                    <a:pt x="1963975" y="15700"/>
                  </a:lnTo>
                  <a:lnTo>
                    <a:pt x="1946939" y="4212"/>
                  </a:lnTo>
                  <a:lnTo>
                    <a:pt x="1926082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5750" y="4831841"/>
              <a:ext cx="1979930" cy="321945"/>
            </a:xfrm>
            <a:custGeom>
              <a:avLst/>
              <a:gdLst/>
              <a:ahLst/>
              <a:cxnLst/>
              <a:rect l="l" t="t" r="r" b="b"/>
              <a:pathLst>
                <a:path w="1979930" h="321945">
                  <a:moveTo>
                    <a:pt x="53593" y="0"/>
                  </a:moveTo>
                  <a:lnTo>
                    <a:pt x="1926082" y="0"/>
                  </a:lnTo>
                  <a:lnTo>
                    <a:pt x="1946939" y="4212"/>
                  </a:lnTo>
                  <a:lnTo>
                    <a:pt x="1963975" y="15700"/>
                  </a:lnTo>
                  <a:lnTo>
                    <a:pt x="1975463" y="32736"/>
                  </a:lnTo>
                  <a:lnTo>
                    <a:pt x="1979676" y="53593"/>
                  </a:lnTo>
                  <a:lnTo>
                    <a:pt x="1979676" y="321563"/>
                  </a:lnTo>
                  <a:lnTo>
                    <a:pt x="0" y="321563"/>
                  </a:lnTo>
                  <a:lnTo>
                    <a:pt x="0" y="53593"/>
                  </a:lnTo>
                  <a:lnTo>
                    <a:pt x="4211" y="32736"/>
                  </a:lnTo>
                  <a:lnTo>
                    <a:pt x="15695" y="15700"/>
                  </a:lnTo>
                  <a:lnTo>
                    <a:pt x="32730" y="4212"/>
                  </a:lnTo>
                  <a:lnTo>
                    <a:pt x="53593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430783" y="4912614"/>
              <a:ext cx="1687195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D- Kabul </a:t>
              </a:r>
              <a:r>
                <a:rPr sz="1050" spc="-5" dirty="0">
                  <a:solidFill>
                    <a:srgbClr val="FFFFFF"/>
                  </a:solidFill>
                  <a:latin typeface="Calibri"/>
                  <a:cs typeface="Calibri"/>
                </a:rPr>
                <a:t>Edilebilir </a:t>
              </a: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Risk</a:t>
              </a:r>
              <a:r>
                <a:rPr sz="1050" spc="-9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Seviyesi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85750" y="5465826"/>
              <a:ext cx="1979930" cy="321945"/>
            </a:xfrm>
            <a:custGeom>
              <a:avLst/>
              <a:gdLst/>
              <a:ahLst/>
              <a:cxnLst/>
              <a:rect l="l" t="t" r="r" b="b"/>
              <a:pathLst>
                <a:path w="1979930" h="321945">
                  <a:moveTo>
                    <a:pt x="1926082" y="0"/>
                  </a:moveTo>
                  <a:lnTo>
                    <a:pt x="53593" y="0"/>
                  </a:lnTo>
                  <a:lnTo>
                    <a:pt x="32730" y="4212"/>
                  </a:lnTo>
                  <a:lnTo>
                    <a:pt x="15695" y="15700"/>
                  </a:lnTo>
                  <a:lnTo>
                    <a:pt x="4211" y="32736"/>
                  </a:lnTo>
                  <a:lnTo>
                    <a:pt x="0" y="53593"/>
                  </a:lnTo>
                  <a:lnTo>
                    <a:pt x="0" y="321564"/>
                  </a:lnTo>
                  <a:lnTo>
                    <a:pt x="1979676" y="321564"/>
                  </a:lnTo>
                  <a:lnTo>
                    <a:pt x="1979676" y="53593"/>
                  </a:lnTo>
                  <a:lnTo>
                    <a:pt x="1975463" y="32736"/>
                  </a:lnTo>
                  <a:lnTo>
                    <a:pt x="1963975" y="15700"/>
                  </a:lnTo>
                  <a:lnTo>
                    <a:pt x="1946939" y="4212"/>
                  </a:lnTo>
                  <a:lnTo>
                    <a:pt x="1926082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5750" y="5465826"/>
              <a:ext cx="1979930" cy="321945"/>
            </a:xfrm>
            <a:custGeom>
              <a:avLst/>
              <a:gdLst/>
              <a:ahLst/>
              <a:cxnLst/>
              <a:rect l="l" t="t" r="r" b="b"/>
              <a:pathLst>
                <a:path w="1979930" h="321945">
                  <a:moveTo>
                    <a:pt x="53593" y="0"/>
                  </a:moveTo>
                  <a:lnTo>
                    <a:pt x="1926082" y="0"/>
                  </a:lnTo>
                  <a:lnTo>
                    <a:pt x="1946939" y="4212"/>
                  </a:lnTo>
                  <a:lnTo>
                    <a:pt x="1963975" y="15700"/>
                  </a:lnTo>
                  <a:lnTo>
                    <a:pt x="1975463" y="32736"/>
                  </a:lnTo>
                  <a:lnTo>
                    <a:pt x="1979676" y="53593"/>
                  </a:lnTo>
                  <a:lnTo>
                    <a:pt x="1979676" y="321564"/>
                  </a:lnTo>
                  <a:lnTo>
                    <a:pt x="0" y="321564"/>
                  </a:lnTo>
                  <a:lnTo>
                    <a:pt x="0" y="53593"/>
                  </a:lnTo>
                  <a:lnTo>
                    <a:pt x="4211" y="32736"/>
                  </a:lnTo>
                  <a:lnTo>
                    <a:pt x="15695" y="15700"/>
                  </a:lnTo>
                  <a:lnTo>
                    <a:pt x="32730" y="4212"/>
                  </a:lnTo>
                  <a:lnTo>
                    <a:pt x="53593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624331" y="5546902"/>
              <a:ext cx="1301115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E- Risk</a:t>
              </a:r>
              <a:r>
                <a:rPr sz="1050" spc="-3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spc="-5" dirty="0">
                  <a:solidFill>
                    <a:srgbClr val="FFFFFF"/>
                  </a:solidFill>
                  <a:latin typeface="Calibri"/>
                  <a:cs typeface="Calibri"/>
                </a:rPr>
                <a:t>Önceliklendirme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886705" y="2992373"/>
              <a:ext cx="2048510" cy="320040"/>
            </a:xfrm>
            <a:custGeom>
              <a:avLst/>
              <a:gdLst/>
              <a:ahLst/>
              <a:cxnLst/>
              <a:rect l="l" t="t" r="r" b="b"/>
              <a:pathLst>
                <a:path w="2048509" h="320039">
                  <a:moveTo>
                    <a:pt x="1994916" y="0"/>
                  </a:moveTo>
                  <a:lnTo>
                    <a:pt x="53340" y="0"/>
                  </a:lnTo>
                  <a:lnTo>
                    <a:pt x="32575" y="4191"/>
                  </a:lnTo>
                  <a:lnTo>
                    <a:pt x="15621" y="15621"/>
                  </a:lnTo>
                  <a:lnTo>
                    <a:pt x="4190" y="32575"/>
                  </a:lnTo>
                  <a:lnTo>
                    <a:pt x="0" y="53339"/>
                  </a:lnTo>
                  <a:lnTo>
                    <a:pt x="0" y="320039"/>
                  </a:lnTo>
                  <a:lnTo>
                    <a:pt x="2048255" y="320039"/>
                  </a:lnTo>
                  <a:lnTo>
                    <a:pt x="2048255" y="53339"/>
                  </a:lnTo>
                  <a:lnTo>
                    <a:pt x="2044064" y="32575"/>
                  </a:lnTo>
                  <a:lnTo>
                    <a:pt x="2032634" y="15620"/>
                  </a:lnTo>
                  <a:lnTo>
                    <a:pt x="2015680" y="4190"/>
                  </a:lnTo>
                  <a:lnTo>
                    <a:pt x="1994916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86705" y="2992373"/>
              <a:ext cx="2048510" cy="320040"/>
            </a:xfrm>
            <a:custGeom>
              <a:avLst/>
              <a:gdLst/>
              <a:ahLst/>
              <a:cxnLst/>
              <a:rect l="l" t="t" r="r" b="b"/>
              <a:pathLst>
                <a:path w="2048509" h="320039">
                  <a:moveTo>
                    <a:pt x="53340" y="0"/>
                  </a:moveTo>
                  <a:lnTo>
                    <a:pt x="1994916" y="0"/>
                  </a:lnTo>
                  <a:lnTo>
                    <a:pt x="2015680" y="4190"/>
                  </a:lnTo>
                  <a:lnTo>
                    <a:pt x="2032634" y="15620"/>
                  </a:lnTo>
                  <a:lnTo>
                    <a:pt x="2044064" y="32575"/>
                  </a:lnTo>
                  <a:lnTo>
                    <a:pt x="2048255" y="53339"/>
                  </a:lnTo>
                  <a:lnTo>
                    <a:pt x="2048255" y="320039"/>
                  </a:lnTo>
                  <a:lnTo>
                    <a:pt x="0" y="320039"/>
                  </a:lnTo>
                  <a:lnTo>
                    <a:pt x="0" y="53339"/>
                  </a:lnTo>
                  <a:lnTo>
                    <a:pt x="4190" y="32575"/>
                  </a:lnTo>
                  <a:lnTo>
                    <a:pt x="15621" y="15621"/>
                  </a:lnTo>
                  <a:lnTo>
                    <a:pt x="32575" y="4191"/>
                  </a:lnTo>
                  <a:lnTo>
                    <a:pt x="5334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5378322" y="3071876"/>
              <a:ext cx="1063625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A- </a:t>
              </a:r>
              <a:r>
                <a:rPr sz="1050" spc="-5" dirty="0">
                  <a:solidFill>
                    <a:srgbClr val="FFFFFF"/>
                  </a:solidFill>
                  <a:latin typeface="Calibri"/>
                  <a:cs typeface="Calibri"/>
                </a:rPr>
                <a:t>Riskten</a:t>
              </a:r>
              <a:r>
                <a:rPr sz="1050" spc="-6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Kaçınma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886705" y="3588258"/>
              <a:ext cx="2048510" cy="321945"/>
            </a:xfrm>
            <a:custGeom>
              <a:avLst/>
              <a:gdLst/>
              <a:ahLst/>
              <a:cxnLst/>
              <a:rect l="l" t="t" r="r" b="b"/>
              <a:pathLst>
                <a:path w="2048509" h="321945">
                  <a:moveTo>
                    <a:pt x="1994662" y="0"/>
                  </a:moveTo>
                  <a:lnTo>
                    <a:pt x="53594" y="0"/>
                  </a:lnTo>
                  <a:lnTo>
                    <a:pt x="32736" y="4212"/>
                  </a:lnTo>
                  <a:lnTo>
                    <a:pt x="15700" y="15700"/>
                  </a:lnTo>
                  <a:lnTo>
                    <a:pt x="4212" y="32736"/>
                  </a:lnTo>
                  <a:lnTo>
                    <a:pt x="0" y="53593"/>
                  </a:lnTo>
                  <a:lnTo>
                    <a:pt x="0" y="321563"/>
                  </a:lnTo>
                  <a:lnTo>
                    <a:pt x="2048255" y="321563"/>
                  </a:lnTo>
                  <a:lnTo>
                    <a:pt x="2048255" y="53593"/>
                  </a:lnTo>
                  <a:lnTo>
                    <a:pt x="2044043" y="32736"/>
                  </a:lnTo>
                  <a:lnTo>
                    <a:pt x="2032555" y="15700"/>
                  </a:lnTo>
                  <a:lnTo>
                    <a:pt x="2015519" y="4212"/>
                  </a:lnTo>
                  <a:lnTo>
                    <a:pt x="1994662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86705" y="3588258"/>
              <a:ext cx="2048510" cy="321945"/>
            </a:xfrm>
            <a:custGeom>
              <a:avLst/>
              <a:gdLst/>
              <a:ahLst/>
              <a:cxnLst/>
              <a:rect l="l" t="t" r="r" b="b"/>
              <a:pathLst>
                <a:path w="2048509" h="321945">
                  <a:moveTo>
                    <a:pt x="53594" y="0"/>
                  </a:moveTo>
                  <a:lnTo>
                    <a:pt x="1994662" y="0"/>
                  </a:lnTo>
                  <a:lnTo>
                    <a:pt x="2015519" y="4212"/>
                  </a:lnTo>
                  <a:lnTo>
                    <a:pt x="2032555" y="15700"/>
                  </a:lnTo>
                  <a:lnTo>
                    <a:pt x="2044043" y="32736"/>
                  </a:lnTo>
                  <a:lnTo>
                    <a:pt x="2048255" y="53593"/>
                  </a:lnTo>
                  <a:lnTo>
                    <a:pt x="2048255" y="321563"/>
                  </a:lnTo>
                  <a:lnTo>
                    <a:pt x="0" y="321563"/>
                  </a:lnTo>
                  <a:lnTo>
                    <a:pt x="0" y="53593"/>
                  </a:lnTo>
                  <a:lnTo>
                    <a:pt x="4212" y="32736"/>
                  </a:lnTo>
                  <a:lnTo>
                    <a:pt x="15700" y="15700"/>
                  </a:lnTo>
                  <a:lnTo>
                    <a:pt x="32736" y="4212"/>
                  </a:lnTo>
                  <a:lnTo>
                    <a:pt x="53594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5056759" y="3588511"/>
              <a:ext cx="1708785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B- Riskin </a:t>
              </a:r>
              <a:r>
                <a:rPr sz="1050" spc="-5" dirty="0">
                  <a:solidFill>
                    <a:srgbClr val="FFFFFF"/>
                  </a:solidFill>
                  <a:latin typeface="Calibri"/>
                  <a:cs typeface="Calibri"/>
                </a:rPr>
                <a:t>İhtimalinin</a:t>
              </a:r>
              <a:r>
                <a:rPr sz="1050" spc="-5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spc="-5" dirty="0">
                  <a:solidFill>
                    <a:srgbClr val="FFFFFF"/>
                  </a:solidFill>
                  <a:latin typeface="Calibri"/>
                  <a:cs typeface="Calibri"/>
                </a:rPr>
                <a:t>Azaltılması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4886705" y="4179570"/>
              <a:ext cx="2048510" cy="361315"/>
            </a:xfrm>
            <a:custGeom>
              <a:avLst/>
              <a:gdLst/>
              <a:ahLst/>
              <a:cxnLst/>
              <a:rect l="l" t="t" r="r" b="b"/>
              <a:pathLst>
                <a:path w="2048509" h="361314">
                  <a:moveTo>
                    <a:pt x="1988058" y="0"/>
                  </a:moveTo>
                  <a:lnTo>
                    <a:pt x="60198" y="0"/>
                  </a:lnTo>
                  <a:lnTo>
                    <a:pt x="36754" y="4726"/>
                  </a:lnTo>
                  <a:lnTo>
                    <a:pt x="17621" y="17621"/>
                  </a:lnTo>
                  <a:lnTo>
                    <a:pt x="4726" y="36754"/>
                  </a:lnTo>
                  <a:lnTo>
                    <a:pt x="0" y="60197"/>
                  </a:lnTo>
                  <a:lnTo>
                    <a:pt x="0" y="361187"/>
                  </a:lnTo>
                  <a:lnTo>
                    <a:pt x="2048255" y="361187"/>
                  </a:lnTo>
                  <a:lnTo>
                    <a:pt x="2048255" y="60197"/>
                  </a:lnTo>
                  <a:lnTo>
                    <a:pt x="2043529" y="36754"/>
                  </a:lnTo>
                  <a:lnTo>
                    <a:pt x="2030634" y="17621"/>
                  </a:lnTo>
                  <a:lnTo>
                    <a:pt x="2011501" y="4726"/>
                  </a:lnTo>
                  <a:lnTo>
                    <a:pt x="1988058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86705" y="4179570"/>
              <a:ext cx="2048510" cy="361315"/>
            </a:xfrm>
            <a:custGeom>
              <a:avLst/>
              <a:gdLst/>
              <a:ahLst/>
              <a:cxnLst/>
              <a:rect l="l" t="t" r="r" b="b"/>
              <a:pathLst>
                <a:path w="2048509" h="361314">
                  <a:moveTo>
                    <a:pt x="60198" y="0"/>
                  </a:moveTo>
                  <a:lnTo>
                    <a:pt x="1988058" y="0"/>
                  </a:lnTo>
                  <a:lnTo>
                    <a:pt x="2011501" y="4726"/>
                  </a:lnTo>
                  <a:lnTo>
                    <a:pt x="2030634" y="17621"/>
                  </a:lnTo>
                  <a:lnTo>
                    <a:pt x="2043529" y="36754"/>
                  </a:lnTo>
                  <a:lnTo>
                    <a:pt x="2048255" y="60197"/>
                  </a:lnTo>
                  <a:lnTo>
                    <a:pt x="2048255" y="361187"/>
                  </a:lnTo>
                  <a:lnTo>
                    <a:pt x="0" y="361187"/>
                  </a:lnTo>
                  <a:lnTo>
                    <a:pt x="0" y="60197"/>
                  </a:lnTo>
                  <a:lnTo>
                    <a:pt x="4726" y="36754"/>
                  </a:lnTo>
                  <a:lnTo>
                    <a:pt x="17621" y="17621"/>
                  </a:lnTo>
                  <a:lnTo>
                    <a:pt x="36754" y="4726"/>
                  </a:lnTo>
                  <a:lnTo>
                    <a:pt x="60198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5120766" y="4200905"/>
              <a:ext cx="1580515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C- Riskin </a:t>
              </a:r>
              <a:r>
                <a:rPr sz="1050" spc="-5" dirty="0">
                  <a:solidFill>
                    <a:srgbClr val="FFFFFF"/>
                  </a:solidFill>
                  <a:latin typeface="Calibri"/>
                  <a:cs typeface="Calibri"/>
                </a:rPr>
                <a:t>Etkisinin</a:t>
              </a:r>
              <a:r>
                <a:rPr sz="1050" spc="-6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spc="-5" dirty="0">
                  <a:solidFill>
                    <a:srgbClr val="FFFFFF"/>
                  </a:solidFill>
                  <a:latin typeface="Calibri"/>
                  <a:cs typeface="Calibri"/>
                </a:rPr>
                <a:t>Azaltılması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886705" y="4831841"/>
              <a:ext cx="2048510" cy="321945"/>
            </a:xfrm>
            <a:custGeom>
              <a:avLst/>
              <a:gdLst/>
              <a:ahLst/>
              <a:cxnLst/>
              <a:rect l="l" t="t" r="r" b="b"/>
              <a:pathLst>
                <a:path w="2048509" h="321945">
                  <a:moveTo>
                    <a:pt x="1994662" y="0"/>
                  </a:moveTo>
                  <a:lnTo>
                    <a:pt x="53594" y="0"/>
                  </a:lnTo>
                  <a:lnTo>
                    <a:pt x="32736" y="4212"/>
                  </a:lnTo>
                  <a:lnTo>
                    <a:pt x="15700" y="15700"/>
                  </a:lnTo>
                  <a:lnTo>
                    <a:pt x="4212" y="32736"/>
                  </a:lnTo>
                  <a:lnTo>
                    <a:pt x="0" y="53593"/>
                  </a:lnTo>
                  <a:lnTo>
                    <a:pt x="0" y="321563"/>
                  </a:lnTo>
                  <a:lnTo>
                    <a:pt x="2048255" y="321563"/>
                  </a:lnTo>
                  <a:lnTo>
                    <a:pt x="2048255" y="53593"/>
                  </a:lnTo>
                  <a:lnTo>
                    <a:pt x="2044043" y="32736"/>
                  </a:lnTo>
                  <a:lnTo>
                    <a:pt x="2032555" y="15700"/>
                  </a:lnTo>
                  <a:lnTo>
                    <a:pt x="2015519" y="4212"/>
                  </a:lnTo>
                  <a:lnTo>
                    <a:pt x="1994662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86705" y="4831841"/>
              <a:ext cx="2048510" cy="321945"/>
            </a:xfrm>
            <a:custGeom>
              <a:avLst/>
              <a:gdLst/>
              <a:ahLst/>
              <a:cxnLst/>
              <a:rect l="l" t="t" r="r" b="b"/>
              <a:pathLst>
                <a:path w="2048509" h="321945">
                  <a:moveTo>
                    <a:pt x="53594" y="0"/>
                  </a:moveTo>
                  <a:lnTo>
                    <a:pt x="1994662" y="0"/>
                  </a:lnTo>
                  <a:lnTo>
                    <a:pt x="2015519" y="4212"/>
                  </a:lnTo>
                  <a:lnTo>
                    <a:pt x="2032555" y="15700"/>
                  </a:lnTo>
                  <a:lnTo>
                    <a:pt x="2044043" y="32736"/>
                  </a:lnTo>
                  <a:lnTo>
                    <a:pt x="2048255" y="53593"/>
                  </a:lnTo>
                  <a:lnTo>
                    <a:pt x="2048255" y="321563"/>
                  </a:lnTo>
                  <a:lnTo>
                    <a:pt x="0" y="321563"/>
                  </a:lnTo>
                  <a:lnTo>
                    <a:pt x="0" y="53593"/>
                  </a:lnTo>
                  <a:lnTo>
                    <a:pt x="4212" y="32736"/>
                  </a:lnTo>
                  <a:lnTo>
                    <a:pt x="15700" y="15700"/>
                  </a:lnTo>
                  <a:lnTo>
                    <a:pt x="32736" y="4212"/>
                  </a:lnTo>
                  <a:lnTo>
                    <a:pt x="53594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5059807" y="4912614"/>
              <a:ext cx="1701800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D- Riskin Transferi ve</a:t>
              </a:r>
              <a:r>
                <a:rPr sz="1050" spc="-10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spc="-5" dirty="0">
                  <a:solidFill>
                    <a:srgbClr val="FFFFFF"/>
                  </a:solidFill>
                  <a:latin typeface="Calibri"/>
                  <a:cs typeface="Calibri"/>
                </a:rPr>
                <a:t>Paylaşımı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4886705" y="5465826"/>
              <a:ext cx="2048510" cy="321945"/>
            </a:xfrm>
            <a:custGeom>
              <a:avLst/>
              <a:gdLst/>
              <a:ahLst/>
              <a:cxnLst/>
              <a:rect l="l" t="t" r="r" b="b"/>
              <a:pathLst>
                <a:path w="2048509" h="321945">
                  <a:moveTo>
                    <a:pt x="1994662" y="0"/>
                  </a:moveTo>
                  <a:lnTo>
                    <a:pt x="53594" y="0"/>
                  </a:lnTo>
                  <a:lnTo>
                    <a:pt x="32736" y="4212"/>
                  </a:lnTo>
                  <a:lnTo>
                    <a:pt x="15700" y="15700"/>
                  </a:lnTo>
                  <a:lnTo>
                    <a:pt x="4212" y="32736"/>
                  </a:lnTo>
                  <a:lnTo>
                    <a:pt x="0" y="53593"/>
                  </a:lnTo>
                  <a:lnTo>
                    <a:pt x="0" y="321564"/>
                  </a:lnTo>
                  <a:lnTo>
                    <a:pt x="2048255" y="321564"/>
                  </a:lnTo>
                  <a:lnTo>
                    <a:pt x="2048255" y="53593"/>
                  </a:lnTo>
                  <a:lnTo>
                    <a:pt x="2044043" y="32736"/>
                  </a:lnTo>
                  <a:lnTo>
                    <a:pt x="2032555" y="15700"/>
                  </a:lnTo>
                  <a:lnTo>
                    <a:pt x="2015519" y="4212"/>
                  </a:lnTo>
                  <a:lnTo>
                    <a:pt x="1994662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86705" y="5465826"/>
              <a:ext cx="2048510" cy="321945"/>
            </a:xfrm>
            <a:custGeom>
              <a:avLst/>
              <a:gdLst/>
              <a:ahLst/>
              <a:cxnLst/>
              <a:rect l="l" t="t" r="r" b="b"/>
              <a:pathLst>
                <a:path w="2048509" h="321945">
                  <a:moveTo>
                    <a:pt x="53594" y="0"/>
                  </a:moveTo>
                  <a:lnTo>
                    <a:pt x="1994662" y="0"/>
                  </a:lnTo>
                  <a:lnTo>
                    <a:pt x="2015519" y="4212"/>
                  </a:lnTo>
                  <a:lnTo>
                    <a:pt x="2032555" y="15700"/>
                  </a:lnTo>
                  <a:lnTo>
                    <a:pt x="2044043" y="32736"/>
                  </a:lnTo>
                  <a:lnTo>
                    <a:pt x="2048255" y="53593"/>
                  </a:lnTo>
                  <a:lnTo>
                    <a:pt x="2048255" y="321564"/>
                  </a:lnTo>
                  <a:lnTo>
                    <a:pt x="0" y="321564"/>
                  </a:lnTo>
                  <a:lnTo>
                    <a:pt x="0" y="53593"/>
                  </a:lnTo>
                  <a:lnTo>
                    <a:pt x="4212" y="32736"/>
                  </a:lnTo>
                  <a:lnTo>
                    <a:pt x="15700" y="15700"/>
                  </a:lnTo>
                  <a:lnTo>
                    <a:pt x="32736" y="4212"/>
                  </a:lnTo>
                  <a:lnTo>
                    <a:pt x="53594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5483478" y="5546902"/>
              <a:ext cx="854075" cy="1797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E-Riskin</a:t>
              </a:r>
              <a:r>
                <a:rPr sz="1050" spc="-10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050" dirty="0">
                  <a:solidFill>
                    <a:srgbClr val="FFFFFF"/>
                  </a:solidFill>
                  <a:latin typeface="Calibri"/>
                  <a:cs typeface="Calibri"/>
                </a:rPr>
                <a:t>Kabulü</a:t>
              </a:r>
              <a:endParaRPr sz="1050">
                <a:latin typeface="Calibri"/>
                <a:cs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169669" y="2678429"/>
              <a:ext cx="326390" cy="314325"/>
            </a:xfrm>
            <a:custGeom>
              <a:avLst/>
              <a:gdLst/>
              <a:ahLst/>
              <a:cxnLst/>
              <a:rect l="l" t="t" r="r" b="b"/>
              <a:pathLst>
                <a:path w="326390" h="314325">
                  <a:moveTo>
                    <a:pt x="326136" y="156972"/>
                  </a:moveTo>
                  <a:lnTo>
                    <a:pt x="0" y="156972"/>
                  </a:lnTo>
                  <a:lnTo>
                    <a:pt x="163068" y="313944"/>
                  </a:lnTo>
                  <a:lnTo>
                    <a:pt x="326136" y="156972"/>
                  </a:lnTo>
                  <a:close/>
                </a:path>
                <a:path w="326390" h="314325">
                  <a:moveTo>
                    <a:pt x="244602" y="0"/>
                  </a:moveTo>
                  <a:lnTo>
                    <a:pt x="81534" y="0"/>
                  </a:lnTo>
                  <a:lnTo>
                    <a:pt x="81534" y="156972"/>
                  </a:lnTo>
                  <a:lnTo>
                    <a:pt x="244602" y="156972"/>
                  </a:lnTo>
                  <a:lnTo>
                    <a:pt x="244602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69669" y="2678429"/>
              <a:ext cx="326390" cy="314325"/>
            </a:xfrm>
            <a:custGeom>
              <a:avLst/>
              <a:gdLst/>
              <a:ahLst/>
              <a:cxnLst/>
              <a:rect l="l" t="t" r="r" b="b"/>
              <a:pathLst>
                <a:path w="326390" h="314325">
                  <a:moveTo>
                    <a:pt x="0" y="156972"/>
                  </a:moveTo>
                  <a:lnTo>
                    <a:pt x="81534" y="156972"/>
                  </a:lnTo>
                  <a:lnTo>
                    <a:pt x="81534" y="0"/>
                  </a:lnTo>
                  <a:lnTo>
                    <a:pt x="244602" y="0"/>
                  </a:lnTo>
                  <a:lnTo>
                    <a:pt x="244602" y="156972"/>
                  </a:lnTo>
                  <a:lnTo>
                    <a:pt x="326136" y="156972"/>
                  </a:lnTo>
                  <a:lnTo>
                    <a:pt x="163068" y="313944"/>
                  </a:lnTo>
                  <a:lnTo>
                    <a:pt x="0" y="1569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69669" y="3291078"/>
              <a:ext cx="326390" cy="314325"/>
            </a:xfrm>
            <a:custGeom>
              <a:avLst/>
              <a:gdLst/>
              <a:ahLst/>
              <a:cxnLst/>
              <a:rect l="l" t="t" r="r" b="b"/>
              <a:pathLst>
                <a:path w="326390" h="314325">
                  <a:moveTo>
                    <a:pt x="326136" y="156972"/>
                  </a:moveTo>
                  <a:lnTo>
                    <a:pt x="0" y="156972"/>
                  </a:lnTo>
                  <a:lnTo>
                    <a:pt x="163068" y="313944"/>
                  </a:lnTo>
                  <a:lnTo>
                    <a:pt x="326136" y="156972"/>
                  </a:lnTo>
                  <a:close/>
                </a:path>
                <a:path w="326390" h="314325">
                  <a:moveTo>
                    <a:pt x="244602" y="0"/>
                  </a:moveTo>
                  <a:lnTo>
                    <a:pt x="81534" y="0"/>
                  </a:lnTo>
                  <a:lnTo>
                    <a:pt x="81534" y="156972"/>
                  </a:lnTo>
                  <a:lnTo>
                    <a:pt x="244602" y="156972"/>
                  </a:lnTo>
                  <a:lnTo>
                    <a:pt x="244602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69669" y="3291078"/>
              <a:ext cx="326390" cy="314325"/>
            </a:xfrm>
            <a:custGeom>
              <a:avLst/>
              <a:gdLst/>
              <a:ahLst/>
              <a:cxnLst/>
              <a:rect l="l" t="t" r="r" b="b"/>
              <a:pathLst>
                <a:path w="326390" h="314325">
                  <a:moveTo>
                    <a:pt x="0" y="156972"/>
                  </a:moveTo>
                  <a:lnTo>
                    <a:pt x="81534" y="156972"/>
                  </a:lnTo>
                  <a:lnTo>
                    <a:pt x="81534" y="0"/>
                  </a:lnTo>
                  <a:lnTo>
                    <a:pt x="244602" y="0"/>
                  </a:lnTo>
                  <a:lnTo>
                    <a:pt x="244602" y="156972"/>
                  </a:lnTo>
                  <a:lnTo>
                    <a:pt x="326136" y="156972"/>
                  </a:lnTo>
                  <a:lnTo>
                    <a:pt x="163068" y="313944"/>
                  </a:lnTo>
                  <a:lnTo>
                    <a:pt x="0" y="1569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69669" y="3879341"/>
              <a:ext cx="326390" cy="314325"/>
            </a:xfrm>
            <a:custGeom>
              <a:avLst/>
              <a:gdLst/>
              <a:ahLst/>
              <a:cxnLst/>
              <a:rect l="l" t="t" r="r" b="b"/>
              <a:pathLst>
                <a:path w="326390" h="314325">
                  <a:moveTo>
                    <a:pt x="326136" y="156971"/>
                  </a:moveTo>
                  <a:lnTo>
                    <a:pt x="0" y="156971"/>
                  </a:lnTo>
                  <a:lnTo>
                    <a:pt x="163068" y="313943"/>
                  </a:lnTo>
                  <a:lnTo>
                    <a:pt x="326136" y="156971"/>
                  </a:lnTo>
                  <a:close/>
                </a:path>
                <a:path w="326390" h="314325">
                  <a:moveTo>
                    <a:pt x="244602" y="0"/>
                  </a:moveTo>
                  <a:lnTo>
                    <a:pt x="81534" y="0"/>
                  </a:lnTo>
                  <a:lnTo>
                    <a:pt x="81534" y="156971"/>
                  </a:lnTo>
                  <a:lnTo>
                    <a:pt x="244602" y="156971"/>
                  </a:lnTo>
                  <a:lnTo>
                    <a:pt x="244602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69669" y="3879341"/>
              <a:ext cx="326390" cy="314325"/>
            </a:xfrm>
            <a:custGeom>
              <a:avLst/>
              <a:gdLst/>
              <a:ahLst/>
              <a:cxnLst/>
              <a:rect l="l" t="t" r="r" b="b"/>
              <a:pathLst>
                <a:path w="326390" h="314325">
                  <a:moveTo>
                    <a:pt x="0" y="156971"/>
                  </a:moveTo>
                  <a:lnTo>
                    <a:pt x="81534" y="156971"/>
                  </a:lnTo>
                  <a:lnTo>
                    <a:pt x="81534" y="0"/>
                  </a:lnTo>
                  <a:lnTo>
                    <a:pt x="244602" y="0"/>
                  </a:lnTo>
                  <a:lnTo>
                    <a:pt x="244602" y="156971"/>
                  </a:lnTo>
                  <a:lnTo>
                    <a:pt x="326136" y="156971"/>
                  </a:lnTo>
                  <a:lnTo>
                    <a:pt x="163068" y="313943"/>
                  </a:lnTo>
                  <a:lnTo>
                    <a:pt x="0" y="15697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69669" y="4540758"/>
              <a:ext cx="326390" cy="314325"/>
            </a:xfrm>
            <a:custGeom>
              <a:avLst/>
              <a:gdLst/>
              <a:ahLst/>
              <a:cxnLst/>
              <a:rect l="l" t="t" r="r" b="b"/>
              <a:pathLst>
                <a:path w="326390" h="314325">
                  <a:moveTo>
                    <a:pt x="326136" y="156972"/>
                  </a:moveTo>
                  <a:lnTo>
                    <a:pt x="0" y="156972"/>
                  </a:lnTo>
                  <a:lnTo>
                    <a:pt x="163068" y="313944"/>
                  </a:lnTo>
                  <a:lnTo>
                    <a:pt x="326136" y="156972"/>
                  </a:lnTo>
                  <a:close/>
                </a:path>
                <a:path w="326390" h="314325">
                  <a:moveTo>
                    <a:pt x="244602" y="0"/>
                  </a:moveTo>
                  <a:lnTo>
                    <a:pt x="81534" y="0"/>
                  </a:lnTo>
                  <a:lnTo>
                    <a:pt x="81534" y="156972"/>
                  </a:lnTo>
                  <a:lnTo>
                    <a:pt x="244602" y="156972"/>
                  </a:lnTo>
                  <a:lnTo>
                    <a:pt x="244602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69669" y="4540758"/>
              <a:ext cx="326390" cy="314325"/>
            </a:xfrm>
            <a:custGeom>
              <a:avLst/>
              <a:gdLst/>
              <a:ahLst/>
              <a:cxnLst/>
              <a:rect l="l" t="t" r="r" b="b"/>
              <a:pathLst>
                <a:path w="326390" h="314325">
                  <a:moveTo>
                    <a:pt x="0" y="156972"/>
                  </a:moveTo>
                  <a:lnTo>
                    <a:pt x="81534" y="156972"/>
                  </a:lnTo>
                  <a:lnTo>
                    <a:pt x="81534" y="0"/>
                  </a:lnTo>
                  <a:lnTo>
                    <a:pt x="244602" y="0"/>
                  </a:lnTo>
                  <a:lnTo>
                    <a:pt x="244602" y="156972"/>
                  </a:lnTo>
                  <a:lnTo>
                    <a:pt x="326136" y="156972"/>
                  </a:lnTo>
                  <a:lnTo>
                    <a:pt x="163068" y="313944"/>
                  </a:lnTo>
                  <a:lnTo>
                    <a:pt x="0" y="1569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69669" y="5153405"/>
              <a:ext cx="326390" cy="312420"/>
            </a:xfrm>
            <a:custGeom>
              <a:avLst/>
              <a:gdLst/>
              <a:ahLst/>
              <a:cxnLst/>
              <a:rect l="l" t="t" r="r" b="b"/>
              <a:pathLst>
                <a:path w="326390" h="312420">
                  <a:moveTo>
                    <a:pt x="326136" y="156210"/>
                  </a:moveTo>
                  <a:lnTo>
                    <a:pt x="0" y="156210"/>
                  </a:lnTo>
                  <a:lnTo>
                    <a:pt x="163068" y="312420"/>
                  </a:lnTo>
                  <a:lnTo>
                    <a:pt x="326136" y="156210"/>
                  </a:lnTo>
                  <a:close/>
                </a:path>
                <a:path w="326390" h="312420">
                  <a:moveTo>
                    <a:pt x="244602" y="0"/>
                  </a:moveTo>
                  <a:lnTo>
                    <a:pt x="81534" y="0"/>
                  </a:lnTo>
                  <a:lnTo>
                    <a:pt x="81534" y="156210"/>
                  </a:lnTo>
                  <a:lnTo>
                    <a:pt x="244602" y="156210"/>
                  </a:lnTo>
                  <a:lnTo>
                    <a:pt x="244602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69669" y="5153405"/>
              <a:ext cx="326390" cy="312420"/>
            </a:xfrm>
            <a:custGeom>
              <a:avLst/>
              <a:gdLst/>
              <a:ahLst/>
              <a:cxnLst/>
              <a:rect l="l" t="t" r="r" b="b"/>
              <a:pathLst>
                <a:path w="326390" h="312420">
                  <a:moveTo>
                    <a:pt x="0" y="156210"/>
                  </a:moveTo>
                  <a:lnTo>
                    <a:pt x="81534" y="156210"/>
                  </a:lnTo>
                  <a:lnTo>
                    <a:pt x="81534" y="0"/>
                  </a:lnTo>
                  <a:lnTo>
                    <a:pt x="244602" y="0"/>
                  </a:lnTo>
                  <a:lnTo>
                    <a:pt x="244602" y="156210"/>
                  </a:lnTo>
                  <a:lnTo>
                    <a:pt x="326136" y="156210"/>
                  </a:lnTo>
                  <a:lnTo>
                    <a:pt x="163068" y="312420"/>
                  </a:lnTo>
                  <a:lnTo>
                    <a:pt x="0" y="15621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60541" y="2678429"/>
              <a:ext cx="325120" cy="314325"/>
            </a:xfrm>
            <a:custGeom>
              <a:avLst/>
              <a:gdLst/>
              <a:ahLst/>
              <a:cxnLst/>
              <a:rect l="l" t="t" r="r" b="b"/>
              <a:pathLst>
                <a:path w="325120" h="314325">
                  <a:moveTo>
                    <a:pt x="324612" y="156972"/>
                  </a:moveTo>
                  <a:lnTo>
                    <a:pt x="0" y="156972"/>
                  </a:lnTo>
                  <a:lnTo>
                    <a:pt x="162306" y="313944"/>
                  </a:lnTo>
                  <a:lnTo>
                    <a:pt x="324612" y="156972"/>
                  </a:lnTo>
                  <a:close/>
                </a:path>
                <a:path w="325120" h="314325">
                  <a:moveTo>
                    <a:pt x="243459" y="0"/>
                  </a:moveTo>
                  <a:lnTo>
                    <a:pt x="81153" y="0"/>
                  </a:lnTo>
                  <a:lnTo>
                    <a:pt x="81153" y="156972"/>
                  </a:lnTo>
                  <a:lnTo>
                    <a:pt x="243459" y="156972"/>
                  </a:lnTo>
                  <a:lnTo>
                    <a:pt x="243459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860541" y="2678429"/>
              <a:ext cx="325120" cy="314325"/>
            </a:xfrm>
            <a:custGeom>
              <a:avLst/>
              <a:gdLst/>
              <a:ahLst/>
              <a:cxnLst/>
              <a:rect l="l" t="t" r="r" b="b"/>
              <a:pathLst>
                <a:path w="325120" h="314325">
                  <a:moveTo>
                    <a:pt x="0" y="156972"/>
                  </a:moveTo>
                  <a:lnTo>
                    <a:pt x="81153" y="156972"/>
                  </a:lnTo>
                  <a:lnTo>
                    <a:pt x="81153" y="0"/>
                  </a:lnTo>
                  <a:lnTo>
                    <a:pt x="243459" y="0"/>
                  </a:lnTo>
                  <a:lnTo>
                    <a:pt x="243459" y="156972"/>
                  </a:lnTo>
                  <a:lnTo>
                    <a:pt x="324612" y="156972"/>
                  </a:lnTo>
                  <a:lnTo>
                    <a:pt x="162306" y="313944"/>
                  </a:lnTo>
                  <a:lnTo>
                    <a:pt x="0" y="1569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60541" y="3291078"/>
              <a:ext cx="325120" cy="314325"/>
            </a:xfrm>
            <a:custGeom>
              <a:avLst/>
              <a:gdLst/>
              <a:ahLst/>
              <a:cxnLst/>
              <a:rect l="l" t="t" r="r" b="b"/>
              <a:pathLst>
                <a:path w="325120" h="314325">
                  <a:moveTo>
                    <a:pt x="324612" y="156972"/>
                  </a:moveTo>
                  <a:lnTo>
                    <a:pt x="0" y="156972"/>
                  </a:lnTo>
                  <a:lnTo>
                    <a:pt x="162306" y="313944"/>
                  </a:lnTo>
                  <a:lnTo>
                    <a:pt x="324612" y="156972"/>
                  </a:lnTo>
                  <a:close/>
                </a:path>
                <a:path w="325120" h="314325">
                  <a:moveTo>
                    <a:pt x="243459" y="0"/>
                  </a:moveTo>
                  <a:lnTo>
                    <a:pt x="81153" y="0"/>
                  </a:lnTo>
                  <a:lnTo>
                    <a:pt x="81153" y="156972"/>
                  </a:lnTo>
                  <a:lnTo>
                    <a:pt x="243459" y="156972"/>
                  </a:lnTo>
                  <a:lnTo>
                    <a:pt x="243459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60541" y="3291078"/>
              <a:ext cx="325120" cy="314325"/>
            </a:xfrm>
            <a:custGeom>
              <a:avLst/>
              <a:gdLst/>
              <a:ahLst/>
              <a:cxnLst/>
              <a:rect l="l" t="t" r="r" b="b"/>
              <a:pathLst>
                <a:path w="325120" h="314325">
                  <a:moveTo>
                    <a:pt x="0" y="156972"/>
                  </a:moveTo>
                  <a:lnTo>
                    <a:pt x="81153" y="156972"/>
                  </a:lnTo>
                  <a:lnTo>
                    <a:pt x="81153" y="0"/>
                  </a:lnTo>
                  <a:lnTo>
                    <a:pt x="243459" y="0"/>
                  </a:lnTo>
                  <a:lnTo>
                    <a:pt x="243459" y="156972"/>
                  </a:lnTo>
                  <a:lnTo>
                    <a:pt x="324612" y="156972"/>
                  </a:lnTo>
                  <a:lnTo>
                    <a:pt x="162306" y="313944"/>
                  </a:lnTo>
                  <a:lnTo>
                    <a:pt x="0" y="1569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60541" y="3879341"/>
              <a:ext cx="325120" cy="314325"/>
            </a:xfrm>
            <a:custGeom>
              <a:avLst/>
              <a:gdLst/>
              <a:ahLst/>
              <a:cxnLst/>
              <a:rect l="l" t="t" r="r" b="b"/>
              <a:pathLst>
                <a:path w="325120" h="314325">
                  <a:moveTo>
                    <a:pt x="324612" y="156971"/>
                  </a:moveTo>
                  <a:lnTo>
                    <a:pt x="0" y="156971"/>
                  </a:lnTo>
                  <a:lnTo>
                    <a:pt x="162306" y="313943"/>
                  </a:lnTo>
                  <a:lnTo>
                    <a:pt x="324612" y="156971"/>
                  </a:lnTo>
                  <a:close/>
                </a:path>
                <a:path w="325120" h="314325">
                  <a:moveTo>
                    <a:pt x="243459" y="0"/>
                  </a:moveTo>
                  <a:lnTo>
                    <a:pt x="81153" y="0"/>
                  </a:lnTo>
                  <a:lnTo>
                    <a:pt x="81153" y="156971"/>
                  </a:lnTo>
                  <a:lnTo>
                    <a:pt x="243459" y="156971"/>
                  </a:lnTo>
                  <a:lnTo>
                    <a:pt x="243459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60541" y="3879341"/>
              <a:ext cx="325120" cy="314325"/>
            </a:xfrm>
            <a:custGeom>
              <a:avLst/>
              <a:gdLst/>
              <a:ahLst/>
              <a:cxnLst/>
              <a:rect l="l" t="t" r="r" b="b"/>
              <a:pathLst>
                <a:path w="325120" h="314325">
                  <a:moveTo>
                    <a:pt x="0" y="156971"/>
                  </a:moveTo>
                  <a:lnTo>
                    <a:pt x="81153" y="156971"/>
                  </a:lnTo>
                  <a:lnTo>
                    <a:pt x="81153" y="0"/>
                  </a:lnTo>
                  <a:lnTo>
                    <a:pt x="243459" y="0"/>
                  </a:lnTo>
                  <a:lnTo>
                    <a:pt x="243459" y="156971"/>
                  </a:lnTo>
                  <a:lnTo>
                    <a:pt x="324612" y="156971"/>
                  </a:lnTo>
                  <a:lnTo>
                    <a:pt x="162306" y="313943"/>
                  </a:lnTo>
                  <a:lnTo>
                    <a:pt x="0" y="15697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860541" y="4540758"/>
              <a:ext cx="325120" cy="314325"/>
            </a:xfrm>
            <a:custGeom>
              <a:avLst/>
              <a:gdLst/>
              <a:ahLst/>
              <a:cxnLst/>
              <a:rect l="l" t="t" r="r" b="b"/>
              <a:pathLst>
                <a:path w="325120" h="314325">
                  <a:moveTo>
                    <a:pt x="324612" y="156972"/>
                  </a:moveTo>
                  <a:lnTo>
                    <a:pt x="0" y="156972"/>
                  </a:lnTo>
                  <a:lnTo>
                    <a:pt x="162306" y="313944"/>
                  </a:lnTo>
                  <a:lnTo>
                    <a:pt x="324612" y="156972"/>
                  </a:lnTo>
                  <a:close/>
                </a:path>
                <a:path w="325120" h="314325">
                  <a:moveTo>
                    <a:pt x="243459" y="0"/>
                  </a:moveTo>
                  <a:lnTo>
                    <a:pt x="81153" y="0"/>
                  </a:lnTo>
                  <a:lnTo>
                    <a:pt x="81153" y="156972"/>
                  </a:lnTo>
                  <a:lnTo>
                    <a:pt x="243459" y="156972"/>
                  </a:lnTo>
                  <a:lnTo>
                    <a:pt x="243459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60541" y="4540758"/>
              <a:ext cx="325120" cy="314325"/>
            </a:xfrm>
            <a:custGeom>
              <a:avLst/>
              <a:gdLst/>
              <a:ahLst/>
              <a:cxnLst/>
              <a:rect l="l" t="t" r="r" b="b"/>
              <a:pathLst>
                <a:path w="325120" h="314325">
                  <a:moveTo>
                    <a:pt x="0" y="156972"/>
                  </a:moveTo>
                  <a:lnTo>
                    <a:pt x="81153" y="156972"/>
                  </a:lnTo>
                  <a:lnTo>
                    <a:pt x="81153" y="0"/>
                  </a:lnTo>
                  <a:lnTo>
                    <a:pt x="243459" y="0"/>
                  </a:lnTo>
                  <a:lnTo>
                    <a:pt x="243459" y="156972"/>
                  </a:lnTo>
                  <a:lnTo>
                    <a:pt x="324612" y="156972"/>
                  </a:lnTo>
                  <a:lnTo>
                    <a:pt x="162306" y="313944"/>
                  </a:lnTo>
                  <a:lnTo>
                    <a:pt x="0" y="1569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60541" y="5153405"/>
              <a:ext cx="325120" cy="312420"/>
            </a:xfrm>
            <a:custGeom>
              <a:avLst/>
              <a:gdLst/>
              <a:ahLst/>
              <a:cxnLst/>
              <a:rect l="l" t="t" r="r" b="b"/>
              <a:pathLst>
                <a:path w="325120" h="312420">
                  <a:moveTo>
                    <a:pt x="324612" y="156210"/>
                  </a:moveTo>
                  <a:lnTo>
                    <a:pt x="0" y="156210"/>
                  </a:lnTo>
                  <a:lnTo>
                    <a:pt x="162306" y="312420"/>
                  </a:lnTo>
                  <a:lnTo>
                    <a:pt x="324612" y="156210"/>
                  </a:lnTo>
                  <a:close/>
                </a:path>
                <a:path w="325120" h="312420">
                  <a:moveTo>
                    <a:pt x="243459" y="0"/>
                  </a:moveTo>
                  <a:lnTo>
                    <a:pt x="81153" y="0"/>
                  </a:lnTo>
                  <a:lnTo>
                    <a:pt x="81153" y="156210"/>
                  </a:lnTo>
                  <a:lnTo>
                    <a:pt x="243459" y="156210"/>
                  </a:lnTo>
                  <a:lnTo>
                    <a:pt x="243459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60541" y="5153405"/>
              <a:ext cx="325120" cy="312420"/>
            </a:xfrm>
            <a:custGeom>
              <a:avLst/>
              <a:gdLst/>
              <a:ahLst/>
              <a:cxnLst/>
              <a:rect l="l" t="t" r="r" b="b"/>
              <a:pathLst>
                <a:path w="325120" h="312420">
                  <a:moveTo>
                    <a:pt x="0" y="156210"/>
                  </a:moveTo>
                  <a:lnTo>
                    <a:pt x="81153" y="156210"/>
                  </a:lnTo>
                  <a:lnTo>
                    <a:pt x="81153" y="0"/>
                  </a:lnTo>
                  <a:lnTo>
                    <a:pt x="243459" y="0"/>
                  </a:lnTo>
                  <a:lnTo>
                    <a:pt x="243459" y="156210"/>
                  </a:lnTo>
                  <a:lnTo>
                    <a:pt x="324612" y="156210"/>
                  </a:lnTo>
                  <a:lnTo>
                    <a:pt x="162306" y="312420"/>
                  </a:lnTo>
                  <a:lnTo>
                    <a:pt x="0" y="15621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42516" y="1763776"/>
              <a:ext cx="1434337" cy="546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774184" y="1762886"/>
              <a:ext cx="1948941" cy="5680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73273" y="1099566"/>
              <a:ext cx="3182620" cy="733425"/>
            </a:xfrm>
            <a:custGeom>
              <a:avLst/>
              <a:gdLst/>
              <a:ahLst/>
              <a:cxnLst/>
              <a:rect l="l" t="t" r="r" b="b"/>
              <a:pathLst>
                <a:path w="3182620" h="733425">
                  <a:moveTo>
                    <a:pt x="3059938" y="0"/>
                  </a:moveTo>
                  <a:lnTo>
                    <a:pt x="122174" y="0"/>
                  </a:lnTo>
                  <a:lnTo>
                    <a:pt x="74634" y="9606"/>
                  </a:lnTo>
                  <a:lnTo>
                    <a:pt x="35798" y="35798"/>
                  </a:lnTo>
                  <a:lnTo>
                    <a:pt x="9606" y="74634"/>
                  </a:lnTo>
                  <a:lnTo>
                    <a:pt x="0" y="122174"/>
                  </a:lnTo>
                  <a:lnTo>
                    <a:pt x="0" y="610870"/>
                  </a:lnTo>
                  <a:lnTo>
                    <a:pt x="9606" y="658409"/>
                  </a:lnTo>
                  <a:lnTo>
                    <a:pt x="35798" y="697245"/>
                  </a:lnTo>
                  <a:lnTo>
                    <a:pt x="74634" y="723437"/>
                  </a:lnTo>
                  <a:lnTo>
                    <a:pt x="122174" y="733044"/>
                  </a:lnTo>
                  <a:lnTo>
                    <a:pt x="3059938" y="733044"/>
                  </a:lnTo>
                  <a:lnTo>
                    <a:pt x="3107477" y="723437"/>
                  </a:lnTo>
                  <a:lnTo>
                    <a:pt x="3146313" y="697245"/>
                  </a:lnTo>
                  <a:lnTo>
                    <a:pt x="3172505" y="658409"/>
                  </a:lnTo>
                  <a:lnTo>
                    <a:pt x="3182112" y="610870"/>
                  </a:lnTo>
                  <a:lnTo>
                    <a:pt x="3182112" y="122174"/>
                  </a:lnTo>
                  <a:lnTo>
                    <a:pt x="3172505" y="74634"/>
                  </a:lnTo>
                  <a:lnTo>
                    <a:pt x="3146313" y="35798"/>
                  </a:lnTo>
                  <a:lnTo>
                    <a:pt x="3107477" y="9606"/>
                  </a:lnTo>
                  <a:lnTo>
                    <a:pt x="305993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573273" y="1099566"/>
              <a:ext cx="3182620" cy="733425"/>
            </a:xfrm>
            <a:custGeom>
              <a:avLst/>
              <a:gdLst/>
              <a:ahLst/>
              <a:cxnLst/>
              <a:rect l="l" t="t" r="r" b="b"/>
              <a:pathLst>
                <a:path w="3182620" h="733425">
                  <a:moveTo>
                    <a:pt x="0" y="122174"/>
                  </a:moveTo>
                  <a:lnTo>
                    <a:pt x="9606" y="74634"/>
                  </a:lnTo>
                  <a:lnTo>
                    <a:pt x="35798" y="35798"/>
                  </a:lnTo>
                  <a:lnTo>
                    <a:pt x="74634" y="9606"/>
                  </a:lnTo>
                  <a:lnTo>
                    <a:pt x="122174" y="0"/>
                  </a:lnTo>
                  <a:lnTo>
                    <a:pt x="3059938" y="0"/>
                  </a:lnTo>
                  <a:lnTo>
                    <a:pt x="3107477" y="9606"/>
                  </a:lnTo>
                  <a:lnTo>
                    <a:pt x="3146313" y="35798"/>
                  </a:lnTo>
                  <a:lnTo>
                    <a:pt x="3172505" y="74634"/>
                  </a:lnTo>
                  <a:lnTo>
                    <a:pt x="3182112" y="122174"/>
                  </a:lnTo>
                  <a:lnTo>
                    <a:pt x="3182112" y="610870"/>
                  </a:lnTo>
                  <a:lnTo>
                    <a:pt x="3172505" y="658409"/>
                  </a:lnTo>
                  <a:lnTo>
                    <a:pt x="3146313" y="697245"/>
                  </a:lnTo>
                  <a:lnTo>
                    <a:pt x="3107477" y="723437"/>
                  </a:lnTo>
                  <a:lnTo>
                    <a:pt x="3059938" y="733044"/>
                  </a:lnTo>
                  <a:lnTo>
                    <a:pt x="122174" y="733044"/>
                  </a:lnTo>
                  <a:lnTo>
                    <a:pt x="74634" y="723437"/>
                  </a:lnTo>
                  <a:lnTo>
                    <a:pt x="35798" y="697245"/>
                  </a:lnTo>
                  <a:lnTo>
                    <a:pt x="9606" y="658409"/>
                  </a:lnTo>
                  <a:lnTo>
                    <a:pt x="0" y="610870"/>
                  </a:lnTo>
                  <a:lnTo>
                    <a:pt x="0" y="122174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3619627" y="1338960"/>
              <a:ext cx="1088390" cy="2508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5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Risk</a:t>
              </a:r>
              <a:r>
                <a:rPr sz="1500" b="1" spc="-6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5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Yönetimi</a:t>
              </a:r>
              <a:endParaRPr sz="1500">
                <a:latin typeface="Calibri"/>
                <a:cs typeface="Calibri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2417826" y="3122803"/>
              <a:ext cx="1947545" cy="2463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Risklerin Tanımlanması </a:t>
              </a:r>
              <a:r>
                <a:rPr sz="750" dirty="0">
                  <a:latin typeface="Calibri"/>
                  <a:cs typeface="Calibri"/>
                </a:rPr>
                <a:t>sürecini kapsar. </a:t>
              </a:r>
              <a:r>
                <a:rPr sz="750" spc="-5" dirty="0">
                  <a:latin typeface="Calibri"/>
                  <a:cs typeface="Calibri"/>
                </a:rPr>
                <a:t>Riskler </a:t>
              </a:r>
              <a:r>
                <a:rPr sz="750" dirty="0">
                  <a:latin typeface="Calibri"/>
                  <a:cs typeface="Calibri"/>
                </a:rPr>
                <a:t>bu  </a:t>
              </a:r>
              <a:r>
                <a:rPr sz="750" spc="-5" dirty="0">
                  <a:latin typeface="Calibri"/>
                  <a:cs typeface="Calibri"/>
                </a:rPr>
                <a:t>Aşamada</a:t>
              </a:r>
              <a:r>
                <a:rPr sz="750" spc="-40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belirlenir.</a:t>
              </a:r>
              <a:endParaRPr sz="750">
                <a:latin typeface="Calibri"/>
                <a:cs typeface="Calibri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2405252" y="3616325"/>
              <a:ext cx="2285365" cy="3606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Riski hesaplamak amacıyla yapılan sistematik  Çalışmalardır. Riske ait </a:t>
              </a:r>
              <a:r>
                <a:rPr sz="750" dirty="0">
                  <a:latin typeface="Calibri"/>
                  <a:cs typeface="Calibri"/>
                </a:rPr>
                <a:t>etki </a:t>
              </a:r>
              <a:r>
                <a:rPr sz="750" spc="-5" dirty="0">
                  <a:latin typeface="Calibri"/>
                  <a:cs typeface="Calibri"/>
                </a:rPr>
                <a:t>ve olasılık analizleri tanımlanır.  Risk modeli </a:t>
              </a:r>
              <a:r>
                <a:rPr sz="750" dirty="0">
                  <a:latin typeface="Calibri"/>
                  <a:cs typeface="Calibri"/>
                </a:rPr>
                <a:t>sonucunda </a:t>
              </a:r>
              <a:r>
                <a:rPr sz="750" spc="-5" dirty="0">
                  <a:latin typeface="Calibri"/>
                  <a:cs typeface="Calibri"/>
                </a:rPr>
                <a:t>riskin </a:t>
              </a:r>
              <a:r>
                <a:rPr sz="750" dirty="0">
                  <a:latin typeface="Calibri"/>
                  <a:cs typeface="Calibri"/>
                </a:rPr>
                <a:t>ortaya konulduğu</a:t>
              </a:r>
              <a:r>
                <a:rPr sz="750" spc="30" dirty="0">
                  <a:latin typeface="Calibri"/>
                  <a:cs typeface="Calibri"/>
                </a:rPr>
                <a:t> </a:t>
              </a:r>
              <a:r>
                <a:rPr sz="750" dirty="0">
                  <a:latin typeface="Calibri"/>
                  <a:cs typeface="Calibri"/>
                </a:rPr>
                <a:t>süreçtir.</a:t>
              </a: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2383027" y="4199635"/>
              <a:ext cx="2153285" cy="3606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Risk Analizi </a:t>
              </a:r>
              <a:r>
                <a:rPr sz="750" dirty="0">
                  <a:latin typeface="Calibri"/>
                  <a:cs typeface="Calibri"/>
                </a:rPr>
                <a:t>sonucunda </a:t>
              </a:r>
              <a:r>
                <a:rPr sz="750" spc="-5" dirty="0">
                  <a:latin typeface="Calibri"/>
                  <a:cs typeface="Calibri"/>
                </a:rPr>
                <a:t>hesaplanmış olan risk değerinin  </a:t>
              </a:r>
              <a:r>
                <a:rPr sz="750" dirty="0">
                  <a:latin typeface="Calibri"/>
                  <a:cs typeface="Calibri"/>
                </a:rPr>
                <a:t>Kurum bünyesinde </a:t>
              </a:r>
              <a:r>
                <a:rPr sz="750" spc="-5" dirty="0">
                  <a:latin typeface="Calibri"/>
                  <a:cs typeface="Calibri"/>
                </a:rPr>
                <a:t>belirlenmiş olan kriterlere </a:t>
              </a:r>
              <a:r>
                <a:rPr sz="750" dirty="0">
                  <a:latin typeface="Calibri"/>
                  <a:cs typeface="Calibri"/>
                </a:rPr>
                <a:t>göre  </a:t>
              </a:r>
              <a:r>
                <a:rPr sz="750" spc="-5" dirty="0">
                  <a:latin typeface="Calibri"/>
                  <a:cs typeface="Calibri"/>
                </a:rPr>
                <a:t>Yorumlandığı</a:t>
              </a:r>
              <a:r>
                <a:rPr sz="750" spc="-30" dirty="0">
                  <a:latin typeface="Calibri"/>
                  <a:cs typeface="Calibri"/>
                </a:rPr>
                <a:t> </a:t>
              </a:r>
              <a:r>
                <a:rPr sz="750" dirty="0">
                  <a:latin typeface="Calibri"/>
                  <a:cs typeface="Calibri"/>
                </a:rPr>
                <a:t>yerdir.</a:t>
              </a:r>
              <a:endParaRPr sz="750">
                <a:latin typeface="Calibri"/>
                <a:cs typeface="Calibri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2383027" y="4834001"/>
              <a:ext cx="2421255" cy="2463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Risk Derecelendirme </a:t>
              </a:r>
              <a:r>
                <a:rPr sz="750" dirty="0">
                  <a:latin typeface="Calibri"/>
                  <a:cs typeface="Calibri"/>
                </a:rPr>
                <a:t>sonucunda ortaya çıkan </a:t>
              </a:r>
              <a:r>
                <a:rPr sz="750" spc="-5" dirty="0">
                  <a:latin typeface="Calibri"/>
                  <a:cs typeface="Calibri"/>
                </a:rPr>
                <a:t>risk değerlerinin  </a:t>
              </a:r>
              <a:r>
                <a:rPr sz="750" dirty="0">
                  <a:latin typeface="Calibri"/>
                  <a:cs typeface="Calibri"/>
                </a:rPr>
                <a:t>Kurumca kabul </a:t>
              </a:r>
              <a:r>
                <a:rPr sz="750" spc="-5" dirty="0">
                  <a:latin typeface="Calibri"/>
                  <a:cs typeface="Calibri"/>
                </a:rPr>
                <a:t>edilebilecek seviyenin belirlendiği</a:t>
              </a:r>
              <a:r>
                <a:rPr sz="750" spc="140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aşamadır.</a:t>
              </a:r>
              <a:endParaRPr sz="750">
                <a:latin typeface="Calibri"/>
                <a:cs typeface="Calibri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2405252" y="5435980"/>
              <a:ext cx="2169795" cy="2463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Derecelenmiş risklerin risk işleme </a:t>
              </a:r>
              <a:r>
                <a:rPr sz="750" dirty="0">
                  <a:latin typeface="Calibri"/>
                  <a:cs typeface="Calibri"/>
                </a:rPr>
                <a:t>öncesinde </a:t>
              </a:r>
              <a:r>
                <a:rPr sz="750" spc="-5" dirty="0">
                  <a:latin typeface="Calibri"/>
                  <a:cs typeface="Calibri"/>
                </a:rPr>
                <a:t>işleme için  </a:t>
              </a:r>
              <a:r>
                <a:rPr sz="750" dirty="0">
                  <a:latin typeface="Calibri"/>
                  <a:cs typeface="Calibri"/>
                </a:rPr>
                <a:t>Kurum şartlarına göre </a:t>
              </a:r>
              <a:r>
                <a:rPr sz="750" spc="-5" dirty="0">
                  <a:latin typeface="Calibri"/>
                  <a:cs typeface="Calibri"/>
                </a:rPr>
                <a:t>önceliklendirilmesi</a:t>
              </a:r>
              <a:r>
                <a:rPr sz="750" spc="5" dirty="0">
                  <a:latin typeface="Calibri"/>
                  <a:cs typeface="Calibri"/>
                </a:rPr>
                <a:t> </a:t>
              </a:r>
              <a:r>
                <a:rPr sz="750" dirty="0">
                  <a:latin typeface="Calibri"/>
                  <a:cs typeface="Calibri"/>
                </a:rPr>
                <a:t>aşamasıdır..</a:t>
              </a:r>
              <a:endParaRPr sz="750">
                <a:latin typeface="Calibri"/>
                <a:cs typeface="Calibri"/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7093711" y="2758947"/>
              <a:ext cx="1837055" cy="5899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Riski </a:t>
              </a:r>
              <a:r>
                <a:rPr sz="750" dirty="0">
                  <a:latin typeface="Calibri"/>
                  <a:cs typeface="Calibri"/>
                </a:rPr>
                <a:t>ortaya çıkaran </a:t>
              </a:r>
              <a:r>
                <a:rPr sz="750" spc="-5" dirty="0">
                  <a:latin typeface="Calibri"/>
                  <a:cs typeface="Calibri"/>
                </a:rPr>
                <a:t>veya </a:t>
              </a:r>
              <a:r>
                <a:rPr sz="750" dirty="0">
                  <a:latin typeface="Calibri"/>
                  <a:cs typeface="Calibri"/>
                </a:rPr>
                <a:t>artmasına sebep </a:t>
              </a:r>
              <a:r>
                <a:rPr sz="750" spc="-5" dirty="0">
                  <a:latin typeface="Calibri"/>
                  <a:cs typeface="Calibri"/>
                </a:rPr>
                <a:t>olan  faaliyetlere başlanılmaması</a:t>
              </a:r>
              <a:r>
                <a:rPr sz="750" spc="40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veya</a:t>
              </a:r>
              <a:endParaRPr sz="75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sz="750" dirty="0">
                  <a:latin typeface="Calibri"/>
                  <a:cs typeface="Calibri"/>
                </a:rPr>
                <a:t>son </a:t>
              </a:r>
              <a:r>
                <a:rPr sz="750" spc="-5" dirty="0">
                  <a:latin typeface="Calibri"/>
                  <a:cs typeface="Calibri"/>
                </a:rPr>
                <a:t>verilerek</a:t>
              </a:r>
              <a:r>
                <a:rPr sz="750" spc="10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kaçınılmasıdır.</a:t>
              </a:r>
              <a:endParaRPr sz="750">
                <a:latin typeface="Calibri"/>
                <a:cs typeface="Calibri"/>
              </a:endParaRPr>
            </a:p>
            <a:p>
              <a:pPr marL="12700" marR="23241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Diğer risklerin önemini arttırabilir veya  fırsatların kaybedilmesine neden</a:t>
              </a:r>
              <a:r>
                <a:rPr sz="750" spc="75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olabilir.</a:t>
              </a:r>
              <a:endParaRPr sz="750">
                <a:latin typeface="Calibri"/>
                <a:cs typeface="Calibri"/>
              </a:endParaRPr>
            </a:p>
          </p:txBody>
        </p:sp>
        <p:sp>
          <p:nvSpPr>
            <p:cNvPr id="69" name="object 69"/>
            <p:cNvSpPr txBox="1"/>
            <p:nvPr/>
          </p:nvSpPr>
          <p:spPr>
            <a:xfrm>
              <a:off x="7048881" y="3478911"/>
              <a:ext cx="1997710" cy="20243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52705">
                <a:lnSpc>
                  <a:spcPts val="1030"/>
                </a:lnSpc>
              </a:pPr>
              <a:r>
                <a:rPr sz="750" dirty="0">
                  <a:latin typeface="Calibri"/>
                  <a:cs typeface="Calibri"/>
                </a:rPr>
                <a:t>Uygun </a:t>
              </a:r>
              <a:r>
                <a:rPr sz="750" spc="-5" dirty="0">
                  <a:latin typeface="Calibri"/>
                  <a:cs typeface="Calibri"/>
                </a:rPr>
                <a:t>kontroller </a:t>
              </a:r>
              <a:r>
                <a:rPr sz="750" dirty="0">
                  <a:latin typeface="Calibri"/>
                  <a:cs typeface="Calibri"/>
                </a:rPr>
                <a:t>yardımı </a:t>
              </a:r>
              <a:r>
                <a:rPr sz="750" spc="-5" dirty="0">
                  <a:latin typeface="Calibri"/>
                  <a:cs typeface="Calibri"/>
                </a:rPr>
                <a:t>ile olayların olumsuz  etkilerinin </a:t>
              </a:r>
              <a:r>
                <a:rPr sz="750" dirty="0">
                  <a:latin typeface="Calibri"/>
                  <a:cs typeface="Calibri"/>
                </a:rPr>
                <a:t>ortaya çıkma </a:t>
              </a:r>
              <a:r>
                <a:rPr sz="750" spc="-5" dirty="0">
                  <a:latin typeface="Calibri"/>
                  <a:cs typeface="Calibri"/>
                </a:rPr>
                <a:t>ihtimalinin</a:t>
              </a:r>
              <a:r>
                <a:rPr sz="750" spc="80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azaltılmasıdır</a:t>
              </a:r>
              <a:r>
                <a:rPr sz="900" spc="-5" dirty="0">
                  <a:latin typeface="Calibri"/>
                  <a:cs typeface="Calibri"/>
                </a:rPr>
                <a:t>.</a:t>
              </a:r>
              <a:endParaRPr sz="900">
                <a:latin typeface="Calibri"/>
                <a:cs typeface="Calibri"/>
              </a:endParaRPr>
            </a:p>
            <a:p>
              <a:pPr marL="12700" marR="84455">
                <a:lnSpc>
                  <a:spcPct val="100000"/>
                </a:lnSpc>
                <a:spcBef>
                  <a:spcPts val="670"/>
                </a:spcBef>
              </a:pPr>
              <a:r>
                <a:rPr sz="750" spc="-5" dirty="0">
                  <a:latin typeface="Calibri"/>
                  <a:cs typeface="Calibri"/>
                </a:rPr>
                <a:t>Olayların olası olumsuz etkilerinin </a:t>
              </a:r>
              <a:r>
                <a:rPr sz="750" dirty="0">
                  <a:latin typeface="Calibri"/>
                  <a:cs typeface="Calibri"/>
                </a:rPr>
                <a:t>büyüklüğünün  </a:t>
              </a:r>
              <a:r>
                <a:rPr sz="750" spc="-5" dirty="0">
                  <a:latin typeface="Calibri"/>
                  <a:cs typeface="Calibri"/>
                </a:rPr>
                <a:t>azaltılarak potansiyel kayıpların</a:t>
              </a:r>
              <a:r>
                <a:rPr sz="750" spc="125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azaltılması</a:t>
              </a:r>
              <a:endParaRPr sz="750">
                <a:latin typeface="Calibri"/>
                <a:cs typeface="Calibri"/>
              </a:endParaRPr>
            </a:p>
            <a:p>
              <a:pPr marL="12700" marR="3429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için gerekli kontrollerin belirlenmesi </a:t>
              </a:r>
              <a:r>
                <a:rPr sz="750" dirty="0">
                  <a:latin typeface="Calibri"/>
                  <a:cs typeface="Calibri"/>
                </a:rPr>
                <a:t>ve </a:t>
              </a:r>
              <a:r>
                <a:rPr sz="750" spc="-5" dirty="0">
                  <a:latin typeface="Calibri"/>
                  <a:cs typeface="Calibri"/>
                </a:rPr>
                <a:t>uygulanm  </a:t>
              </a:r>
              <a:r>
                <a:rPr sz="750" dirty="0">
                  <a:latin typeface="Calibri"/>
                  <a:cs typeface="Calibri"/>
                </a:rPr>
                <a:t>asını</a:t>
              </a:r>
              <a:r>
                <a:rPr sz="750" spc="-50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gerektirir.</a:t>
              </a:r>
              <a:endParaRPr sz="750">
                <a:latin typeface="Calibri"/>
                <a:cs typeface="Calibri"/>
              </a:endParaRPr>
            </a:p>
            <a:p>
              <a:pPr marL="12700" marR="27305" algn="just">
                <a:lnSpc>
                  <a:spcPct val="100000"/>
                </a:lnSpc>
              </a:pPr>
              <a:r>
                <a:rPr sz="750" dirty="0">
                  <a:latin typeface="Calibri"/>
                  <a:cs typeface="Calibri"/>
                </a:rPr>
                <a:t>Örneğin yangından zarar görmemesi </a:t>
              </a:r>
              <a:r>
                <a:rPr sz="750" spc="-5" dirty="0">
                  <a:latin typeface="Calibri"/>
                  <a:cs typeface="Calibri"/>
                </a:rPr>
                <a:t>için stokların  azaltılması, </a:t>
              </a:r>
              <a:r>
                <a:rPr sz="750" dirty="0">
                  <a:latin typeface="Calibri"/>
                  <a:cs typeface="Calibri"/>
                </a:rPr>
                <a:t>yangından </a:t>
              </a:r>
              <a:r>
                <a:rPr sz="750" spc="-5" dirty="0">
                  <a:latin typeface="Calibri"/>
                  <a:cs typeface="Calibri"/>
                </a:rPr>
                <a:t>sonra ise </a:t>
              </a:r>
              <a:r>
                <a:rPr sz="750" dirty="0">
                  <a:latin typeface="Calibri"/>
                  <a:cs typeface="Calibri"/>
                </a:rPr>
                <a:t>acil </a:t>
              </a:r>
              <a:r>
                <a:rPr sz="750" spc="-5" dirty="0">
                  <a:latin typeface="Calibri"/>
                  <a:cs typeface="Calibri"/>
                </a:rPr>
                <a:t>durum planın  ın</a:t>
              </a:r>
              <a:r>
                <a:rPr sz="750" spc="-40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uygulanması.</a:t>
              </a:r>
              <a:endParaRPr sz="750">
                <a:latin typeface="Calibri"/>
                <a:cs typeface="Calibri"/>
              </a:endParaRPr>
            </a:p>
            <a:p>
              <a:pPr marL="12700" marR="55244">
                <a:lnSpc>
                  <a:spcPct val="100000"/>
                </a:lnSpc>
                <a:spcBef>
                  <a:spcPts val="465"/>
                </a:spcBef>
              </a:pPr>
              <a:r>
                <a:rPr sz="750" spc="-5" dirty="0">
                  <a:latin typeface="Calibri"/>
                  <a:cs typeface="Calibri"/>
                </a:rPr>
                <a:t>Riskin bir </a:t>
              </a:r>
              <a:r>
                <a:rPr sz="750" dirty="0">
                  <a:latin typeface="Calibri"/>
                  <a:cs typeface="Calibri"/>
                </a:rPr>
                <a:t>parçasının </a:t>
              </a:r>
              <a:r>
                <a:rPr sz="750" spc="-5" dirty="0">
                  <a:latin typeface="Calibri"/>
                  <a:cs typeface="Calibri"/>
                </a:rPr>
                <a:t>veya tümünün diğer bir </a:t>
              </a:r>
              <a:r>
                <a:rPr sz="750" dirty="0">
                  <a:latin typeface="Calibri"/>
                  <a:cs typeface="Calibri"/>
                </a:rPr>
                <a:t>taraf  </a:t>
              </a:r>
              <a:r>
                <a:rPr sz="750" spc="-5" dirty="0">
                  <a:latin typeface="Calibri"/>
                  <a:cs typeface="Calibri"/>
                </a:rPr>
                <a:t>veya </a:t>
              </a:r>
              <a:r>
                <a:rPr sz="750" dirty="0">
                  <a:latin typeface="Calibri"/>
                  <a:cs typeface="Calibri"/>
                </a:rPr>
                <a:t>taraflarca</a:t>
              </a:r>
              <a:r>
                <a:rPr sz="750" spc="-35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üstlenilmesidir.</a:t>
              </a:r>
              <a:endParaRPr sz="750">
                <a:latin typeface="Calibri"/>
                <a:cs typeface="Calibri"/>
              </a:endParaRPr>
            </a:p>
            <a:p>
              <a:pPr marL="12700" marR="4191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Anlaşmaların kullanılması, </a:t>
              </a:r>
              <a:r>
                <a:rPr sz="750" dirty="0">
                  <a:latin typeface="Calibri"/>
                  <a:cs typeface="Calibri"/>
                </a:rPr>
                <a:t>sigorta uygulamaları  </a:t>
              </a:r>
              <a:r>
                <a:rPr sz="750" spc="-5" dirty="0">
                  <a:latin typeface="Calibri"/>
                  <a:cs typeface="Calibri"/>
                </a:rPr>
                <a:t>ve ortaklık gibi </a:t>
              </a:r>
              <a:r>
                <a:rPr sz="750" dirty="0">
                  <a:latin typeface="Calibri"/>
                  <a:cs typeface="Calibri"/>
                </a:rPr>
                <a:t>organizasyonel </a:t>
              </a:r>
              <a:r>
                <a:rPr sz="750" spc="-5" dirty="0">
                  <a:latin typeface="Calibri"/>
                  <a:cs typeface="Calibri"/>
                </a:rPr>
                <a:t>yapılandırmalar </a:t>
              </a:r>
              <a:r>
                <a:rPr sz="750" dirty="0">
                  <a:latin typeface="Calibri"/>
                  <a:cs typeface="Calibri"/>
                </a:rPr>
                <a:t>sa  </a:t>
              </a:r>
              <a:r>
                <a:rPr sz="750" spc="-5" dirty="0">
                  <a:latin typeface="Calibri"/>
                  <a:cs typeface="Calibri"/>
                </a:rPr>
                <a:t>yılabilir. </a:t>
              </a:r>
              <a:r>
                <a:rPr sz="750" dirty="0">
                  <a:latin typeface="Calibri"/>
                  <a:cs typeface="Calibri"/>
                </a:rPr>
                <a:t>Ancak bu </a:t>
              </a:r>
              <a:r>
                <a:rPr sz="750" spc="-5" dirty="0">
                  <a:latin typeface="Calibri"/>
                  <a:cs typeface="Calibri"/>
                </a:rPr>
                <a:t>durumda risk </a:t>
              </a:r>
              <a:r>
                <a:rPr sz="750" dirty="0">
                  <a:latin typeface="Calibri"/>
                  <a:cs typeface="Calibri"/>
                </a:rPr>
                <a:t>transfer  kararlarında</a:t>
              </a:r>
              <a:r>
                <a:rPr sz="750" spc="-50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mutlaka</a:t>
              </a:r>
              <a:endParaRPr sz="75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sz="750" spc="-10" dirty="0">
                  <a:latin typeface="Calibri"/>
                  <a:cs typeface="Calibri"/>
                </a:rPr>
                <a:t>fayda‐maliyet </a:t>
              </a:r>
              <a:r>
                <a:rPr sz="750" spc="-5" dirty="0">
                  <a:latin typeface="Calibri"/>
                  <a:cs typeface="Calibri"/>
                </a:rPr>
                <a:t>analizi</a:t>
              </a:r>
              <a:r>
                <a:rPr sz="750" spc="35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kullanılmalıdır</a:t>
              </a:r>
              <a:endParaRPr sz="750">
                <a:latin typeface="Calibri"/>
                <a:cs typeface="Calibri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7008621" y="5677357"/>
              <a:ext cx="2013585" cy="7035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3429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Risklerin azaltılmasından veya paylaşılmasından  sonra </a:t>
              </a:r>
              <a:r>
                <a:rPr sz="750" dirty="0">
                  <a:latin typeface="Calibri"/>
                  <a:cs typeface="Calibri"/>
                </a:rPr>
                <a:t>geriye kalan </a:t>
              </a:r>
              <a:r>
                <a:rPr sz="750" spc="-5" dirty="0">
                  <a:latin typeface="Calibri"/>
                  <a:cs typeface="Calibri"/>
                </a:rPr>
                <a:t>bir miktar riskin</a:t>
              </a:r>
              <a:r>
                <a:rPr sz="750" spc="40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üstlenilmesidir.</a:t>
              </a:r>
              <a:endParaRPr sz="75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sz="750" dirty="0">
                  <a:latin typeface="Calibri"/>
                  <a:cs typeface="Calibri"/>
                </a:rPr>
                <a:t>Ancak geriye kalan</a:t>
              </a:r>
              <a:r>
                <a:rPr sz="750" spc="-75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riskin</a:t>
              </a:r>
              <a:endParaRPr sz="750">
                <a:latin typeface="Calibri"/>
                <a:cs typeface="Calibri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belirlenmemesi, gerekli </a:t>
              </a:r>
              <a:r>
                <a:rPr sz="750" dirty="0">
                  <a:latin typeface="Calibri"/>
                  <a:cs typeface="Calibri"/>
                </a:rPr>
                <a:t>aksiyonların </a:t>
              </a:r>
              <a:r>
                <a:rPr sz="750" spc="-5" dirty="0">
                  <a:latin typeface="Calibri"/>
                  <a:cs typeface="Calibri"/>
                </a:rPr>
                <a:t>alınarak </a:t>
              </a:r>
              <a:r>
                <a:rPr sz="750" dirty="0">
                  <a:latin typeface="Calibri"/>
                  <a:cs typeface="Calibri"/>
                </a:rPr>
                <a:t>uygu  n</a:t>
              </a:r>
              <a:r>
                <a:rPr sz="750" spc="125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yönetilememesi</a:t>
              </a:r>
              <a:endParaRPr sz="75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sz="750" spc="-5" dirty="0">
                  <a:latin typeface="Calibri"/>
                  <a:cs typeface="Calibri"/>
                </a:rPr>
                <a:t>durumu </a:t>
              </a:r>
              <a:r>
                <a:rPr sz="750" dirty="0">
                  <a:latin typeface="Calibri"/>
                  <a:cs typeface="Calibri"/>
                </a:rPr>
                <a:t>şirkete zarar </a:t>
              </a:r>
              <a:r>
                <a:rPr sz="750" spc="-5" dirty="0">
                  <a:latin typeface="Calibri"/>
                  <a:cs typeface="Calibri"/>
                </a:rPr>
                <a:t>olarak</a:t>
              </a:r>
              <a:r>
                <a:rPr sz="750" spc="60" dirty="0">
                  <a:latin typeface="Calibri"/>
                  <a:cs typeface="Calibri"/>
                </a:rPr>
                <a:t> </a:t>
              </a:r>
              <a:r>
                <a:rPr sz="750" spc="-5" dirty="0">
                  <a:latin typeface="Calibri"/>
                  <a:cs typeface="Calibri"/>
                </a:rPr>
                <a:t>yansıyabilmektedir.</a:t>
              </a:r>
              <a:endParaRPr sz="75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336928" y="1304290"/>
            <a:ext cx="6960870" cy="763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Risk </a:t>
            </a:r>
            <a:r>
              <a:rPr sz="2400" spc="-10" dirty="0">
                <a:latin typeface="Calibri"/>
                <a:cs typeface="Calibri"/>
              </a:rPr>
              <a:t>ve </a:t>
            </a:r>
            <a:r>
              <a:rPr sz="2400" spc="-15" dirty="0">
                <a:latin typeface="Calibri"/>
                <a:cs typeface="Calibri"/>
              </a:rPr>
              <a:t>Fırsatlara </a:t>
            </a:r>
            <a:r>
              <a:rPr sz="2400" spc="-30" dirty="0">
                <a:latin typeface="Calibri"/>
                <a:cs typeface="Calibri"/>
              </a:rPr>
              <a:t>Yönelik </a:t>
            </a:r>
            <a:r>
              <a:rPr sz="2400" spc="-10" dirty="0">
                <a:latin typeface="Calibri"/>
                <a:cs typeface="Calibri"/>
              </a:rPr>
              <a:t>Faaliyetlerin </a:t>
            </a:r>
            <a:r>
              <a:rPr sz="2400" spc="-15" dirty="0">
                <a:latin typeface="Calibri"/>
                <a:cs typeface="Calibri"/>
              </a:rPr>
              <a:t>KYS </a:t>
            </a:r>
            <a:r>
              <a:rPr sz="2400" spc="-5" dirty="0">
                <a:latin typeface="Calibri"/>
                <a:cs typeface="Calibri"/>
              </a:rPr>
              <a:t>Prosesleri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ile</a:t>
            </a:r>
            <a:endParaRPr sz="2400">
              <a:latin typeface="Calibri"/>
              <a:cs typeface="Calibri"/>
            </a:endParaRPr>
          </a:p>
          <a:p>
            <a:pPr marL="3175" algn="ctr">
              <a:lnSpc>
                <a:spcPct val="100000"/>
              </a:lnSpc>
              <a:spcBef>
                <a:spcPts val="25"/>
              </a:spcBef>
            </a:pPr>
            <a:r>
              <a:rPr sz="2400" spc="-15" dirty="0">
                <a:latin typeface="Calibri"/>
                <a:cs typeface="Calibri"/>
              </a:rPr>
              <a:t>Entegrasyonu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2054" y="2452877"/>
            <a:ext cx="1908175" cy="1728470"/>
          </a:xfrm>
          <a:custGeom>
            <a:avLst/>
            <a:gdLst/>
            <a:ahLst/>
            <a:cxnLst/>
            <a:rect l="l" t="t" r="r" b="b"/>
            <a:pathLst>
              <a:path w="1908175" h="1728470">
                <a:moveTo>
                  <a:pt x="954024" y="0"/>
                </a:moveTo>
                <a:lnTo>
                  <a:pt x="903356" y="1197"/>
                </a:lnTo>
                <a:lnTo>
                  <a:pt x="853377" y="4750"/>
                </a:lnTo>
                <a:lnTo>
                  <a:pt x="804153" y="10599"/>
                </a:lnTo>
                <a:lnTo>
                  <a:pt x="755750" y="18685"/>
                </a:lnTo>
                <a:lnTo>
                  <a:pt x="708233" y="28946"/>
                </a:lnTo>
                <a:lnTo>
                  <a:pt x="661669" y="41325"/>
                </a:lnTo>
                <a:lnTo>
                  <a:pt x="616123" y="55760"/>
                </a:lnTo>
                <a:lnTo>
                  <a:pt x="571662" y="72193"/>
                </a:lnTo>
                <a:lnTo>
                  <a:pt x="528352" y="90563"/>
                </a:lnTo>
                <a:lnTo>
                  <a:pt x="486257" y="110812"/>
                </a:lnTo>
                <a:lnTo>
                  <a:pt x="445445" y="132879"/>
                </a:lnTo>
                <a:lnTo>
                  <a:pt x="405981" y="156704"/>
                </a:lnTo>
                <a:lnTo>
                  <a:pt x="367931" y="182228"/>
                </a:lnTo>
                <a:lnTo>
                  <a:pt x="331361" y="209391"/>
                </a:lnTo>
                <a:lnTo>
                  <a:pt x="296337" y="238134"/>
                </a:lnTo>
                <a:lnTo>
                  <a:pt x="262924" y="268396"/>
                </a:lnTo>
                <a:lnTo>
                  <a:pt x="231190" y="300119"/>
                </a:lnTo>
                <a:lnTo>
                  <a:pt x="201199" y="333242"/>
                </a:lnTo>
                <a:lnTo>
                  <a:pt x="173018" y="367705"/>
                </a:lnTo>
                <a:lnTo>
                  <a:pt x="146713" y="403449"/>
                </a:lnTo>
                <a:lnTo>
                  <a:pt x="122349" y="440415"/>
                </a:lnTo>
                <a:lnTo>
                  <a:pt x="99993" y="478542"/>
                </a:lnTo>
                <a:lnTo>
                  <a:pt x="79710" y="517772"/>
                </a:lnTo>
                <a:lnTo>
                  <a:pt x="61566" y="558043"/>
                </a:lnTo>
                <a:lnTo>
                  <a:pt x="45628" y="599297"/>
                </a:lnTo>
                <a:lnTo>
                  <a:pt x="31960" y="641473"/>
                </a:lnTo>
                <a:lnTo>
                  <a:pt x="20630" y="684513"/>
                </a:lnTo>
                <a:lnTo>
                  <a:pt x="11703" y="728356"/>
                </a:lnTo>
                <a:lnTo>
                  <a:pt x="5245" y="772942"/>
                </a:lnTo>
                <a:lnTo>
                  <a:pt x="1322" y="818213"/>
                </a:lnTo>
                <a:lnTo>
                  <a:pt x="0" y="864108"/>
                </a:lnTo>
                <a:lnTo>
                  <a:pt x="1322" y="910002"/>
                </a:lnTo>
                <a:lnTo>
                  <a:pt x="5245" y="955273"/>
                </a:lnTo>
                <a:lnTo>
                  <a:pt x="11703" y="999859"/>
                </a:lnTo>
                <a:lnTo>
                  <a:pt x="20630" y="1043702"/>
                </a:lnTo>
                <a:lnTo>
                  <a:pt x="31960" y="1086742"/>
                </a:lnTo>
                <a:lnTo>
                  <a:pt x="45628" y="1128918"/>
                </a:lnTo>
                <a:lnTo>
                  <a:pt x="61566" y="1170172"/>
                </a:lnTo>
                <a:lnTo>
                  <a:pt x="79710" y="1210443"/>
                </a:lnTo>
                <a:lnTo>
                  <a:pt x="99993" y="1249673"/>
                </a:lnTo>
                <a:lnTo>
                  <a:pt x="122349" y="1287800"/>
                </a:lnTo>
                <a:lnTo>
                  <a:pt x="146713" y="1324766"/>
                </a:lnTo>
                <a:lnTo>
                  <a:pt x="173018" y="1360510"/>
                </a:lnTo>
                <a:lnTo>
                  <a:pt x="201199" y="1394973"/>
                </a:lnTo>
                <a:lnTo>
                  <a:pt x="231190" y="1428096"/>
                </a:lnTo>
                <a:lnTo>
                  <a:pt x="262924" y="1459819"/>
                </a:lnTo>
                <a:lnTo>
                  <a:pt x="296337" y="1490081"/>
                </a:lnTo>
                <a:lnTo>
                  <a:pt x="331361" y="1518824"/>
                </a:lnTo>
                <a:lnTo>
                  <a:pt x="367931" y="1545987"/>
                </a:lnTo>
                <a:lnTo>
                  <a:pt x="405981" y="1571511"/>
                </a:lnTo>
                <a:lnTo>
                  <a:pt x="445445" y="1595336"/>
                </a:lnTo>
                <a:lnTo>
                  <a:pt x="486257" y="1617403"/>
                </a:lnTo>
                <a:lnTo>
                  <a:pt x="528352" y="1637652"/>
                </a:lnTo>
                <a:lnTo>
                  <a:pt x="571662" y="1656022"/>
                </a:lnTo>
                <a:lnTo>
                  <a:pt x="616123" y="1672455"/>
                </a:lnTo>
                <a:lnTo>
                  <a:pt x="661669" y="1686890"/>
                </a:lnTo>
                <a:lnTo>
                  <a:pt x="708233" y="1699269"/>
                </a:lnTo>
                <a:lnTo>
                  <a:pt x="755750" y="1709530"/>
                </a:lnTo>
                <a:lnTo>
                  <a:pt x="804153" y="1717616"/>
                </a:lnTo>
                <a:lnTo>
                  <a:pt x="853377" y="1723465"/>
                </a:lnTo>
                <a:lnTo>
                  <a:pt x="903356" y="1727018"/>
                </a:lnTo>
                <a:lnTo>
                  <a:pt x="954024" y="1728216"/>
                </a:lnTo>
                <a:lnTo>
                  <a:pt x="1004693" y="1727018"/>
                </a:lnTo>
                <a:lnTo>
                  <a:pt x="1054674" y="1723465"/>
                </a:lnTo>
                <a:lnTo>
                  <a:pt x="1103900" y="1717616"/>
                </a:lnTo>
                <a:lnTo>
                  <a:pt x="1152305" y="1709530"/>
                </a:lnTo>
                <a:lnTo>
                  <a:pt x="1199823" y="1699269"/>
                </a:lnTo>
                <a:lnTo>
                  <a:pt x="1246388" y="1686890"/>
                </a:lnTo>
                <a:lnTo>
                  <a:pt x="1291934" y="1672455"/>
                </a:lnTo>
                <a:lnTo>
                  <a:pt x="1336396" y="1656022"/>
                </a:lnTo>
                <a:lnTo>
                  <a:pt x="1379707" y="1637652"/>
                </a:lnTo>
                <a:lnTo>
                  <a:pt x="1421801" y="1617403"/>
                </a:lnTo>
                <a:lnTo>
                  <a:pt x="1462613" y="1595336"/>
                </a:lnTo>
                <a:lnTo>
                  <a:pt x="1502077" y="1571511"/>
                </a:lnTo>
                <a:lnTo>
                  <a:pt x="1540127" y="1545987"/>
                </a:lnTo>
                <a:lnTo>
                  <a:pt x="1576697" y="1518824"/>
                </a:lnTo>
                <a:lnTo>
                  <a:pt x="1611720" y="1490081"/>
                </a:lnTo>
                <a:lnTo>
                  <a:pt x="1645132" y="1459819"/>
                </a:lnTo>
                <a:lnTo>
                  <a:pt x="1676865" y="1428096"/>
                </a:lnTo>
                <a:lnTo>
                  <a:pt x="1706855" y="1394973"/>
                </a:lnTo>
                <a:lnTo>
                  <a:pt x="1735036" y="1360510"/>
                </a:lnTo>
                <a:lnTo>
                  <a:pt x="1761340" y="1324766"/>
                </a:lnTo>
                <a:lnTo>
                  <a:pt x="1785703" y="1287800"/>
                </a:lnTo>
                <a:lnTo>
                  <a:pt x="1808059" y="1249673"/>
                </a:lnTo>
                <a:lnTo>
                  <a:pt x="1828341" y="1210443"/>
                </a:lnTo>
                <a:lnTo>
                  <a:pt x="1846484" y="1170172"/>
                </a:lnTo>
                <a:lnTo>
                  <a:pt x="1862422" y="1128918"/>
                </a:lnTo>
                <a:lnTo>
                  <a:pt x="1876088" y="1086742"/>
                </a:lnTo>
                <a:lnTo>
                  <a:pt x="1887418" y="1043702"/>
                </a:lnTo>
                <a:lnTo>
                  <a:pt x="1896344" y="999859"/>
                </a:lnTo>
                <a:lnTo>
                  <a:pt x="1902802" y="955273"/>
                </a:lnTo>
                <a:lnTo>
                  <a:pt x="1906725" y="910002"/>
                </a:lnTo>
                <a:lnTo>
                  <a:pt x="1908047" y="864108"/>
                </a:lnTo>
                <a:lnTo>
                  <a:pt x="1906725" y="818213"/>
                </a:lnTo>
                <a:lnTo>
                  <a:pt x="1902802" y="772942"/>
                </a:lnTo>
                <a:lnTo>
                  <a:pt x="1896344" y="728356"/>
                </a:lnTo>
                <a:lnTo>
                  <a:pt x="1887418" y="684513"/>
                </a:lnTo>
                <a:lnTo>
                  <a:pt x="1876088" y="641473"/>
                </a:lnTo>
                <a:lnTo>
                  <a:pt x="1862422" y="599297"/>
                </a:lnTo>
                <a:lnTo>
                  <a:pt x="1846484" y="558043"/>
                </a:lnTo>
                <a:lnTo>
                  <a:pt x="1828341" y="517772"/>
                </a:lnTo>
                <a:lnTo>
                  <a:pt x="1808059" y="478542"/>
                </a:lnTo>
                <a:lnTo>
                  <a:pt x="1785703" y="440415"/>
                </a:lnTo>
                <a:lnTo>
                  <a:pt x="1761340" y="403449"/>
                </a:lnTo>
                <a:lnTo>
                  <a:pt x="1735036" y="367705"/>
                </a:lnTo>
                <a:lnTo>
                  <a:pt x="1706855" y="333242"/>
                </a:lnTo>
                <a:lnTo>
                  <a:pt x="1676865" y="300119"/>
                </a:lnTo>
                <a:lnTo>
                  <a:pt x="1645132" y="268396"/>
                </a:lnTo>
                <a:lnTo>
                  <a:pt x="1611720" y="238134"/>
                </a:lnTo>
                <a:lnTo>
                  <a:pt x="1576697" y="209391"/>
                </a:lnTo>
                <a:lnTo>
                  <a:pt x="1540127" y="182228"/>
                </a:lnTo>
                <a:lnTo>
                  <a:pt x="1502077" y="156704"/>
                </a:lnTo>
                <a:lnTo>
                  <a:pt x="1462613" y="132879"/>
                </a:lnTo>
                <a:lnTo>
                  <a:pt x="1421801" y="110812"/>
                </a:lnTo>
                <a:lnTo>
                  <a:pt x="1379707" y="90563"/>
                </a:lnTo>
                <a:lnTo>
                  <a:pt x="1336396" y="72193"/>
                </a:lnTo>
                <a:lnTo>
                  <a:pt x="1291934" y="55760"/>
                </a:lnTo>
                <a:lnTo>
                  <a:pt x="1246388" y="41325"/>
                </a:lnTo>
                <a:lnTo>
                  <a:pt x="1199823" y="28946"/>
                </a:lnTo>
                <a:lnTo>
                  <a:pt x="1152305" y="18685"/>
                </a:lnTo>
                <a:lnTo>
                  <a:pt x="1103900" y="10599"/>
                </a:lnTo>
                <a:lnTo>
                  <a:pt x="1054674" y="4750"/>
                </a:lnTo>
                <a:lnTo>
                  <a:pt x="1004693" y="1197"/>
                </a:lnTo>
                <a:lnTo>
                  <a:pt x="954024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054" y="2452877"/>
            <a:ext cx="1908175" cy="1728470"/>
          </a:xfrm>
          <a:custGeom>
            <a:avLst/>
            <a:gdLst/>
            <a:ahLst/>
            <a:cxnLst/>
            <a:rect l="l" t="t" r="r" b="b"/>
            <a:pathLst>
              <a:path w="1908175" h="1728470">
                <a:moveTo>
                  <a:pt x="0" y="864108"/>
                </a:moveTo>
                <a:lnTo>
                  <a:pt x="1322" y="818213"/>
                </a:lnTo>
                <a:lnTo>
                  <a:pt x="5245" y="772942"/>
                </a:lnTo>
                <a:lnTo>
                  <a:pt x="11703" y="728356"/>
                </a:lnTo>
                <a:lnTo>
                  <a:pt x="20630" y="684513"/>
                </a:lnTo>
                <a:lnTo>
                  <a:pt x="31960" y="641473"/>
                </a:lnTo>
                <a:lnTo>
                  <a:pt x="45628" y="599297"/>
                </a:lnTo>
                <a:lnTo>
                  <a:pt x="61566" y="558043"/>
                </a:lnTo>
                <a:lnTo>
                  <a:pt x="79710" y="517772"/>
                </a:lnTo>
                <a:lnTo>
                  <a:pt x="99993" y="478542"/>
                </a:lnTo>
                <a:lnTo>
                  <a:pt x="122349" y="440415"/>
                </a:lnTo>
                <a:lnTo>
                  <a:pt x="146713" y="403449"/>
                </a:lnTo>
                <a:lnTo>
                  <a:pt x="173018" y="367705"/>
                </a:lnTo>
                <a:lnTo>
                  <a:pt x="201199" y="333242"/>
                </a:lnTo>
                <a:lnTo>
                  <a:pt x="231190" y="300119"/>
                </a:lnTo>
                <a:lnTo>
                  <a:pt x="262924" y="268396"/>
                </a:lnTo>
                <a:lnTo>
                  <a:pt x="296337" y="238134"/>
                </a:lnTo>
                <a:lnTo>
                  <a:pt x="331361" y="209391"/>
                </a:lnTo>
                <a:lnTo>
                  <a:pt x="367931" y="182228"/>
                </a:lnTo>
                <a:lnTo>
                  <a:pt x="405981" y="156704"/>
                </a:lnTo>
                <a:lnTo>
                  <a:pt x="445445" y="132879"/>
                </a:lnTo>
                <a:lnTo>
                  <a:pt x="486257" y="110812"/>
                </a:lnTo>
                <a:lnTo>
                  <a:pt x="528352" y="90563"/>
                </a:lnTo>
                <a:lnTo>
                  <a:pt x="571662" y="72193"/>
                </a:lnTo>
                <a:lnTo>
                  <a:pt x="616123" y="55760"/>
                </a:lnTo>
                <a:lnTo>
                  <a:pt x="661669" y="41325"/>
                </a:lnTo>
                <a:lnTo>
                  <a:pt x="708233" y="28946"/>
                </a:lnTo>
                <a:lnTo>
                  <a:pt x="755750" y="18685"/>
                </a:lnTo>
                <a:lnTo>
                  <a:pt x="804153" y="10599"/>
                </a:lnTo>
                <a:lnTo>
                  <a:pt x="853377" y="4750"/>
                </a:lnTo>
                <a:lnTo>
                  <a:pt x="903356" y="1197"/>
                </a:lnTo>
                <a:lnTo>
                  <a:pt x="954024" y="0"/>
                </a:lnTo>
                <a:lnTo>
                  <a:pt x="1004693" y="1197"/>
                </a:lnTo>
                <a:lnTo>
                  <a:pt x="1054674" y="4750"/>
                </a:lnTo>
                <a:lnTo>
                  <a:pt x="1103900" y="10599"/>
                </a:lnTo>
                <a:lnTo>
                  <a:pt x="1152305" y="18685"/>
                </a:lnTo>
                <a:lnTo>
                  <a:pt x="1199823" y="28946"/>
                </a:lnTo>
                <a:lnTo>
                  <a:pt x="1246388" y="41325"/>
                </a:lnTo>
                <a:lnTo>
                  <a:pt x="1291934" y="55760"/>
                </a:lnTo>
                <a:lnTo>
                  <a:pt x="1336396" y="72193"/>
                </a:lnTo>
                <a:lnTo>
                  <a:pt x="1379707" y="90563"/>
                </a:lnTo>
                <a:lnTo>
                  <a:pt x="1421801" y="110812"/>
                </a:lnTo>
                <a:lnTo>
                  <a:pt x="1462613" y="132879"/>
                </a:lnTo>
                <a:lnTo>
                  <a:pt x="1502077" y="156704"/>
                </a:lnTo>
                <a:lnTo>
                  <a:pt x="1540127" y="182228"/>
                </a:lnTo>
                <a:lnTo>
                  <a:pt x="1576697" y="209391"/>
                </a:lnTo>
                <a:lnTo>
                  <a:pt x="1611720" y="238134"/>
                </a:lnTo>
                <a:lnTo>
                  <a:pt x="1645132" y="268396"/>
                </a:lnTo>
                <a:lnTo>
                  <a:pt x="1676865" y="300119"/>
                </a:lnTo>
                <a:lnTo>
                  <a:pt x="1706855" y="333242"/>
                </a:lnTo>
                <a:lnTo>
                  <a:pt x="1735036" y="367705"/>
                </a:lnTo>
                <a:lnTo>
                  <a:pt x="1761340" y="403449"/>
                </a:lnTo>
                <a:lnTo>
                  <a:pt x="1785703" y="440415"/>
                </a:lnTo>
                <a:lnTo>
                  <a:pt x="1808059" y="478542"/>
                </a:lnTo>
                <a:lnTo>
                  <a:pt x="1828341" y="517772"/>
                </a:lnTo>
                <a:lnTo>
                  <a:pt x="1846484" y="558043"/>
                </a:lnTo>
                <a:lnTo>
                  <a:pt x="1862422" y="599297"/>
                </a:lnTo>
                <a:lnTo>
                  <a:pt x="1876088" y="641473"/>
                </a:lnTo>
                <a:lnTo>
                  <a:pt x="1887418" y="684513"/>
                </a:lnTo>
                <a:lnTo>
                  <a:pt x="1896344" y="728356"/>
                </a:lnTo>
                <a:lnTo>
                  <a:pt x="1902802" y="772942"/>
                </a:lnTo>
                <a:lnTo>
                  <a:pt x="1906725" y="818213"/>
                </a:lnTo>
                <a:lnTo>
                  <a:pt x="1908047" y="864108"/>
                </a:lnTo>
                <a:lnTo>
                  <a:pt x="1906725" y="910002"/>
                </a:lnTo>
                <a:lnTo>
                  <a:pt x="1902802" y="955273"/>
                </a:lnTo>
                <a:lnTo>
                  <a:pt x="1896344" y="999859"/>
                </a:lnTo>
                <a:lnTo>
                  <a:pt x="1887418" y="1043702"/>
                </a:lnTo>
                <a:lnTo>
                  <a:pt x="1876088" y="1086742"/>
                </a:lnTo>
                <a:lnTo>
                  <a:pt x="1862422" y="1128918"/>
                </a:lnTo>
                <a:lnTo>
                  <a:pt x="1846484" y="1170172"/>
                </a:lnTo>
                <a:lnTo>
                  <a:pt x="1828341" y="1210443"/>
                </a:lnTo>
                <a:lnTo>
                  <a:pt x="1808059" y="1249673"/>
                </a:lnTo>
                <a:lnTo>
                  <a:pt x="1785703" y="1287800"/>
                </a:lnTo>
                <a:lnTo>
                  <a:pt x="1761340" y="1324766"/>
                </a:lnTo>
                <a:lnTo>
                  <a:pt x="1735036" y="1360510"/>
                </a:lnTo>
                <a:lnTo>
                  <a:pt x="1706855" y="1394973"/>
                </a:lnTo>
                <a:lnTo>
                  <a:pt x="1676865" y="1428096"/>
                </a:lnTo>
                <a:lnTo>
                  <a:pt x="1645132" y="1459819"/>
                </a:lnTo>
                <a:lnTo>
                  <a:pt x="1611720" y="1490081"/>
                </a:lnTo>
                <a:lnTo>
                  <a:pt x="1576697" y="1518824"/>
                </a:lnTo>
                <a:lnTo>
                  <a:pt x="1540127" y="1545987"/>
                </a:lnTo>
                <a:lnTo>
                  <a:pt x="1502077" y="1571511"/>
                </a:lnTo>
                <a:lnTo>
                  <a:pt x="1462613" y="1595336"/>
                </a:lnTo>
                <a:lnTo>
                  <a:pt x="1421801" y="1617403"/>
                </a:lnTo>
                <a:lnTo>
                  <a:pt x="1379707" y="1637652"/>
                </a:lnTo>
                <a:lnTo>
                  <a:pt x="1336396" y="1656022"/>
                </a:lnTo>
                <a:lnTo>
                  <a:pt x="1291934" y="1672455"/>
                </a:lnTo>
                <a:lnTo>
                  <a:pt x="1246388" y="1686890"/>
                </a:lnTo>
                <a:lnTo>
                  <a:pt x="1199823" y="1699269"/>
                </a:lnTo>
                <a:lnTo>
                  <a:pt x="1152305" y="1709530"/>
                </a:lnTo>
                <a:lnTo>
                  <a:pt x="1103900" y="1717616"/>
                </a:lnTo>
                <a:lnTo>
                  <a:pt x="1054674" y="1723465"/>
                </a:lnTo>
                <a:lnTo>
                  <a:pt x="1004693" y="1727018"/>
                </a:lnTo>
                <a:lnTo>
                  <a:pt x="954024" y="1728216"/>
                </a:lnTo>
                <a:lnTo>
                  <a:pt x="903356" y="1727018"/>
                </a:lnTo>
                <a:lnTo>
                  <a:pt x="853377" y="1723465"/>
                </a:lnTo>
                <a:lnTo>
                  <a:pt x="804153" y="1717616"/>
                </a:lnTo>
                <a:lnTo>
                  <a:pt x="755750" y="1709530"/>
                </a:lnTo>
                <a:lnTo>
                  <a:pt x="708233" y="1699269"/>
                </a:lnTo>
                <a:lnTo>
                  <a:pt x="661669" y="1686890"/>
                </a:lnTo>
                <a:lnTo>
                  <a:pt x="616123" y="1672455"/>
                </a:lnTo>
                <a:lnTo>
                  <a:pt x="571662" y="1656022"/>
                </a:lnTo>
                <a:lnTo>
                  <a:pt x="528352" y="1637652"/>
                </a:lnTo>
                <a:lnTo>
                  <a:pt x="486257" y="1617403"/>
                </a:lnTo>
                <a:lnTo>
                  <a:pt x="445445" y="1595336"/>
                </a:lnTo>
                <a:lnTo>
                  <a:pt x="405981" y="1571511"/>
                </a:lnTo>
                <a:lnTo>
                  <a:pt x="367931" y="1545987"/>
                </a:lnTo>
                <a:lnTo>
                  <a:pt x="331361" y="1518824"/>
                </a:lnTo>
                <a:lnTo>
                  <a:pt x="296337" y="1490081"/>
                </a:lnTo>
                <a:lnTo>
                  <a:pt x="262924" y="1459819"/>
                </a:lnTo>
                <a:lnTo>
                  <a:pt x="231190" y="1428096"/>
                </a:lnTo>
                <a:lnTo>
                  <a:pt x="201199" y="1394973"/>
                </a:lnTo>
                <a:lnTo>
                  <a:pt x="173018" y="1360510"/>
                </a:lnTo>
                <a:lnTo>
                  <a:pt x="146713" y="1324766"/>
                </a:lnTo>
                <a:lnTo>
                  <a:pt x="122349" y="1287800"/>
                </a:lnTo>
                <a:lnTo>
                  <a:pt x="99993" y="1249673"/>
                </a:lnTo>
                <a:lnTo>
                  <a:pt x="79710" y="1210443"/>
                </a:lnTo>
                <a:lnTo>
                  <a:pt x="61566" y="1170172"/>
                </a:lnTo>
                <a:lnTo>
                  <a:pt x="45628" y="1128918"/>
                </a:lnTo>
                <a:lnTo>
                  <a:pt x="31960" y="1086742"/>
                </a:lnTo>
                <a:lnTo>
                  <a:pt x="20630" y="1043702"/>
                </a:lnTo>
                <a:lnTo>
                  <a:pt x="11703" y="999859"/>
                </a:lnTo>
                <a:lnTo>
                  <a:pt x="5245" y="955273"/>
                </a:lnTo>
                <a:lnTo>
                  <a:pt x="1322" y="910002"/>
                </a:lnTo>
                <a:lnTo>
                  <a:pt x="0" y="86410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8768" y="2843403"/>
            <a:ext cx="93345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Risk  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Tabanlı 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Düş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ü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95827" y="4410506"/>
            <a:ext cx="3069336" cy="1700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8905" y="4653534"/>
            <a:ext cx="2592705" cy="1224280"/>
          </a:xfrm>
          <a:custGeom>
            <a:avLst/>
            <a:gdLst/>
            <a:ahLst/>
            <a:cxnLst/>
            <a:rect l="l" t="t" r="r" b="b"/>
            <a:pathLst>
              <a:path w="2592704" h="1224279">
                <a:moveTo>
                  <a:pt x="2388362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810"/>
                </a:lnTo>
                <a:lnTo>
                  <a:pt x="5386" y="1066577"/>
                </a:lnTo>
                <a:lnTo>
                  <a:pt x="20730" y="1109509"/>
                </a:lnTo>
                <a:lnTo>
                  <a:pt x="44806" y="1147379"/>
                </a:lnTo>
                <a:lnTo>
                  <a:pt x="76392" y="1178965"/>
                </a:lnTo>
                <a:lnTo>
                  <a:pt x="114262" y="1203041"/>
                </a:lnTo>
                <a:lnTo>
                  <a:pt x="157194" y="1218385"/>
                </a:lnTo>
                <a:lnTo>
                  <a:pt x="203962" y="1223772"/>
                </a:lnTo>
                <a:lnTo>
                  <a:pt x="2388362" y="1223772"/>
                </a:lnTo>
                <a:lnTo>
                  <a:pt x="2435129" y="1218385"/>
                </a:lnTo>
                <a:lnTo>
                  <a:pt x="2478061" y="1203041"/>
                </a:lnTo>
                <a:lnTo>
                  <a:pt x="2515931" y="1178965"/>
                </a:lnTo>
                <a:lnTo>
                  <a:pt x="2547517" y="1147379"/>
                </a:lnTo>
                <a:lnTo>
                  <a:pt x="2571593" y="1109509"/>
                </a:lnTo>
                <a:lnTo>
                  <a:pt x="2586937" y="1066577"/>
                </a:lnTo>
                <a:lnTo>
                  <a:pt x="2592324" y="1019810"/>
                </a:lnTo>
                <a:lnTo>
                  <a:pt x="2592324" y="203962"/>
                </a:lnTo>
                <a:lnTo>
                  <a:pt x="2586937" y="157194"/>
                </a:lnTo>
                <a:lnTo>
                  <a:pt x="2571593" y="114262"/>
                </a:lnTo>
                <a:lnTo>
                  <a:pt x="2547517" y="76392"/>
                </a:lnTo>
                <a:lnTo>
                  <a:pt x="2515931" y="44806"/>
                </a:lnTo>
                <a:lnTo>
                  <a:pt x="2478061" y="20730"/>
                </a:lnTo>
                <a:lnTo>
                  <a:pt x="2435129" y="5386"/>
                </a:lnTo>
                <a:lnTo>
                  <a:pt x="2388362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38905" y="4653534"/>
            <a:ext cx="2592705" cy="1224280"/>
          </a:xfrm>
          <a:custGeom>
            <a:avLst/>
            <a:gdLst/>
            <a:ahLst/>
            <a:cxnLst/>
            <a:rect l="l" t="t" r="r" b="b"/>
            <a:pathLst>
              <a:path w="2592704" h="1224279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2388362" y="0"/>
                </a:lnTo>
                <a:lnTo>
                  <a:pt x="2435129" y="5386"/>
                </a:lnTo>
                <a:lnTo>
                  <a:pt x="2478061" y="20730"/>
                </a:lnTo>
                <a:lnTo>
                  <a:pt x="2515931" y="44806"/>
                </a:lnTo>
                <a:lnTo>
                  <a:pt x="2547517" y="76392"/>
                </a:lnTo>
                <a:lnTo>
                  <a:pt x="2571593" y="114262"/>
                </a:lnTo>
                <a:lnTo>
                  <a:pt x="2586937" y="157194"/>
                </a:lnTo>
                <a:lnTo>
                  <a:pt x="2592324" y="203962"/>
                </a:lnTo>
                <a:lnTo>
                  <a:pt x="2592324" y="1019810"/>
                </a:lnTo>
                <a:lnTo>
                  <a:pt x="2586937" y="1066577"/>
                </a:lnTo>
                <a:lnTo>
                  <a:pt x="2571593" y="1109509"/>
                </a:lnTo>
                <a:lnTo>
                  <a:pt x="2547517" y="1147379"/>
                </a:lnTo>
                <a:lnTo>
                  <a:pt x="2515931" y="1178965"/>
                </a:lnTo>
                <a:lnTo>
                  <a:pt x="2478061" y="1203041"/>
                </a:lnTo>
                <a:lnTo>
                  <a:pt x="2435129" y="1218385"/>
                </a:lnTo>
                <a:lnTo>
                  <a:pt x="2388362" y="1223772"/>
                </a:lnTo>
                <a:lnTo>
                  <a:pt x="203962" y="1223772"/>
                </a:lnTo>
                <a:lnTo>
                  <a:pt x="157194" y="1218385"/>
                </a:lnTo>
                <a:lnTo>
                  <a:pt x="114262" y="1203041"/>
                </a:lnTo>
                <a:lnTo>
                  <a:pt x="76392" y="1178965"/>
                </a:lnTo>
                <a:lnTo>
                  <a:pt x="44806" y="1147379"/>
                </a:lnTo>
                <a:lnTo>
                  <a:pt x="20730" y="1109509"/>
                </a:lnTo>
                <a:lnTo>
                  <a:pt x="5386" y="1066577"/>
                </a:lnTo>
                <a:lnTo>
                  <a:pt x="0" y="1019810"/>
                </a:lnTo>
                <a:lnTo>
                  <a:pt x="0" y="203962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06444" y="4880736"/>
            <a:ext cx="1855470" cy="76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Kalite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Yönetim</a:t>
            </a:r>
            <a:endParaRPr sz="24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Sistemi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8653" y="2489454"/>
            <a:ext cx="2016760" cy="1691639"/>
          </a:xfrm>
          <a:custGeom>
            <a:avLst/>
            <a:gdLst/>
            <a:ahLst/>
            <a:cxnLst/>
            <a:rect l="l" t="t" r="r" b="b"/>
            <a:pathLst>
              <a:path w="2016760" h="1691639">
                <a:moveTo>
                  <a:pt x="1008126" y="0"/>
                </a:moveTo>
                <a:lnTo>
                  <a:pt x="956248" y="1100"/>
                </a:lnTo>
                <a:lnTo>
                  <a:pt x="905051" y="4367"/>
                </a:lnTo>
                <a:lnTo>
                  <a:pt x="854599" y="9746"/>
                </a:lnTo>
                <a:lnTo>
                  <a:pt x="804954" y="17185"/>
                </a:lnTo>
                <a:lnTo>
                  <a:pt x="756181" y="26630"/>
                </a:lnTo>
                <a:lnTo>
                  <a:pt x="708341" y="38028"/>
                </a:lnTo>
                <a:lnTo>
                  <a:pt x="661500" y="51327"/>
                </a:lnTo>
                <a:lnTo>
                  <a:pt x="615719" y="66472"/>
                </a:lnTo>
                <a:lnTo>
                  <a:pt x="571063" y="83411"/>
                </a:lnTo>
                <a:lnTo>
                  <a:pt x="527595" y="102091"/>
                </a:lnTo>
                <a:lnTo>
                  <a:pt x="485378" y="122458"/>
                </a:lnTo>
                <a:lnTo>
                  <a:pt x="444475" y="144460"/>
                </a:lnTo>
                <a:lnTo>
                  <a:pt x="404950" y="168042"/>
                </a:lnTo>
                <a:lnTo>
                  <a:pt x="366866" y="193153"/>
                </a:lnTo>
                <a:lnTo>
                  <a:pt x="330286" y="219738"/>
                </a:lnTo>
                <a:lnTo>
                  <a:pt x="295274" y="247745"/>
                </a:lnTo>
                <a:lnTo>
                  <a:pt x="261894" y="277120"/>
                </a:lnTo>
                <a:lnTo>
                  <a:pt x="230208" y="307811"/>
                </a:lnTo>
                <a:lnTo>
                  <a:pt x="200280" y="339764"/>
                </a:lnTo>
                <a:lnTo>
                  <a:pt x="172173" y="372926"/>
                </a:lnTo>
                <a:lnTo>
                  <a:pt x="145950" y="407243"/>
                </a:lnTo>
                <a:lnTo>
                  <a:pt x="121676" y="442664"/>
                </a:lnTo>
                <a:lnTo>
                  <a:pt x="99412" y="479134"/>
                </a:lnTo>
                <a:lnTo>
                  <a:pt x="79224" y="516600"/>
                </a:lnTo>
                <a:lnTo>
                  <a:pt x="61173" y="555009"/>
                </a:lnTo>
                <a:lnTo>
                  <a:pt x="45323" y="594309"/>
                </a:lnTo>
                <a:lnTo>
                  <a:pt x="31738" y="634445"/>
                </a:lnTo>
                <a:lnTo>
                  <a:pt x="20481" y="675365"/>
                </a:lnTo>
                <a:lnTo>
                  <a:pt x="11615" y="717016"/>
                </a:lnTo>
                <a:lnTo>
                  <a:pt x="5204" y="759344"/>
                </a:lnTo>
                <a:lnTo>
                  <a:pt x="1311" y="802296"/>
                </a:lnTo>
                <a:lnTo>
                  <a:pt x="0" y="845820"/>
                </a:lnTo>
                <a:lnTo>
                  <a:pt x="1311" y="889343"/>
                </a:lnTo>
                <a:lnTo>
                  <a:pt x="5204" y="932295"/>
                </a:lnTo>
                <a:lnTo>
                  <a:pt x="11615" y="974623"/>
                </a:lnTo>
                <a:lnTo>
                  <a:pt x="20481" y="1016274"/>
                </a:lnTo>
                <a:lnTo>
                  <a:pt x="31738" y="1057194"/>
                </a:lnTo>
                <a:lnTo>
                  <a:pt x="45323" y="1097330"/>
                </a:lnTo>
                <a:lnTo>
                  <a:pt x="61173" y="1136630"/>
                </a:lnTo>
                <a:lnTo>
                  <a:pt x="79224" y="1175039"/>
                </a:lnTo>
                <a:lnTo>
                  <a:pt x="99412" y="1212505"/>
                </a:lnTo>
                <a:lnTo>
                  <a:pt x="121676" y="1248975"/>
                </a:lnTo>
                <a:lnTo>
                  <a:pt x="145950" y="1284396"/>
                </a:lnTo>
                <a:lnTo>
                  <a:pt x="172173" y="1318713"/>
                </a:lnTo>
                <a:lnTo>
                  <a:pt x="200280" y="1351875"/>
                </a:lnTo>
                <a:lnTo>
                  <a:pt x="230208" y="1383828"/>
                </a:lnTo>
                <a:lnTo>
                  <a:pt x="261894" y="1414519"/>
                </a:lnTo>
                <a:lnTo>
                  <a:pt x="295274" y="1443894"/>
                </a:lnTo>
                <a:lnTo>
                  <a:pt x="330286" y="1471901"/>
                </a:lnTo>
                <a:lnTo>
                  <a:pt x="366866" y="1498486"/>
                </a:lnTo>
                <a:lnTo>
                  <a:pt x="404950" y="1523597"/>
                </a:lnTo>
                <a:lnTo>
                  <a:pt x="444475" y="1547179"/>
                </a:lnTo>
                <a:lnTo>
                  <a:pt x="485378" y="1569181"/>
                </a:lnTo>
                <a:lnTo>
                  <a:pt x="527595" y="1589548"/>
                </a:lnTo>
                <a:lnTo>
                  <a:pt x="571063" y="1608228"/>
                </a:lnTo>
                <a:lnTo>
                  <a:pt x="615719" y="1625167"/>
                </a:lnTo>
                <a:lnTo>
                  <a:pt x="661500" y="1640312"/>
                </a:lnTo>
                <a:lnTo>
                  <a:pt x="708341" y="1653611"/>
                </a:lnTo>
                <a:lnTo>
                  <a:pt x="756181" y="1665009"/>
                </a:lnTo>
                <a:lnTo>
                  <a:pt x="804954" y="1674454"/>
                </a:lnTo>
                <a:lnTo>
                  <a:pt x="854599" y="1681893"/>
                </a:lnTo>
                <a:lnTo>
                  <a:pt x="905051" y="1687272"/>
                </a:lnTo>
                <a:lnTo>
                  <a:pt x="956248" y="1690539"/>
                </a:lnTo>
                <a:lnTo>
                  <a:pt x="1008126" y="1691640"/>
                </a:lnTo>
                <a:lnTo>
                  <a:pt x="1060003" y="1690539"/>
                </a:lnTo>
                <a:lnTo>
                  <a:pt x="1111200" y="1687272"/>
                </a:lnTo>
                <a:lnTo>
                  <a:pt x="1161652" y="1681893"/>
                </a:lnTo>
                <a:lnTo>
                  <a:pt x="1211297" y="1674454"/>
                </a:lnTo>
                <a:lnTo>
                  <a:pt x="1260070" y="1665009"/>
                </a:lnTo>
                <a:lnTo>
                  <a:pt x="1307910" y="1653611"/>
                </a:lnTo>
                <a:lnTo>
                  <a:pt x="1354751" y="1640312"/>
                </a:lnTo>
                <a:lnTo>
                  <a:pt x="1400532" y="1625167"/>
                </a:lnTo>
                <a:lnTo>
                  <a:pt x="1445188" y="1608228"/>
                </a:lnTo>
                <a:lnTo>
                  <a:pt x="1488656" y="1589548"/>
                </a:lnTo>
                <a:lnTo>
                  <a:pt x="1530873" y="1569181"/>
                </a:lnTo>
                <a:lnTo>
                  <a:pt x="1571776" y="1547179"/>
                </a:lnTo>
                <a:lnTo>
                  <a:pt x="1611301" y="1523597"/>
                </a:lnTo>
                <a:lnTo>
                  <a:pt x="1649385" y="1498486"/>
                </a:lnTo>
                <a:lnTo>
                  <a:pt x="1685965" y="1471901"/>
                </a:lnTo>
                <a:lnTo>
                  <a:pt x="1720977" y="1443894"/>
                </a:lnTo>
                <a:lnTo>
                  <a:pt x="1754357" y="1414519"/>
                </a:lnTo>
                <a:lnTo>
                  <a:pt x="1786043" y="1383828"/>
                </a:lnTo>
                <a:lnTo>
                  <a:pt x="1815971" y="1351875"/>
                </a:lnTo>
                <a:lnTo>
                  <a:pt x="1844078" y="1318713"/>
                </a:lnTo>
                <a:lnTo>
                  <a:pt x="1870301" y="1284396"/>
                </a:lnTo>
                <a:lnTo>
                  <a:pt x="1894575" y="1248975"/>
                </a:lnTo>
                <a:lnTo>
                  <a:pt x="1916839" y="1212505"/>
                </a:lnTo>
                <a:lnTo>
                  <a:pt x="1937027" y="1175039"/>
                </a:lnTo>
                <a:lnTo>
                  <a:pt x="1955078" y="1136630"/>
                </a:lnTo>
                <a:lnTo>
                  <a:pt x="1970928" y="1097330"/>
                </a:lnTo>
                <a:lnTo>
                  <a:pt x="1984513" y="1057194"/>
                </a:lnTo>
                <a:lnTo>
                  <a:pt x="1995770" y="1016274"/>
                </a:lnTo>
                <a:lnTo>
                  <a:pt x="2004636" y="974623"/>
                </a:lnTo>
                <a:lnTo>
                  <a:pt x="2011047" y="932295"/>
                </a:lnTo>
                <a:lnTo>
                  <a:pt x="2014940" y="889343"/>
                </a:lnTo>
                <a:lnTo>
                  <a:pt x="2016252" y="845820"/>
                </a:lnTo>
                <a:lnTo>
                  <a:pt x="2014940" y="802296"/>
                </a:lnTo>
                <a:lnTo>
                  <a:pt x="2011047" y="759344"/>
                </a:lnTo>
                <a:lnTo>
                  <a:pt x="2004636" y="717016"/>
                </a:lnTo>
                <a:lnTo>
                  <a:pt x="1995770" y="675365"/>
                </a:lnTo>
                <a:lnTo>
                  <a:pt x="1984513" y="634445"/>
                </a:lnTo>
                <a:lnTo>
                  <a:pt x="1970928" y="594309"/>
                </a:lnTo>
                <a:lnTo>
                  <a:pt x="1955078" y="555009"/>
                </a:lnTo>
                <a:lnTo>
                  <a:pt x="1937027" y="516600"/>
                </a:lnTo>
                <a:lnTo>
                  <a:pt x="1916839" y="479134"/>
                </a:lnTo>
                <a:lnTo>
                  <a:pt x="1894575" y="442664"/>
                </a:lnTo>
                <a:lnTo>
                  <a:pt x="1870301" y="407243"/>
                </a:lnTo>
                <a:lnTo>
                  <a:pt x="1844078" y="372926"/>
                </a:lnTo>
                <a:lnTo>
                  <a:pt x="1815971" y="339764"/>
                </a:lnTo>
                <a:lnTo>
                  <a:pt x="1786043" y="307811"/>
                </a:lnTo>
                <a:lnTo>
                  <a:pt x="1754357" y="277120"/>
                </a:lnTo>
                <a:lnTo>
                  <a:pt x="1720977" y="247745"/>
                </a:lnTo>
                <a:lnTo>
                  <a:pt x="1685965" y="219738"/>
                </a:lnTo>
                <a:lnTo>
                  <a:pt x="1649385" y="193153"/>
                </a:lnTo>
                <a:lnTo>
                  <a:pt x="1611301" y="168042"/>
                </a:lnTo>
                <a:lnTo>
                  <a:pt x="1571776" y="144460"/>
                </a:lnTo>
                <a:lnTo>
                  <a:pt x="1530873" y="122458"/>
                </a:lnTo>
                <a:lnTo>
                  <a:pt x="1488656" y="102091"/>
                </a:lnTo>
                <a:lnTo>
                  <a:pt x="1445188" y="83411"/>
                </a:lnTo>
                <a:lnTo>
                  <a:pt x="1400532" y="66472"/>
                </a:lnTo>
                <a:lnTo>
                  <a:pt x="1354751" y="51327"/>
                </a:lnTo>
                <a:lnTo>
                  <a:pt x="1307910" y="38028"/>
                </a:lnTo>
                <a:lnTo>
                  <a:pt x="1260070" y="26630"/>
                </a:lnTo>
                <a:lnTo>
                  <a:pt x="1211297" y="17185"/>
                </a:lnTo>
                <a:lnTo>
                  <a:pt x="1161652" y="9746"/>
                </a:lnTo>
                <a:lnTo>
                  <a:pt x="1111200" y="4367"/>
                </a:lnTo>
                <a:lnTo>
                  <a:pt x="1060003" y="1100"/>
                </a:lnTo>
                <a:lnTo>
                  <a:pt x="1008126" y="0"/>
                </a:lnTo>
                <a:close/>
              </a:path>
            </a:pathLst>
          </a:custGeom>
          <a:solidFill>
            <a:srgbClr val="E7E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08653" y="2489454"/>
            <a:ext cx="2016760" cy="1691639"/>
          </a:xfrm>
          <a:custGeom>
            <a:avLst/>
            <a:gdLst/>
            <a:ahLst/>
            <a:cxnLst/>
            <a:rect l="l" t="t" r="r" b="b"/>
            <a:pathLst>
              <a:path w="2016760" h="1691639">
                <a:moveTo>
                  <a:pt x="0" y="845820"/>
                </a:moveTo>
                <a:lnTo>
                  <a:pt x="1311" y="802296"/>
                </a:lnTo>
                <a:lnTo>
                  <a:pt x="5204" y="759344"/>
                </a:lnTo>
                <a:lnTo>
                  <a:pt x="11615" y="717016"/>
                </a:lnTo>
                <a:lnTo>
                  <a:pt x="20481" y="675365"/>
                </a:lnTo>
                <a:lnTo>
                  <a:pt x="31738" y="634445"/>
                </a:lnTo>
                <a:lnTo>
                  <a:pt x="45323" y="594309"/>
                </a:lnTo>
                <a:lnTo>
                  <a:pt x="61173" y="555009"/>
                </a:lnTo>
                <a:lnTo>
                  <a:pt x="79224" y="516600"/>
                </a:lnTo>
                <a:lnTo>
                  <a:pt x="99412" y="479134"/>
                </a:lnTo>
                <a:lnTo>
                  <a:pt x="121676" y="442664"/>
                </a:lnTo>
                <a:lnTo>
                  <a:pt x="145950" y="407243"/>
                </a:lnTo>
                <a:lnTo>
                  <a:pt x="172173" y="372926"/>
                </a:lnTo>
                <a:lnTo>
                  <a:pt x="200280" y="339764"/>
                </a:lnTo>
                <a:lnTo>
                  <a:pt x="230208" y="307811"/>
                </a:lnTo>
                <a:lnTo>
                  <a:pt x="261894" y="277120"/>
                </a:lnTo>
                <a:lnTo>
                  <a:pt x="295274" y="247745"/>
                </a:lnTo>
                <a:lnTo>
                  <a:pt x="330286" y="219738"/>
                </a:lnTo>
                <a:lnTo>
                  <a:pt x="366866" y="193153"/>
                </a:lnTo>
                <a:lnTo>
                  <a:pt x="404950" y="168042"/>
                </a:lnTo>
                <a:lnTo>
                  <a:pt x="444475" y="144460"/>
                </a:lnTo>
                <a:lnTo>
                  <a:pt x="485378" y="122458"/>
                </a:lnTo>
                <a:lnTo>
                  <a:pt x="527595" y="102091"/>
                </a:lnTo>
                <a:lnTo>
                  <a:pt x="571063" y="83411"/>
                </a:lnTo>
                <a:lnTo>
                  <a:pt x="615719" y="66472"/>
                </a:lnTo>
                <a:lnTo>
                  <a:pt x="661500" y="51327"/>
                </a:lnTo>
                <a:lnTo>
                  <a:pt x="708341" y="38028"/>
                </a:lnTo>
                <a:lnTo>
                  <a:pt x="756181" y="26630"/>
                </a:lnTo>
                <a:lnTo>
                  <a:pt x="804954" y="17185"/>
                </a:lnTo>
                <a:lnTo>
                  <a:pt x="854599" y="9746"/>
                </a:lnTo>
                <a:lnTo>
                  <a:pt x="905051" y="4367"/>
                </a:lnTo>
                <a:lnTo>
                  <a:pt x="956248" y="1100"/>
                </a:lnTo>
                <a:lnTo>
                  <a:pt x="1008126" y="0"/>
                </a:lnTo>
                <a:lnTo>
                  <a:pt x="1060003" y="1100"/>
                </a:lnTo>
                <a:lnTo>
                  <a:pt x="1111200" y="4367"/>
                </a:lnTo>
                <a:lnTo>
                  <a:pt x="1161652" y="9746"/>
                </a:lnTo>
                <a:lnTo>
                  <a:pt x="1211297" y="17185"/>
                </a:lnTo>
                <a:lnTo>
                  <a:pt x="1260070" y="26630"/>
                </a:lnTo>
                <a:lnTo>
                  <a:pt x="1307910" y="38028"/>
                </a:lnTo>
                <a:lnTo>
                  <a:pt x="1354751" y="51327"/>
                </a:lnTo>
                <a:lnTo>
                  <a:pt x="1400532" y="66472"/>
                </a:lnTo>
                <a:lnTo>
                  <a:pt x="1445188" y="83411"/>
                </a:lnTo>
                <a:lnTo>
                  <a:pt x="1488656" y="102091"/>
                </a:lnTo>
                <a:lnTo>
                  <a:pt x="1530873" y="122458"/>
                </a:lnTo>
                <a:lnTo>
                  <a:pt x="1571776" y="144460"/>
                </a:lnTo>
                <a:lnTo>
                  <a:pt x="1611301" y="168042"/>
                </a:lnTo>
                <a:lnTo>
                  <a:pt x="1649385" y="193153"/>
                </a:lnTo>
                <a:lnTo>
                  <a:pt x="1685965" y="219738"/>
                </a:lnTo>
                <a:lnTo>
                  <a:pt x="1720977" y="247745"/>
                </a:lnTo>
                <a:lnTo>
                  <a:pt x="1754357" y="277120"/>
                </a:lnTo>
                <a:lnTo>
                  <a:pt x="1786043" y="307811"/>
                </a:lnTo>
                <a:lnTo>
                  <a:pt x="1815971" y="339764"/>
                </a:lnTo>
                <a:lnTo>
                  <a:pt x="1844078" y="372926"/>
                </a:lnTo>
                <a:lnTo>
                  <a:pt x="1870301" y="407243"/>
                </a:lnTo>
                <a:lnTo>
                  <a:pt x="1894575" y="442664"/>
                </a:lnTo>
                <a:lnTo>
                  <a:pt x="1916839" y="479134"/>
                </a:lnTo>
                <a:lnTo>
                  <a:pt x="1937027" y="516600"/>
                </a:lnTo>
                <a:lnTo>
                  <a:pt x="1955078" y="555009"/>
                </a:lnTo>
                <a:lnTo>
                  <a:pt x="1970928" y="594309"/>
                </a:lnTo>
                <a:lnTo>
                  <a:pt x="1984513" y="634445"/>
                </a:lnTo>
                <a:lnTo>
                  <a:pt x="1995770" y="675365"/>
                </a:lnTo>
                <a:lnTo>
                  <a:pt x="2004636" y="717016"/>
                </a:lnTo>
                <a:lnTo>
                  <a:pt x="2011047" y="759344"/>
                </a:lnTo>
                <a:lnTo>
                  <a:pt x="2014940" y="802296"/>
                </a:lnTo>
                <a:lnTo>
                  <a:pt x="2016252" y="845820"/>
                </a:lnTo>
                <a:lnTo>
                  <a:pt x="2014940" y="889343"/>
                </a:lnTo>
                <a:lnTo>
                  <a:pt x="2011047" y="932295"/>
                </a:lnTo>
                <a:lnTo>
                  <a:pt x="2004636" y="974623"/>
                </a:lnTo>
                <a:lnTo>
                  <a:pt x="1995770" y="1016274"/>
                </a:lnTo>
                <a:lnTo>
                  <a:pt x="1984513" y="1057194"/>
                </a:lnTo>
                <a:lnTo>
                  <a:pt x="1970928" y="1097330"/>
                </a:lnTo>
                <a:lnTo>
                  <a:pt x="1955078" y="1136630"/>
                </a:lnTo>
                <a:lnTo>
                  <a:pt x="1937027" y="1175039"/>
                </a:lnTo>
                <a:lnTo>
                  <a:pt x="1916839" y="1212505"/>
                </a:lnTo>
                <a:lnTo>
                  <a:pt x="1894575" y="1248975"/>
                </a:lnTo>
                <a:lnTo>
                  <a:pt x="1870301" y="1284396"/>
                </a:lnTo>
                <a:lnTo>
                  <a:pt x="1844078" y="1318713"/>
                </a:lnTo>
                <a:lnTo>
                  <a:pt x="1815971" y="1351875"/>
                </a:lnTo>
                <a:lnTo>
                  <a:pt x="1786043" y="1383828"/>
                </a:lnTo>
                <a:lnTo>
                  <a:pt x="1754357" y="1414519"/>
                </a:lnTo>
                <a:lnTo>
                  <a:pt x="1720977" y="1443894"/>
                </a:lnTo>
                <a:lnTo>
                  <a:pt x="1685965" y="1471901"/>
                </a:lnTo>
                <a:lnTo>
                  <a:pt x="1649385" y="1498486"/>
                </a:lnTo>
                <a:lnTo>
                  <a:pt x="1611301" y="1523597"/>
                </a:lnTo>
                <a:lnTo>
                  <a:pt x="1571776" y="1547179"/>
                </a:lnTo>
                <a:lnTo>
                  <a:pt x="1530873" y="1569181"/>
                </a:lnTo>
                <a:lnTo>
                  <a:pt x="1488656" y="1589548"/>
                </a:lnTo>
                <a:lnTo>
                  <a:pt x="1445188" y="1608228"/>
                </a:lnTo>
                <a:lnTo>
                  <a:pt x="1400532" y="1625167"/>
                </a:lnTo>
                <a:lnTo>
                  <a:pt x="1354751" y="1640312"/>
                </a:lnTo>
                <a:lnTo>
                  <a:pt x="1307910" y="1653611"/>
                </a:lnTo>
                <a:lnTo>
                  <a:pt x="1260070" y="1665009"/>
                </a:lnTo>
                <a:lnTo>
                  <a:pt x="1211297" y="1674454"/>
                </a:lnTo>
                <a:lnTo>
                  <a:pt x="1161652" y="1681893"/>
                </a:lnTo>
                <a:lnTo>
                  <a:pt x="1111200" y="1687272"/>
                </a:lnTo>
                <a:lnTo>
                  <a:pt x="1060003" y="1690539"/>
                </a:lnTo>
                <a:lnTo>
                  <a:pt x="1008126" y="1691640"/>
                </a:lnTo>
                <a:lnTo>
                  <a:pt x="956248" y="1690539"/>
                </a:lnTo>
                <a:lnTo>
                  <a:pt x="905051" y="1687272"/>
                </a:lnTo>
                <a:lnTo>
                  <a:pt x="854599" y="1681893"/>
                </a:lnTo>
                <a:lnTo>
                  <a:pt x="804954" y="1674454"/>
                </a:lnTo>
                <a:lnTo>
                  <a:pt x="756181" y="1665009"/>
                </a:lnTo>
                <a:lnTo>
                  <a:pt x="708341" y="1653611"/>
                </a:lnTo>
                <a:lnTo>
                  <a:pt x="661500" y="1640312"/>
                </a:lnTo>
                <a:lnTo>
                  <a:pt x="615719" y="1625167"/>
                </a:lnTo>
                <a:lnTo>
                  <a:pt x="571063" y="1608228"/>
                </a:lnTo>
                <a:lnTo>
                  <a:pt x="527595" y="1589548"/>
                </a:lnTo>
                <a:lnTo>
                  <a:pt x="485378" y="1569181"/>
                </a:lnTo>
                <a:lnTo>
                  <a:pt x="444475" y="1547179"/>
                </a:lnTo>
                <a:lnTo>
                  <a:pt x="404950" y="1523597"/>
                </a:lnTo>
                <a:lnTo>
                  <a:pt x="366866" y="1498486"/>
                </a:lnTo>
                <a:lnTo>
                  <a:pt x="330286" y="1471901"/>
                </a:lnTo>
                <a:lnTo>
                  <a:pt x="295274" y="1443894"/>
                </a:lnTo>
                <a:lnTo>
                  <a:pt x="261894" y="1414519"/>
                </a:lnTo>
                <a:lnTo>
                  <a:pt x="230208" y="1383828"/>
                </a:lnTo>
                <a:lnTo>
                  <a:pt x="200280" y="1351875"/>
                </a:lnTo>
                <a:lnTo>
                  <a:pt x="172173" y="1318713"/>
                </a:lnTo>
                <a:lnTo>
                  <a:pt x="145950" y="1284396"/>
                </a:lnTo>
                <a:lnTo>
                  <a:pt x="121676" y="1248975"/>
                </a:lnTo>
                <a:lnTo>
                  <a:pt x="99412" y="1212505"/>
                </a:lnTo>
                <a:lnTo>
                  <a:pt x="79224" y="1175039"/>
                </a:lnTo>
                <a:lnTo>
                  <a:pt x="61173" y="1136630"/>
                </a:lnTo>
                <a:lnTo>
                  <a:pt x="45323" y="1097330"/>
                </a:lnTo>
                <a:lnTo>
                  <a:pt x="31738" y="1057194"/>
                </a:lnTo>
                <a:lnTo>
                  <a:pt x="20481" y="1016274"/>
                </a:lnTo>
                <a:lnTo>
                  <a:pt x="11615" y="974623"/>
                </a:lnTo>
                <a:lnTo>
                  <a:pt x="5204" y="932295"/>
                </a:lnTo>
                <a:lnTo>
                  <a:pt x="1311" y="889343"/>
                </a:lnTo>
                <a:lnTo>
                  <a:pt x="0" y="84582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03597" y="3166745"/>
            <a:ext cx="6273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PU</a:t>
            </a:r>
            <a:r>
              <a:rPr sz="2000" b="1" spc="-90" dirty="0">
                <a:latin typeface="Calibri"/>
                <a:cs typeface="Calibri"/>
              </a:rPr>
              <a:t>K</a:t>
            </a:r>
            <a:r>
              <a:rPr sz="2000" b="1" dirty="0">
                <a:latin typeface="Calibri"/>
                <a:cs typeface="Calibri"/>
              </a:rPr>
              <a:t>Ö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05421" y="2452877"/>
            <a:ext cx="1943100" cy="1728470"/>
          </a:xfrm>
          <a:custGeom>
            <a:avLst/>
            <a:gdLst/>
            <a:ahLst/>
            <a:cxnLst/>
            <a:rect l="l" t="t" r="r" b="b"/>
            <a:pathLst>
              <a:path w="1943100" h="1728470">
                <a:moveTo>
                  <a:pt x="971550" y="0"/>
                </a:moveTo>
                <a:lnTo>
                  <a:pt x="919951" y="1197"/>
                </a:lnTo>
                <a:lnTo>
                  <a:pt x="869054" y="4750"/>
                </a:lnTo>
                <a:lnTo>
                  <a:pt x="818926" y="10599"/>
                </a:lnTo>
                <a:lnTo>
                  <a:pt x="769634" y="18685"/>
                </a:lnTo>
                <a:lnTo>
                  <a:pt x="721244" y="28946"/>
                </a:lnTo>
                <a:lnTo>
                  <a:pt x="673825" y="41325"/>
                </a:lnTo>
                <a:lnTo>
                  <a:pt x="627443" y="55760"/>
                </a:lnTo>
                <a:lnTo>
                  <a:pt x="582165" y="72193"/>
                </a:lnTo>
                <a:lnTo>
                  <a:pt x="538059" y="90563"/>
                </a:lnTo>
                <a:lnTo>
                  <a:pt x="495191" y="110812"/>
                </a:lnTo>
                <a:lnTo>
                  <a:pt x="453629" y="132879"/>
                </a:lnTo>
                <a:lnTo>
                  <a:pt x="413440" y="156704"/>
                </a:lnTo>
                <a:lnTo>
                  <a:pt x="374691" y="182228"/>
                </a:lnTo>
                <a:lnTo>
                  <a:pt x="337449" y="209391"/>
                </a:lnTo>
                <a:lnTo>
                  <a:pt x="301781" y="238134"/>
                </a:lnTo>
                <a:lnTo>
                  <a:pt x="267755" y="268396"/>
                </a:lnTo>
                <a:lnTo>
                  <a:pt x="235438" y="300119"/>
                </a:lnTo>
                <a:lnTo>
                  <a:pt x="204896" y="333242"/>
                </a:lnTo>
                <a:lnTo>
                  <a:pt x="176197" y="367705"/>
                </a:lnTo>
                <a:lnTo>
                  <a:pt x="149409" y="403449"/>
                </a:lnTo>
                <a:lnTo>
                  <a:pt x="124597" y="440415"/>
                </a:lnTo>
                <a:lnTo>
                  <a:pt x="101830" y="478542"/>
                </a:lnTo>
                <a:lnTo>
                  <a:pt x="81174" y="517772"/>
                </a:lnTo>
                <a:lnTo>
                  <a:pt x="62697" y="558043"/>
                </a:lnTo>
                <a:lnTo>
                  <a:pt x="46466" y="599297"/>
                </a:lnTo>
                <a:lnTo>
                  <a:pt x="32548" y="641473"/>
                </a:lnTo>
                <a:lnTo>
                  <a:pt x="21009" y="684513"/>
                </a:lnTo>
                <a:lnTo>
                  <a:pt x="11918" y="728356"/>
                </a:lnTo>
                <a:lnTo>
                  <a:pt x="5342" y="772942"/>
                </a:lnTo>
                <a:lnTo>
                  <a:pt x="1346" y="818213"/>
                </a:lnTo>
                <a:lnTo>
                  <a:pt x="0" y="864108"/>
                </a:lnTo>
                <a:lnTo>
                  <a:pt x="1346" y="910002"/>
                </a:lnTo>
                <a:lnTo>
                  <a:pt x="5342" y="955273"/>
                </a:lnTo>
                <a:lnTo>
                  <a:pt x="11918" y="999859"/>
                </a:lnTo>
                <a:lnTo>
                  <a:pt x="21009" y="1043702"/>
                </a:lnTo>
                <a:lnTo>
                  <a:pt x="32548" y="1086742"/>
                </a:lnTo>
                <a:lnTo>
                  <a:pt x="46466" y="1128918"/>
                </a:lnTo>
                <a:lnTo>
                  <a:pt x="62697" y="1170172"/>
                </a:lnTo>
                <a:lnTo>
                  <a:pt x="81174" y="1210443"/>
                </a:lnTo>
                <a:lnTo>
                  <a:pt x="101830" y="1249673"/>
                </a:lnTo>
                <a:lnTo>
                  <a:pt x="124597" y="1287800"/>
                </a:lnTo>
                <a:lnTo>
                  <a:pt x="149409" y="1324766"/>
                </a:lnTo>
                <a:lnTo>
                  <a:pt x="176197" y="1360510"/>
                </a:lnTo>
                <a:lnTo>
                  <a:pt x="204896" y="1394973"/>
                </a:lnTo>
                <a:lnTo>
                  <a:pt x="235438" y="1428096"/>
                </a:lnTo>
                <a:lnTo>
                  <a:pt x="267755" y="1459819"/>
                </a:lnTo>
                <a:lnTo>
                  <a:pt x="301781" y="1490081"/>
                </a:lnTo>
                <a:lnTo>
                  <a:pt x="337449" y="1518824"/>
                </a:lnTo>
                <a:lnTo>
                  <a:pt x="374691" y="1545987"/>
                </a:lnTo>
                <a:lnTo>
                  <a:pt x="413440" y="1571511"/>
                </a:lnTo>
                <a:lnTo>
                  <a:pt x="453629" y="1595336"/>
                </a:lnTo>
                <a:lnTo>
                  <a:pt x="495191" y="1617403"/>
                </a:lnTo>
                <a:lnTo>
                  <a:pt x="538059" y="1637652"/>
                </a:lnTo>
                <a:lnTo>
                  <a:pt x="582165" y="1656022"/>
                </a:lnTo>
                <a:lnTo>
                  <a:pt x="627443" y="1672455"/>
                </a:lnTo>
                <a:lnTo>
                  <a:pt x="673825" y="1686890"/>
                </a:lnTo>
                <a:lnTo>
                  <a:pt x="721244" y="1699269"/>
                </a:lnTo>
                <a:lnTo>
                  <a:pt x="769634" y="1709530"/>
                </a:lnTo>
                <a:lnTo>
                  <a:pt x="818926" y="1717616"/>
                </a:lnTo>
                <a:lnTo>
                  <a:pt x="869054" y="1723465"/>
                </a:lnTo>
                <a:lnTo>
                  <a:pt x="919951" y="1727018"/>
                </a:lnTo>
                <a:lnTo>
                  <a:pt x="971550" y="1728216"/>
                </a:lnTo>
                <a:lnTo>
                  <a:pt x="1023148" y="1727018"/>
                </a:lnTo>
                <a:lnTo>
                  <a:pt x="1074045" y="1723465"/>
                </a:lnTo>
                <a:lnTo>
                  <a:pt x="1124173" y="1717616"/>
                </a:lnTo>
                <a:lnTo>
                  <a:pt x="1173465" y="1709530"/>
                </a:lnTo>
                <a:lnTo>
                  <a:pt x="1221855" y="1699269"/>
                </a:lnTo>
                <a:lnTo>
                  <a:pt x="1269274" y="1686890"/>
                </a:lnTo>
                <a:lnTo>
                  <a:pt x="1315656" y="1672455"/>
                </a:lnTo>
                <a:lnTo>
                  <a:pt x="1360934" y="1656022"/>
                </a:lnTo>
                <a:lnTo>
                  <a:pt x="1405040" y="1637652"/>
                </a:lnTo>
                <a:lnTo>
                  <a:pt x="1447908" y="1617403"/>
                </a:lnTo>
                <a:lnTo>
                  <a:pt x="1489470" y="1595336"/>
                </a:lnTo>
                <a:lnTo>
                  <a:pt x="1529659" y="1571511"/>
                </a:lnTo>
                <a:lnTo>
                  <a:pt x="1568408" y="1545987"/>
                </a:lnTo>
                <a:lnTo>
                  <a:pt x="1605650" y="1518824"/>
                </a:lnTo>
                <a:lnTo>
                  <a:pt x="1641318" y="1490081"/>
                </a:lnTo>
                <a:lnTo>
                  <a:pt x="1675344" y="1459819"/>
                </a:lnTo>
                <a:lnTo>
                  <a:pt x="1707661" y="1428096"/>
                </a:lnTo>
                <a:lnTo>
                  <a:pt x="1738203" y="1394973"/>
                </a:lnTo>
                <a:lnTo>
                  <a:pt x="1766902" y="1360510"/>
                </a:lnTo>
                <a:lnTo>
                  <a:pt x="1793690" y="1324766"/>
                </a:lnTo>
                <a:lnTo>
                  <a:pt x="1818502" y="1287800"/>
                </a:lnTo>
                <a:lnTo>
                  <a:pt x="1841269" y="1249673"/>
                </a:lnTo>
                <a:lnTo>
                  <a:pt x="1861925" y="1210443"/>
                </a:lnTo>
                <a:lnTo>
                  <a:pt x="1880402" y="1170172"/>
                </a:lnTo>
                <a:lnTo>
                  <a:pt x="1896633" y="1128918"/>
                </a:lnTo>
                <a:lnTo>
                  <a:pt x="1910551" y="1086742"/>
                </a:lnTo>
                <a:lnTo>
                  <a:pt x="1922090" y="1043702"/>
                </a:lnTo>
                <a:lnTo>
                  <a:pt x="1931181" y="999859"/>
                </a:lnTo>
                <a:lnTo>
                  <a:pt x="1937757" y="955273"/>
                </a:lnTo>
                <a:lnTo>
                  <a:pt x="1941753" y="910002"/>
                </a:lnTo>
                <a:lnTo>
                  <a:pt x="1943100" y="864108"/>
                </a:lnTo>
                <a:lnTo>
                  <a:pt x="1941753" y="818213"/>
                </a:lnTo>
                <a:lnTo>
                  <a:pt x="1937757" y="772942"/>
                </a:lnTo>
                <a:lnTo>
                  <a:pt x="1931181" y="728356"/>
                </a:lnTo>
                <a:lnTo>
                  <a:pt x="1922090" y="684513"/>
                </a:lnTo>
                <a:lnTo>
                  <a:pt x="1910551" y="641473"/>
                </a:lnTo>
                <a:lnTo>
                  <a:pt x="1896633" y="599297"/>
                </a:lnTo>
                <a:lnTo>
                  <a:pt x="1880402" y="558043"/>
                </a:lnTo>
                <a:lnTo>
                  <a:pt x="1861925" y="517772"/>
                </a:lnTo>
                <a:lnTo>
                  <a:pt x="1841269" y="478542"/>
                </a:lnTo>
                <a:lnTo>
                  <a:pt x="1818502" y="440415"/>
                </a:lnTo>
                <a:lnTo>
                  <a:pt x="1793690" y="403449"/>
                </a:lnTo>
                <a:lnTo>
                  <a:pt x="1766902" y="367705"/>
                </a:lnTo>
                <a:lnTo>
                  <a:pt x="1738203" y="333242"/>
                </a:lnTo>
                <a:lnTo>
                  <a:pt x="1707661" y="300119"/>
                </a:lnTo>
                <a:lnTo>
                  <a:pt x="1675344" y="268396"/>
                </a:lnTo>
                <a:lnTo>
                  <a:pt x="1641318" y="238134"/>
                </a:lnTo>
                <a:lnTo>
                  <a:pt x="1605650" y="209391"/>
                </a:lnTo>
                <a:lnTo>
                  <a:pt x="1568408" y="182228"/>
                </a:lnTo>
                <a:lnTo>
                  <a:pt x="1529659" y="156704"/>
                </a:lnTo>
                <a:lnTo>
                  <a:pt x="1489470" y="132879"/>
                </a:lnTo>
                <a:lnTo>
                  <a:pt x="1447908" y="110812"/>
                </a:lnTo>
                <a:lnTo>
                  <a:pt x="1405040" y="90563"/>
                </a:lnTo>
                <a:lnTo>
                  <a:pt x="1360934" y="72193"/>
                </a:lnTo>
                <a:lnTo>
                  <a:pt x="1315656" y="55760"/>
                </a:lnTo>
                <a:lnTo>
                  <a:pt x="1269274" y="41325"/>
                </a:lnTo>
                <a:lnTo>
                  <a:pt x="1221855" y="28946"/>
                </a:lnTo>
                <a:lnTo>
                  <a:pt x="1173465" y="18685"/>
                </a:lnTo>
                <a:lnTo>
                  <a:pt x="1124173" y="10599"/>
                </a:lnTo>
                <a:lnTo>
                  <a:pt x="1074045" y="4750"/>
                </a:lnTo>
                <a:lnTo>
                  <a:pt x="1023148" y="1197"/>
                </a:lnTo>
                <a:lnTo>
                  <a:pt x="97155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5421" y="2452877"/>
            <a:ext cx="1943100" cy="1728470"/>
          </a:xfrm>
          <a:custGeom>
            <a:avLst/>
            <a:gdLst/>
            <a:ahLst/>
            <a:cxnLst/>
            <a:rect l="l" t="t" r="r" b="b"/>
            <a:pathLst>
              <a:path w="1943100" h="1728470">
                <a:moveTo>
                  <a:pt x="0" y="864108"/>
                </a:moveTo>
                <a:lnTo>
                  <a:pt x="1346" y="818213"/>
                </a:lnTo>
                <a:lnTo>
                  <a:pt x="5342" y="772942"/>
                </a:lnTo>
                <a:lnTo>
                  <a:pt x="11918" y="728356"/>
                </a:lnTo>
                <a:lnTo>
                  <a:pt x="21009" y="684513"/>
                </a:lnTo>
                <a:lnTo>
                  <a:pt x="32548" y="641473"/>
                </a:lnTo>
                <a:lnTo>
                  <a:pt x="46466" y="599297"/>
                </a:lnTo>
                <a:lnTo>
                  <a:pt x="62697" y="558043"/>
                </a:lnTo>
                <a:lnTo>
                  <a:pt x="81174" y="517772"/>
                </a:lnTo>
                <a:lnTo>
                  <a:pt x="101830" y="478542"/>
                </a:lnTo>
                <a:lnTo>
                  <a:pt x="124597" y="440415"/>
                </a:lnTo>
                <a:lnTo>
                  <a:pt x="149409" y="403449"/>
                </a:lnTo>
                <a:lnTo>
                  <a:pt x="176197" y="367705"/>
                </a:lnTo>
                <a:lnTo>
                  <a:pt x="204896" y="333242"/>
                </a:lnTo>
                <a:lnTo>
                  <a:pt x="235438" y="300119"/>
                </a:lnTo>
                <a:lnTo>
                  <a:pt x="267755" y="268396"/>
                </a:lnTo>
                <a:lnTo>
                  <a:pt x="301781" y="238134"/>
                </a:lnTo>
                <a:lnTo>
                  <a:pt x="337449" y="209391"/>
                </a:lnTo>
                <a:lnTo>
                  <a:pt x="374691" y="182228"/>
                </a:lnTo>
                <a:lnTo>
                  <a:pt x="413440" y="156704"/>
                </a:lnTo>
                <a:lnTo>
                  <a:pt x="453629" y="132879"/>
                </a:lnTo>
                <a:lnTo>
                  <a:pt x="495191" y="110812"/>
                </a:lnTo>
                <a:lnTo>
                  <a:pt x="538059" y="90563"/>
                </a:lnTo>
                <a:lnTo>
                  <a:pt x="582165" y="72193"/>
                </a:lnTo>
                <a:lnTo>
                  <a:pt x="627443" y="55760"/>
                </a:lnTo>
                <a:lnTo>
                  <a:pt x="673825" y="41325"/>
                </a:lnTo>
                <a:lnTo>
                  <a:pt x="721244" y="28946"/>
                </a:lnTo>
                <a:lnTo>
                  <a:pt x="769634" y="18685"/>
                </a:lnTo>
                <a:lnTo>
                  <a:pt x="818926" y="10599"/>
                </a:lnTo>
                <a:lnTo>
                  <a:pt x="869054" y="4750"/>
                </a:lnTo>
                <a:lnTo>
                  <a:pt x="919951" y="1197"/>
                </a:lnTo>
                <a:lnTo>
                  <a:pt x="971550" y="0"/>
                </a:lnTo>
                <a:lnTo>
                  <a:pt x="1023148" y="1197"/>
                </a:lnTo>
                <a:lnTo>
                  <a:pt x="1074045" y="4750"/>
                </a:lnTo>
                <a:lnTo>
                  <a:pt x="1124173" y="10599"/>
                </a:lnTo>
                <a:lnTo>
                  <a:pt x="1173465" y="18685"/>
                </a:lnTo>
                <a:lnTo>
                  <a:pt x="1221855" y="28946"/>
                </a:lnTo>
                <a:lnTo>
                  <a:pt x="1269274" y="41325"/>
                </a:lnTo>
                <a:lnTo>
                  <a:pt x="1315656" y="55760"/>
                </a:lnTo>
                <a:lnTo>
                  <a:pt x="1360934" y="72193"/>
                </a:lnTo>
                <a:lnTo>
                  <a:pt x="1405040" y="90563"/>
                </a:lnTo>
                <a:lnTo>
                  <a:pt x="1447908" y="110812"/>
                </a:lnTo>
                <a:lnTo>
                  <a:pt x="1489470" y="132879"/>
                </a:lnTo>
                <a:lnTo>
                  <a:pt x="1529659" y="156704"/>
                </a:lnTo>
                <a:lnTo>
                  <a:pt x="1568408" y="182228"/>
                </a:lnTo>
                <a:lnTo>
                  <a:pt x="1605650" y="209391"/>
                </a:lnTo>
                <a:lnTo>
                  <a:pt x="1641318" y="238134"/>
                </a:lnTo>
                <a:lnTo>
                  <a:pt x="1675344" y="268396"/>
                </a:lnTo>
                <a:lnTo>
                  <a:pt x="1707661" y="300119"/>
                </a:lnTo>
                <a:lnTo>
                  <a:pt x="1738203" y="333242"/>
                </a:lnTo>
                <a:lnTo>
                  <a:pt x="1766902" y="367705"/>
                </a:lnTo>
                <a:lnTo>
                  <a:pt x="1793690" y="403449"/>
                </a:lnTo>
                <a:lnTo>
                  <a:pt x="1818502" y="440415"/>
                </a:lnTo>
                <a:lnTo>
                  <a:pt x="1841269" y="478542"/>
                </a:lnTo>
                <a:lnTo>
                  <a:pt x="1861925" y="517772"/>
                </a:lnTo>
                <a:lnTo>
                  <a:pt x="1880402" y="558043"/>
                </a:lnTo>
                <a:lnTo>
                  <a:pt x="1896633" y="599297"/>
                </a:lnTo>
                <a:lnTo>
                  <a:pt x="1910551" y="641473"/>
                </a:lnTo>
                <a:lnTo>
                  <a:pt x="1922090" y="684513"/>
                </a:lnTo>
                <a:lnTo>
                  <a:pt x="1931181" y="728356"/>
                </a:lnTo>
                <a:lnTo>
                  <a:pt x="1937757" y="772942"/>
                </a:lnTo>
                <a:lnTo>
                  <a:pt x="1941753" y="818213"/>
                </a:lnTo>
                <a:lnTo>
                  <a:pt x="1943100" y="864108"/>
                </a:lnTo>
                <a:lnTo>
                  <a:pt x="1941753" y="910002"/>
                </a:lnTo>
                <a:lnTo>
                  <a:pt x="1937757" y="955273"/>
                </a:lnTo>
                <a:lnTo>
                  <a:pt x="1931181" y="999859"/>
                </a:lnTo>
                <a:lnTo>
                  <a:pt x="1922090" y="1043702"/>
                </a:lnTo>
                <a:lnTo>
                  <a:pt x="1910551" y="1086742"/>
                </a:lnTo>
                <a:lnTo>
                  <a:pt x="1896633" y="1128918"/>
                </a:lnTo>
                <a:lnTo>
                  <a:pt x="1880402" y="1170172"/>
                </a:lnTo>
                <a:lnTo>
                  <a:pt x="1861925" y="1210443"/>
                </a:lnTo>
                <a:lnTo>
                  <a:pt x="1841269" y="1249673"/>
                </a:lnTo>
                <a:lnTo>
                  <a:pt x="1818502" y="1287800"/>
                </a:lnTo>
                <a:lnTo>
                  <a:pt x="1793690" y="1324766"/>
                </a:lnTo>
                <a:lnTo>
                  <a:pt x="1766902" y="1360510"/>
                </a:lnTo>
                <a:lnTo>
                  <a:pt x="1738203" y="1394973"/>
                </a:lnTo>
                <a:lnTo>
                  <a:pt x="1707661" y="1428096"/>
                </a:lnTo>
                <a:lnTo>
                  <a:pt x="1675344" y="1459819"/>
                </a:lnTo>
                <a:lnTo>
                  <a:pt x="1641318" y="1490081"/>
                </a:lnTo>
                <a:lnTo>
                  <a:pt x="1605650" y="1518824"/>
                </a:lnTo>
                <a:lnTo>
                  <a:pt x="1568408" y="1545987"/>
                </a:lnTo>
                <a:lnTo>
                  <a:pt x="1529659" y="1571511"/>
                </a:lnTo>
                <a:lnTo>
                  <a:pt x="1489470" y="1595336"/>
                </a:lnTo>
                <a:lnTo>
                  <a:pt x="1447908" y="1617403"/>
                </a:lnTo>
                <a:lnTo>
                  <a:pt x="1405040" y="1637652"/>
                </a:lnTo>
                <a:lnTo>
                  <a:pt x="1360934" y="1656022"/>
                </a:lnTo>
                <a:lnTo>
                  <a:pt x="1315656" y="1672455"/>
                </a:lnTo>
                <a:lnTo>
                  <a:pt x="1269274" y="1686890"/>
                </a:lnTo>
                <a:lnTo>
                  <a:pt x="1221855" y="1699269"/>
                </a:lnTo>
                <a:lnTo>
                  <a:pt x="1173465" y="1709530"/>
                </a:lnTo>
                <a:lnTo>
                  <a:pt x="1124173" y="1717616"/>
                </a:lnTo>
                <a:lnTo>
                  <a:pt x="1074045" y="1723465"/>
                </a:lnTo>
                <a:lnTo>
                  <a:pt x="1023148" y="1727018"/>
                </a:lnTo>
                <a:lnTo>
                  <a:pt x="971550" y="1728216"/>
                </a:lnTo>
                <a:lnTo>
                  <a:pt x="919951" y="1727018"/>
                </a:lnTo>
                <a:lnTo>
                  <a:pt x="869054" y="1723465"/>
                </a:lnTo>
                <a:lnTo>
                  <a:pt x="818926" y="1717616"/>
                </a:lnTo>
                <a:lnTo>
                  <a:pt x="769634" y="1709530"/>
                </a:lnTo>
                <a:lnTo>
                  <a:pt x="721244" y="1699269"/>
                </a:lnTo>
                <a:lnTo>
                  <a:pt x="673825" y="1686890"/>
                </a:lnTo>
                <a:lnTo>
                  <a:pt x="627443" y="1672455"/>
                </a:lnTo>
                <a:lnTo>
                  <a:pt x="582165" y="1656022"/>
                </a:lnTo>
                <a:lnTo>
                  <a:pt x="538059" y="1637652"/>
                </a:lnTo>
                <a:lnTo>
                  <a:pt x="495191" y="1617403"/>
                </a:lnTo>
                <a:lnTo>
                  <a:pt x="453629" y="1595336"/>
                </a:lnTo>
                <a:lnTo>
                  <a:pt x="413440" y="1571511"/>
                </a:lnTo>
                <a:lnTo>
                  <a:pt x="374691" y="1545987"/>
                </a:lnTo>
                <a:lnTo>
                  <a:pt x="337449" y="1518824"/>
                </a:lnTo>
                <a:lnTo>
                  <a:pt x="301781" y="1490081"/>
                </a:lnTo>
                <a:lnTo>
                  <a:pt x="267755" y="1459819"/>
                </a:lnTo>
                <a:lnTo>
                  <a:pt x="235438" y="1428096"/>
                </a:lnTo>
                <a:lnTo>
                  <a:pt x="204896" y="1394973"/>
                </a:lnTo>
                <a:lnTo>
                  <a:pt x="176197" y="1360510"/>
                </a:lnTo>
                <a:lnTo>
                  <a:pt x="149409" y="1324766"/>
                </a:lnTo>
                <a:lnTo>
                  <a:pt x="124597" y="1287800"/>
                </a:lnTo>
                <a:lnTo>
                  <a:pt x="101830" y="1249673"/>
                </a:lnTo>
                <a:lnTo>
                  <a:pt x="81174" y="1210443"/>
                </a:lnTo>
                <a:lnTo>
                  <a:pt x="62697" y="1170172"/>
                </a:lnTo>
                <a:lnTo>
                  <a:pt x="46466" y="1128918"/>
                </a:lnTo>
                <a:lnTo>
                  <a:pt x="32548" y="1086742"/>
                </a:lnTo>
                <a:lnTo>
                  <a:pt x="21009" y="1043702"/>
                </a:lnTo>
                <a:lnTo>
                  <a:pt x="11918" y="999859"/>
                </a:lnTo>
                <a:lnTo>
                  <a:pt x="5342" y="955273"/>
                </a:lnTo>
                <a:lnTo>
                  <a:pt x="1346" y="910002"/>
                </a:lnTo>
                <a:lnTo>
                  <a:pt x="0" y="86410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71766" y="2995803"/>
            <a:ext cx="101028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Proses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kl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şımı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24175" y="3237357"/>
            <a:ext cx="200660" cy="80010"/>
          </a:xfrm>
          <a:custGeom>
            <a:avLst/>
            <a:gdLst/>
            <a:ahLst/>
            <a:cxnLst/>
            <a:rect l="l" t="t" r="r" b="b"/>
            <a:pathLst>
              <a:path w="200660" h="80010">
                <a:moveTo>
                  <a:pt x="200406" y="0"/>
                </a:moveTo>
                <a:lnTo>
                  <a:pt x="0" y="0"/>
                </a:lnTo>
                <a:lnTo>
                  <a:pt x="0" y="79628"/>
                </a:lnTo>
                <a:lnTo>
                  <a:pt x="200406" y="79628"/>
                </a:lnTo>
                <a:lnTo>
                  <a:pt x="20040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44545" y="3078098"/>
            <a:ext cx="360045" cy="159385"/>
          </a:xfrm>
          <a:custGeom>
            <a:avLst/>
            <a:gdLst/>
            <a:ahLst/>
            <a:cxnLst/>
            <a:rect l="l" t="t" r="r" b="b"/>
            <a:pathLst>
              <a:path w="360044" h="159385">
                <a:moveTo>
                  <a:pt x="359664" y="0"/>
                </a:moveTo>
                <a:lnTo>
                  <a:pt x="0" y="0"/>
                </a:lnTo>
                <a:lnTo>
                  <a:pt x="0" y="159258"/>
                </a:lnTo>
                <a:lnTo>
                  <a:pt x="359664" y="159258"/>
                </a:lnTo>
                <a:lnTo>
                  <a:pt x="3596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24175" y="2998470"/>
            <a:ext cx="200660" cy="80010"/>
          </a:xfrm>
          <a:custGeom>
            <a:avLst/>
            <a:gdLst/>
            <a:ahLst/>
            <a:cxnLst/>
            <a:rect l="l" t="t" r="r" b="b"/>
            <a:pathLst>
              <a:path w="200660" h="80010">
                <a:moveTo>
                  <a:pt x="200406" y="0"/>
                </a:moveTo>
                <a:lnTo>
                  <a:pt x="0" y="0"/>
                </a:lnTo>
                <a:lnTo>
                  <a:pt x="0" y="79628"/>
                </a:lnTo>
                <a:lnTo>
                  <a:pt x="200406" y="79628"/>
                </a:lnTo>
                <a:lnTo>
                  <a:pt x="20040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4545" y="2998470"/>
            <a:ext cx="360045" cy="318770"/>
          </a:xfrm>
          <a:custGeom>
            <a:avLst/>
            <a:gdLst/>
            <a:ahLst/>
            <a:cxnLst/>
            <a:rect l="l" t="t" r="r" b="b"/>
            <a:pathLst>
              <a:path w="360044" h="318770">
                <a:moveTo>
                  <a:pt x="0" y="79628"/>
                </a:moveTo>
                <a:lnTo>
                  <a:pt x="79629" y="79628"/>
                </a:lnTo>
                <a:lnTo>
                  <a:pt x="79629" y="0"/>
                </a:lnTo>
                <a:lnTo>
                  <a:pt x="280035" y="0"/>
                </a:lnTo>
                <a:lnTo>
                  <a:pt x="280035" y="79628"/>
                </a:lnTo>
                <a:lnTo>
                  <a:pt x="359664" y="79628"/>
                </a:lnTo>
                <a:lnTo>
                  <a:pt x="359664" y="238887"/>
                </a:lnTo>
                <a:lnTo>
                  <a:pt x="280035" y="238887"/>
                </a:lnTo>
                <a:lnTo>
                  <a:pt x="280035" y="318515"/>
                </a:lnTo>
                <a:lnTo>
                  <a:pt x="79629" y="318515"/>
                </a:lnTo>
                <a:lnTo>
                  <a:pt x="79629" y="238887"/>
                </a:lnTo>
                <a:lnTo>
                  <a:pt x="0" y="238887"/>
                </a:lnTo>
                <a:lnTo>
                  <a:pt x="0" y="79628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0859" y="3222117"/>
            <a:ext cx="200660" cy="80010"/>
          </a:xfrm>
          <a:custGeom>
            <a:avLst/>
            <a:gdLst/>
            <a:ahLst/>
            <a:cxnLst/>
            <a:rect l="l" t="t" r="r" b="b"/>
            <a:pathLst>
              <a:path w="200660" h="80010">
                <a:moveTo>
                  <a:pt x="200405" y="0"/>
                </a:moveTo>
                <a:lnTo>
                  <a:pt x="0" y="0"/>
                </a:lnTo>
                <a:lnTo>
                  <a:pt x="0" y="79629"/>
                </a:lnTo>
                <a:lnTo>
                  <a:pt x="200405" y="79629"/>
                </a:lnTo>
                <a:lnTo>
                  <a:pt x="20040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31229" y="3062858"/>
            <a:ext cx="360045" cy="159385"/>
          </a:xfrm>
          <a:custGeom>
            <a:avLst/>
            <a:gdLst/>
            <a:ahLst/>
            <a:cxnLst/>
            <a:rect l="l" t="t" r="r" b="b"/>
            <a:pathLst>
              <a:path w="360045" h="159385">
                <a:moveTo>
                  <a:pt x="359664" y="0"/>
                </a:moveTo>
                <a:lnTo>
                  <a:pt x="0" y="0"/>
                </a:lnTo>
                <a:lnTo>
                  <a:pt x="0" y="159257"/>
                </a:lnTo>
                <a:lnTo>
                  <a:pt x="359664" y="159257"/>
                </a:lnTo>
                <a:lnTo>
                  <a:pt x="3596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10859" y="2983229"/>
            <a:ext cx="200660" cy="80010"/>
          </a:xfrm>
          <a:custGeom>
            <a:avLst/>
            <a:gdLst/>
            <a:ahLst/>
            <a:cxnLst/>
            <a:rect l="l" t="t" r="r" b="b"/>
            <a:pathLst>
              <a:path w="200660" h="80010">
                <a:moveTo>
                  <a:pt x="200405" y="0"/>
                </a:moveTo>
                <a:lnTo>
                  <a:pt x="0" y="0"/>
                </a:lnTo>
                <a:lnTo>
                  <a:pt x="0" y="79629"/>
                </a:lnTo>
                <a:lnTo>
                  <a:pt x="200405" y="79629"/>
                </a:lnTo>
                <a:lnTo>
                  <a:pt x="20040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31229" y="2983229"/>
            <a:ext cx="360045" cy="318770"/>
          </a:xfrm>
          <a:custGeom>
            <a:avLst/>
            <a:gdLst/>
            <a:ahLst/>
            <a:cxnLst/>
            <a:rect l="l" t="t" r="r" b="b"/>
            <a:pathLst>
              <a:path w="360045" h="318770">
                <a:moveTo>
                  <a:pt x="0" y="79629"/>
                </a:moveTo>
                <a:lnTo>
                  <a:pt x="79629" y="79629"/>
                </a:lnTo>
                <a:lnTo>
                  <a:pt x="79629" y="0"/>
                </a:lnTo>
                <a:lnTo>
                  <a:pt x="280035" y="0"/>
                </a:lnTo>
                <a:lnTo>
                  <a:pt x="280035" y="79629"/>
                </a:lnTo>
                <a:lnTo>
                  <a:pt x="359664" y="79629"/>
                </a:lnTo>
                <a:lnTo>
                  <a:pt x="359664" y="238887"/>
                </a:lnTo>
                <a:lnTo>
                  <a:pt x="280035" y="238887"/>
                </a:lnTo>
                <a:lnTo>
                  <a:pt x="280035" y="318516"/>
                </a:lnTo>
                <a:lnTo>
                  <a:pt x="79629" y="318516"/>
                </a:lnTo>
                <a:lnTo>
                  <a:pt x="79629" y="238887"/>
                </a:lnTo>
                <a:lnTo>
                  <a:pt x="0" y="238887"/>
                </a:lnTo>
                <a:lnTo>
                  <a:pt x="0" y="79629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20183" y="2484628"/>
            <a:ext cx="10801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kullanılan,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27190" y="2484628"/>
            <a:ext cx="222821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1380" algn="l"/>
              </a:tabLst>
            </a:pPr>
            <a:r>
              <a:rPr sz="2000" spc="-7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endi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dönüş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ediği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267" y="1874773"/>
            <a:ext cx="4633595" cy="1245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>
              <a:lnSpc>
                <a:spcPct val="100000"/>
              </a:lnSpc>
            </a:pPr>
            <a:r>
              <a:rPr sz="2000" b="1" spc="-30" dirty="0">
                <a:latin typeface="Calibri"/>
                <a:cs typeface="Calibri"/>
              </a:rPr>
              <a:t>KAYNAK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128395" algn="l"/>
                <a:tab pos="1937385" algn="l"/>
                <a:tab pos="3708400" algn="l"/>
              </a:tabLst>
            </a:pPr>
            <a:r>
              <a:rPr sz="200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erin	çı</a:t>
            </a:r>
            <a:r>
              <a:rPr sz="2000" spc="-15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ı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	d</a:t>
            </a:r>
            <a:r>
              <a:rPr sz="2000" spc="-10" dirty="0">
                <a:latin typeface="Calibri"/>
                <a:cs typeface="Calibri"/>
              </a:rPr>
              <a:t>ö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ü</a:t>
            </a:r>
            <a:r>
              <a:rPr sz="2000" spc="-30" dirty="0">
                <a:latin typeface="Calibri"/>
                <a:cs typeface="Calibri"/>
              </a:rPr>
              <a:t>ş</a:t>
            </a:r>
            <a:r>
              <a:rPr sz="2000" dirty="0">
                <a:latin typeface="Calibri"/>
                <a:cs typeface="Calibri"/>
              </a:rPr>
              <a:t>türülm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	s</a:t>
            </a:r>
            <a:r>
              <a:rPr sz="2000" spc="-10" dirty="0">
                <a:latin typeface="Calibri"/>
                <a:cs typeface="Calibri"/>
              </a:rPr>
              <a:t>ı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ında  </a:t>
            </a:r>
            <a:r>
              <a:rPr sz="2000" spc="-5" dirty="0">
                <a:latin typeface="Calibri"/>
                <a:cs typeface="Calibri"/>
              </a:rPr>
              <a:t>halde </a:t>
            </a:r>
            <a:r>
              <a:rPr sz="2000" dirty="0">
                <a:latin typeface="Calibri"/>
                <a:cs typeface="Calibri"/>
              </a:rPr>
              <a:t>dönüşüme </a:t>
            </a:r>
            <a:r>
              <a:rPr sz="2000" spc="-15" dirty="0">
                <a:latin typeface="Calibri"/>
                <a:cs typeface="Calibri"/>
              </a:rPr>
              <a:t>katkı </a:t>
            </a:r>
            <a:r>
              <a:rPr sz="2000" spc="-10" dirty="0">
                <a:latin typeface="Calibri"/>
                <a:cs typeface="Calibri"/>
              </a:rPr>
              <a:t>sağlayan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öğelerdir.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995802" y="1357185"/>
            <a:ext cx="3231388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PROSES</a:t>
            </a:r>
            <a:r>
              <a:rPr sz="2900" spc="-70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0" dirty="0">
                <a:solidFill>
                  <a:srgbClr val="17375E"/>
                </a:solidFill>
                <a:latin typeface="Calibri"/>
                <a:cs typeface="Calibri"/>
              </a:rPr>
              <a:t>YAKLAŞIMI</a:t>
            </a:r>
            <a:endParaRPr sz="2900" dirty="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</a:pP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Terimler </a:t>
            </a:r>
            <a:r>
              <a:rPr sz="2900" spc="-10" dirty="0">
                <a:solidFill>
                  <a:srgbClr val="17375E"/>
                </a:solidFill>
                <a:latin typeface="Calibri"/>
                <a:cs typeface="Calibri"/>
              </a:rPr>
              <a:t>ve</a:t>
            </a:r>
            <a:r>
              <a:rPr sz="2900" spc="-25" dirty="0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sz="2900" spc="-35" dirty="0">
                <a:solidFill>
                  <a:srgbClr val="17375E"/>
                </a:solidFill>
                <a:latin typeface="Calibri"/>
                <a:cs typeface="Calibri"/>
              </a:rPr>
              <a:t>Tarifler</a:t>
            </a:r>
            <a:endParaRPr sz="29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7400" y="3500628"/>
            <a:ext cx="2238755" cy="203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956305" y="947165"/>
            <a:ext cx="3231388" cy="884555"/>
          </a:xfrm>
          <a:prstGeom prst="rect">
            <a:avLst/>
          </a:prstGeom>
        </p:spPr>
        <p:txBody>
          <a:bodyPr vert="horz" wrap="square" lIns="0" tIns="365252" rIns="0" bIns="0" rtlCol="0">
            <a:spAutoFit/>
          </a:bodyPr>
          <a:lstStyle/>
          <a:p>
            <a:pPr marL="1173480">
              <a:lnSpc>
                <a:spcPct val="100000"/>
              </a:lnSpc>
            </a:pPr>
            <a:r>
              <a:rPr dirty="0"/>
              <a:t>1</a:t>
            </a:r>
            <a:r>
              <a:rPr spc="-10" dirty="0"/>
              <a:t>.</a:t>
            </a:r>
            <a:r>
              <a:rPr dirty="0"/>
              <a:t>ADIM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4294967295"/>
          </p:nvPr>
        </p:nvSpPr>
        <p:spPr>
          <a:xfrm>
            <a:off x="474573" y="2100579"/>
            <a:ext cx="8194852" cy="166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795" indent="-342900">
              <a:lnSpc>
                <a:spcPct val="100000"/>
              </a:lnSpc>
              <a:buFont typeface="Arial"/>
              <a:buChar char="•"/>
              <a:tabLst>
                <a:tab pos="391795" algn="l"/>
              </a:tabLst>
            </a:pPr>
            <a:r>
              <a:rPr spc="-10" dirty="0"/>
              <a:t>KYS’nin </a:t>
            </a:r>
            <a:r>
              <a:rPr spc="-10" dirty="0">
                <a:latin typeface="Calibri"/>
                <a:cs typeface="Calibri"/>
              </a:rPr>
              <a:t>proseslerini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5" dirty="0"/>
              <a:t>tanımlayın,</a:t>
            </a:r>
          </a:p>
          <a:p>
            <a:pPr marL="391795" indent="-342900">
              <a:lnSpc>
                <a:spcPct val="100000"/>
              </a:lnSpc>
              <a:buFont typeface="Arial"/>
              <a:buChar char="•"/>
              <a:tabLst>
                <a:tab pos="391795" algn="l"/>
              </a:tabLst>
            </a:pPr>
            <a:r>
              <a:rPr spc="-10" dirty="0">
                <a:latin typeface="Calibri"/>
                <a:cs typeface="Calibri"/>
              </a:rPr>
              <a:t>Girdileri </a:t>
            </a:r>
            <a:r>
              <a:rPr spc="-15" dirty="0">
                <a:latin typeface="Calibri"/>
                <a:cs typeface="Calibri"/>
              </a:rPr>
              <a:t>ve </a:t>
            </a:r>
            <a:r>
              <a:rPr dirty="0">
                <a:latin typeface="Calibri"/>
                <a:cs typeface="Calibri"/>
              </a:rPr>
              <a:t>her </a:t>
            </a:r>
            <a:r>
              <a:rPr spc="-5" dirty="0">
                <a:latin typeface="Calibri"/>
                <a:cs typeface="Calibri"/>
              </a:rPr>
              <a:t>bir </a:t>
            </a:r>
            <a:r>
              <a:rPr spc="-15" dirty="0">
                <a:latin typeface="Calibri"/>
                <a:cs typeface="Calibri"/>
              </a:rPr>
              <a:t>prosesten </a:t>
            </a:r>
            <a:r>
              <a:rPr spc="-5" dirty="0">
                <a:latin typeface="Calibri"/>
                <a:cs typeface="Calibri"/>
              </a:rPr>
              <a:t>beklenen </a:t>
            </a:r>
            <a:r>
              <a:rPr spc="-5" dirty="0"/>
              <a:t>çıktıları</a:t>
            </a:r>
            <a:r>
              <a:rPr spc="195" dirty="0"/>
              <a:t> </a:t>
            </a:r>
            <a:r>
              <a:rPr spc="-5" dirty="0">
                <a:latin typeface="Calibri"/>
                <a:cs typeface="Calibri"/>
              </a:rPr>
              <a:t>belirleyin,</a:t>
            </a:r>
          </a:p>
          <a:p>
            <a:pPr marL="391795" indent="-3429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91795" algn="l"/>
              </a:tabLst>
            </a:pPr>
            <a:r>
              <a:rPr spc="-10" dirty="0">
                <a:latin typeface="Calibri"/>
                <a:cs typeface="Calibri"/>
              </a:rPr>
              <a:t>Proseslerin </a:t>
            </a:r>
            <a:r>
              <a:rPr spc="-10" dirty="0"/>
              <a:t>sırasını </a:t>
            </a:r>
            <a:r>
              <a:rPr spc="-15" dirty="0">
                <a:latin typeface="Calibri"/>
                <a:cs typeface="Calibri"/>
              </a:rPr>
              <a:t>ve </a:t>
            </a:r>
            <a:r>
              <a:rPr spc="-5" dirty="0"/>
              <a:t>etkileşimlerini</a:t>
            </a:r>
            <a:r>
              <a:rPr spc="210" dirty="0"/>
              <a:t> </a:t>
            </a:r>
            <a:r>
              <a:rPr spc="-5" dirty="0">
                <a:latin typeface="Calibri"/>
                <a:cs typeface="Calibri"/>
              </a:rPr>
              <a:t>belirleyin,</a:t>
            </a:r>
          </a:p>
          <a:p>
            <a:pPr marL="391795" marR="5080" indent="-342900">
              <a:lnSpc>
                <a:spcPct val="114999"/>
              </a:lnSpc>
              <a:buFont typeface="Arial"/>
              <a:buChar char="•"/>
              <a:tabLst>
                <a:tab pos="391795" algn="l"/>
                <a:tab pos="802640" algn="l"/>
                <a:tab pos="2086610" algn="l"/>
                <a:tab pos="2743200" algn="l"/>
                <a:tab pos="3519170" algn="l"/>
                <a:tab pos="4953635" algn="l"/>
                <a:tab pos="5330190" algn="l"/>
                <a:tab pos="6604000" algn="l"/>
                <a:tab pos="7602855" algn="l"/>
              </a:tabLst>
            </a:pPr>
            <a:r>
              <a:rPr dirty="0">
                <a:latin typeface="Calibri"/>
                <a:cs typeface="Calibri"/>
              </a:rPr>
              <a:t>Bu	</a:t>
            </a:r>
            <a:r>
              <a:rPr spc="-5" dirty="0">
                <a:latin typeface="Calibri"/>
                <a:cs typeface="Calibri"/>
              </a:rPr>
              <a:t>p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ose</a:t>
            </a:r>
            <a:r>
              <a:rPr spc="-10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lerin	</a:t>
            </a:r>
            <a:r>
              <a:rPr spc="-15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tkin	</a:t>
            </a:r>
            <a:r>
              <a:rPr spc="-5" dirty="0">
                <a:latin typeface="Calibri"/>
                <a:cs typeface="Calibri"/>
              </a:rPr>
              <a:t>ola</a:t>
            </a:r>
            <a:r>
              <a:rPr spc="-4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ak	</a:t>
            </a:r>
            <a:r>
              <a:rPr spc="-10" dirty="0"/>
              <a:t>u</a:t>
            </a:r>
            <a:r>
              <a:rPr spc="-35" dirty="0"/>
              <a:t>y</a:t>
            </a:r>
            <a:r>
              <a:rPr dirty="0"/>
              <a:t>g</a:t>
            </a:r>
            <a:r>
              <a:rPr spc="5" dirty="0"/>
              <a:t>u</a:t>
            </a:r>
            <a:r>
              <a:rPr dirty="0"/>
              <a:t>lan</a:t>
            </a:r>
            <a:r>
              <a:rPr spc="-10" dirty="0"/>
              <a:t>m</a:t>
            </a:r>
            <a:r>
              <a:rPr dirty="0"/>
              <a:t>ası	</a:t>
            </a:r>
            <a:r>
              <a:rPr spc="-30" dirty="0">
                <a:latin typeface="Calibri"/>
                <a:cs typeface="Calibri"/>
              </a:rPr>
              <a:t>v</a:t>
            </a:r>
            <a:r>
              <a:rPr dirty="0">
                <a:latin typeface="Calibri"/>
                <a:cs typeface="Calibri"/>
              </a:rPr>
              <a:t>e	</a:t>
            </a:r>
            <a:r>
              <a:rPr spc="-75" dirty="0">
                <a:latin typeface="Calibri"/>
                <a:cs typeface="Calibri"/>
              </a:rPr>
              <a:t>k</a:t>
            </a:r>
            <a:r>
              <a:rPr spc="-5" dirty="0">
                <a:latin typeface="Calibri"/>
                <a:cs typeface="Calibri"/>
              </a:rPr>
              <a:t>o</a:t>
            </a:r>
            <a:r>
              <a:rPr spc="-25" dirty="0">
                <a:latin typeface="Calibri"/>
                <a:cs typeface="Calibri"/>
              </a:rPr>
              <a:t>n</a:t>
            </a:r>
            <a:r>
              <a:rPr dirty="0">
                <a:latin typeface="Calibri"/>
                <a:cs typeface="Calibri"/>
              </a:rPr>
              <a:t>t</a:t>
            </a:r>
            <a:r>
              <a:rPr spc="-40" dirty="0">
                <a:latin typeface="Calibri"/>
                <a:cs typeface="Calibri"/>
              </a:rPr>
              <a:t>r</a:t>
            </a:r>
            <a:r>
              <a:rPr spc="-5" dirty="0">
                <a:latin typeface="Calibri"/>
                <a:cs typeface="Calibri"/>
              </a:rPr>
              <a:t>olün</a:t>
            </a:r>
            <a:r>
              <a:rPr dirty="0">
                <a:latin typeface="Calibri"/>
                <a:cs typeface="Calibri"/>
              </a:rPr>
              <a:t>ü	</a:t>
            </a:r>
            <a:r>
              <a:rPr spc="-10" dirty="0">
                <a:latin typeface="Calibri"/>
                <a:cs typeface="Calibri"/>
              </a:rPr>
              <a:t>g</a:t>
            </a:r>
            <a:r>
              <a:rPr spc="-5" dirty="0">
                <a:latin typeface="Calibri"/>
                <a:cs typeface="Calibri"/>
              </a:rPr>
              <a:t>ü</a:t>
            </a:r>
            <a:r>
              <a:rPr spc="-30" dirty="0">
                <a:latin typeface="Calibri"/>
                <a:cs typeface="Calibri"/>
              </a:rPr>
              <a:t>v</a:t>
            </a:r>
            <a:r>
              <a:rPr dirty="0">
                <a:latin typeface="Calibri"/>
                <a:cs typeface="Calibri"/>
              </a:rPr>
              <a:t>ence	</a:t>
            </a:r>
            <a:r>
              <a:rPr dirty="0"/>
              <a:t>alt</a:t>
            </a:r>
            <a:r>
              <a:rPr spc="-10" dirty="0"/>
              <a:t>ı</a:t>
            </a:r>
            <a:r>
              <a:rPr dirty="0"/>
              <a:t>na  </a:t>
            </a:r>
            <a:r>
              <a:rPr dirty="0">
                <a:latin typeface="Calibri"/>
                <a:cs typeface="Calibri"/>
              </a:rPr>
              <a:t>almak için </a:t>
            </a:r>
            <a:r>
              <a:rPr spc="-15" dirty="0">
                <a:latin typeface="Calibri"/>
                <a:cs typeface="Calibri"/>
              </a:rPr>
              <a:t>gereken </a:t>
            </a:r>
            <a:r>
              <a:rPr spc="-5" dirty="0">
                <a:latin typeface="Calibri"/>
                <a:cs typeface="Calibri"/>
              </a:rPr>
              <a:t>kriter </a:t>
            </a:r>
            <a:r>
              <a:rPr spc="-15" dirty="0">
                <a:latin typeface="Calibri"/>
                <a:cs typeface="Calibri"/>
              </a:rPr>
              <a:t>ve </a:t>
            </a:r>
            <a:r>
              <a:rPr spc="-5" dirty="0"/>
              <a:t>metotları</a:t>
            </a:r>
            <a:r>
              <a:rPr spc="40" dirty="0"/>
              <a:t> </a:t>
            </a:r>
            <a:r>
              <a:rPr spc="-5" dirty="0">
                <a:latin typeface="Calibri"/>
                <a:cs typeface="Calibri"/>
              </a:rPr>
              <a:t>belirleyin!</a:t>
            </a:r>
          </a:p>
        </p:txBody>
      </p:sp>
      <p:sp>
        <p:nvSpPr>
          <p:cNvPr id="7" name="object 7"/>
          <p:cNvSpPr/>
          <p:nvPr/>
        </p:nvSpPr>
        <p:spPr>
          <a:xfrm>
            <a:off x="5068823" y="4148328"/>
            <a:ext cx="3139439" cy="1801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497073" y="1312417"/>
            <a:ext cx="140462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2</a:t>
            </a:r>
            <a:r>
              <a:rPr spc="-10" dirty="0"/>
              <a:t>.</a:t>
            </a:r>
            <a:r>
              <a:rPr dirty="0"/>
              <a:t>ADIM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8146" y="2283459"/>
            <a:ext cx="4345305" cy="276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Proseslerin oluşturulması sırasında 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mevcut proseslerde, çıktıların  geliştirilmesi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istenmeyen </a:t>
            </a:r>
            <a:r>
              <a:rPr sz="2000" dirty="0">
                <a:latin typeface="Calibri"/>
                <a:cs typeface="Calibri"/>
              </a:rPr>
              <a:t>sonuçların  </a:t>
            </a:r>
            <a:r>
              <a:rPr sz="2000" spc="-5" dirty="0">
                <a:latin typeface="Calibri"/>
                <a:cs typeface="Calibri"/>
              </a:rPr>
              <a:t>önlenmesi </a:t>
            </a:r>
            <a:r>
              <a:rPr sz="2000" dirty="0">
                <a:latin typeface="Calibri"/>
                <a:cs typeface="Calibri"/>
              </a:rPr>
              <a:t>için </a:t>
            </a:r>
            <a:r>
              <a:rPr sz="2000" spc="-5" dirty="0">
                <a:latin typeface="Calibri"/>
                <a:cs typeface="Calibri"/>
              </a:rPr>
              <a:t>riskleri (tehdit </a:t>
            </a:r>
            <a:r>
              <a:rPr sz="2000" spc="-15" dirty="0">
                <a:latin typeface="Calibri"/>
                <a:cs typeface="Calibri"/>
              </a:rPr>
              <a:t>ve  </a:t>
            </a:r>
            <a:r>
              <a:rPr sz="2000" spc="-10" dirty="0">
                <a:latin typeface="Calibri"/>
                <a:cs typeface="Calibri"/>
              </a:rPr>
              <a:t>fırsatları)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belirleyin!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4965" marR="29845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KYS’nin </a:t>
            </a:r>
            <a:r>
              <a:rPr sz="2000" spc="-5" dirty="0">
                <a:latin typeface="Calibri"/>
                <a:cs typeface="Calibri"/>
              </a:rPr>
              <a:t>etkinliğinin iyileştirilmesi </a:t>
            </a:r>
            <a:r>
              <a:rPr sz="2000" spc="-15" dirty="0">
                <a:latin typeface="Calibri"/>
                <a:cs typeface="Calibri"/>
              </a:rPr>
              <a:t>ve  </a:t>
            </a:r>
            <a:r>
              <a:rPr sz="2000" spc="-5" dirty="0">
                <a:latin typeface="Calibri"/>
                <a:cs typeface="Calibri"/>
              </a:rPr>
              <a:t>sürdürülebilirliği </a:t>
            </a:r>
            <a:r>
              <a:rPr sz="2000" dirty="0">
                <a:latin typeface="Calibri"/>
                <a:cs typeface="Calibri"/>
              </a:rPr>
              <a:t>için </a:t>
            </a:r>
            <a:r>
              <a:rPr sz="2000" spc="-5" dirty="0">
                <a:latin typeface="Calibri"/>
                <a:cs typeface="Calibri"/>
              </a:rPr>
              <a:t>hedeflere yönelik  doğal riskleri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belirleyin!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5771" y="2481072"/>
            <a:ext cx="2665476" cy="2459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2271141" y="1861311"/>
            <a:ext cx="4601717" cy="496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3.ADIM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925" y="2832353"/>
            <a:ext cx="3594100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Risk bazlı düşünce </a:t>
            </a:r>
            <a:r>
              <a:rPr sz="2000" spc="-5" dirty="0">
                <a:latin typeface="Calibri"/>
                <a:cs typeface="Calibri"/>
              </a:rPr>
              <a:t>ile, proses  </a:t>
            </a:r>
            <a:r>
              <a:rPr sz="2000" dirty="0">
                <a:latin typeface="Calibri"/>
                <a:cs typeface="Calibri"/>
              </a:rPr>
              <a:t>planlarının genişliğini </a:t>
            </a: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gerekli  </a:t>
            </a:r>
            <a:r>
              <a:rPr sz="2000" spc="-15" dirty="0">
                <a:latin typeface="Calibri"/>
                <a:cs typeface="Calibri"/>
              </a:rPr>
              <a:t>kontrolleri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belirleyin!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3291" y="2709672"/>
            <a:ext cx="3204971" cy="251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244089" y="1861311"/>
            <a:ext cx="140462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4.ADIM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8146" y="2832353"/>
            <a:ext cx="3723004" cy="185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KYS’nin </a:t>
            </a:r>
            <a:r>
              <a:rPr sz="2000" spc="-5" dirty="0">
                <a:latin typeface="Calibri"/>
                <a:cs typeface="Calibri"/>
              </a:rPr>
              <a:t>etkinliğinin iyileştirilmesi 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sürdürülebilirliği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için;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4965" marR="339725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Riskleri </a:t>
            </a:r>
            <a:r>
              <a:rPr sz="2000" dirty="0">
                <a:latin typeface="Calibri"/>
                <a:cs typeface="Calibri"/>
              </a:rPr>
              <a:t>değerlendirin, </a:t>
            </a:r>
            <a:r>
              <a:rPr sz="2000" spc="-5" dirty="0">
                <a:latin typeface="Calibri"/>
                <a:cs typeface="Calibri"/>
              </a:rPr>
              <a:t>işleyin,  </a:t>
            </a:r>
            <a:r>
              <a:rPr sz="2000" spc="-25" dirty="0">
                <a:latin typeface="Calibri"/>
                <a:cs typeface="Calibri"/>
              </a:rPr>
              <a:t>PUKÖ </a:t>
            </a:r>
            <a:r>
              <a:rPr sz="2000" spc="-20" dirty="0">
                <a:latin typeface="Calibri"/>
                <a:cs typeface="Calibri"/>
              </a:rPr>
              <a:t>ve </a:t>
            </a:r>
            <a:r>
              <a:rPr sz="2000" spc="-10" dirty="0">
                <a:latin typeface="Calibri"/>
                <a:cs typeface="Calibri"/>
              </a:rPr>
              <a:t>prosesler </a:t>
            </a:r>
            <a:r>
              <a:rPr sz="2000" spc="-5" dirty="0">
                <a:latin typeface="Calibri"/>
                <a:cs typeface="Calibri"/>
              </a:rPr>
              <a:t>ile  </a:t>
            </a:r>
            <a:r>
              <a:rPr sz="2000" spc="-10" dirty="0">
                <a:latin typeface="Calibri"/>
                <a:cs typeface="Calibri"/>
              </a:rPr>
              <a:t>entegrasyonunu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sağlayın!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59552" y="2348483"/>
            <a:ext cx="3019044" cy="2951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72025" y="2060321"/>
            <a:ext cx="2392045" cy="138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400" b="1" spc="-15" dirty="0">
                <a:solidFill>
                  <a:srgbClr val="3897B1"/>
                </a:solidFill>
                <a:latin typeface="Calibri"/>
                <a:cs typeface="Calibri"/>
              </a:rPr>
              <a:t>TEŞEKKÜR</a:t>
            </a:r>
            <a:endParaRPr sz="4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3897B1"/>
                </a:solidFill>
                <a:latin typeface="Calibri"/>
                <a:cs typeface="Calibri"/>
              </a:rPr>
              <a:t>EDERİZ…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5567" y="1342644"/>
            <a:ext cx="2142744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4337</Words>
  <Application>Microsoft Office PowerPoint</Application>
  <PresentationFormat>Ekran Gösterisi (4:3)</PresentationFormat>
  <Paragraphs>1020</Paragraphs>
  <Slides>94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94</vt:i4>
      </vt:variant>
    </vt:vector>
  </HeadingPairs>
  <TitlesOfParts>
    <vt:vector size="103" baseType="lpstr">
      <vt:lpstr>Arial</vt:lpstr>
      <vt:lpstr>Calibri</vt:lpstr>
      <vt:lpstr>Comic Sans MS</vt:lpstr>
      <vt:lpstr>Symbol</vt:lpstr>
      <vt:lpstr>Tahoma</vt:lpstr>
      <vt:lpstr>Times New Roman</vt:lpstr>
      <vt:lpstr>Verdana</vt:lpstr>
      <vt:lpstr>Wingdings</vt:lpstr>
      <vt:lpstr>Office Theme</vt:lpstr>
      <vt:lpstr>PowerPoint Sunusu</vt:lpstr>
      <vt:lpstr>Eğitim İçeriği</vt:lpstr>
      <vt:lpstr>Tanışma</vt:lpstr>
      <vt:lpstr>TSE Tanıtımı</vt:lpstr>
      <vt:lpstr>Eğitimin Amacı</vt:lpstr>
      <vt:lpstr>PROSES YAKLAŞIMI Terimler ve Tarifler</vt:lpstr>
      <vt:lpstr>PROSES YAKLAŞIMI Terimler ve Tarifler</vt:lpstr>
      <vt:lpstr>PROSES YAKLAŞIMI Terimler ve Tarifler</vt:lpstr>
      <vt:lpstr>PROSES YAKLAŞIMI Terimler ve Tarifler</vt:lpstr>
      <vt:lpstr>PROSES</vt:lpstr>
      <vt:lpstr>PROSES YAKLAŞIMI Terimler ve Tarifler</vt:lpstr>
      <vt:lpstr>PROSES YAKLAŞIMI Terimler ve Tarifler</vt:lpstr>
      <vt:lpstr>PROSES YAKLAŞIMI Terimler ve Tarifler</vt:lpstr>
      <vt:lpstr>PROSES YAKLAŞIMI Terimler ve Tarifler</vt:lpstr>
      <vt:lpstr>PROSES YAKLAŞIMI Terimler ve Tarifler</vt:lpstr>
      <vt:lpstr>PROSESİN TEMEL ÖZELLİKLERİ</vt:lpstr>
      <vt:lpstr>DÖNÜŞÜM 4 FARKLI ŞEKİLDE OLABİLİR!</vt:lpstr>
      <vt:lpstr>PowerPoint Sunusu</vt:lpstr>
      <vt:lpstr>Proses Yaklaşımı</vt:lpstr>
      <vt:lpstr>Şekil- ISO 9001:2015 PUKO Döngüsü</vt:lpstr>
      <vt:lpstr>PLANLA</vt:lpstr>
      <vt:lpstr>PLANLA</vt:lpstr>
      <vt:lpstr>PLANLA</vt:lpstr>
      <vt:lpstr>PLANLA</vt:lpstr>
      <vt:lpstr>PLANLA</vt:lpstr>
      <vt:lpstr>PLANLA</vt:lpstr>
      <vt:lpstr>PLANLA</vt:lpstr>
      <vt:lpstr>PLANLA</vt:lpstr>
      <vt:lpstr>UYGULA</vt:lpstr>
      <vt:lpstr>UYGULA</vt:lpstr>
      <vt:lpstr>KONTROL ET</vt:lpstr>
      <vt:lpstr>ÖNLEM AL</vt:lpstr>
      <vt:lpstr>PowerPoint Sunusu</vt:lpstr>
      <vt:lpstr>PowerPoint Sunusu</vt:lpstr>
      <vt:lpstr>ÖRNEK PROSES ETKİLEŞİM DERECELENDİRMESİ TABLOSU</vt:lpstr>
      <vt:lpstr>Risk Tabanlı Düşünce Yaklaşımı</vt:lpstr>
      <vt:lpstr>ISO 9001:2015 ve RİSK Neden Risk Tabanlı Düşünmeliyiz?</vt:lpstr>
      <vt:lpstr>ISO 9001:2015 ve RİSK Neden Risk Tabanlı Düşünmeliyiz?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Risk yönetimi prensipleri, çerçeve ve süreç arasındaki ilişkiler</vt:lpstr>
      <vt:lpstr>Risk Yönetim Süreci</vt:lpstr>
      <vt:lpstr>Risk Yönetim Süreci</vt:lpstr>
      <vt:lpstr>TERİMLER TARİFLER</vt:lpstr>
      <vt:lpstr>TERİMLER TARİFLER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Risk Toleransı ve Risk İştahı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RİSK VE FIRSATLARA YÖNELİK FAALİYETLER</vt:lpstr>
      <vt:lpstr>PowerPoint Sunusu</vt:lpstr>
      <vt:lpstr>Riskleri Belirleme Şekilleri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SONUÇ/OLASILIK MATRİSİ</vt:lpstr>
      <vt:lpstr>. Riskin Gerçekleşme Olasılığı</vt:lpstr>
      <vt:lpstr>Olasılık Tanımları</vt:lpstr>
      <vt:lpstr>Riskin Etkisinin Tahmini</vt:lpstr>
      <vt:lpstr>Etkinin Tanımları</vt:lpstr>
      <vt:lpstr>Etkinin Tanımları</vt:lpstr>
      <vt:lpstr>Etkinin Tanımları</vt:lpstr>
      <vt:lpstr>MUTLAK RİSK MATRİSİ</vt:lpstr>
      <vt:lpstr>Değerlendirme-1  Kırmızı Bölge</vt:lpstr>
      <vt:lpstr>Değerlendirme-2  Turuncu Bölge</vt:lpstr>
      <vt:lpstr>Değerlendirme-3  Sarı Bölge</vt:lpstr>
      <vt:lpstr>Değerlendirme-4  Açık Yeşil Bölge</vt:lpstr>
      <vt:lpstr>Değerlendirme-5  Koyu Yeşil Bölge</vt:lpstr>
      <vt:lpstr>PowerPoint Sunusu</vt:lpstr>
      <vt:lpstr>Risk ve Fırsatlara Yönelik Faaliyetlerin KYS Prosesleri ile Entegrasyonu</vt:lpstr>
      <vt:lpstr>1.ADIM</vt:lpstr>
      <vt:lpstr>2.ADIM</vt:lpstr>
      <vt:lpstr>3.ADIM</vt:lpstr>
      <vt:lpstr>4.ADIM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 STANDARDLARI ENSTİTÜSÜ DESTEK HİZMETLERİ DAİRESİ BAŞKANLIĞI 16 ŞUBAT 2013 ANTALYA</dc:title>
  <dc:creator>Bilal DURDALI</dc:creator>
  <cp:lastModifiedBy>Nevzat Kul</cp:lastModifiedBy>
  <cp:revision>8</cp:revision>
  <dcterms:created xsi:type="dcterms:W3CDTF">2016-08-29T11:46:10Z</dcterms:created>
  <dcterms:modified xsi:type="dcterms:W3CDTF">2019-03-07T12:41:51Z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2016-08-29T00:00:00Z</vt:filetime>
  </property>
</Properties>
</file>