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10" r:id="rId2"/>
    <p:sldMasterId id="2147483698" r:id="rId3"/>
    <p:sldMasterId id="2147483686" r:id="rId4"/>
    <p:sldMasterId id="2147483674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485" r:id="rId7"/>
    <p:sldId id="486" r:id="rId8"/>
    <p:sldId id="513" r:id="rId9"/>
    <p:sldId id="502" r:id="rId10"/>
    <p:sldId id="515" r:id="rId11"/>
    <p:sldId id="516" r:id="rId12"/>
  </p:sldIdLst>
  <p:sldSz cx="9144000" cy="6858000" type="screen4x3"/>
  <p:notesSz cx="6888163" cy="100187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clrMru>
    <a:srgbClr val="242F94"/>
    <a:srgbClr val="006699"/>
    <a:srgbClr val="7F7F7F"/>
    <a:srgbClr val="F4F3EC"/>
    <a:srgbClr val="ECEADC"/>
    <a:srgbClr val="F3EFD5"/>
    <a:srgbClr val="F5D8B1"/>
    <a:srgbClr val="F7D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0743" autoAdjust="0"/>
  </p:normalViewPr>
  <p:slideViewPr>
    <p:cSldViewPr>
      <p:cViewPr>
        <p:scale>
          <a:sx n="100" d="100"/>
          <a:sy n="100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2" d="100"/>
        <a:sy n="162" d="100"/>
      </p:scale>
      <p:origin x="0" y="1974"/>
    </p:cViewPr>
  </p:sorterViewPr>
  <p:notesViewPr>
    <p:cSldViewPr>
      <p:cViewPr varScale="1">
        <p:scale>
          <a:sx n="81" d="100"/>
          <a:sy n="81" d="100"/>
        </p:scale>
        <p:origin x="-3966" y="-102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41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C3D658A-E556-4A54-9F1C-FC5992D12E7C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1" cy="50093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3F7F8A7-C48E-4779-AD4E-D3BA9C0B3E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58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F8A7-C48E-4779-AD4E-D3BA9C0B3EC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F8A7-C48E-4779-AD4E-D3BA9C0B3EC8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2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F8A7-C48E-4779-AD4E-D3BA9C0B3EC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F8A7-C48E-4779-AD4E-D3BA9C0B3EC8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2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F8A7-C48E-4779-AD4E-D3BA9C0B3EC8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2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7F8A7-C48E-4779-AD4E-D3BA9C0B3EC8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40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69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58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55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Slayd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785813"/>
            <a:ext cx="9144000" cy="65087"/>
            <a:chOff x="-12" y="3963"/>
            <a:chExt cx="5645" cy="68"/>
          </a:xfrm>
        </p:grpSpPr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-12" y="3963"/>
              <a:ext cx="581" cy="68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latin typeface="Calibri" pitchFamily="34" charset="0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543" y="3963"/>
              <a:ext cx="581" cy="68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b="1">
                <a:latin typeface="Verdana" pitchFamily="34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1110" y="3963"/>
              <a:ext cx="581" cy="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>
                  <a:solidFill>
                    <a:srgbClr val="91002C"/>
                  </a:solidFill>
                  <a:latin typeface="Verdana" pitchFamily="34" charset="0"/>
                  <a:cs typeface="+mn-cs"/>
                </a:rPr>
                <a:t> </a:t>
              </a:r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1677" y="3963"/>
              <a:ext cx="582" cy="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2244" y="3963"/>
              <a:ext cx="3389" cy="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 userDrawn="1"/>
        </p:nvGrpSpPr>
        <p:grpSpPr bwMode="auto">
          <a:xfrm>
            <a:off x="0" y="6309320"/>
            <a:ext cx="9144000" cy="65087"/>
            <a:chOff x="-12" y="3963"/>
            <a:chExt cx="5645" cy="68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12" y="3963"/>
              <a:ext cx="581" cy="68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latin typeface="Calibri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43" y="3963"/>
              <a:ext cx="581" cy="68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b="1">
                <a:latin typeface="Verdana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110" y="3963"/>
              <a:ext cx="581" cy="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>
                  <a:solidFill>
                    <a:srgbClr val="91002C"/>
                  </a:solidFill>
                  <a:latin typeface="Verdana" pitchFamily="34" charset="0"/>
                  <a:cs typeface="+mn-cs"/>
                </a:rPr>
                <a:t> 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77" y="3963"/>
              <a:ext cx="582" cy="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244" y="3963"/>
              <a:ext cx="3389" cy="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</p:grpSp>
      <p:pic>
        <p:nvPicPr>
          <p:cNvPr id="2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6453336"/>
            <a:ext cx="792088" cy="35152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pic>
        <p:nvPicPr>
          <p:cNvPr id="22" name="Resim 2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t="3475" r="3714" b="5551"/>
          <a:stretch/>
        </p:blipFill>
        <p:spPr>
          <a:xfrm>
            <a:off x="8287507" y="10107"/>
            <a:ext cx="792014" cy="76470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8" y="6291902"/>
            <a:ext cx="548680" cy="548680"/>
          </a:xfrm>
          <a:prstGeom prst="rect">
            <a:avLst/>
          </a:prstGeom>
        </p:spPr>
      </p:pic>
      <p:sp>
        <p:nvSpPr>
          <p:cNvPr id="4" name="Metin kutusu 3"/>
          <p:cNvSpPr txBox="1"/>
          <p:nvPr userDrawn="1"/>
        </p:nvSpPr>
        <p:spPr>
          <a:xfrm>
            <a:off x="1763688" y="6453336"/>
            <a:ext cx="626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X.(Samsun)</a:t>
            </a:r>
            <a:r>
              <a:rPr lang="tr-TR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Bölge Müdürlüğü -2021       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" descr="https://www.kamupersoneli.net/images/upload/43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23" y="-5948"/>
            <a:ext cx="1368152" cy="78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şlık Slayd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785813"/>
            <a:ext cx="9144000" cy="65087"/>
            <a:chOff x="-12" y="3963"/>
            <a:chExt cx="5645" cy="68"/>
          </a:xfrm>
        </p:grpSpPr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-12" y="3963"/>
              <a:ext cx="581" cy="68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latin typeface="Calibri" pitchFamily="34" charset="0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543" y="3963"/>
              <a:ext cx="581" cy="68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b="1">
                <a:latin typeface="Verdana" pitchFamily="34" charset="0"/>
              </a:endParaRPr>
            </a:p>
          </p:txBody>
        </p: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1110" y="3963"/>
              <a:ext cx="581" cy="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>
                  <a:solidFill>
                    <a:srgbClr val="91002C"/>
                  </a:solidFill>
                  <a:latin typeface="Verdana" pitchFamily="34" charset="0"/>
                  <a:cs typeface="+mn-cs"/>
                </a:rPr>
                <a:t> </a:t>
              </a:r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1677" y="3963"/>
              <a:ext cx="582" cy="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2244" y="3963"/>
              <a:ext cx="3389" cy="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</p:grpSp>
      <p:grpSp>
        <p:nvGrpSpPr>
          <p:cNvPr id="15" name="Group 14"/>
          <p:cNvGrpSpPr>
            <a:grpSpLocks/>
          </p:cNvGrpSpPr>
          <p:nvPr userDrawn="1"/>
        </p:nvGrpSpPr>
        <p:grpSpPr bwMode="auto">
          <a:xfrm>
            <a:off x="0" y="6309320"/>
            <a:ext cx="9144000" cy="65087"/>
            <a:chOff x="-12" y="3963"/>
            <a:chExt cx="5645" cy="68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12" y="3963"/>
              <a:ext cx="581" cy="68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>
                <a:latin typeface="Calibri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43" y="3963"/>
              <a:ext cx="581" cy="68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r-TR" b="1">
                <a:latin typeface="Verdana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110" y="3963"/>
              <a:ext cx="581" cy="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>
                  <a:solidFill>
                    <a:srgbClr val="91002C"/>
                  </a:solidFill>
                  <a:latin typeface="Verdana" pitchFamily="34" charset="0"/>
                  <a:cs typeface="+mn-cs"/>
                </a:rPr>
                <a:t> 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77" y="3963"/>
              <a:ext cx="582" cy="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244" y="3963"/>
              <a:ext cx="3389" cy="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>
                <a:latin typeface="+mn-lt"/>
                <a:cs typeface="+mn-cs"/>
              </a:endParaRPr>
            </a:p>
          </p:txBody>
        </p:sp>
      </p:grpSp>
      <p:pic>
        <p:nvPicPr>
          <p:cNvPr id="2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6453336"/>
            <a:ext cx="792088" cy="35152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</p:pic>
      <p:pic>
        <p:nvPicPr>
          <p:cNvPr id="22" name="Resim 2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t="3475" r="3714" b="5551"/>
          <a:stretch/>
        </p:blipFill>
        <p:spPr>
          <a:xfrm>
            <a:off x="8287507" y="10107"/>
            <a:ext cx="792014" cy="76470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8" y="6291902"/>
            <a:ext cx="548680" cy="548680"/>
          </a:xfrm>
          <a:prstGeom prst="rect">
            <a:avLst/>
          </a:prstGeom>
        </p:spPr>
      </p:pic>
      <p:sp>
        <p:nvSpPr>
          <p:cNvPr id="4" name="Metin kutusu 3"/>
          <p:cNvSpPr txBox="1"/>
          <p:nvPr userDrawn="1"/>
        </p:nvSpPr>
        <p:spPr>
          <a:xfrm>
            <a:off x="1763688" y="6453336"/>
            <a:ext cx="6265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X. (Samsun) Bölge Müdürlüğü -2021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m0-tub-tr.yandex.net/i?id=f58b083412fe22569433bf114948d1cb&amp;n=1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9385"/>
            <a:ext cx="1056085" cy="60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4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260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396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771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202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8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644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894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839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0162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527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534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903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515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6687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313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509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511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382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275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893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3937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9243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360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3467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71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8940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5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7497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99928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3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985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876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818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8623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111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6577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8664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4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1801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2488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3286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2882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6774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918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756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7252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7138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8403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3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0175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3938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11444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5084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0377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6659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4998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143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4004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64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26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9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60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3F35-8C7E-4CEC-B47F-0501A60D98C9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38A82-C56A-4791-B80B-EF0D830F49A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76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7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4F1FA-E35E-42A2-80AE-6B5886D849C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FB13-81E0-4748-9389-4E66AFE9DDF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26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0E5F-9553-4846-AD78-BD7AAAF1AFA0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82AA-6F17-4D22-8C03-7BFEDB34BC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38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AFD4B-1D88-4B73-80EF-5C293D14A0E6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9D97-B494-48C2-A138-6FC6D4ECF0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47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157F-8C2D-4C35-BF08-D202868A46FF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7165B-5CB2-471C-BDBE-9A21D0565B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91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1957-FAFF-44A2-8858-77C7FFB74A85}" type="datetimeFigureOut">
              <a:rPr lang="tr-TR" smtClean="0"/>
              <a:pPr/>
              <a:t>06.01.2021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F8AEA-CEC7-4DB8-8A1A-FEE15AF4F8E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53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msunebysyardim@tkgm.gov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908720"/>
            <a:ext cx="7776864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UYGULAMADA BİRLİĞİN SAĞLANMASI ADINA ÖNCELİKLE </a:t>
            </a:r>
            <a:r>
              <a:rPr lang="tr-T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ÖZELLİKLE DİKKAT EDİLMESİ GEREKEN HUSUSLAR:</a:t>
            </a:r>
          </a:p>
          <a:p>
            <a:pPr algn="just"/>
            <a:r>
              <a:rPr lang="tr-TR" sz="1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tr-T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tr-T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Müdürlüklerde görevli birim kalite sorumlusu tarafından süreç veri girişlerinin takibinin yapılarak, 3 aylık periyotlar halinde veri girişlerinin yapılması sağlanmalıdır</a:t>
            </a:r>
            <a:r>
              <a:rPr lang="tr-T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altLang="tr-T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39552" y="2204864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</a:p>
          <a:p>
            <a:pPr algn="just"/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Müdürlükler tarafından, CİMER ‘den gelen şikayetlerin sistemden CİMER sorumlusu tarafından takip edilerek süresi içerisinde cevaplandırılması sağlanmalıdır.</a:t>
            </a:r>
          </a:p>
          <a:p>
            <a:pPr algn="just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Tapu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ve Kadastro Genel Müdürlüğümüzün 2019/12 sayılı genelgeleri kapsamında oluşturulan Evrak Ayıklama ve İmha Komisyonları, Mart ayı başında çalışmaya başlayarak ilgili yıl içesinde ayıklama ve imha çalışmalarının tamamlanmasına dikkat edilmesi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endParaRPr lang="tr-TR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Arşiv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görevlisine ilişkin her türlü değişikliklerin, değişikliği izleyen tarihten itibaren 5 iş günü içerisinde Bölge Müdürlüğümüze  bildirilmesi</a:t>
            </a:r>
            <a:r>
              <a:rPr lang="tr-TR" sz="1400" b="1" dirty="0" smtClean="0"/>
              <a:t>,</a:t>
            </a:r>
          </a:p>
          <a:p>
            <a:pPr algn="just">
              <a:buClr>
                <a:srgbClr val="FF0000"/>
              </a:buClr>
            </a:pPr>
            <a:endParaRPr lang="tr-TR" sz="1400" b="1" dirty="0">
              <a:solidFill>
                <a:srgbClr val="FF0000"/>
              </a:solidFill>
            </a:endParaRPr>
          </a:p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	*</a:t>
            </a:r>
            <a:r>
              <a:rPr lang="tr-TR" sz="1400" b="1" dirty="0" smtClean="0">
                <a:latin typeface="Arial" pitchFamily="34" charset="0"/>
                <a:ea typeface="Times New Roman"/>
                <a:cs typeface="Arial" pitchFamily="34" charset="0"/>
              </a:rPr>
              <a:t>EBYS </a:t>
            </a:r>
            <a:r>
              <a:rPr lang="tr-TR" sz="1400" b="1" dirty="0">
                <a:latin typeface="Arial" pitchFamily="34" charset="0"/>
                <a:ea typeface="Times New Roman"/>
                <a:cs typeface="Arial" pitchFamily="34" charset="0"/>
              </a:rPr>
              <a:t>ve KEP sistemi ile ilgili sorunların Genel Müdürlüğümüz yardım masasına değil, Bölge Müdürlüğümüz yardım masasına bildirilmesi 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1400" u="sng" dirty="0">
                <a:latin typeface="Arial" pitchFamily="34" charset="0"/>
                <a:cs typeface="Arial" pitchFamily="34" charset="0"/>
                <a:hlinkClick r:id="rId3"/>
              </a:rPr>
              <a:t>samsunebysyardim@tkgm.gov.tr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)</a:t>
            </a:r>
          </a:p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33CC"/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endParaRPr lang="tr-TR" sz="14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tr-TR" sz="1400" b="1" dirty="0"/>
          </a:p>
          <a:p>
            <a:pPr algn="just"/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20738" y="105273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tr-T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altLang="tr-T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95536" y="1340768"/>
            <a:ext cx="79208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33CC"/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ea typeface="Times New Roman"/>
                <a:cs typeface="Arial" pitchFamily="34" charset="0"/>
              </a:rPr>
              <a:t>Nitelikli </a:t>
            </a:r>
            <a:r>
              <a:rPr lang="tr-TR" sz="1400" b="1" dirty="0">
                <a:latin typeface="Arial" pitchFamily="34" charset="0"/>
                <a:ea typeface="Times New Roman"/>
                <a:cs typeface="Arial" pitchFamily="34" charset="0"/>
              </a:rPr>
              <a:t>Elektronik Sertifika (E-imza) süreleri kontrol edilmelidir. E-mail adresine gelen  E-imza yenileme formunun doldurularak Kamu Sertifikasyon Merkezine gönderilmesi gerekmektedir. Aksi halde imza atılmayacak ve işlerin aksamasına sebep olunacaktır.</a:t>
            </a:r>
          </a:p>
          <a:p>
            <a:pPr algn="just"/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Kadastro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Dairesi Başkanlığından gelen MEGSİS ve Askeri Güvenlik Alanlarına ilişkin veri giriş çalışmalarının Kadastro Müdürlüklerince süresi içerisinde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tamamlanması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,	</a:t>
            </a:r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*Sözleşmeli </a:t>
            </a:r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 ile Sürekli İşçilerin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raporlarının ise Bölge Müdürlüğümüz ile Genel Müdürlüğümüz Döner Sermaye İşletme Müdürlüğüne bildirilmesi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Tüm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personellerin raporları aslı veya aslı gibidir yapılıp Bölge Müdürlüğümüze posta yolu ile gönderilmesi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100" algn="just">
              <a:spcBef>
                <a:spcPts val="600"/>
              </a:spcBef>
            </a:pP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*2019/9 </a:t>
            </a:r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sayılı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«Tapu ve Kadastro Genel Müdürlüğü Personel İşlemleri Genelgesi» kapsamında, ataması yapılan personelin mevcut kadro biriminden </a:t>
            </a:r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ayrıldığı tarih,</a:t>
            </a:r>
            <a:r>
              <a:rPr lang="tr-T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atandığı kadro birimine </a:t>
            </a:r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başladığı tarih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EBYS üzerinden ve dağıtım yerleri arasında Personel Dairesi Başkanlığı ve Bölge Müdürlüğünün de bulunduğu bir yazı ile aynı gün bildirilmesi</a:t>
            </a:r>
            <a:r>
              <a:rPr lang="tr-T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100" algn="just">
              <a:spcBef>
                <a:spcPts val="600"/>
              </a:spcBef>
            </a:pPr>
            <a:endParaRPr lang="tr-T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6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908720"/>
            <a:ext cx="817699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tr-TR" sz="13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 </a:t>
            </a:r>
            <a:r>
              <a:rPr lang="tr-TR" sz="1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Genel Müdürlüğümüzün 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2019-2023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dönemi Stratejik Plan Hedeflerine ulaşılabilmesi için, Tapu Müdürlüklerimizin entegrasyon, ayıklanma, tasnif ve dosyalama işlemlerine gereken özeni göstermeleri gerekmektedir.</a:t>
            </a: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Günlük işlem evrakları zamanında taratılmadığı gibi eksik ve yanlış taratıldığı,</a:t>
            </a: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Takbis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sisteminde bekleyen işlemlerin Müdür veya yetkili müdür yardımcıları tarafından günlük, haftalık ve aylık periyotlar halinde kontrol edilmediği,</a:t>
            </a:r>
          </a:p>
          <a:p>
            <a:pPr algn="just"/>
            <a:r>
              <a:rPr lang="tr-TR" sz="14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Takbis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sisteminde işleme alınmamış başvurular ile devam eden işlemlere, bekleme gerekçeleri hakkında gerekli açıklamalar girilmediği veya bekleme gerekçelerine ilgisiz açıklamalar girildiği,   bekleme gerekçelerinin ilgililerine 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sms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ile bildirilmediği,</a:t>
            </a: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Web başvuru ile alınan e-ipotek ve e-satış-ipotek işlemlerinin zamanında hazırlanmadığı gibi yevmiyesi alındığı halde taramaları yapılıp aynı gün içerisinde sonlandırılmadığı,</a:t>
            </a: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tr-TR" sz="1400" b="1" dirty="0" err="1" smtClean="0">
                <a:latin typeface="Arial" pitchFamily="34" charset="0"/>
                <a:cs typeface="Arial" pitchFamily="34" charset="0"/>
              </a:rPr>
              <a:t>Takbis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 haciz uyarı ekranından kilitlenen taşınmazların, gereği Müdürlüklerimizce yerine getirildikten sonra sistemden düşülmediği,</a:t>
            </a: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3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13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13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altLang="tr-T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 flipV="1">
            <a:off x="4643438" y="8157463"/>
            <a:ext cx="381699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	</a:t>
            </a:r>
            <a:endParaRPr lang="tr-TR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tr-TR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algn="just"/>
            <a:endParaRPr lang="tr-TR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>
                <a:latin typeface="Arial" pitchFamily="34" charset="0"/>
                <a:cs typeface="Arial" pitchFamily="34" charset="0"/>
              </a:rPr>
              <a:t>	</a:t>
            </a:r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33CC"/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endParaRPr lang="tr-TR" sz="14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tr-TR" sz="1400" b="1" dirty="0"/>
          </a:p>
          <a:p>
            <a:pPr algn="just"/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006927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sz="1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1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Mevzuatımız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da açık hükümler bulunan konularla ilgili görüş talep edilmeden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direkt ret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kararı verilmesi, </a:t>
            </a:r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Kişi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kimlik bilgilerinin tashihinde, 2016/2 sayılı genelgenin bütün aşamaları tamamlanmadan ret kararı verilmemesi gerekmektedir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100" algn="just">
              <a:spcBef>
                <a:spcPts val="600"/>
              </a:spcBef>
            </a:pPr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Bundan sonraki süreçte web tapu uygulamasına devam edileceğinden web tapunun vatandaşların hizmetinde kolay uygulanabilmesi için gerekli hassasiyetin gösterilerek yardımda bulunulması,</a:t>
            </a:r>
          </a:p>
          <a:p>
            <a:pPr marL="17100" algn="just">
              <a:spcBef>
                <a:spcPts val="600"/>
              </a:spcBef>
            </a:pPr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Genel Müdürlüğümüzün talimatı doğrultusunda Tapu Müdürlüklerimiz ilgili Belediyelerle görüşüp Kurumumuza taşınmazların beyan değerlerinin elektronik ortamda sunma imkanı sağlanması yoluna gidilmesi,</a:t>
            </a:r>
          </a:p>
          <a:p>
            <a:pPr marL="17100" algn="just">
              <a:spcBef>
                <a:spcPts val="600"/>
              </a:spcBef>
            </a:pPr>
            <a:endParaRPr lang="tr-TR" sz="1400" b="1" dirty="0" smtClean="0">
              <a:latin typeface="Arial" pitchFamily="34" charset="0"/>
              <a:cs typeface="Arial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İş yoğunluğu fazla olan Müdürlüklerimizde iş yığılmalarını önlemek adına işi az olan Müdürlükteki personellere işlem hazırlama yetkisi verilerek işlemlerin hazırlanması,</a:t>
            </a:r>
            <a:endParaRPr lang="tr-TR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lvl="0" algn="just">
              <a:spcBef>
                <a:spcPts val="600"/>
              </a:spcBef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alt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95536" y="1006927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33CC"/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endParaRPr lang="tr-T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7888" y="1268760"/>
            <a:ext cx="77768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sz="14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Genel Müdürlüğümüzce 2021 yılında </a:t>
            </a:r>
            <a:r>
              <a:rPr lang="tr-T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mekansal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sorunların çözülmesi istenmiş olup, bu sorunların yeni binadan ziyade mevcut mekanlarımızın bakım onarım yapılması yoluna gidilmesine,</a:t>
            </a:r>
          </a:p>
          <a:p>
            <a:pPr algn="just"/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</a:t>
            </a:r>
            <a:r>
              <a:rPr lang="tr-TR" alt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Genel Müdürlüğümüzce dijital ortamda eğitim </a:t>
            </a:r>
            <a:r>
              <a:rPr lang="tr-TR" altLang="tr-T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portalı</a:t>
            </a:r>
            <a:r>
              <a:rPr lang="tr-TR" alt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oluşturulması hazırlık aşamasında olup, eğitim </a:t>
            </a:r>
            <a:r>
              <a:rPr lang="tr-TR" altLang="tr-T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portalı</a:t>
            </a:r>
            <a:r>
              <a:rPr lang="tr-TR" alt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aktif hale geldiği zaman  gerekli önem ve hassasiyetin gösterilmesi, eksikliklerimizin tespit edilerek gerek Müdürlük olarak gerekse Bölge Müdürlüğümüzden talep edilerek bu eğitim </a:t>
            </a:r>
            <a:r>
              <a:rPr lang="tr-TR" altLang="tr-T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portalı</a:t>
            </a:r>
            <a:r>
              <a:rPr lang="tr-TR" alt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üzerinden eğitimlerin verilmesi,</a:t>
            </a:r>
          </a:p>
          <a:p>
            <a:pPr algn="just"/>
            <a:endParaRPr lang="tr-TR" alt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alt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Göreve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başlama yazılarının dağıtım yerleri arasında </a:t>
            </a:r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Döner Sermaye İşletmesi Müdürlüğü</a:t>
            </a:r>
            <a:r>
              <a:rPr lang="tr-T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de yer alacak olup, aynı yazı ekinde atama onayının bir örneğinin de gönderilmesi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ve Kadastro Müdürlüklerince, mal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bildirimleri,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atanma talepleri ve personel ihtiyaçlarının Yönetim Bilgi Sistemi üzerinden yapılması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altLang="tr-T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95536" y="1006927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33CC"/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endParaRPr lang="tr-TR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006927"/>
            <a:ext cx="7776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altLang="tr-T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95536" y="1006927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400" b="1" dirty="0" smtClean="0">
                <a:solidFill>
                  <a:srgbClr val="0033CC"/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endParaRPr lang="tr-T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39552" y="1256810"/>
            <a:ext cx="76328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00" algn="just">
              <a:spcBef>
                <a:spcPts val="600"/>
              </a:spcBef>
            </a:pP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Üst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makamlarla yapılan yazışmaların mutlaka Müdür/Müdür V. Tarafından imzalanması,</a:t>
            </a: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tr-TR" altLang="tr-TR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Yıllık izin formlarında izne ayrılan personelin iznini kendi </a:t>
            </a:r>
            <a:r>
              <a:rPr lang="tr-T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Ebys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sisteminde mutlaka imzası olması ve olur şeklinde düzenlenmesi,</a:t>
            </a:r>
          </a:p>
          <a:p>
            <a:pPr marL="17100" algn="just">
              <a:spcBef>
                <a:spcPts val="600"/>
              </a:spcBef>
            </a:pPr>
            <a:endParaRPr lang="tr-TR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Sürekli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işçi, temizlik ve güvenlik görevlileri puantajları her ayın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üne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kadar Bölge Müdürlüğümüze gönderilmesi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100" algn="just">
              <a:spcBef>
                <a:spcPts val="600"/>
              </a:spcBef>
            </a:pP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00" algn="just">
              <a:spcBef>
                <a:spcPts val="600"/>
              </a:spcBef>
            </a:pPr>
            <a:r>
              <a:rPr lang="tr-T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Sözleşmeli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personellerin mesai listesinin her ayın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üne </a:t>
            </a: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kadar Bölge Müdürlüğümüze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gönderilmesi,</a:t>
            </a:r>
          </a:p>
          <a:p>
            <a:pPr marL="17100" algn="just">
              <a:spcBef>
                <a:spcPts val="600"/>
              </a:spcBef>
            </a:pPr>
            <a:endParaRPr lang="tr-TR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alt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Hizmet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Binası Envanteri modülüne 79 birim için veri girişleri tamamlanmış, periyodik olarak veri kontrolü yapılabilmesi ve sistemin güncel tutulabilmesi için birimlerden konu ile ilgili değişikliklerin bildirmesi gerekmektedir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tr-TR" sz="1400" b="1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67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7959</TotalTime>
  <Words>7</Words>
  <Application>Microsoft Office PowerPoint</Application>
  <PresentationFormat>Ekran Gösterisi (4:3)</PresentationFormat>
  <Paragraphs>109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5_Özel Tasarım</vt:lpstr>
      <vt:lpstr>4_Özel Tasarım</vt:lpstr>
      <vt:lpstr>3_Özel Tasarım</vt:lpstr>
      <vt:lpstr>2_Özel Tasarım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tk30485</dc:creator>
  <cp:lastModifiedBy>Derya KASAP</cp:lastModifiedBy>
  <cp:revision>1331</cp:revision>
  <cp:lastPrinted>2021-01-05T12:21:24Z</cp:lastPrinted>
  <dcterms:created xsi:type="dcterms:W3CDTF">2012-06-05T07:16:17Z</dcterms:created>
  <dcterms:modified xsi:type="dcterms:W3CDTF">2021-01-06T12:44:14Z</dcterms:modified>
</cp:coreProperties>
</file>