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57" r:id="rId4"/>
    <p:sldId id="258" r:id="rId5"/>
    <p:sldId id="259" r:id="rId6"/>
    <p:sldId id="260" r:id="rId7"/>
    <p:sldId id="264" r:id="rId8"/>
    <p:sldId id="262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Orta Stil 1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F9B9D-FC9F-480F-8BF8-D743DAE17357}" type="datetimeFigureOut">
              <a:rPr lang="tr-TR" smtClean="0"/>
              <a:pPr/>
              <a:t>27.02.2017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69D1-C6FA-4446-A0BE-0CF265E779E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F9B9D-FC9F-480F-8BF8-D743DAE17357}" type="datetimeFigureOut">
              <a:rPr lang="tr-TR" smtClean="0"/>
              <a:pPr/>
              <a:t>27.02.2017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69D1-C6FA-4446-A0BE-0CF265E779E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F9B9D-FC9F-480F-8BF8-D743DAE17357}" type="datetimeFigureOut">
              <a:rPr lang="tr-TR" smtClean="0"/>
              <a:pPr/>
              <a:t>27.02.2017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69D1-C6FA-4446-A0BE-0CF265E779E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F9B9D-FC9F-480F-8BF8-D743DAE17357}" type="datetimeFigureOut">
              <a:rPr lang="tr-TR" smtClean="0"/>
              <a:pPr/>
              <a:t>27.02.2017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69D1-C6FA-4446-A0BE-0CF265E779E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F9B9D-FC9F-480F-8BF8-D743DAE17357}" type="datetimeFigureOut">
              <a:rPr lang="tr-TR" smtClean="0"/>
              <a:pPr/>
              <a:t>27.02.2017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69D1-C6FA-4446-A0BE-0CF265E779E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F9B9D-FC9F-480F-8BF8-D743DAE17357}" type="datetimeFigureOut">
              <a:rPr lang="tr-TR" smtClean="0"/>
              <a:pPr/>
              <a:t>27.02.2017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69D1-C6FA-4446-A0BE-0CF265E779E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F9B9D-FC9F-480F-8BF8-D743DAE17357}" type="datetimeFigureOut">
              <a:rPr lang="tr-TR" smtClean="0"/>
              <a:pPr/>
              <a:t>27.02.2017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69D1-C6FA-4446-A0BE-0CF265E779E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F9B9D-FC9F-480F-8BF8-D743DAE17357}" type="datetimeFigureOut">
              <a:rPr lang="tr-TR" smtClean="0"/>
              <a:pPr/>
              <a:t>27.02.2017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69D1-C6FA-4446-A0BE-0CF265E779E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F9B9D-FC9F-480F-8BF8-D743DAE17357}" type="datetimeFigureOut">
              <a:rPr lang="tr-TR" smtClean="0"/>
              <a:pPr/>
              <a:t>27.02.2017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69D1-C6FA-4446-A0BE-0CF265E779E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F9B9D-FC9F-480F-8BF8-D743DAE17357}" type="datetimeFigureOut">
              <a:rPr lang="tr-TR" smtClean="0"/>
              <a:pPr/>
              <a:t>27.02.2017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69D1-C6FA-4446-A0BE-0CF265E779E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F9B9D-FC9F-480F-8BF8-D743DAE17357}" type="datetimeFigureOut">
              <a:rPr lang="tr-TR" smtClean="0"/>
              <a:pPr/>
              <a:t>27.02.2017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69D1-C6FA-4446-A0BE-0CF265E779E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F9B9D-FC9F-480F-8BF8-D743DAE17357}" type="datetimeFigureOut">
              <a:rPr lang="tr-TR" smtClean="0"/>
              <a:pPr/>
              <a:t>27.02.2017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169D1-C6FA-4446-A0BE-0CF265E779E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643182"/>
            <a:ext cx="8229600" cy="1143000"/>
          </a:xfrm>
        </p:spPr>
        <p:txBody>
          <a:bodyPr/>
          <a:lstStyle/>
          <a:p>
            <a:r>
              <a:rPr lang="tr-TR" b="1" dirty="0" smtClean="0"/>
              <a:t>Çalışma Grupları</a:t>
            </a:r>
            <a:endParaRPr lang="tr-TR" b="1" dirty="0"/>
          </a:p>
        </p:txBody>
      </p:sp>
      <p:pic>
        <p:nvPicPr>
          <p:cNvPr id="4" name="Picture 2" descr="C:\Users\tgunes\Desktop\logotkg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357166"/>
            <a:ext cx="1671952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Çalışma Grupları;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57560"/>
          </a:xfrm>
        </p:spPr>
        <p:txBody>
          <a:bodyPr/>
          <a:lstStyle/>
          <a:p>
            <a:r>
              <a:rPr lang="tr-TR" dirty="0" smtClean="0"/>
              <a:t>2016 – 448 </a:t>
            </a:r>
            <a:r>
              <a:rPr lang="tr-TR" dirty="0" err="1" smtClean="0"/>
              <a:t>Nolu</a:t>
            </a:r>
            <a:r>
              <a:rPr lang="tr-TR" dirty="0" smtClean="0"/>
              <a:t> Tedbir </a:t>
            </a:r>
          </a:p>
          <a:p>
            <a:r>
              <a:rPr lang="tr-TR" dirty="0" smtClean="0"/>
              <a:t>Politika Geliştirme Raporu –Görüşler </a:t>
            </a:r>
          </a:p>
          <a:p>
            <a:r>
              <a:rPr lang="tr-TR" dirty="0" smtClean="0"/>
              <a:t>Taslak Listeler (alfabetik sıralı) </a:t>
            </a:r>
          </a:p>
          <a:p>
            <a:r>
              <a:rPr lang="tr-TR" dirty="0" smtClean="0"/>
              <a:t>Diğer kurum katılımcıları ilgi </a:t>
            </a:r>
            <a:r>
              <a:rPr lang="tr-TR" smtClean="0"/>
              <a:t>alanlarına göre </a:t>
            </a:r>
            <a:endParaRPr lang="tr-TR" dirty="0" smtClean="0"/>
          </a:p>
          <a:p>
            <a:r>
              <a:rPr lang="tr-TR" dirty="0" smtClean="0"/>
              <a:t>Akademisyen katkıları !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11" y="1928802"/>
            <a:ext cx="332422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İçerik Yer Tutucusu"/>
          <p:cNvSpPr>
            <a:spLocks noGrp="1"/>
          </p:cNvSpPr>
          <p:nvPr>
            <p:ph idx="1"/>
          </p:nvPr>
        </p:nvSpPr>
        <p:spPr>
          <a:xfrm>
            <a:off x="285720" y="71414"/>
            <a:ext cx="8501122" cy="6715148"/>
          </a:xfrm>
        </p:spPr>
        <p:txBody>
          <a:bodyPr>
            <a:noAutofit/>
          </a:bodyPr>
          <a:lstStyle/>
          <a:p>
            <a:r>
              <a:rPr lang="tr-TR" sz="2300" b="1" dirty="0" smtClean="0"/>
              <a:t>Tapu ve Kadastro Genel Müdürlüğü</a:t>
            </a:r>
          </a:p>
          <a:p>
            <a:r>
              <a:rPr lang="tr-TR" sz="2300" b="1" dirty="0" smtClean="0"/>
              <a:t>Kalkınma Bakanlığı</a:t>
            </a:r>
          </a:p>
          <a:p>
            <a:pPr lvl="1"/>
            <a:r>
              <a:rPr lang="tr-TR" sz="2300" dirty="0" smtClean="0"/>
              <a:t>Bölgesel Gelişme ve Yapısal Uyum Genel Müdürlüğü</a:t>
            </a:r>
          </a:p>
          <a:p>
            <a:r>
              <a:rPr lang="tr-TR" sz="2300" b="1" dirty="0" smtClean="0"/>
              <a:t>Maliye Bakanlığı</a:t>
            </a:r>
          </a:p>
          <a:p>
            <a:pPr lvl="1"/>
            <a:r>
              <a:rPr lang="tr-TR" sz="2300" dirty="0" smtClean="0"/>
              <a:t>Gelir İdaresi Başkanlığı</a:t>
            </a:r>
          </a:p>
          <a:p>
            <a:pPr lvl="1"/>
            <a:r>
              <a:rPr lang="tr-TR" sz="2300" dirty="0" smtClean="0"/>
              <a:t>Milli Emlak Genel Müdürlüğü</a:t>
            </a:r>
          </a:p>
          <a:p>
            <a:pPr lvl="1"/>
            <a:r>
              <a:rPr lang="tr-TR" sz="2300" dirty="0" smtClean="0"/>
              <a:t>Gelir Politikaları Genel Müdürlüğü</a:t>
            </a:r>
          </a:p>
          <a:p>
            <a:r>
              <a:rPr lang="tr-TR" sz="2300" b="1" dirty="0" smtClean="0"/>
              <a:t>Sermaye Piyasası Kurulu</a:t>
            </a:r>
          </a:p>
          <a:p>
            <a:pPr lvl="1"/>
            <a:r>
              <a:rPr lang="tr-TR" sz="2300" dirty="0" smtClean="0"/>
              <a:t>Türkiye Değerleme Uzmanları Birliği</a:t>
            </a:r>
          </a:p>
          <a:p>
            <a:r>
              <a:rPr lang="tr-TR" sz="2300" b="1" dirty="0" smtClean="0"/>
              <a:t>Diğer Paydaş Kurumlar</a:t>
            </a:r>
          </a:p>
          <a:p>
            <a:pPr lvl="1"/>
            <a:r>
              <a:rPr lang="tr-TR" sz="2300" dirty="0" smtClean="0"/>
              <a:t>Karayolları Genel Müdürlüğü</a:t>
            </a:r>
          </a:p>
          <a:p>
            <a:pPr lvl="1"/>
            <a:r>
              <a:rPr lang="tr-TR" sz="2300" dirty="0" smtClean="0"/>
              <a:t>Devlet Su İşleri Genel Müdürlüğü</a:t>
            </a:r>
          </a:p>
          <a:p>
            <a:pPr lvl="1"/>
            <a:r>
              <a:rPr lang="tr-TR" sz="2300" dirty="0" smtClean="0"/>
              <a:t>Tarım Reformu Genel Müdürlüğü</a:t>
            </a:r>
          </a:p>
          <a:p>
            <a:pPr lvl="1"/>
            <a:r>
              <a:rPr lang="tr-TR" sz="2300" dirty="0" smtClean="0"/>
              <a:t>Bankacılık Düzenleme ve Denetleme Kurumu</a:t>
            </a:r>
          </a:p>
          <a:p>
            <a:pPr lvl="1"/>
            <a:r>
              <a:rPr lang="tr-TR" sz="2300" dirty="0" smtClean="0"/>
              <a:t>Mekansal Planlama Genel Müdürlüğü</a:t>
            </a:r>
          </a:p>
          <a:p>
            <a:pPr lvl="1"/>
            <a:r>
              <a:rPr lang="tr-TR" sz="2300" dirty="0" smtClean="0"/>
              <a:t>Mahalli İdareler Genel Müdürlüğü</a:t>
            </a:r>
          </a:p>
          <a:p>
            <a:pPr lvl="1"/>
            <a:endParaRPr lang="tr-TR" sz="2300" dirty="0" smtClean="0"/>
          </a:p>
          <a:p>
            <a:endParaRPr lang="tr-TR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285720" y="785794"/>
          <a:ext cx="8715435" cy="5857909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357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864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8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/>
                        <a:t>ADI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SOYADI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KURUMU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u="none" strike="noStrike" dirty="0"/>
                        <a:t>ALİ FAHRİ</a:t>
                      </a:r>
                      <a:endParaRPr lang="tr-TR" sz="1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u="none" strike="noStrike"/>
                        <a:t>ÖZTEN</a:t>
                      </a:r>
                      <a:endParaRPr lang="tr-TR" sz="1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u="none" strike="noStrike"/>
                        <a:t>TMMOB</a:t>
                      </a:r>
                      <a:endParaRPr lang="tr-TR" sz="1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u="none" strike="noStrike"/>
                        <a:t>ARDA</a:t>
                      </a:r>
                      <a:endParaRPr lang="tr-TR" sz="1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u="none" strike="noStrike" dirty="0"/>
                        <a:t>KABAKÇIOĞLU</a:t>
                      </a:r>
                      <a:endParaRPr lang="tr-TR" sz="1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u="none" strike="noStrike"/>
                        <a:t>TÜRKİYE BANKALAR BİRLİĞİ</a:t>
                      </a:r>
                      <a:endParaRPr lang="tr-TR" sz="1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u="none" strike="noStrike"/>
                        <a:t>AYÇA</a:t>
                      </a:r>
                      <a:endParaRPr lang="tr-TR" sz="1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u="none" strike="noStrike" dirty="0"/>
                        <a:t>ALDANMAZ</a:t>
                      </a:r>
                      <a:endParaRPr lang="tr-TR" sz="1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u="none" strike="noStrike"/>
                        <a:t>GELİR POLİTİKALARI GENEL MÜDÜRLÜĞÜ</a:t>
                      </a:r>
                      <a:endParaRPr lang="tr-TR" sz="1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u="none" strike="noStrike"/>
                        <a:t>BÜLENT</a:t>
                      </a:r>
                      <a:endParaRPr lang="tr-TR" sz="1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u="none" strike="noStrike" dirty="0"/>
                        <a:t>ERGÜL</a:t>
                      </a:r>
                      <a:endParaRPr lang="tr-TR" sz="1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u="none" strike="noStrike"/>
                        <a:t>LİHKABDER</a:t>
                      </a:r>
                      <a:endParaRPr lang="tr-TR" sz="1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u="none" strike="noStrike"/>
                        <a:t>ESER</a:t>
                      </a:r>
                      <a:endParaRPr lang="tr-TR" sz="1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u="none" strike="noStrike"/>
                        <a:t>GÜNGÖR</a:t>
                      </a:r>
                      <a:endParaRPr lang="tr-TR" sz="1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u="none" strike="noStrike" dirty="0"/>
                        <a:t>SERMAYE PİYASASI KURULU (SPK)</a:t>
                      </a:r>
                      <a:endParaRPr lang="tr-TR" sz="1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u="none" strike="noStrike"/>
                        <a:t>HASAN</a:t>
                      </a:r>
                      <a:endParaRPr lang="tr-TR" sz="1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u="none" strike="noStrike"/>
                        <a:t>ŞANLI</a:t>
                      </a:r>
                      <a:endParaRPr lang="tr-TR" sz="1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u="none" strike="noStrike" dirty="0"/>
                        <a:t>TARIM REFORMU GENEL MÜDÜRLÜĞÜ</a:t>
                      </a:r>
                      <a:endParaRPr lang="tr-TR" sz="1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u="none" strike="noStrike"/>
                        <a:t>HASAN</a:t>
                      </a:r>
                      <a:endParaRPr lang="tr-TR" sz="1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u="none" strike="noStrike"/>
                        <a:t>BULUT</a:t>
                      </a:r>
                      <a:endParaRPr lang="tr-TR" sz="1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u="none" strike="noStrike" dirty="0"/>
                        <a:t>HARMİAD</a:t>
                      </a:r>
                      <a:endParaRPr lang="tr-TR" sz="1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u="none" strike="noStrike"/>
                        <a:t>HÜSEYİN</a:t>
                      </a:r>
                      <a:endParaRPr lang="tr-TR" sz="1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u="none" strike="noStrike"/>
                        <a:t>ERCAN</a:t>
                      </a:r>
                      <a:endParaRPr lang="tr-TR" sz="1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u="none" strike="noStrike" dirty="0"/>
                        <a:t>DEVLET SU İŞLERİ GENEL MÜDÜRLÜĞÜ (DSİ)</a:t>
                      </a:r>
                      <a:endParaRPr lang="tr-TR" sz="1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u="none" strike="noStrike"/>
                        <a:t>MUHİTTİN</a:t>
                      </a:r>
                      <a:endParaRPr lang="tr-TR" sz="1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u="none" strike="noStrike"/>
                        <a:t>İPEK</a:t>
                      </a:r>
                      <a:endParaRPr lang="tr-TR" sz="1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u="none" strike="noStrike" dirty="0"/>
                        <a:t>HARİTA VE KADASTRO MÜHENDİSLERİ ODASI (HKMO)</a:t>
                      </a:r>
                      <a:endParaRPr lang="tr-TR" sz="1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8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u="none" strike="noStrike"/>
                        <a:t>MURAT</a:t>
                      </a:r>
                      <a:endParaRPr lang="tr-TR" sz="1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u="none" strike="noStrike"/>
                        <a:t>ÇAKIR</a:t>
                      </a:r>
                      <a:endParaRPr lang="tr-TR" sz="1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u="none" strike="noStrike" dirty="0"/>
                        <a:t>MİLLİ EMLAK GENEL MÜDÜRLÜĞÜ</a:t>
                      </a:r>
                      <a:endParaRPr lang="tr-TR" sz="1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8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u="none" strike="noStrike"/>
                        <a:t>NEŞECAN</a:t>
                      </a:r>
                      <a:endParaRPr lang="tr-TR" sz="1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u="none" strike="noStrike"/>
                        <a:t>ÇEKİCİ</a:t>
                      </a:r>
                      <a:endParaRPr lang="tr-TR" sz="1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8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u="none" strike="noStrike"/>
                        <a:t>PINAR</a:t>
                      </a:r>
                      <a:endParaRPr lang="tr-TR" sz="1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u="none" strike="noStrike"/>
                        <a:t>YEĞİNER</a:t>
                      </a:r>
                      <a:endParaRPr lang="tr-TR" sz="1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u="none" strike="noStrike" dirty="0"/>
                        <a:t>İLBANK A. Ş.</a:t>
                      </a:r>
                      <a:endParaRPr lang="tr-TR" sz="1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8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u="none" strike="noStrike"/>
                        <a:t>SADIK</a:t>
                      </a:r>
                      <a:endParaRPr lang="tr-TR" sz="1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u="none" strike="noStrike"/>
                        <a:t>DEMİRBAŞ</a:t>
                      </a:r>
                      <a:endParaRPr lang="tr-TR" sz="1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u="none" strike="noStrike" dirty="0"/>
                        <a:t>GELİR İDARESİ BAŞKANLIĞI</a:t>
                      </a:r>
                      <a:endParaRPr lang="tr-TR" sz="1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8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u="none" strike="noStrike"/>
                        <a:t>SEMİH</a:t>
                      </a:r>
                      <a:endParaRPr lang="tr-TR" sz="1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u="none" strike="noStrike"/>
                        <a:t>KUMSAL</a:t>
                      </a:r>
                      <a:endParaRPr lang="tr-TR" sz="1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u="none" strike="noStrike" dirty="0"/>
                        <a:t>BANKACILIK DÜZENLEME VE DENETLEME KURUMU (BDDK)</a:t>
                      </a:r>
                      <a:endParaRPr lang="tr-TR" sz="1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8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u="none" strike="noStrike"/>
                        <a:t>SUAT</a:t>
                      </a:r>
                      <a:endParaRPr lang="tr-TR" sz="1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u="none" strike="noStrike"/>
                        <a:t>DİLLER</a:t>
                      </a:r>
                      <a:endParaRPr lang="tr-TR" sz="1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u="none" strike="noStrike" dirty="0"/>
                        <a:t>KARAYOLLARI GENEL MÜDÜRLÜĞÜ</a:t>
                      </a:r>
                      <a:endParaRPr lang="tr-TR" sz="1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8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u="none" strike="noStrike"/>
                        <a:t>ŞİNASİ</a:t>
                      </a:r>
                      <a:endParaRPr lang="tr-TR" sz="1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u="none" strike="noStrike"/>
                        <a:t>BAYRAKTAR</a:t>
                      </a:r>
                      <a:endParaRPr lang="tr-TR" sz="1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u="none" strike="noStrike" dirty="0"/>
                        <a:t>TÜRKİYE DEĞERLEME UZMANLARI BİRLİĞİ (TDUB)</a:t>
                      </a:r>
                      <a:endParaRPr lang="tr-TR" sz="1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8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u="none" strike="noStrike"/>
                        <a:t>ULAŞ</a:t>
                      </a:r>
                      <a:endParaRPr lang="tr-TR" sz="1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u="none" strike="noStrike"/>
                        <a:t>ANKITCI</a:t>
                      </a:r>
                      <a:endParaRPr lang="tr-TR" sz="1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u="none" strike="noStrike" dirty="0"/>
                        <a:t>MİLLİ EMLAK GENEL MÜDÜRLÜĞÜ</a:t>
                      </a:r>
                      <a:endParaRPr lang="tr-TR" sz="1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8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u="none" strike="noStrike"/>
                        <a:t>YUSUF</a:t>
                      </a:r>
                      <a:endParaRPr lang="tr-TR" sz="1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u="none" strike="noStrike"/>
                        <a:t>YÜCEKAYA</a:t>
                      </a:r>
                      <a:endParaRPr lang="tr-TR" sz="1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900" u="none" strike="noStrike" dirty="0"/>
                        <a:t>İLBANK A. Ş.</a:t>
                      </a:r>
                      <a:endParaRPr lang="tr-TR" sz="1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6" name="3 İçerik Yer Tutucusu"/>
          <p:cNvSpPr txBox="1">
            <a:spLocks/>
          </p:cNvSpPr>
          <p:nvPr/>
        </p:nvSpPr>
        <p:spPr>
          <a:xfrm>
            <a:off x="273811" y="134872"/>
            <a:ext cx="8584469" cy="5794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marR="0" lvl="0" algn="ctr" defTabSz="95726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tr-TR" sz="32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İdari Gereksinimler Çalışma</a:t>
            </a:r>
            <a:r>
              <a:rPr kumimoji="0" lang="tr-TR" sz="3200" b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Grubu</a:t>
            </a:r>
          </a:p>
        </p:txBody>
      </p:sp>
      <p:cxnSp>
        <p:nvCxnSpPr>
          <p:cNvPr id="7" name="6 Düz Bağlayıcı"/>
          <p:cNvCxnSpPr/>
          <p:nvPr/>
        </p:nvCxnSpPr>
        <p:spPr>
          <a:xfrm flipV="1">
            <a:off x="405306" y="654493"/>
            <a:ext cx="8476124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İçerik Yer Tutucusu"/>
          <p:cNvSpPr txBox="1">
            <a:spLocks/>
          </p:cNvSpPr>
          <p:nvPr/>
        </p:nvSpPr>
        <p:spPr>
          <a:xfrm>
            <a:off x="273811" y="134872"/>
            <a:ext cx="8584469" cy="5794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marR="0" lvl="0" algn="ctr" defTabSz="95726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tr-TR" sz="32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Hukuki Gereksinimler Çalışma</a:t>
            </a:r>
            <a:r>
              <a:rPr kumimoji="0" lang="tr-TR" sz="3200" b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Grubu</a:t>
            </a:r>
          </a:p>
        </p:txBody>
      </p:sp>
      <p:cxnSp>
        <p:nvCxnSpPr>
          <p:cNvPr id="5" name="4 Düz Bağlayıcı"/>
          <p:cNvCxnSpPr/>
          <p:nvPr/>
        </p:nvCxnSpPr>
        <p:spPr>
          <a:xfrm flipV="1">
            <a:off x="405306" y="654493"/>
            <a:ext cx="8476124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142844" y="785794"/>
          <a:ext cx="8858313" cy="58579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70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813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612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ADI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51" marR="8451" marT="84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SOYADI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51" marR="8451" marT="84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KURUMU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51" marR="8451" marT="8451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12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ADİL HAKAN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51" marR="8451" marT="84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AYBER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51" marR="8451" marT="84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MEKANSAL PLANLAMA GENEL MÜDÜRLÜĞÜ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51" marR="8451" marT="8451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12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AHMET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51" marR="8451" marT="84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AKÇAN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51" marR="8451" marT="84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MİLLİ EMLAK GENEL MÜDÜRLÜĞÜ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51" marR="8451" marT="8451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12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AYÇA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51" marR="8451" marT="84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SANCAR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51" marR="8451" marT="84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 smtClean="0"/>
                        <a:t>ÇŞB STRATEJİ </a:t>
                      </a:r>
                      <a:r>
                        <a:rPr lang="tr-TR" sz="1800" u="none" strike="noStrike" dirty="0"/>
                        <a:t>GELİŞTİRME BAŞKANLIĞI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51" marR="8451" marT="8451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12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AYSEL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51" marR="8451" marT="84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AKTAN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51" marR="8451" marT="84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TÜRKİYE DEĞERLEME UZMANLARI BİRLİĞİ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51" marR="8451" marT="8451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12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BAHATTİN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51" marR="8451" marT="84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ŞAHİN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51" marR="8451" marT="84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TMMOB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51" marR="8451" marT="8451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12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EMRULLAH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51" marR="8451" marT="84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TÖREMEN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51" marR="8451" marT="84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GELİR POLİTİKALARI GENEL MÜDÜRLÜĞÜ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51" marR="8451" marT="8451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12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EYÜP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51" marR="8451" marT="84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ÖZKAN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51" marR="8451" marT="84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LİHKABDER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51" marR="8451" marT="8451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12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GÖKHAN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51" marR="8451" marT="84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ÖZÇUBUK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51" marR="8451" marT="84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GELİR İDARESİ BAŞKANLIĞI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51" marR="8451" marT="8451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12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MEHMET AKİF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51" marR="8451" marT="84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YAKAR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51" marR="8451" marT="84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TOKİ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51" marR="8451" marT="8451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12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METİN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51" marR="8451" marT="84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TÜRKER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51" marR="8451" marT="84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TARIM REFORMU GENEL MÜDÜRLÜĞÜ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51" marR="8451" marT="8451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12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 smtClean="0"/>
                        <a:t>M. SERKAN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51" marR="8451" marT="84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İŞLER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51" marR="8451" marT="84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/>
                        <a:t>KALKINMA </a:t>
                      </a:r>
                      <a:r>
                        <a:rPr lang="tr-TR" sz="1800" u="none" strike="noStrike" dirty="0" smtClean="0"/>
                        <a:t>BAKANLIĞI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51" marR="8451" marT="8451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612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MUSTAFA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51" marR="8451" marT="84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DÖNMEZ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51" marR="8451" marT="84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MAHALLİ İDARELER GENEL MÜDÜRLÜĞÜ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51" marR="8451" marT="8451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612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NAMIK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51" marR="8451" marT="84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GAZİOĞLU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51" marR="8451" marT="84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HARİTA VE KADASTRO MÜHENDİSLERİ ODASI (HKMO)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51" marR="8451" marT="8451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612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OSMAN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51" marR="8451" marT="84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YÜKSEL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51" marR="8451" marT="84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TÜRKİYE DEĞERLEME UZMANLARI BİRLİĞİ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51" marR="8451" marT="8451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612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UĞUR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51" marR="8451" marT="84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YÜCE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51" marR="8451" marT="84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/>
                        <a:t>BANKACILIK DÜZENLEME VE DENETLEME KURUMU (BDDK)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51" marR="8451" marT="8451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İçerik Yer Tutucusu"/>
          <p:cNvSpPr txBox="1">
            <a:spLocks/>
          </p:cNvSpPr>
          <p:nvPr/>
        </p:nvSpPr>
        <p:spPr>
          <a:xfrm>
            <a:off x="273811" y="134872"/>
            <a:ext cx="8584469" cy="5794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marR="0" lvl="0" algn="ctr" defTabSz="95726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tr-TR" sz="32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Teknik Gereksinimler Çalışma</a:t>
            </a:r>
            <a:r>
              <a:rPr kumimoji="0" lang="tr-TR" sz="3200" b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Grubu</a:t>
            </a:r>
          </a:p>
        </p:txBody>
      </p:sp>
      <p:cxnSp>
        <p:nvCxnSpPr>
          <p:cNvPr id="5" name="4 Düz Bağlayıcı"/>
          <p:cNvCxnSpPr/>
          <p:nvPr/>
        </p:nvCxnSpPr>
        <p:spPr>
          <a:xfrm flipV="1">
            <a:off x="405306" y="654493"/>
            <a:ext cx="8476124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290759"/>
              </p:ext>
            </p:extLst>
          </p:nvPr>
        </p:nvGraphicFramePr>
        <p:xfrm>
          <a:off x="214282" y="1098906"/>
          <a:ext cx="8715437" cy="578647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857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8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292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1471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ADI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SOYADI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KURUMU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471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BEGÜM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ÖNGEL DEVRAVUT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İLBANK A. Ş.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471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BÜLENT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UZUNAY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MİLLİ EMLAK GENEL MÜDÜRLÜĞÜ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471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DENİZ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KEÇECİ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TARIM REFORMU GENEL MÜDÜRLÜĞÜ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471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DİLA FEYZANUR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UYKUSUZ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İLBANK A. Ş.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471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EBRU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ÖZ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TÜRKİYE DEĞERLEME UZMANLARI BİRLİĞİ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471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ERCAN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GÜNEŞ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TARIM REFORMU GENEL MÜDÜRLÜĞÜ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471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ESRA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ÖRENBAŞ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İLBANK A. Ş.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471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GÜNEŞ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KAPLAN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HARMİAD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1471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MEHTAP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GÜL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DEVLET SU İŞLERİ GENEL MÜDÜRLÜĞÜ (DSİ)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1471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MERVE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ARTMAN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 smtClean="0"/>
                        <a:t>TCMB İSTATİSTİK </a:t>
                      </a:r>
                      <a:r>
                        <a:rPr lang="tr-TR" sz="1800" u="none" strike="noStrike" dirty="0"/>
                        <a:t>GENEL MÜDÜRLÜĞÜ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1471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NEŞE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LEBLEBİCİ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ENERJİ PİYASASI DÜZENLEME KURUMU (EPDK)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1471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ÖZGÜL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ATILGAN AYANOĞLU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 smtClean="0"/>
                        <a:t>TCMB </a:t>
                      </a:r>
                      <a:r>
                        <a:rPr lang="tr-TR" sz="1800" u="none" strike="noStrike" dirty="0"/>
                        <a:t>İSTATİSTİK GENEL MÜDÜRLÜĞÜ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1471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PELİN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GÜNGÖR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GARANTİ BANKASI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1471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RECEP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VADİ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MEKANSAL PLANLAMA GENEL MÜDÜRLÜĞÜ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1471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YİĞİT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ÇETİNKAYA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MİLLİ EMLAK GENEL MÜDÜRLÜĞÜ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1471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ZELİHA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BOZKURT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KARAYOLLARI GENEL MÜDÜRLÜĞÜ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21471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ZUHAL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/>
                        <a:t>BALSARI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/>
                        <a:t>TÜRKİYE DEĞERLEME UZMANLARI BİRLİĞİ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09" marR="8809" marT="8809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2348880"/>
            <a:ext cx="8401080" cy="3257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6000" dirty="0" smtClean="0"/>
              <a:t>Çalışma </a:t>
            </a:r>
            <a:r>
              <a:rPr lang="tr-TR" sz="6000" dirty="0" smtClean="0"/>
              <a:t>Grupları Başkanları ve Raportörleri</a:t>
            </a:r>
            <a:endParaRPr lang="tr-TR" sz="6000" dirty="0" smtClean="0"/>
          </a:p>
          <a:p>
            <a:pPr>
              <a:buNone/>
            </a:pPr>
            <a:endParaRPr lang="tr-TR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786058"/>
            <a:ext cx="8229600" cy="1143000"/>
          </a:xfrm>
        </p:spPr>
        <p:txBody>
          <a:bodyPr/>
          <a:lstStyle/>
          <a:p>
            <a:r>
              <a:rPr lang="tr-TR" dirty="0" smtClean="0"/>
              <a:t>Teşekkür Ediyoruz.</a:t>
            </a:r>
            <a:endParaRPr lang="tr-TR" dirty="0"/>
          </a:p>
        </p:txBody>
      </p:sp>
      <p:pic>
        <p:nvPicPr>
          <p:cNvPr id="4" name="Picture 2" descr="C:\Users\tgunes\Desktop\logotkg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357166"/>
            <a:ext cx="1671952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432</Words>
  <Application>Microsoft Office PowerPoint</Application>
  <PresentationFormat>Ekran Gösterisi (4:3)</PresentationFormat>
  <Paragraphs>187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Calibri</vt:lpstr>
      <vt:lpstr>Ofis Teması</vt:lpstr>
      <vt:lpstr>Çalışma Grupları</vt:lpstr>
      <vt:lpstr>Çalışma Grupları; </vt:lpstr>
      <vt:lpstr>PowerPoint Sunusu</vt:lpstr>
      <vt:lpstr>PowerPoint Sunusu</vt:lpstr>
      <vt:lpstr>PowerPoint Sunusu</vt:lpstr>
      <vt:lpstr>PowerPoint Sunusu</vt:lpstr>
      <vt:lpstr>PowerPoint Sunusu</vt:lpstr>
      <vt:lpstr>Teşekkür Ediyoruz.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tgunes</dc:creator>
  <cp:lastModifiedBy>Acer</cp:lastModifiedBy>
  <cp:revision>12</cp:revision>
  <dcterms:created xsi:type="dcterms:W3CDTF">2017-02-22T13:19:29Z</dcterms:created>
  <dcterms:modified xsi:type="dcterms:W3CDTF">2017-02-27T17:56:06Z</dcterms:modified>
</cp:coreProperties>
</file>