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94" r:id="rId2"/>
    <p:sldId id="324" r:id="rId3"/>
    <p:sldId id="325" r:id="rId4"/>
    <p:sldId id="326" r:id="rId5"/>
    <p:sldId id="257" r:id="rId6"/>
    <p:sldId id="297" r:id="rId7"/>
    <p:sldId id="296" r:id="rId8"/>
    <p:sldId id="299" r:id="rId9"/>
    <p:sldId id="300" r:id="rId10"/>
    <p:sldId id="302" r:id="rId11"/>
    <p:sldId id="303" r:id="rId12"/>
    <p:sldId id="319" r:id="rId13"/>
    <p:sldId id="306" r:id="rId14"/>
    <p:sldId id="322" r:id="rId15"/>
    <p:sldId id="308" r:id="rId16"/>
    <p:sldId id="323" r:id="rId17"/>
    <p:sldId id="309" r:id="rId18"/>
    <p:sldId id="321" r:id="rId19"/>
    <p:sldId id="313" r:id="rId20"/>
    <p:sldId id="307" r:id="rId21"/>
    <p:sldId id="310" r:id="rId22"/>
    <p:sldId id="311" r:id="rId23"/>
    <p:sldId id="312" r:id="rId24"/>
    <p:sldId id="314" r:id="rId25"/>
    <p:sldId id="292" r:id="rId26"/>
    <p:sldId id="327" r:id="rId2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E3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6053" autoAdjust="0"/>
  </p:normalViewPr>
  <p:slideViewPr>
    <p:cSldViewPr>
      <p:cViewPr varScale="1">
        <p:scale>
          <a:sx n="74" d="100"/>
          <a:sy n="74" d="100"/>
        </p:scale>
        <p:origin x="1266" y="72"/>
      </p:cViewPr>
      <p:guideLst>
        <p:guide orient="horz" pos="2160"/>
        <p:guide pos="2880"/>
      </p:guideLst>
    </p:cSldViewPr>
  </p:slideViewPr>
  <p:notesTextViewPr>
    <p:cViewPr>
      <p:scale>
        <a:sx n="1" d="1"/>
        <a:sy n="1" d="1"/>
      </p:scale>
      <p:origin x="0" y="0"/>
    </p:cViewPr>
  </p:notesTextViewPr>
  <p:notesViewPr>
    <p:cSldViewPr>
      <p:cViewPr varScale="1">
        <p:scale>
          <a:sx n="65" d="100"/>
          <a:sy n="65" d="100"/>
        </p:scale>
        <p:origin x="3082"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ABA521-DEB2-4C5E-BD74-391BF28DAAD6}" type="doc">
      <dgm:prSet loTypeId="urn:microsoft.com/office/officeart/2005/8/layout/radial5" loCatId="cycle" qsTypeId="urn:microsoft.com/office/officeart/2005/8/quickstyle/simple1#2" qsCatId="simple" csTypeId="urn:microsoft.com/office/officeart/2005/8/colors/accent6_2" csCatId="accent6" phldr="1"/>
      <dgm:spPr/>
      <dgm:t>
        <a:bodyPr/>
        <a:lstStyle/>
        <a:p>
          <a:endParaRPr lang="tr-TR"/>
        </a:p>
      </dgm:t>
    </dgm:pt>
    <dgm:pt modelId="{E3A132BD-DF23-4A91-A29C-C7A9155EA846}">
      <dgm:prSet phldrT="[Text]"/>
      <dgm:spPr>
        <a:solidFill>
          <a:srgbClr val="FF0000"/>
        </a:solidFill>
      </dgm:spPr>
      <dgm:t>
        <a:bodyPr/>
        <a:lstStyle/>
        <a:p>
          <a:r>
            <a:rPr lang="tr-TR" dirty="0" smtClean="0">
              <a:solidFill>
                <a:schemeClr val="bg1"/>
              </a:solidFill>
              <a:latin typeface="Times New Roman" panose="02020603050405020304" pitchFamily="18" charset="0"/>
              <a:cs typeface="Times New Roman" panose="02020603050405020304" pitchFamily="18" charset="0"/>
            </a:rPr>
            <a:t>SPK</a:t>
          </a:r>
          <a:endParaRPr lang="tr-TR" dirty="0">
            <a:solidFill>
              <a:schemeClr val="bg1"/>
            </a:solidFill>
            <a:latin typeface="Times New Roman" panose="02020603050405020304" pitchFamily="18" charset="0"/>
            <a:cs typeface="Times New Roman" panose="02020603050405020304" pitchFamily="18" charset="0"/>
          </a:endParaRPr>
        </a:p>
      </dgm:t>
    </dgm:pt>
    <dgm:pt modelId="{1849A263-8090-4C6C-B826-A07E53DF5C02}" type="parTrans" cxnId="{E454D82D-0220-490E-9434-6990CD3CDD51}">
      <dgm:prSet/>
      <dgm:spPr/>
      <dgm:t>
        <a:bodyPr/>
        <a:lstStyle/>
        <a:p>
          <a:endParaRPr lang="tr-TR"/>
        </a:p>
      </dgm:t>
    </dgm:pt>
    <dgm:pt modelId="{54E1FBBA-EA71-4839-B6E4-6A8E816EDF5F}" type="sibTrans" cxnId="{E454D82D-0220-490E-9434-6990CD3CDD51}">
      <dgm:prSet/>
      <dgm:spPr/>
      <dgm:t>
        <a:bodyPr/>
        <a:lstStyle/>
        <a:p>
          <a:endParaRPr lang="tr-TR"/>
        </a:p>
      </dgm:t>
    </dgm:pt>
    <dgm:pt modelId="{E2F9478A-C436-4CAD-B8E4-F9E32A6818B8}">
      <dgm:prSet phldrT="[Text]" custT="1"/>
      <dgm:spPr>
        <a:solidFill>
          <a:srgbClr val="57E3D6"/>
        </a:solidFill>
      </dgm:spPr>
      <dgm:t>
        <a:bodyPr/>
        <a:lstStyle/>
        <a:p>
          <a:r>
            <a:rPr lang="tr-TR" sz="1400" dirty="0" smtClean="0">
              <a:solidFill>
                <a:schemeClr val="tx1">
                  <a:lumMod val="50000"/>
                </a:schemeClr>
              </a:solidFill>
              <a:latin typeface="Times New Roman" panose="02020603050405020304" pitchFamily="18" charset="0"/>
              <a:cs typeface="Times New Roman" panose="02020603050405020304" pitchFamily="18" charset="0"/>
            </a:rPr>
            <a:t>FON ARZ EDENLER</a:t>
          </a:r>
          <a:endParaRPr lang="tr-TR" sz="1400" dirty="0">
            <a:solidFill>
              <a:schemeClr val="tx1">
                <a:lumMod val="50000"/>
              </a:schemeClr>
            </a:solidFill>
            <a:latin typeface="Times New Roman" panose="02020603050405020304" pitchFamily="18" charset="0"/>
            <a:cs typeface="Times New Roman" panose="02020603050405020304" pitchFamily="18" charset="0"/>
          </a:endParaRPr>
        </a:p>
      </dgm:t>
    </dgm:pt>
    <dgm:pt modelId="{EDBBA253-538B-4956-8689-29759C83709D}" type="parTrans" cxnId="{26521E33-D88C-434F-BD99-5EEE36E65650}">
      <dgm:prSet/>
      <dgm:spPr/>
      <dgm:t>
        <a:bodyPr/>
        <a:lstStyle/>
        <a:p>
          <a:endParaRPr lang="tr-TR">
            <a:latin typeface="Garamond" panose="02020404030301010803" pitchFamily="18" charset="0"/>
          </a:endParaRPr>
        </a:p>
      </dgm:t>
    </dgm:pt>
    <dgm:pt modelId="{974C9D1C-F686-4A99-BDC3-996E4DDCF649}" type="sibTrans" cxnId="{26521E33-D88C-434F-BD99-5EEE36E65650}">
      <dgm:prSet/>
      <dgm:spPr/>
      <dgm:t>
        <a:bodyPr/>
        <a:lstStyle/>
        <a:p>
          <a:endParaRPr lang="tr-TR"/>
        </a:p>
      </dgm:t>
    </dgm:pt>
    <dgm:pt modelId="{0B37A4EC-F94C-4241-B189-6AA2C50B7382}">
      <dgm:prSet phldrT="[Text]"/>
      <dgm:spPr>
        <a:solidFill>
          <a:srgbClr val="57E3D6"/>
        </a:solidFill>
      </dgm:spPr>
      <dgm:t>
        <a:bodyPr/>
        <a:lstStyle/>
        <a:p>
          <a:r>
            <a:rPr lang="tr-TR" dirty="0" smtClean="0">
              <a:solidFill>
                <a:schemeClr val="tx1">
                  <a:lumMod val="50000"/>
                </a:schemeClr>
              </a:solidFill>
              <a:latin typeface="Times New Roman" panose="02020603050405020304" pitchFamily="18" charset="0"/>
              <a:cs typeface="Times New Roman" panose="02020603050405020304" pitchFamily="18" charset="0"/>
            </a:rPr>
            <a:t>FİNANSAL ARAÇLAR</a:t>
          </a:r>
        </a:p>
      </dgm:t>
    </dgm:pt>
    <dgm:pt modelId="{165ECE85-B053-47F8-8B4C-5A9FC09B45FC}" type="parTrans" cxnId="{468F5C4E-3382-4B08-B5E6-F5CC291E9340}">
      <dgm:prSet/>
      <dgm:spPr/>
      <dgm:t>
        <a:bodyPr/>
        <a:lstStyle/>
        <a:p>
          <a:endParaRPr lang="tr-TR">
            <a:latin typeface="Garamond" panose="02020404030301010803" pitchFamily="18" charset="0"/>
          </a:endParaRPr>
        </a:p>
      </dgm:t>
    </dgm:pt>
    <dgm:pt modelId="{DBB9012F-174C-4F9C-8646-7B25CF27A1AD}" type="sibTrans" cxnId="{468F5C4E-3382-4B08-B5E6-F5CC291E9340}">
      <dgm:prSet/>
      <dgm:spPr/>
      <dgm:t>
        <a:bodyPr/>
        <a:lstStyle/>
        <a:p>
          <a:endParaRPr lang="tr-TR"/>
        </a:p>
      </dgm:t>
    </dgm:pt>
    <dgm:pt modelId="{5C405A8C-B20C-4F69-9436-3AF90804045B}">
      <dgm:prSet phldrT="[Text]"/>
      <dgm:spPr>
        <a:solidFill>
          <a:srgbClr val="57E3D6"/>
        </a:solidFill>
      </dgm:spPr>
      <dgm:t>
        <a:bodyPr/>
        <a:lstStyle/>
        <a:p>
          <a:r>
            <a:rPr lang="tr-TR" dirty="0" smtClean="0">
              <a:solidFill>
                <a:schemeClr val="tx1">
                  <a:lumMod val="50000"/>
                </a:schemeClr>
              </a:solidFill>
              <a:latin typeface="Times New Roman" panose="02020603050405020304" pitchFamily="18" charset="0"/>
              <a:cs typeface="Times New Roman" panose="02020603050405020304" pitchFamily="18" charset="0"/>
            </a:rPr>
            <a:t>FON TALEP EDENLER</a:t>
          </a:r>
        </a:p>
      </dgm:t>
    </dgm:pt>
    <dgm:pt modelId="{69A7C028-1A60-48F5-8C91-0E52289E13BF}" type="parTrans" cxnId="{3C652448-F4C5-48E3-951D-C21D77873942}">
      <dgm:prSet/>
      <dgm:spPr/>
      <dgm:t>
        <a:bodyPr/>
        <a:lstStyle/>
        <a:p>
          <a:endParaRPr lang="tr-TR">
            <a:latin typeface="Garamond" panose="02020404030301010803" pitchFamily="18" charset="0"/>
          </a:endParaRPr>
        </a:p>
      </dgm:t>
    </dgm:pt>
    <dgm:pt modelId="{057D31DF-F86B-4C46-8C68-0ACB71869C18}" type="sibTrans" cxnId="{3C652448-F4C5-48E3-951D-C21D77873942}">
      <dgm:prSet/>
      <dgm:spPr/>
      <dgm:t>
        <a:bodyPr/>
        <a:lstStyle/>
        <a:p>
          <a:endParaRPr lang="tr-TR"/>
        </a:p>
      </dgm:t>
    </dgm:pt>
    <dgm:pt modelId="{60AA95BA-A4E5-4379-8B6E-3E50201443C1}">
      <dgm:prSet phldrT="[Text]" custT="1"/>
      <dgm:spPr>
        <a:solidFill>
          <a:srgbClr val="57E3D6"/>
        </a:solidFill>
      </dgm:spPr>
      <dgm:t>
        <a:bodyPr/>
        <a:lstStyle/>
        <a:p>
          <a:r>
            <a:rPr lang="tr-TR" sz="1400" dirty="0" smtClean="0">
              <a:solidFill>
                <a:schemeClr val="tx1">
                  <a:lumMod val="50000"/>
                </a:schemeClr>
              </a:solidFill>
              <a:latin typeface="Times New Roman" panose="02020603050405020304" pitchFamily="18" charset="0"/>
              <a:cs typeface="Times New Roman" panose="02020603050405020304" pitchFamily="18" charset="0"/>
            </a:rPr>
            <a:t>FİNANSAL ARACILAR</a:t>
          </a:r>
        </a:p>
      </dgm:t>
    </dgm:pt>
    <dgm:pt modelId="{35B3BCC8-1589-4AD1-B4C5-56A140355FD9}" type="sibTrans" cxnId="{79CCFB73-1911-4163-9756-663FE5166230}">
      <dgm:prSet/>
      <dgm:spPr/>
      <dgm:t>
        <a:bodyPr/>
        <a:lstStyle/>
        <a:p>
          <a:endParaRPr lang="tr-TR"/>
        </a:p>
      </dgm:t>
    </dgm:pt>
    <dgm:pt modelId="{C1E20258-149D-4499-AE13-80F267A3C707}" type="parTrans" cxnId="{79CCFB73-1911-4163-9756-663FE5166230}">
      <dgm:prSet/>
      <dgm:spPr/>
      <dgm:t>
        <a:bodyPr/>
        <a:lstStyle/>
        <a:p>
          <a:endParaRPr lang="tr-TR">
            <a:latin typeface="Garamond" panose="02020404030301010803" pitchFamily="18" charset="0"/>
          </a:endParaRPr>
        </a:p>
      </dgm:t>
    </dgm:pt>
    <dgm:pt modelId="{BE69A657-35B0-4B9D-9EDB-6754100F3BBC}" type="pres">
      <dgm:prSet presAssocID="{4CABA521-DEB2-4C5E-BD74-391BF28DAAD6}" presName="Name0" presStyleCnt="0">
        <dgm:presLayoutVars>
          <dgm:chMax val="1"/>
          <dgm:dir/>
          <dgm:animLvl val="ctr"/>
          <dgm:resizeHandles val="exact"/>
        </dgm:presLayoutVars>
      </dgm:prSet>
      <dgm:spPr/>
      <dgm:t>
        <a:bodyPr/>
        <a:lstStyle/>
        <a:p>
          <a:endParaRPr lang="tr-TR"/>
        </a:p>
      </dgm:t>
    </dgm:pt>
    <dgm:pt modelId="{54E582DC-B4BD-4DA1-A738-10CDB7DFB358}" type="pres">
      <dgm:prSet presAssocID="{E3A132BD-DF23-4A91-A29C-C7A9155EA846}" presName="centerShape" presStyleLbl="node0" presStyleIdx="0" presStyleCnt="1"/>
      <dgm:spPr/>
      <dgm:t>
        <a:bodyPr/>
        <a:lstStyle/>
        <a:p>
          <a:endParaRPr lang="tr-TR"/>
        </a:p>
      </dgm:t>
    </dgm:pt>
    <dgm:pt modelId="{234DB8F1-59B3-4F0A-9013-B084F46ABA1B}" type="pres">
      <dgm:prSet presAssocID="{EDBBA253-538B-4956-8689-29759C83709D}" presName="parTrans" presStyleLbl="sibTrans2D1" presStyleIdx="0" presStyleCnt="4"/>
      <dgm:spPr/>
      <dgm:t>
        <a:bodyPr/>
        <a:lstStyle/>
        <a:p>
          <a:endParaRPr lang="tr-TR"/>
        </a:p>
      </dgm:t>
    </dgm:pt>
    <dgm:pt modelId="{A0189691-3C25-474B-9695-E468E60B1ABC}" type="pres">
      <dgm:prSet presAssocID="{EDBBA253-538B-4956-8689-29759C83709D}" presName="connectorText" presStyleLbl="sibTrans2D1" presStyleIdx="0" presStyleCnt="4"/>
      <dgm:spPr/>
      <dgm:t>
        <a:bodyPr/>
        <a:lstStyle/>
        <a:p>
          <a:endParaRPr lang="tr-TR"/>
        </a:p>
      </dgm:t>
    </dgm:pt>
    <dgm:pt modelId="{E8FEEA53-C532-48D0-8B64-428EF3771317}" type="pres">
      <dgm:prSet presAssocID="{E2F9478A-C436-4CAD-B8E4-F9E32A6818B8}" presName="node" presStyleLbl="node1" presStyleIdx="0" presStyleCnt="4" custRadScaleRad="100009" custRadScaleInc="-1705">
        <dgm:presLayoutVars>
          <dgm:bulletEnabled val="1"/>
        </dgm:presLayoutVars>
      </dgm:prSet>
      <dgm:spPr/>
      <dgm:t>
        <a:bodyPr/>
        <a:lstStyle/>
        <a:p>
          <a:endParaRPr lang="tr-TR"/>
        </a:p>
      </dgm:t>
    </dgm:pt>
    <dgm:pt modelId="{3C5779DD-F1C0-4200-88D4-054087FF8C00}" type="pres">
      <dgm:prSet presAssocID="{165ECE85-B053-47F8-8B4C-5A9FC09B45FC}" presName="parTrans" presStyleLbl="sibTrans2D1" presStyleIdx="1" presStyleCnt="4"/>
      <dgm:spPr/>
      <dgm:t>
        <a:bodyPr/>
        <a:lstStyle/>
        <a:p>
          <a:endParaRPr lang="tr-TR"/>
        </a:p>
      </dgm:t>
    </dgm:pt>
    <dgm:pt modelId="{9CAE04E4-7960-4087-BD16-39E9529D12C7}" type="pres">
      <dgm:prSet presAssocID="{165ECE85-B053-47F8-8B4C-5A9FC09B45FC}" presName="connectorText" presStyleLbl="sibTrans2D1" presStyleIdx="1" presStyleCnt="4"/>
      <dgm:spPr/>
      <dgm:t>
        <a:bodyPr/>
        <a:lstStyle/>
        <a:p>
          <a:endParaRPr lang="tr-TR"/>
        </a:p>
      </dgm:t>
    </dgm:pt>
    <dgm:pt modelId="{B2BB021A-B711-46A4-B1A3-5A5EA1D13451}" type="pres">
      <dgm:prSet presAssocID="{0B37A4EC-F94C-4241-B189-6AA2C50B7382}" presName="node" presStyleLbl="node1" presStyleIdx="1" presStyleCnt="4">
        <dgm:presLayoutVars>
          <dgm:bulletEnabled val="1"/>
        </dgm:presLayoutVars>
      </dgm:prSet>
      <dgm:spPr/>
      <dgm:t>
        <a:bodyPr/>
        <a:lstStyle/>
        <a:p>
          <a:endParaRPr lang="tr-TR"/>
        </a:p>
      </dgm:t>
    </dgm:pt>
    <dgm:pt modelId="{CC3758E1-77D4-4D97-8BF8-0A7F398706A6}" type="pres">
      <dgm:prSet presAssocID="{69A7C028-1A60-48F5-8C91-0E52289E13BF}" presName="parTrans" presStyleLbl="sibTrans2D1" presStyleIdx="2" presStyleCnt="4"/>
      <dgm:spPr/>
      <dgm:t>
        <a:bodyPr/>
        <a:lstStyle/>
        <a:p>
          <a:endParaRPr lang="tr-TR"/>
        </a:p>
      </dgm:t>
    </dgm:pt>
    <dgm:pt modelId="{E3743EDA-A244-482D-B789-863EF32F9943}" type="pres">
      <dgm:prSet presAssocID="{69A7C028-1A60-48F5-8C91-0E52289E13BF}" presName="connectorText" presStyleLbl="sibTrans2D1" presStyleIdx="2" presStyleCnt="4"/>
      <dgm:spPr/>
      <dgm:t>
        <a:bodyPr/>
        <a:lstStyle/>
        <a:p>
          <a:endParaRPr lang="tr-TR"/>
        </a:p>
      </dgm:t>
    </dgm:pt>
    <dgm:pt modelId="{2481CD76-763B-48A7-AABE-72379004B597}" type="pres">
      <dgm:prSet presAssocID="{5C405A8C-B20C-4F69-9436-3AF90804045B}" presName="node" presStyleLbl="node1" presStyleIdx="2" presStyleCnt="4">
        <dgm:presLayoutVars>
          <dgm:bulletEnabled val="1"/>
        </dgm:presLayoutVars>
      </dgm:prSet>
      <dgm:spPr/>
      <dgm:t>
        <a:bodyPr/>
        <a:lstStyle/>
        <a:p>
          <a:endParaRPr lang="tr-TR"/>
        </a:p>
      </dgm:t>
    </dgm:pt>
    <dgm:pt modelId="{122D9D7A-19FD-4677-A7BB-AB0F45ADD374}" type="pres">
      <dgm:prSet presAssocID="{C1E20258-149D-4499-AE13-80F267A3C707}" presName="parTrans" presStyleLbl="sibTrans2D1" presStyleIdx="3" presStyleCnt="4"/>
      <dgm:spPr/>
      <dgm:t>
        <a:bodyPr/>
        <a:lstStyle/>
        <a:p>
          <a:endParaRPr lang="tr-TR"/>
        </a:p>
      </dgm:t>
    </dgm:pt>
    <dgm:pt modelId="{F53C92AE-8576-4BB3-900B-4CCC2FE4DECC}" type="pres">
      <dgm:prSet presAssocID="{C1E20258-149D-4499-AE13-80F267A3C707}" presName="connectorText" presStyleLbl="sibTrans2D1" presStyleIdx="3" presStyleCnt="4"/>
      <dgm:spPr/>
      <dgm:t>
        <a:bodyPr/>
        <a:lstStyle/>
        <a:p>
          <a:endParaRPr lang="tr-TR"/>
        </a:p>
      </dgm:t>
    </dgm:pt>
    <dgm:pt modelId="{89F4D0B7-F3A0-4B8C-8425-666F9E82E87F}" type="pres">
      <dgm:prSet presAssocID="{60AA95BA-A4E5-4379-8B6E-3E50201443C1}" presName="node" presStyleLbl="node1" presStyleIdx="3" presStyleCnt="4">
        <dgm:presLayoutVars>
          <dgm:bulletEnabled val="1"/>
        </dgm:presLayoutVars>
      </dgm:prSet>
      <dgm:spPr/>
      <dgm:t>
        <a:bodyPr/>
        <a:lstStyle/>
        <a:p>
          <a:endParaRPr lang="tr-TR"/>
        </a:p>
      </dgm:t>
    </dgm:pt>
  </dgm:ptLst>
  <dgm:cxnLst>
    <dgm:cxn modelId="{9E174DFB-B998-4121-9CBF-DD04811D9226}" type="presOf" srcId="{165ECE85-B053-47F8-8B4C-5A9FC09B45FC}" destId="{3C5779DD-F1C0-4200-88D4-054087FF8C00}" srcOrd="0" destOrd="0" presId="urn:microsoft.com/office/officeart/2005/8/layout/radial5"/>
    <dgm:cxn modelId="{1AFC60FE-CB03-4F8E-AA0B-902739E01621}" type="presOf" srcId="{60AA95BA-A4E5-4379-8B6E-3E50201443C1}" destId="{89F4D0B7-F3A0-4B8C-8425-666F9E82E87F}" srcOrd="0" destOrd="0" presId="urn:microsoft.com/office/officeart/2005/8/layout/radial5"/>
    <dgm:cxn modelId="{559572E5-7466-4C9B-9CEA-60600D1BEE83}" type="presOf" srcId="{E2F9478A-C436-4CAD-B8E4-F9E32A6818B8}" destId="{E8FEEA53-C532-48D0-8B64-428EF3771317}" srcOrd="0" destOrd="0" presId="urn:microsoft.com/office/officeart/2005/8/layout/radial5"/>
    <dgm:cxn modelId="{89739A31-75B2-439E-A48C-5C4D783A0A63}" type="presOf" srcId="{69A7C028-1A60-48F5-8C91-0E52289E13BF}" destId="{CC3758E1-77D4-4D97-8BF8-0A7F398706A6}" srcOrd="0" destOrd="0" presId="urn:microsoft.com/office/officeart/2005/8/layout/radial5"/>
    <dgm:cxn modelId="{921D3608-FC42-455D-AE82-CCBEB8476C14}" type="presOf" srcId="{C1E20258-149D-4499-AE13-80F267A3C707}" destId="{122D9D7A-19FD-4677-A7BB-AB0F45ADD374}" srcOrd="0" destOrd="0" presId="urn:microsoft.com/office/officeart/2005/8/layout/radial5"/>
    <dgm:cxn modelId="{2E59A486-D626-4A9A-A8E1-C673EB96FC71}" type="presOf" srcId="{5C405A8C-B20C-4F69-9436-3AF90804045B}" destId="{2481CD76-763B-48A7-AABE-72379004B597}" srcOrd="0" destOrd="0" presId="urn:microsoft.com/office/officeart/2005/8/layout/radial5"/>
    <dgm:cxn modelId="{3C652448-F4C5-48E3-951D-C21D77873942}" srcId="{E3A132BD-DF23-4A91-A29C-C7A9155EA846}" destId="{5C405A8C-B20C-4F69-9436-3AF90804045B}" srcOrd="2" destOrd="0" parTransId="{69A7C028-1A60-48F5-8C91-0E52289E13BF}" sibTransId="{057D31DF-F86B-4C46-8C68-0ACB71869C18}"/>
    <dgm:cxn modelId="{103FE454-927E-4732-BA5C-D89E1CBF3580}" type="presOf" srcId="{0B37A4EC-F94C-4241-B189-6AA2C50B7382}" destId="{B2BB021A-B711-46A4-B1A3-5A5EA1D13451}" srcOrd="0" destOrd="0" presId="urn:microsoft.com/office/officeart/2005/8/layout/radial5"/>
    <dgm:cxn modelId="{26521E33-D88C-434F-BD99-5EEE36E65650}" srcId="{E3A132BD-DF23-4A91-A29C-C7A9155EA846}" destId="{E2F9478A-C436-4CAD-B8E4-F9E32A6818B8}" srcOrd="0" destOrd="0" parTransId="{EDBBA253-538B-4956-8689-29759C83709D}" sibTransId="{974C9D1C-F686-4A99-BDC3-996E4DDCF649}"/>
    <dgm:cxn modelId="{E454D82D-0220-490E-9434-6990CD3CDD51}" srcId="{4CABA521-DEB2-4C5E-BD74-391BF28DAAD6}" destId="{E3A132BD-DF23-4A91-A29C-C7A9155EA846}" srcOrd="0" destOrd="0" parTransId="{1849A263-8090-4C6C-B826-A07E53DF5C02}" sibTransId="{54E1FBBA-EA71-4839-B6E4-6A8E816EDF5F}"/>
    <dgm:cxn modelId="{79CCFB73-1911-4163-9756-663FE5166230}" srcId="{E3A132BD-DF23-4A91-A29C-C7A9155EA846}" destId="{60AA95BA-A4E5-4379-8B6E-3E50201443C1}" srcOrd="3" destOrd="0" parTransId="{C1E20258-149D-4499-AE13-80F267A3C707}" sibTransId="{35B3BCC8-1589-4AD1-B4C5-56A140355FD9}"/>
    <dgm:cxn modelId="{5AAA20A7-AA28-4E5D-8734-11BF72B535AE}" type="presOf" srcId="{69A7C028-1A60-48F5-8C91-0E52289E13BF}" destId="{E3743EDA-A244-482D-B789-863EF32F9943}" srcOrd="1" destOrd="0" presId="urn:microsoft.com/office/officeart/2005/8/layout/radial5"/>
    <dgm:cxn modelId="{B96A1F6B-8FCC-4650-8E29-9B4850DF3D4B}" type="presOf" srcId="{165ECE85-B053-47F8-8B4C-5A9FC09B45FC}" destId="{9CAE04E4-7960-4087-BD16-39E9529D12C7}" srcOrd="1" destOrd="0" presId="urn:microsoft.com/office/officeart/2005/8/layout/radial5"/>
    <dgm:cxn modelId="{3E00F6EB-D085-4372-819C-EAF85B75F5FA}" type="presOf" srcId="{C1E20258-149D-4499-AE13-80F267A3C707}" destId="{F53C92AE-8576-4BB3-900B-4CCC2FE4DECC}" srcOrd="1" destOrd="0" presId="urn:microsoft.com/office/officeart/2005/8/layout/radial5"/>
    <dgm:cxn modelId="{13D9C889-2A89-419F-B66F-CAB77615E93A}" type="presOf" srcId="{4CABA521-DEB2-4C5E-BD74-391BF28DAAD6}" destId="{BE69A657-35B0-4B9D-9EDB-6754100F3BBC}" srcOrd="0" destOrd="0" presId="urn:microsoft.com/office/officeart/2005/8/layout/radial5"/>
    <dgm:cxn modelId="{264B0276-902B-4345-AC7B-D516FD6A3A3A}" type="presOf" srcId="{EDBBA253-538B-4956-8689-29759C83709D}" destId="{234DB8F1-59B3-4F0A-9013-B084F46ABA1B}" srcOrd="0" destOrd="0" presId="urn:microsoft.com/office/officeart/2005/8/layout/radial5"/>
    <dgm:cxn modelId="{105EBED1-89F7-4FA0-B190-FBDAB93B9BE5}" type="presOf" srcId="{EDBBA253-538B-4956-8689-29759C83709D}" destId="{A0189691-3C25-474B-9695-E468E60B1ABC}" srcOrd="1" destOrd="0" presId="urn:microsoft.com/office/officeart/2005/8/layout/radial5"/>
    <dgm:cxn modelId="{468F5C4E-3382-4B08-B5E6-F5CC291E9340}" srcId="{E3A132BD-DF23-4A91-A29C-C7A9155EA846}" destId="{0B37A4EC-F94C-4241-B189-6AA2C50B7382}" srcOrd="1" destOrd="0" parTransId="{165ECE85-B053-47F8-8B4C-5A9FC09B45FC}" sibTransId="{DBB9012F-174C-4F9C-8646-7B25CF27A1AD}"/>
    <dgm:cxn modelId="{214073BC-A4F4-4EF2-B641-12460E92F7EF}" type="presOf" srcId="{E3A132BD-DF23-4A91-A29C-C7A9155EA846}" destId="{54E582DC-B4BD-4DA1-A738-10CDB7DFB358}" srcOrd="0" destOrd="0" presId="urn:microsoft.com/office/officeart/2005/8/layout/radial5"/>
    <dgm:cxn modelId="{6FEE41E9-220E-4840-917E-C979EC444C73}" type="presParOf" srcId="{BE69A657-35B0-4B9D-9EDB-6754100F3BBC}" destId="{54E582DC-B4BD-4DA1-A738-10CDB7DFB358}" srcOrd="0" destOrd="0" presId="urn:microsoft.com/office/officeart/2005/8/layout/radial5"/>
    <dgm:cxn modelId="{1A79BD25-685A-409F-AF41-B7D607E201A0}" type="presParOf" srcId="{BE69A657-35B0-4B9D-9EDB-6754100F3BBC}" destId="{234DB8F1-59B3-4F0A-9013-B084F46ABA1B}" srcOrd="1" destOrd="0" presId="urn:microsoft.com/office/officeart/2005/8/layout/radial5"/>
    <dgm:cxn modelId="{3FB12BE1-7A51-4FB7-B49E-9653D5D593CC}" type="presParOf" srcId="{234DB8F1-59B3-4F0A-9013-B084F46ABA1B}" destId="{A0189691-3C25-474B-9695-E468E60B1ABC}" srcOrd="0" destOrd="0" presId="urn:microsoft.com/office/officeart/2005/8/layout/radial5"/>
    <dgm:cxn modelId="{087A3A0E-4A60-4898-9499-D397DF2AE23E}" type="presParOf" srcId="{BE69A657-35B0-4B9D-9EDB-6754100F3BBC}" destId="{E8FEEA53-C532-48D0-8B64-428EF3771317}" srcOrd="2" destOrd="0" presId="urn:microsoft.com/office/officeart/2005/8/layout/radial5"/>
    <dgm:cxn modelId="{8C98FEC7-3A10-4C7F-A44F-6626EB7BCE70}" type="presParOf" srcId="{BE69A657-35B0-4B9D-9EDB-6754100F3BBC}" destId="{3C5779DD-F1C0-4200-88D4-054087FF8C00}" srcOrd="3" destOrd="0" presId="urn:microsoft.com/office/officeart/2005/8/layout/radial5"/>
    <dgm:cxn modelId="{5DB2639F-3978-43CB-B415-F3E2C7E30D3A}" type="presParOf" srcId="{3C5779DD-F1C0-4200-88D4-054087FF8C00}" destId="{9CAE04E4-7960-4087-BD16-39E9529D12C7}" srcOrd="0" destOrd="0" presId="urn:microsoft.com/office/officeart/2005/8/layout/radial5"/>
    <dgm:cxn modelId="{B7F839DC-44F2-4195-95F8-224AE94B5EA2}" type="presParOf" srcId="{BE69A657-35B0-4B9D-9EDB-6754100F3BBC}" destId="{B2BB021A-B711-46A4-B1A3-5A5EA1D13451}" srcOrd="4" destOrd="0" presId="urn:microsoft.com/office/officeart/2005/8/layout/radial5"/>
    <dgm:cxn modelId="{20930857-C383-443A-8F94-4DDF068AF71D}" type="presParOf" srcId="{BE69A657-35B0-4B9D-9EDB-6754100F3BBC}" destId="{CC3758E1-77D4-4D97-8BF8-0A7F398706A6}" srcOrd="5" destOrd="0" presId="urn:microsoft.com/office/officeart/2005/8/layout/radial5"/>
    <dgm:cxn modelId="{A7F98E5B-E1EE-4B97-9970-F6532A293DEE}" type="presParOf" srcId="{CC3758E1-77D4-4D97-8BF8-0A7F398706A6}" destId="{E3743EDA-A244-482D-B789-863EF32F9943}" srcOrd="0" destOrd="0" presId="urn:microsoft.com/office/officeart/2005/8/layout/radial5"/>
    <dgm:cxn modelId="{82295E84-3486-45D5-AB87-33106A1F85B4}" type="presParOf" srcId="{BE69A657-35B0-4B9D-9EDB-6754100F3BBC}" destId="{2481CD76-763B-48A7-AABE-72379004B597}" srcOrd="6" destOrd="0" presId="urn:microsoft.com/office/officeart/2005/8/layout/radial5"/>
    <dgm:cxn modelId="{602E7E4F-3F66-4B11-948A-C5468F241BF6}" type="presParOf" srcId="{BE69A657-35B0-4B9D-9EDB-6754100F3BBC}" destId="{122D9D7A-19FD-4677-A7BB-AB0F45ADD374}" srcOrd="7" destOrd="0" presId="urn:microsoft.com/office/officeart/2005/8/layout/radial5"/>
    <dgm:cxn modelId="{B6CF04C8-196E-4293-8B71-D37DA816EA4B}" type="presParOf" srcId="{122D9D7A-19FD-4677-A7BB-AB0F45ADD374}" destId="{F53C92AE-8576-4BB3-900B-4CCC2FE4DECC}" srcOrd="0" destOrd="0" presId="urn:microsoft.com/office/officeart/2005/8/layout/radial5"/>
    <dgm:cxn modelId="{90FCE49A-67E3-49F3-ABEC-B5C82CF30B6C}" type="presParOf" srcId="{BE69A657-35B0-4B9D-9EDB-6754100F3BBC}" destId="{89F4D0B7-F3A0-4B8C-8425-666F9E82E87F}"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E582DC-B4BD-4DA1-A738-10CDB7DFB358}">
      <dsp:nvSpPr>
        <dsp:cNvPr id="0" name=""/>
        <dsp:cNvSpPr/>
      </dsp:nvSpPr>
      <dsp:spPr>
        <a:xfrm>
          <a:off x="3875484" y="1955402"/>
          <a:ext cx="1393031" cy="1393031"/>
        </a:xfrm>
        <a:prstGeom prst="ellipse">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1689100">
            <a:lnSpc>
              <a:spcPct val="90000"/>
            </a:lnSpc>
            <a:spcBef>
              <a:spcPct val="0"/>
            </a:spcBef>
            <a:spcAft>
              <a:spcPct val="35000"/>
            </a:spcAft>
          </a:pPr>
          <a:r>
            <a:rPr lang="tr-TR" sz="3800" kern="1200" dirty="0" smtClean="0">
              <a:solidFill>
                <a:schemeClr val="bg1"/>
              </a:solidFill>
              <a:latin typeface="Times New Roman" panose="02020603050405020304" pitchFamily="18" charset="0"/>
              <a:cs typeface="Times New Roman" panose="02020603050405020304" pitchFamily="18" charset="0"/>
            </a:rPr>
            <a:t>SPK</a:t>
          </a:r>
          <a:endParaRPr lang="tr-TR" sz="3800" kern="1200" dirty="0">
            <a:solidFill>
              <a:schemeClr val="bg1"/>
            </a:solidFill>
            <a:latin typeface="Times New Roman" panose="02020603050405020304" pitchFamily="18" charset="0"/>
            <a:cs typeface="Times New Roman" panose="02020603050405020304" pitchFamily="18" charset="0"/>
          </a:endParaRPr>
        </a:p>
      </dsp:txBody>
      <dsp:txXfrm>
        <a:off x="4079489" y="2159407"/>
        <a:ext cx="985021" cy="985021"/>
      </dsp:txXfrm>
    </dsp:sp>
    <dsp:sp modelId="{234DB8F1-59B3-4F0A-9013-B084F46ABA1B}">
      <dsp:nvSpPr>
        <dsp:cNvPr id="0" name=""/>
        <dsp:cNvSpPr/>
      </dsp:nvSpPr>
      <dsp:spPr>
        <a:xfrm rot="16153965">
          <a:off x="4410863" y="1447480"/>
          <a:ext cx="296356" cy="473630"/>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tr-TR" sz="1500" kern="1200">
            <a:latin typeface="Garamond" panose="02020404030301010803" pitchFamily="18" charset="0"/>
          </a:endParaRPr>
        </a:p>
      </dsp:txBody>
      <dsp:txXfrm rot="10800000">
        <a:off x="4455912" y="1586656"/>
        <a:ext cx="207449" cy="284178"/>
      </dsp:txXfrm>
    </dsp:sp>
    <dsp:sp modelId="{E8FEEA53-C532-48D0-8B64-428EF3771317}">
      <dsp:nvSpPr>
        <dsp:cNvPr id="0" name=""/>
        <dsp:cNvSpPr/>
      </dsp:nvSpPr>
      <dsp:spPr>
        <a:xfrm>
          <a:off x="3849343" y="3384"/>
          <a:ext cx="1393031" cy="1393031"/>
        </a:xfrm>
        <a:prstGeom prst="ellipse">
          <a:avLst/>
        </a:prstGeom>
        <a:solidFill>
          <a:srgbClr val="57E3D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kern="1200" dirty="0" smtClean="0">
              <a:solidFill>
                <a:schemeClr val="tx1">
                  <a:lumMod val="50000"/>
                </a:schemeClr>
              </a:solidFill>
              <a:latin typeface="Times New Roman" panose="02020603050405020304" pitchFamily="18" charset="0"/>
              <a:cs typeface="Times New Roman" panose="02020603050405020304" pitchFamily="18" charset="0"/>
            </a:rPr>
            <a:t>FON ARZ EDENLER</a:t>
          </a:r>
          <a:endParaRPr lang="tr-TR" sz="1400" kern="1200" dirty="0">
            <a:solidFill>
              <a:schemeClr val="tx1">
                <a:lumMod val="50000"/>
              </a:schemeClr>
            </a:solidFill>
            <a:latin typeface="Times New Roman" panose="02020603050405020304" pitchFamily="18" charset="0"/>
            <a:cs typeface="Times New Roman" panose="02020603050405020304" pitchFamily="18" charset="0"/>
          </a:endParaRPr>
        </a:p>
      </dsp:txBody>
      <dsp:txXfrm>
        <a:off x="4053348" y="207389"/>
        <a:ext cx="985021" cy="985021"/>
      </dsp:txXfrm>
    </dsp:sp>
    <dsp:sp modelId="{3C5779DD-F1C0-4200-88D4-054087FF8C00}">
      <dsp:nvSpPr>
        <dsp:cNvPr id="0" name=""/>
        <dsp:cNvSpPr/>
      </dsp:nvSpPr>
      <dsp:spPr>
        <a:xfrm>
          <a:off x="5391492" y="2415103"/>
          <a:ext cx="296262" cy="473630"/>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tr-TR" sz="1500" kern="1200">
            <a:latin typeface="Garamond" panose="02020404030301010803" pitchFamily="18" charset="0"/>
          </a:endParaRPr>
        </a:p>
      </dsp:txBody>
      <dsp:txXfrm>
        <a:off x="5391492" y="2509829"/>
        <a:ext cx="207383" cy="284178"/>
      </dsp:txXfrm>
    </dsp:sp>
    <dsp:sp modelId="{B2BB021A-B711-46A4-B1A3-5A5EA1D13451}">
      <dsp:nvSpPr>
        <dsp:cNvPr id="0" name=""/>
        <dsp:cNvSpPr/>
      </dsp:nvSpPr>
      <dsp:spPr>
        <a:xfrm>
          <a:off x="5827502" y="1955402"/>
          <a:ext cx="1393031" cy="1393031"/>
        </a:xfrm>
        <a:prstGeom prst="ellipse">
          <a:avLst/>
        </a:prstGeom>
        <a:solidFill>
          <a:srgbClr val="57E3D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tr-TR" sz="1500" kern="1200" dirty="0" smtClean="0">
              <a:solidFill>
                <a:schemeClr val="tx1">
                  <a:lumMod val="50000"/>
                </a:schemeClr>
              </a:solidFill>
              <a:latin typeface="Times New Roman" panose="02020603050405020304" pitchFamily="18" charset="0"/>
              <a:cs typeface="Times New Roman" panose="02020603050405020304" pitchFamily="18" charset="0"/>
            </a:rPr>
            <a:t>FİNANSAL ARAÇLAR</a:t>
          </a:r>
        </a:p>
      </dsp:txBody>
      <dsp:txXfrm>
        <a:off x="6031507" y="2159407"/>
        <a:ext cx="985021" cy="985021"/>
      </dsp:txXfrm>
    </dsp:sp>
    <dsp:sp modelId="{CC3758E1-77D4-4D97-8BF8-0A7F398706A6}">
      <dsp:nvSpPr>
        <dsp:cNvPr id="0" name=""/>
        <dsp:cNvSpPr/>
      </dsp:nvSpPr>
      <dsp:spPr>
        <a:xfrm rot="5400000">
          <a:off x="4423868" y="3382727"/>
          <a:ext cx="296262" cy="473630"/>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tr-TR" sz="1500" kern="1200">
            <a:latin typeface="Garamond" panose="02020404030301010803" pitchFamily="18" charset="0"/>
          </a:endParaRPr>
        </a:p>
      </dsp:txBody>
      <dsp:txXfrm>
        <a:off x="4468308" y="3433014"/>
        <a:ext cx="207383" cy="284178"/>
      </dsp:txXfrm>
    </dsp:sp>
    <dsp:sp modelId="{2481CD76-763B-48A7-AABE-72379004B597}">
      <dsp:nvSpPr>
        <dsp:cNvPr id="0" name=""/>
        <dsp:cNvSpPr/>
      </dsp:nvSpPr>
      <dsp:spPr>
        <a:xfrm>
          <a:off x="3875484" y="3907420"/>
          <a:ext cx="1393031" cy="1393031"/>
        </a:xfrm>
        <a:prstGeom prst="ellipse">
          <a:avLst/>
        </a:prstGeom>
        <a:solidFill>
          <a:srgbClr val="57E3D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tr-TR" sz="1500" kern="1200" dirty="0" smtClean="0">
              <a:solidFill>
                <a:schemeClr val="tx1">
                  <a:lumMod val="50000"/>
                </a:schemeClr>
              </a:solidFill>
              <a:latin typeface="Times New Roman" panose="02020603050405020304" pitchFamily="18" charset="0"/>
              <a:cs typeface="Times New Roman" panose="02020603050405020304" pitchFamily="18" charset="0"/>
            </a:rPr>
            <a:t>FON TALEP EDENLER</a:t>
          </a:r>
        </a:p>
      </dsp:txBody>
      <dsp:txXfrm>
        <a:off x="4079489" y="4111425"/>
        <a:ext cx="985021" cy="985021"/>
      </dsp:txXfrm>
    </dsp:sp>
    <dsp:sp modelId="{122D9D7A-19FD-4677-A7BB-AB0F45ADD374}">
      <dsp:nvSpPr>
        <dsp:cNvPr id="0" name=""/>
        <dsp:cNvSpPr/>
      </dsp:nvSpPr>
      <dsp:spPr>
        <a:xfrm rot="10800000">
          <a:off x="3456244" y="2415103"/>
          <a:ext cx="296262" cy="473630"/>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tr-TR" sz="1500" kern="1200">
            <a:latin typeface="Garamond" panose="02020404030301010803" pitchFamily="18" charset="0"/>
          </a:endParaRPr>
        </a:p>
      </dsp:txBody>
      <dsp:txXfrm rot="10800000">
        <a:off x="3545123" y="2509829"/>
        <a:ext cx="207383" cy="284178"/>
      </dsp:txXfrm>
    </dsp:sp>
    <dsp:sp modelId="{89F4D0B7-F3A0-4B8C-8425-666F9E82E87F}">
      <dsp:nvSpPr>
        <dsp:cNvPr id="0" name=""/>
        <dsp:cNvSpPr/>
      </dsp:nvSpPr>
      <dsp:spPr>
        <a:xfrm>
          <a:off x="1923466" y="1955402"/>
          <a:ext cx="1393031" cy="1393031"/>
        </a:xfrm>
        <a:prstGeom prst="ellipse">
          <a:avLst/>
        </a:prstGeom>
        <a:solidFill>
          <a:srgbClr val="57E3D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kern="1200" dirty="0" smtClean="0">
              <a:solidFill>
                <a:schemeClr val="tx1">
                  <a:lumMod val="50000"/>
                </a:schemeClr>
              </a:solidFill>
              <a:latin typeface="Times New Roman" panose="02020603050405020304" pitchFamily="18" charset="0"/>
              <a:cs typeface="Times New Roman" panose="02020603050405020304" pitchFamily="18" charset="0"/>
            </a:rPr>
            <a:t>FİNANSAL ARACILAR</a:t>
          </a:r>
        </a:p>
      </dsp:txBody>
      <dsp:txXfrm>
        <a:off x="2127471" y="2159407"/>
        <a:ext cx="985021" cy="985021"/>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D298521-8797-4CC0-827F-EC8E91C88BD6}" type="datetimeFigureOut">
              <a:rPr lang="en-US"/>
              <a:pPr>
                <a:defRPr/>
              </a:pPr>
              <a:t>2/28/2017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45FF926-841C-4A4B-BC80-B9218C5F2D0E}" type="slidenum">
              <a:rPr lang="en-US"/>
              <a:pPr>
                <a:defRPr/>
              </a:pPr>
              <a:t>‹#›</a:t>
            </a:fld>
            <a:endParaRPr lang="en-US"/>
          </a:p>
        </p:txBody>
      </p:sp>
    </p:spTree>
    <p:extLst>
      <p:ext uri="{BB962C8B-B14F-4D97-AF65-F5344CB8AC3E}">
        <p14:creationId xmlns:p14="http://schemas.microsoft.com/office/powerpoint/2010/main" val="27828457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noProof="1"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DF2F15E-368D-4DC9-804D-573386B9E487}" type="slidenum">
              <a:rPr lang="en-US">
                <a:cs typeface="Arial" charset="0"/>
              </a:rPr>
              <a:pPr fontAlgn="base">
                <a:spcBef>
                  <a:spcPct val="0"/>
                </a:spcBef>
                <a:spcAft>
                  <a:spcPct val="0"/>
                </a:spcAft>
              </a:pPr>
              <a:t>1</a:t>
            </a:fld>
            <a:endParaRPr lang="en-US">
              <a:cs typeface="Arial" charset="0"/>
            </a:endParaRPr>
          </a:p>
        </p:txBody>
      </p:sp>
    </p:spTree>
    <p:extLst>
      <p:ext uri="{BB962C8B-B14F-4D97-AF65-F5344CB8AC3E}">
        <p14:creationId xmlns:p14="http://schemas.microsoft.com/office/powerpoint/2010/main" val="3943910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123E2FD-E5F7-49DF-8593-6E492D0EE01F}" type="slidenum">
              <a:rPr lang="en-US">
                <a:cs typeface="Arial" charset="0"/>
              </a:rPr>
              <a:pPr fontAlgn="base">
                <a:spcBef>
                  <a:spcPct val="0"/>
                </a:spcBef>
                <a:spcAft>
                  <a:spcPct val="0"/>
                </a:spcAft>
              </a:pPr>
              <a:t>10</a:t>
            </a:fld>
            <a:endParaRPr lang="en-US">
              <a:cs typeface="Arial" charset="0"/>
            </a:endParaRPr>
          </a:p>
        </p:txBody>
      </p:sp>
    </p:spTree>
    <p:extLst>
      <p:ext uri="{BB962C8B-B14F-4D97-AF65-F5344CB8AC3E}">
        <p14:creationId xmlns:p14="http://schemas.microsoft.com/office/powerpoint/2010/main" val="3570702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1ED7E8-3D0C-4F1E-A2DA-1CDB07AFE6A1}" type="slidenum">
              <a:rPr lang="en-US">
                <a:cs typeface="Arial" charset="0"/>
              </a:rPr>
              <a:pPr fontAlgn="base">
                <a:spcBef>
                  <a:spcPct val="0"/>
                </a:spcBef>
                <a:spcAft>
                  <a:spcPct val="0"/>
                </a:spcAft>
              </a:pPr>
              <a:t>11</a:t>
            </a:fld>
            <a:endParaRPr lang="en-US">
              <a:cs typeface="Arial" charset="0"/>
            </a:endParaRPr>
          </a:p>
        </p:txBody>
      </p:sp>
    </p:spTree>
    <p:extLst>
      <p:ext uri="{BB962C8B-B14F-4D97-AF65-F5344CB8AC3E}">
        <p14:creationId xmlns:p14="http://schemas.microsoft.com/office/powerpoint/2010/main" val="4021853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3ADC429-DB2B-450D-88DC-580D2EA32FA4}" type="slidenum">
              <a:rPr lang="en-US">
                <a:cs typeface="Arial" charset="0"/>
              </a:rPr>
              <a:pPr fontAlgn="base">
                <a:spcBef>
                  <a:spcPct val="0"/>
                </a:spcBef>
                <a:spcAft>
                  <a:spcPct val="0"/>
                </a:spcAft>
              </a:pPr>
              <a:t>12</a:t>
            </a:fld>
            <a:endParaRPr lang="en-US">
              <a:cs typeface="Arial" charset="0"/>
            </a:endParaRPr>
          </a:p>
        </p:txBody>
      </p:sp>
    </p:spTree>
    <p:extLst>
      <p:ext uri="{BB962C8B-B14F-4D97-AF65-F5344CB8AC3E}">
        <p14:creationId xmlns:p14="http://schemas.microsoft.com/office/powerpoint/2010/main" val="19320891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F2B52C-854A-4DB9-BD8A-F0FFE9A08CE7}" type="slidenum">
              <a:rPr lang="en-US">
                <a:cs typeface="Arial" charset="0"/>
              </a:rPr>
              <a:pPr fontAlgn="base">
                <a:spcBef>
                  <a:spcPct val="0"/>
                </a:spcBef>
                <a:spcAft>
                  <a:spcPct val="0"/>
                </a:spcAft>
              </a:pPr>
              <a:t>13</a:t>
            </a:fld>
            <a:endParaRPr lang="en-US">
              <a:cs typeface="Arial" charset="0"/>
            </a:endParaRPr>
          </a:p>
        </p:txBody>
      </p:sp>
    </p:spTree>
    <p:extLst>
      <p:ext uri="{BB962C8B-B14F-4D97-AF65-F5344CB8AC3E}">
        <p14:creationId xmlns:p14="http://schemas.microsoft.com/office/powerpoint/2010/main" val="1891392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84F0DB-A12C-4A63-A433-1AC68AC95038}" type="slidenum">
              <a:rPr lang="en-US">
                <a:cs typeface="Arial" charset="0"/>
              </a:rPr>
              <a:pPr fontAlgn="base">
                <a:spcBef>
                  <a:spcPct val="0"/>
                </a:spcBef>
                <a:spcAft>
                  <a:spcPct val="0"/>
                </a:spcAft>
              </a:pPr>
              <a:t>14</a:t>
            </a:fld>
            <a:endParaRPr lang="en-US">
              <a:cs typeface="Arial" charset="0"/>
            </a:endParaRPr>
          </a:p>
        </p:txBody>
      </p:sp>
    </p:spTree>
    <p:extLst>
      <p:ext uri="{BB962C8B-B14F-4D97-AF65-F5344CB8AC3E}">
        <p14:creationId xmlns:p14="http://schemas.microsoft.com/office/powerpoint/2010/main" val="2738669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EC50987-EA9B-4FDC-8A09-3B2A607E2266}" type="slidenum">
              <a:rPr lang="en-US">
                <a:cs typeface="Arial" charset="0"/>
              </a:rPr>
              <a:pPr fontAlgn="base">
                <a:spcBef>
                  <a:spcPct val="0"/>
                </a:spcBef>
                <a:spcAft>
                  <a:spcPct val="0"/>
                </a:spcAft>
              </a:pPr>
              <a:t>15</a:t>
            </a:fld>
            <a:endParaRPr lang="en-US">
              <a:cs typeface="Arial" charset="0"/>
            </a:endParaRPr>
          </a:p>
        </p:txBody>
      </p:sp>
    </p:spTree>
    <p:extLst>
      <p:ext uri="{BB962C8B-B14F-4D97-AF65-F5344CB8AC3E}">
        <p14:creationId xmlns:p14="http://schemas.microsoft.com/office/powerpoint/2010/main" val="1118544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CFACDE3-C570-4D05-830E-0C114EB72671}" type="slidenum">
              <a:rPr lang="en-US">
                <a:cs typeface="Arial" charset="0"/>
              </a:rPr>
              <a:pPr fontAlgn="base">
                <a:spcBef>
                  <a:spcPct val="0"/>
                </a:spcBef>
                <a:spcAft>
                  <a:spcPct val="0"/>
                </a:spcAft>
              </a:pPr>
              <a:t>16</a:t>
            </a:fld>
            <a:endParaRPr lang="en-US">
              <a:cs typeface="Arial" charset="0"/>
            </a:endParaRPr>
          </a:p>
        </p:txBody>
      </p:sp>
    </p:spTree>
    <p:extLst>
      <p:ext uri="{BB962C8B-B14F-4D97-AF65-F5344CB8AC3E}">
        <p14:creationId xmlns:p14="http://schemas.microsoft.com/office/powerpoint/2010/main" val="11510658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F7ED49-943B-4111-9058-7AF5DA3BACEB}" type="slidenum">
              <a:rPr lang="en-US">
                <a:cs typeface="Arial" charset="0"/>
              </a:rPr>
              <a:pPr fontAlgn="base">
                <a:spcBef>
                  <a:spcPct val="0"/>
                </a:spcBef>
                <a:spcAft>
                  <a:spcPct val="0"/>
                </a:spcAft>
              </a:pPr>
              <a:t>17</a:t>
            </a:fld>
            <a:endParaRPr lang="en-US">
              <a:cs typeface="Arial" charset="0"/>
            </a:endParaRPr>
          </a:p>
        </p:txBody>
      </p:sp>
    </p:spTree>
    <p:extLst>
      <p:ext uri="{BB962C8B-B14F-4D97-AF65-F5344CB8AC3E}">
        <p14:creationId xmlns:p14="http://schemas.microsoft.com/office/powerpoint/2010/main" val="28857598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noProof="1" smtClean="0"/>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A72BE2-E5A7-4C2B-A51E-C14F934D8D68}" type="slidenum">
              <a:rPr lang="en-US">
                <a:cs typeface="Arial" charset="0"/>
              </a:rPr>
              <a:pPr fontAlgn="base">
                <a:spcBef>
                  <a:spcPct val="0"/>
                </a:spcBef>
                <a:spcAft>
                  <a:spcPct val="0"/>
                </a:spcAft>
              </a:pPr>
              <a:t>18</a:t>
            </a:fld>
            <a:endParaRPr lang="en-US">
              <a:cs typeface="Arial" charset="0"/>
            </a:endParaRPr>
          </a:p>
        </p:txBody>
      </p:sp>
    </p:spTree>
    <p:extLst>
      <p:ext uri="{BB962C8B-B14F-4D97-AF65-F5344CB8AC3E}">
        <p14:creationId xmlns:p14="http://schemas.microsoft.com/office/powerpoint/2010/main" val="5955693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FEF90F7-A415-43B2-8DBD-9D4C91980F79}" type="slidenum">
              <a:rPr lang="en-US">
                <a:cs typeface="Arial" charset="0"/>
              </a:rPr>
              <a:pPr fontAlgn="base">
                <a:spcBef>
                  <a:spcPct val="0"/>
                </a:spcBef>
                <a:spcAft>
                  <a:spcPct val="0"/>
                </a:spcAft>
              </a:pPr>
              <a:t>19</a:t>
            </a:fld>
            <a:endParaRPr lang="en-US">
              <a:cs typeface="Arial" charset="0"/>
            </a:endParaRPr>
          </a:p>
        </p:txBody>
      </p:sp>
    </p:spTree>
    <p:extLst>
      <p:ext uri="{BB962C8B-B14F-4D97-AF65-F5344CB8AC3E}">
        <p14:creationId xmlns:p14="http://schemas.microsoft.com/office/powerpoint/2010/main" val="759796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8612"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071FC99B-B2A7-41FF-A7AF-DD8E61248B46}" type="slidenum">
              <a:rPr lang="en-US" sz="1200">
                <a:latin typeface="Calibri" pitchFamily="34" charset="0"/>
              </a:rPr>
              <a:pPr algn="r"/>
              <a:t>2</a:t>
            </a:fld>
            <a:endParaRPr lang="en-US" sz="1200">
              <a:latin typeface="Calibri" pitchFamily="34" charset="0"/>
            </a:endParaRPr>
          </a:p>
        </p:txBody>
      </p:sp>
    </p:spTree>
    <p:extLst>
      <p:ext uri="{BB962C8B-B14F-4D97-AF65-F5344CB8AC3E}">
        <p14:creationId xmlns:p14="http://schemas.microsoft.com/office/powerpoint/2010/main" val="40008315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01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6CE815A-FAA9-4EB9-A58C-48BE0E6B68CC}" type="slidenum">
              <a:rPr lang="en-US">
                <a:cs typeface="Arial" charset="0"/>
              </a:rPr>
              <a:pPr fontAlgn="base">
                <a:spcBef>
                  <a:spcPct val="0"/>
                </a:spcBef>
                <a:spcAft>
                  <a:spcPct val="0"/>
                </a:spcAft>
              </a:pPr>
              <a:t>20</a:t>
            </a:fld>
            <a:endParaRPr lang="en-US">
              <a:cs typeface="Arial" charset="0"/>
            </a:endParaRPr>
          </a:p>
        </p:txBody>
      </p:sp>
    </p:spTree>
    <p:extLst>
      <p:ext uri="{BB962C8B-B14F-4D97-AF65-F5344CB8AC3E}">
        <p14:creationId xmlns:p14="http://schemas.microsoft.com/office/powerpoint/2010/main" val="4050843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22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53D5D70-3B15-4ACB-894C-C1213181534C}" type="slidenum">
              <a:rPr lang="en-US">
                <a:cs typeface="Arial" charset="0"/>
              </a:rPr>
              <a:pPr fontAlgn="base">
                <a:spcBef>
                  <a:spcPct val="0"/>
                </a:spcBef>
                <a:spcAft>
                  <a:spcPct val="0"/>
                </a:spcAft>
              </a:pPr>
              <a:t>21</a:t>
            </a:fld>
            <a:endParaRPr lang="en-US">
              <a:cs typeface="Arial" charset="0"/>
            </a:endParaRPr>
          </a:p>
        </p:txBody>
      </p:sp>
    </p:spTree>
    <p:extLst>
      <p:ext uri="{BB962C8B-B14F-4D97-AF65-F5344CB8AC3E}">
        <p14:creationId xmlns:p14="http://schemas.microsoft.com/office/powerpoint/2010/main" val="33411711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42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EE59C1E-4634-45A4-AA37-5AF2C0F83651}" type="slidenum">
              <a:rPr lang="en-US">
                <a:cs typeface="Arial" charset="0"/>
              </a:rPr>
              <a:pPr fontAlgn="base">
                <a:spcBef>
                  <a:spcPct val="0"/>
                </a:spcBef>
                <a:spcAft>
                  <a:spcPct val="0"/>
                </a:spcAft>
              </a:pPr>
              <a:t>22</a:t>
            </a:fld>
            <a:endParaRPr lang="en-US">
              <a:cs typeface="Arial" charset="0"/>
            </a:endParaRPr>
          </a:p>
        </p:txBody>
      </p:sp>
    </p:spTree>
    <p:extLst>
      <p:ext uri="{BB962C8B-B14F-4D97-AF65-F5344CB8AC3E}">
        <p14:creationId xmlns:p14="http://schemas.microsoft.com/office/powerpoint/2010/main" val="2872338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496F807-F4AA-4064-BE7A-6F74D0CA234A}" type="slidenum">
              <a:rPr lang="en-US">
                <a:cs typeface="Arial" charset="0"/>
              </a:rPr>
              <a:pPr fontAlgn="base">
                <a:spcBef>
                  <a:spcPct val="0"/>
                </a:spcBef>
                <a:spcAft>
                  <a:spcPct val="0"/>
                </a:spcAft>
              </a:pPr>
              <a:t>23</a:t>
            </a:fld>
            <a:endParaRPr lang="en-US">
              <a:cs typeface="Arial" charset="0"/>
            </a:endParaRPr>
          </a:p>
        </p:txBody>
      </p:sp>
    </p:spTree>
    <p:extLst>
      <p:ext uri="{BB962C8B-B14F-4D97-AF65-F5344CB8AC3E}">
        <p14:creationId xmlns:p14="http://schemas.microsoft.com/office/powerpoint/2010/main" val="246116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noProof="1" smtClean="0"/>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16083BA-CB77-4158-BBEF-E6A3C359753D}" type="slidenum">
              <a:rPr lang="en-US">
                <a:cs typeface="Arial" charset="0"/>
              </a:rPr>
              <a:pPr fontAlgn="base">
                <a:spcBef>
                  <a:spcPct val="0"/>
                </a:spcBef>
                <a:spcAft>
                  <a:spcPct val="0"/>
                </a:spcAft>
              </a:pPr>
              <a:t>24</a:t>
            </a:fld>
            <a:endParaRPr lang="en-US">
              <a:cs typeface="Arial" charset="0"/>
            </a:endParaRPr>
          </a:p>
        </p:txBody>
      </p:sp>
    </p:spTree>
    <p:extLst>
      <p:ext uri="{BB962C8B-B14F-4D97-AF65-F5344CB8AC3E}">
        <p14:creationId xmlns:p14="http://schemas.microsoft.com/office/powerpoint/2010/main" val="41008716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noProof="1" smtClean="0"/>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1A47210-3B96-4971-BE3B-A465D3E81607}" type="slidenum">
              <a:rPr lang="en-US">
                <a:cs typeface="Arial" charset="0"/>
              </a:rPr>
              <a:pPr fontAlgn="base">
                <a:spcBef>
                  <a:spcPct val="0"/>
                </a:spcBef>
                <a:spcAft>
                  <a:spcPct val="0"/>
                </a:spcAft>
              </a:pPr>
              <a:t>25</a:t>
            </a:fld>
            <a:endParaRPr lang="en-US">
              <a:cs typeface="Arial" charset="0"/>
            </a:endParaRPr>
          </a:p>
        </p:txBody>
      </p:sp>
    </p:spTree>
    <p:extLst>
      <p:ext uri="{BB962C8B-B14F-4D97-AF65-F5344CB8AC3E}">
        <p14:creationId xmlns:p14="http://schemas.microsoft.com/office/powerpoint/2010/main" val="38738677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noProof="1" smtClean="0"/>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1A47210-3B96-4971-BE3B-A465D3E81607}" type="slidenum">
              <a:rPr lang="en-US">
                <a:cs typeface="Arial" charset="0"/>
              </a:rPr>
              <a:pPr fontAlgn="base">
                <a:spcBef>
                  <a:spcPct val="0"/>
                </a:spcBef>
                <a:spcAft>
                  <a:spcPct val="0"/>
                </a:spcAft>
              </a:pPr>
              <a:t>26</a:t>
            </a:fld>
            <a:endParaRPr lang="en-US">
              <a:cs typeface="Arial" charset="0"/>
            </a:endParaRPr>
          </a:p>
        </p:txBody>
      </p:sp>
    </p:spTree>
    <p:extLst>
      <p:ext uri="{BB962C8B-B14F-4D97-AF65-F5344CB8AC3E}">
        <p14:creationId xmlns:p14="http://schemas.microsoft.com/office/powerpoint/2010/main" val="292410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684"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414CB367-A49C-4FAF-98A3-E9C584CAAC43}" type="slidenum">
              <a:rPr lang="en-US" sz="1200">
                <a:latin typeface="Calibri" pitchFamily="34" charset="0"/>
              </a:rPr>
              <a:pPr algn="r"/>
              <a:t>3</a:t>
            </a:fld>
            <a:endParaRPr lang="en-US" sz="1200">
              <a:latin typeface="Calibri" pitchFamily="34" charset="0"/>
            </a:endParaRPr>
          </a:p>
        </p:txBody>
      </p:sp>
    </p:spTree>
    <p:extLst>
      <p:ext uri="{BB962C8B-B14F-4D97-AF65-F5344CB8AC3E}">
        <p14:creationId xmlns:p14="http://schemas.microsoft.com/office/powerpoint/2010/main" val="428112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3732" name="Slide Number Placeholder 3"/>
          <p:cNvSpPr txBox="1">
            <a:spLocks noGrp="1"/>
          </p:cNvSpPr>
          <p:nvPr/>
        </p:nvSpPr>
        <p:spPr bwMode="auto">
          <a:xfrm>
            <a:off x="3884613" y="8685213"/>
            <a:ext cx="2971800" cy="458787"/>
          </a:xfrm>
          <a:prstGeom prst="rect">
            <a:avLst/>
          </a:prstGeom>
          <a:noFill/>
          <a:ln w="9525">
            <a:noFill/>
            <a:miter lim="800000"/>
            <a:headEnd/>
            <a:tailEnd/>
          </a:ln>
        </p:spPr>
        <p:txBody>
          <a:bodyPr anchor="b"/>
          <a:lstStyle/>
          <a:p>
            <a:pPr algn="r"/>
            <a:fld id="{84007A27-0E71-4396-B74E-80BCCF06A7E6}" type="slidenum">
              <a:rPr lang="en-US" sz="1200">
                <a:latin typeface="Calibri" pitchFamily="34" charset="0"/>
              </a:rPr>
              <a:pPr algn="r"/>
              <a:t>4</a:t>
            </a:fld>
            <a:endParaRPr lang="en-US" sz="1200">
              <a:latin typeface="Calibri" pitchFamily="34" charset="0"/>
            </a:endParaRPr>
          </a:p>
        </p:txBody>
      </p:sp>
    </p:spTree>
    <p:extLst>
      <p:ext uri="{BB962C8B-B14F-4D97-AF65-F5344CB8AC3E}">
        <p14:creationId xmlns:p14="http://schemas.microsoft.com/office/powerpoint/2010/main" val="3639610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noProof="1"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F5AF0B2-0CF6-4BC7-81CE-F3232AFC4B18}" type="slidenum">
              <a:rPr lang="en-US">
                <a:cs typeface="Arial" charset="0"/>
              </a:rPr>
              <a:pPr fontAlgn="base">
                <a:spcBef>
                  <a:spcPct val="0"/>
                </a:spcBef>
                <a:spcAft>
                  <a:spcPct val="0"/>
                </a:spcAft>
              </a:pPr>
              <a:t>5</a:t>
            </a:fld>
            <a:endParaRPr lang="en-US">
              <a:cs typeface="Arial" charset="0"/>
            </a:endParaRPr>
          </a:p>
        </p:txBody>
      </p:sp>
    </p:spTree>
    <p:extLst>
      <p:ext uri="{BB962C8B-B14F-4D97-AF65-F5344CB8AC3E}">
        <p14:creationId xmlns:p14="http://schemas.microsoft.com/office/powerpoint/2010/main" val="1894359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noProof="1" smtClean="0"/>
          </a:p>
        </p:txBody>
      </p:sp>
      <p:sp>
        <p:nvSpPr>
          <p:cNvPr id="19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A3EB685-E689-4DF6-80F0-F98E881C1710}" type="slidenum">
              <a:rPr lang="tr-TR">
                <a:cs typeface="Arial" charset="0"/>
              </a:rPr>
              <a:pPr fontAlgn="base">
                <a:spcBef>
                  <a:spcPct val="0"/>
                </a:spcBef>
                <a:spcAft>
                  <a:spcPct val="0"/>
                </a:spcAft>
              </a:pPr>
              <a:t>6</a:t>
            </a:fld>
            <a:endParaRPr lang="tr-TR">
              <a:cs typeface="Arial" charset="0"/>
            </a:endParaRPr>
          </a:p>
        </p:txBody>
      </p:sp>
    </p:spTree>
    <p:extLst>
      <p:ext uri="{BB962C8B-B14F-4D97-AF65-F5344CB8AC3E}">
        <p14:creationId xmlns:p14="http://schemas.microsoft.com/office/powerpoint/2010/main" val="4087308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B98345-4350-4768-8523-CF550F34C29E}" type="slidenum">
              <a:rPr lang="en-US">
                <a:solidFill>
                  <a:srgbClr val="000000"/>
                </a:solidFill>
                <a:cs typeface="Arial" charset="0"/>
              </a:rPr>
              <a:pPr fontAlgn="base">
                <a:spcBef>
                  <a:spcPct val="0"/>
                </a:spcBef>
                <a:spcAft>
                  <a:spcPct val="0"/>
                </a:spcAft>
              </a:pPr>
              <a:t>7</a:t>
            </a:fld>
            <a:endParaRPr lang="en-US">
              <a:solidFill>
                <a:srgbClr val="000000"/>
              </a:solidFill>
              <a:cs typeface="Arial" charset="0"/>
            </a:endParaRPr>
          </a:p>
        </p:txBody>
      </p:sp>
    </p:spTree>
    <p:extLst>
      <p:ext uri="{BB962C8B-B14F-4D97-AF65-F5344CB8AC3E}">
        <p14:creationId xmlns:p14="http://schemas.microsoft.com/office/powerpoint/2010/main" val="280557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9C2BA9-BAA1-4D20-9121-5793037B424D}" type="slidenum">
              <a:rPr lang="en-US">
                <a:cs typeface="Arial" charset="0"/>
              </a:rPr>
              <a:pPr fontAlgn="base">
                <a:spcBef>
                  <a:spcPct val="0"/>
                </a:spcBef>
                <a:spcAft>
                  <a:spcPct val="0"/>
                </a:spcAft>
              </a:pPr>
              <a:t>8</a:t>
            </a:fld>
            <a:endParaRPr lang="en-US">
              <a:cs typeface="Arial" charset="0"/>
            </a:endParaRPr>
          </a:p>
        </p:txBody>
      </p:sp>
    </p:spTree>
    <p:extLst>
      <p:ext uri="{BB962C8B-B14F-4D97-AF65-F5344CB8AC3E}">
        <p14:creationId xmlns:p14="http://schemas.microsoft.com/office/powerpoint/2010/main" val="886088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295F39-D3E8-4FF5-A4C1-ADB5620A9B37}" type="slidenum">
              <a:rPr lang="en-US">
                <a:cs typeface="Arial" charset="0"/>
              </a:rPr>
              <a:pPr fontAlgn="base">
                <a:spcBef>
                  <a:spcPct val="0"/>
                </a:spcBef>
                <a:spcAft>
                  <a:spcPct val="0"/>
                </a:spcAft>
              </a:pPr>
              <a:t>9</a:t>
            </a:fld>
            <a:endParaRPr lang="en-US">
              <a:cs typeface="Arial" charset="0"/>
            </a:endParaRPr>
          </a:p>
        </p:txBody>
      </p:sp>
    </p:spTree>
    <p:extLst>
      <p:ext uri="{BB962C8B-B14F-4D97-AF65-F5344CB8AC3E}">
        <p14:creationId xmlns:p14="http://schemas.microsoft.com/office/powerpoint/2010/main" val="3016635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8A7F57B1-2A78-4E17-A7DB-63F713EBC2AA}" type="datetime1">
              <a:rPr lang="tr-TR" smtClean="0"/>
              <a:t>28.02.2017</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8F818DCF-B8C2-4FB5-A190-5CEEDB8B5F8E}"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A1BF70EB-2847-4AFD-8403-B0D9AE648861}" type="datetime1">
              <a:rPr lang="tr-TR" smtClean="0"/>
              <a:t>28.02.2017</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0EA9B45B-7AFA-4E7B-B33D-00D97CA83E56}"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F7ACA655-8ECC-4371-8B75-39AC2468F0DC}" type="datetime1">
              <a:rPr lang="tr-TR" smtClean="0"/>
              <a:t>28.02.2017</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6FC98216-FF21-4830-83EF-14B167BC0065}"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ED79C120-59C2-4272-B47E-83A44357195D}" type="datetime1">
              <a:rPr lang="tr-TR" smtClean="0"/>
              <a:t>28.02.2017</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17E3D9DF-66A8-4EFA-87DF-7D016257B359}"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56BB9929-1C46-4D9F-9B6F-7A612C4D06F9}" type="datetime1">
              <a:rPr lang="tr-TR" smtClean="0"/>
              <a:t>28.02.2017</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C5E9837F-69F8-4F7E-A920-021C2D1C1581}"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F97ED8C4-C28B-4C6E-9C78-431EFFDEE640}" type="datetime1">
              <a:rPr lang="tr-TR" smtClean="0"/>
              <a:t>28.02.2017</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16B0071C-A4CA-4798-9469-68BF8BE9302A}"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1401BE3B-C1F0-4AF7-9584-A4EBAA7D4536}" type="datetime1">
              <a:rPr lang="tr-TR" smtClean="0"/>
              <a:t>28.02.2017</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F68D9A79-7888-4DCA-8846-5CEDC2A88E6B}"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3F299774-9F98-4D7F-B279-0F82149415F4}" type="datetime1">
              <a:rPr lang="tr-TR" smtClean="0"/>
              <a:t>28.02.2017</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AE084E2E-B259-4472-8CA4-C207F9CA6E6D}"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EE8603F3-22FC-49E8-A3AC-D900255CD992}" type="datetime1">
              <a:rPr lang="tr-TR" smtClean="0"/>
              <a:t>28.02.2017</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71CD5E10-E991-4D9A-B079-02AD13D75834}"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96591873-085B-404C-9AE5-2C8FE06A3ADB}" type="datetime1">
              <a:rPr lang="tr-TR" smtClean="0"/>
              <a:t>28.02.2017</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986742C6-0250-43BC-AB9A-316B956396CA}"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1E858E2A-A69D-4C78-BEC7-26D7C83181C2}" type="datetime1">
              <a:rPr lang="tr-TR" smtClean="0"/>
              <a:t>28.02.2017</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33B25741-4F2B-418E-BC64-8359D3F20CC4}"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E5C32B04-A500-4AC5-BD97-A54A19325953}" type="datetime1">
              <a:rPr lang="tr-TR" smtClean="0"/>
              <a:t>28.02.2017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92B827EC-C46C-401D-8F0C-DA46C7636A96}"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type="body" idx="4294967295"/>
          </p:nvPr>
        </p:nvSpPr>
        <p:spPr>
          <a:xfrm>
            <a:off x="179388" y="692150"/>
            <a:ext cx="8620125" cy="4681538"/>
          </a:xfrm>
        </p:spPr>
        <p:txBody>
          <a:bodyPr>
            <a:normAutofit/>
          </a:bodyPr>
          <a:lstStyle/>
          <a:p>
            <a:pPr algn="ctr">
              <a:buFont typeface="Wingdings" pitchFamily="2" charset="2"/>
              <a:buNone/>
            </a:pPr>
            <a:endParaRPr lang="tr-TR" altLang="tr-TR" sz="5400" smtClean="0">
              <a:latin typeface="Monotype Corsiva" pitchFamily="66" charset="0"/>
            </a:endParaRPr>
          </a:p>
          <a:p>
            <a:pPr algn="ctr">
              <a:buFont typeface="Arial" charset="0"/>
              <a:buNone/>
            </a:pPr>
            <a:r>
              <a:rPr lang="tr-TR" sz="3600" b="1" smtClean="0">
                <a:solidFill>
                  <a:srgbClr val="10253F"/>
                </a:solidFill>
                <a:latin typeface="Times New Roman" pitchFamily="18" charset="0"/>
                <a:cs typeface="Times New Roman" pitchFamily="18" charset="0"/>
              </a:rPr>
              <a:t> Sermaye Piyasası Kanunu Çerçevesinde Gayrimenkul Değerleme</a:t>
            </a:r>
          </a:p>
          <a:p>
            <a:pPr algn="ctr">
              <a:buFont typeface="Arial" charset="0"/>
              <a:buNone/>
            </a:pPr>
            <a:endParaRPr lang="tr-TR" sz="2000" b="1" smtClean="0">
              <a:solidFill>
                <a:srgbClr val="10253F"/>
              </a:solidFill>
              <a:latin typeface="Times New Roman" pitchFamily="18" charset="0"/>
              <a:cs typeface="Times New Roman" pitchFamily="18" charset="0"/>
            </a:endParaRPr>
          </a:p>
          <a:p>
            <a:pPr algn="ctr">
              <a:buFont typeface="Arial" charset="0"/>
              <a:buNone/>
            </a:pPr>
            <a:endParaRPr lang="tr-TR" sz="2000" b="1" smtClean="0">
              <a:solidFill>
                <a:srgbClr val="10253F"/>
              </a:solidFill>
              <a:latin typeface="Times New Roman" pitchFamily="18" charset="0"/>
              <a:cs typeface="Times New Roman" pitchFamily="18" charset="0"/>
            </a:endParaRPr>
          </a:p>
          <a:p>
            <a:pPr algn="ctr">
              <a:buFont typeface="Arial" charset="0"/>
              <a:buNone/>
            </a:pPr>
            <a:r>
              <a:rPr lang="tr-TR" sz="2000" b="1" smtClean="0">
                <a:solidFill>
                  <a:srgbClr val="10253F"/>
                </a:solidFill>
                <a:latin typeface="Times New Roman" pitchFamily="18" charset="0"/>
                <a:cs typeface="Times New Roman" pitchFamily="18" charset="0"/>
              </a:rPr>
              <a:t>ESER GÜNGÖR</a:t>
            </a:r>
          </a:p>
          <a:p>
            <a:pPr algn="ctr">
              <a:buFont typeface="Arial" charset="0"/>
              <a:buNone/>
            </a:pPr>
            <a:r>
              <a:rPr lang="tr-TR" sz="2000" b="1" smtClean="0">
                <a:solidFill>
                  <a:srgbClr val="10253F"/>
                </a:solidFill>
                <a:latin typeface="Times New Roman" pitchFamily="18" charset="0"/>
                <a:cs typeface="Times New Roman" pitchFamily="18" charset="0"/>
              </a:rPr>
              <a:t>Başuzman</a:t>
            </a:r>
          </a:p>
          <a:p>
            <a:pPr algn="ctr">
              <a:buFont typeface="Arial" charset="0"/>
              <a:buNone/>
            </a:pPr>
            <a:r>
              <a:rPr lang="tr-TR" sz="2000" b="1" smtClean="0">
                <a:solidFill>
                  <a:srgbClr val="10253F"/>
                </a:solidFill>
                <a:latin typeface="Times New Roman" pitchFamily="18" charset="0"/>
                <a:cs typeface="Times New Roman" pitchFamily="18" charset="0"/>
              </a:rPr>
              <a:t>SERMAYE PİYASASI KURULU</a:t>
            </a:r>
          </a:p>
          <a:p>
            <a:pPr algn="ctr">
              <a:buFont typeface="Arial" charset="0"/>
              <a:buNone/>
            </a:pPr>
            <a:r>
              <a:rPr lang="tr-TR" sz="2000" b="1" smtClean="0">
                <a:solidFill>
                  <a:srgbClr val="10253F"/>
                </a:solidFill>
                <a:latin typeface="Times New Roman" pitchFamily="18" charset="0"/>
                <a:cs typeface="Times New Roman" pitchFamily="18" charset="0"/>
              </a:rPr>
              <a:t>Şubat 2017</a:t>
            </a:r>
          </a:p>
          <a:p>
            <a:pPr algn="ctr">
              <a:buFont typeface="Arial" charset="0"/>
              <a:buNone/>
            </a:pPr>
            <a:endParaRPr lang="tr-TR" altLang="tr-TR" sz="3600" smtClean="0">
              <a:latin typeface="Monotype Corsiva"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idx="4294967295"/>
          </p:nvPr>
        </p:nvSpPr>
        <p:spPr>
          <a:xfrm>
            <a:off x="0" y="238125"/>
            <a:ext cx="9036050" cy="1606550"/>
          </a:xfrm>
        </p:spPr>
        <p:txBody>
          <a:bodyPr rtlCol="0">
            <a:normAutofit fontScale="90000"/>
          </a:bodyPr>
          <a:lstStyle/>
          <a:p>
            <a:pPr fontAlgn="auto">
              <a:spcAft>
                <a:spcPts val="0"/>
              </a:spcAft>
              <a:defRPr/>
            </a:pP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b="1" dirty="0" smtClean="0">
                <a:latin typeface="Times New Roman" panose="02020603050405020304" pitchFamily="18" charset="0"/>
                <a:cs typeface="Times New Roman" panose="02020603050405020304" pitchFamily="18" charset="0"/>
              </a:rPr>
              <a:t>Uluslararası Değerleme Standartları ve Türkiye</a:t>
            </a:r>
            <a:r>
              <a:rPr lang="tr-TR" dirty="0" smtClean="0"/>
              <a:t/>
            </a:r>
            <a:br>
              <a:rPr lang="tr-TR" dirty="0" smtClean="0"/>
            </a:br>
            <a:endParaRPr lang="tr-TR" dirty="0"/>
          </a:p>
        </p:txBody>
      </p:sp>
      <p:sp>
        <p:nvSpPr>
          <p:cNvPr id="32770" name="Rectangle 3"/>
          <p:cNvSpPr>
            <a:spLocks noChangeArrowheads="1"/>
          </p:cNvSpPr>
          <p:nvPr/>
        </p:nvSpPr>
        <p:spPr bwMode="auto">
          <a:xfrm>
            <a:off x="-1693863" y="509588"/>
            <a:ext cx="4572001" cy="647700"/>
          </a:xfrm>
          <a:prstGeom prst="rect">
            <a:avLst/>
          </a:prstGeom>
          <a:noFill/>
          <a:ln w="9525">
            <a:noFill/>
            <a:miter lim="800000"/>
            <a:headEnd/>
            <a:tailEnd/>
          </a:ln>
        </p:spPr>
        <p:txBody>
          <a:bodyPr>
            <a:spAutoFit/>
          </a:bodyPr>
          <a:lstStyle/>
          <a:p>
            <a:r>
              <a:rPr lang="tr-TR">
                <a:latin typeface="Calibri" pitchFamily="34" charset="0"/>
              </a:rPr>
              <a:t/>
            </a:r>
            <a:br>
              <a:rPr lang="tr-TR">
                <a:latin typeface="Calibri" pitchFamily="34" charset="0"/>
              </a:rPr>
            </a:br>
            <a:endParaRPr lang="tr-TR">
              <a:latin typeface="Calibri" pitchFamily="34" charset="0"/>
            </a:endParaRPr>
          </a:p>
        </p:txBody>
      </p:sp>
      <p:graphicFrame>
        <p:nvGraphicFramePr>
          <p:cNvPr id="5" name="Table 4"/>
          <p:cNvGraphicFramePr>
            <a:graphicFrameLocks noGrp="1"/>
          </p:cNvGraphicFramePr>
          <p:nvPr/>
        </p:nvGraphicFramePr>
        <p:xfrm>
          <a:off x="395288" y="2636838"/>
          <a:ext cx="8424937" cy="2376264"/>
        </p:xfrm>
        <a:graphic>
          <a:graphicData uri="http://schemas.openxmlformats.org/drawingml/2006/table">
            <a:tbl>
              <a:tblPr firstRow="1" bandRow="1">
                <a:tableStyleId>{5C22544A-7EE6-4342-B048-85BDC9FD1C3A}</a:tableStyleId>
              </a:tblPr>
              <a:tblGrid>
                <a:gridCol w="3744417"/>
                <a:gridCol w="857416"/>
                <a:gridCol w="3823104"/>
              </a:tblGrid>
              <a:tr h="2376264">
                <a:tc>
                  <a:txBody>
                    <a:bodyPr/>
                    <a:lstStyle/>
                    <a:p>
                      <a:pPr algn="ctr"/>
                      <a:endParaRPr lang="tr-TR" sz="2400" b="0" dirty="0" smtClean="0">
                        <a:solidFill>
                          <a:schemeClr val="tx1"/>
                        </a:solidFill>
                        <a:latin typeface="Times New Roman" panose="02020603050405020304" pitchFamily="18" charset="0"/>
                        <a:cs typeface="Times New Roman" panose="02020603050405020304" pitchFamily="18" charset="0"/>
                      </a:endParaRPr>
                    </a:p>
                    <a:p>
                      <a:pPr algn="ctr"/>
                      <a:r>
                        <a:rPr lang="tr-TR" sz="2400" b="0" dirty="0" smtClean="0">
                          <a:solidFill>
                            <a:schemeClr val="tx1"/>
                          </a:solidFill>
                          <a:latin typeface="Times New Roman" panose="02020603050405020304" pitchFamily="18" charset="0"/>
                          <a:cs typeface="Times New Roman" panose="02020603050405020304" pitchFamily="18" charset="0"/>
                        </a:rPr>
                        <a:t>TÜRKİYE  DEĞERLEME STANDARTLARI</a:t>
                      </a:r>
                      <a:endParaRPr lang="tr-TR" sz="2400" b="0" dirty="0">
                        <a:solidFill>
                          <a:schemeClr val="tx1"/>
                        </a:solidFill>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a:endParaRPr lang="tr-TR" sz="2400" b="0" dirty="0" smtClean="0">
                        <a:solidFill>
                          <a:schemeClr val="tx1"/>
                        </a:solidFill>
                        <a:latin typeface="Times New Roman" panose="02020603050405020304" pitchFamily="18" charset="0"/>
                        <a:cs typeface="Times New Roman" panose="02020603050405020304" pitchFamily="18" charset="0"/>
                      </a:endParaRPr>
                    </a:p>
                    <a:p>
                      <a:pPr algn="ctr"/>
                      <a:r>
                        <a:rPr lang="tr-TR" sz="2400" b="0" dirty="0" smtClean="0">
                          <a:solidFill>
                            <a:schemeClr val="tx1"/>
                          </a:solidFill>
                          <a:latin typeface="Times New Roman" panose="02020603050405020304" pitchFamily="18" charset="0"/>
                          <a:cs typeface="Times New Roman" panose="02020603050405020304" pitchFamily="18" charset="0"/>
                        </a:rPr>
                        <a:t>=</a:t>
                      </a:r>
                      <a:endParaRPr lang="tr-TR" sz="2400" b="0" dirty="0">
                        <a:solidFill>
                          <a:schemeClr val="tx1"/>
                        </a:solidFill>
                        <a:latin typeface="Times New Roman" panose="02020603050405020304" pitchFamily="18" charset="0"/>
                        <a:cs typeface="Times New Roman" panose="02020603050405020304" pitchFamily="18" charset="0"/>
                      </a:endParaRPr>
                    </a:p>
                  </a:txBody>
                  <a:tcPr>
                    <a:lnL w="12700" cmpd="sng">
                      <a:noFill/>
                    </a:lnL>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2400" b="0" dirty="0" smtClean="0">
                        <a:solidFill>
                          <a:schemeClr val="tx1"/>
                        </a:solidFill>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tr-TR" sz="2400" b="0" dirty="0" smtClean="0">
                          <a:solidFill>
                            <a:schemeClr val="tx1"/>
                          </a:solidFill>
                          <a:latin typeface="Times New Roman" panose="02020603050405020304" pitchFamily="18" charset="0"/>
                          <a:cs typeface="Times New Roman" panose="02020603050405020304" pitchFamily="18" charset="0"/>
                        </a:rPr>
                        <a:t>ULUSLARARASI DEĞERLEME</a:t>
                      </a:r>
                    </a:p>
                    <a:p>
                      <a:pPr marL="0" marR="0" indent="0" algn="ctr" defTabSz="914400" rtl="0" eaLnBrk="1" fontAlgn="auto" latinLnBrk="0" hangingPunct="1">
                        <a:lnSpc>
                          <a:spcPct val="100000"/>
                        </a:lnSpc>
                        <a:spcBef>
                          <a:spcPts val="0"/>
                        </a:spcBef>
                        <a:spcAft>
                          <a:spcPts val="0"/>
                        </a:spcAft>
                        <a:buClrTx/>
                        <a:buSzTx/>
                        <a:buFontTx/>
                        <a:buNone/>
                        <a:tabLst/>
                        <a:defRPr/>
                      </a:pPr>
                      <a:r>
                        <a:rPr lang="tr-TR" sz="2400" b="0" dirty="0" smtClean="0">
                          <a:solidFill>
                            <a:schemeClr val="tx1"/>
                          </a:solidFill>
                          <a:latin typeface="Times New Roman" panose="02020603050405020304" pitchFamily="18" charset="0"/>
                          <a:cs typeface="Times New Roman" panose="02020603050405020304" pitchFamily="18" charset="0"/>
                        </a:rPr>
                        <a:t>STANDARTLARI</a:t>
                      </a:r>
                    </a:p>
                    <a:p>
                      <a:pPr marL="0" marR="0" indent="0" algn="ctr" defTabSz="914400" rtl="0" eaLnBrk="1" fontAlgn="auto" latinLnBrk="0" hangingPunct="1">
                        <a:lnSpc>
                          <a:spcPct val="100000"/>
                        </a:lnSpc>
                        <a:spcBef>
                          <a:spcPts val="0"/>
                        </a:spcBef>
                        <a:spcAft>
                          <a:spcPts val="0"/>
                        </a:spcAft>
                        <a:buClrTx/>
                        <a:buSzTx/>
                        <a:buFontTx/>
                        <a:buNone/>
                        <a:tabLst/>
                        <a:defRPr/>
                      </a:pPr>
                      <a:r>
                        <a:rPr lang="tr-TR" sz="2400" b="0" dirty="0" smtClean="0">
                          <a:solidFill>
                            <a:schemeClr val="tx1"/>
                          </a:solidFill>
                          <a:latin typeface="Times New Roman" panose="02020603050405020304" pitchFamily="18" charset="0"/>
                          <a:cs typeface="Times New Roman" panose="02020603050405020304" pitchFamily="18" charset="0"/>
                        </a:rPr>
                        <a:t> (IVSC)</a:t>
                      </a:r>
                    </a:p>
                    <a:p>
                      <a:endParaRPr lang="tr-TR" sz="2400" b="0" dirty="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tr>
            </a:tbl>
          </a:graphicData>
        </a:graphic>
      </p:graphicFrame>
      <p:sp>
        <p:nvSpPr>
          <p:cNvPr id="3" name="Slide Number Placeholder 2"/>
          <p:cNvSpPr>
            <a:spLocks noGrp="1"/>
          </p:cNvSpPr>
          <p:nvPr>
            <p:ph type="sldNum" sz="quarter" idx="12"/>
          </p:nvPr>
        </p:nvSpPr>
        <p:spPr/>
        <p:txBody>
          <a:bodyPr/>
          <a:lstStyle/>
          <a:p>
            <a:pPr>
              <a:defRPr/>
            </a:pPr>
            <a:fld id="{71CD5E10-E991-4D9A-B079-02AD13D75834}" type="slidenum">
              <a:rPr lang="tr-TR" smtClean="0"/>
              <a:pPr>
                <a:defRPr/>
              </a:pPr>
              <a:t>10</a:t>
            </a:fld>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655763" y="1690688"/>
            <a:ext cx="7488237" cy="4752975"/>
          </a:xfrm>
        </p:spPr>
        <p:txBody>
          <a:bodyPr rtlCol="0">
            <a:normAutofit/>
          </a:bodyPr>
          <a:lstStyle/>
          <a:p>
            <a:pPr marL="0" indent="0" fontAlgn="auto">
              <a:spcAft>
                <a:spcPts val="0"/>
              </a:spcAft>
              <a:buFont typeface="Arial" panose="020B0604020202020204" pitchFamily="34" charset="0"/>
              <a:buNone/>
              <a:defRPr/>
            </a:pPr>
            <a:r>
              <a:rPr lang="tr-TR" dirty="0" smtClean="0">
                <a:latin typeface="Times New Roman" panose="02020603050405020304" pitchFamily="18" charset="0"/>
                <a:cs typeface="Times New Roman" panose="02020603050405020304" pitchFamily="18" charset="0"/>
              </a:rPr>
              <a:t>Türkiye’nin,</a:t>
            </a:r>
          </a:p>
          <a:p>
            <a:pPr fontAlgn="auto">
              <a:spcAft>
                <a:spcPts val="0"/>
              </a:spcAft>
              <a:buFont typeface="Wingdings" panose="05000000000000000000" pitchFamily="2" charset="2"/>
              <a:buChar char="Ø"/>
              <a:defRPr/>
            </a:pPr>
            <a:r>
              <a:rPr lang="tr-TR" dirty="0" smtClean="0">
                <a:latin typeface="Times New Roman" panose="02020603050405020304" pitchFamily="18" charset="0"/>
                <a:cs typeface="Times New Roman" panose="02020603050405020304" pitchFamily="18" charset="0"/>
              </a:rPr>
              <a:t>Muhasebe ve Finansal Raporlama</a:t>
            </a:r>
          </a:p>
          <a:p>
            <a:pPr fontAlgn="auto">
              <a:spcAft>
                <a:spcPts val="0"/>
              </a:spcAft>
              <a:buFont typeface="Wingdings" panose="05000000000000000000" pitchFamily="2" charset="2"/>
              <a:buChar char="Ø"/>
              <a:defRPr/>
            </a:pPr>
            <a:r>
              <a:rPr lang="tr-TR" dirty="0" smtClean="0">
                <a:latin typeface="Times New Roman" panose="02020603050405020304" pitchFamily="18" charset="0"/>
                <a:cs typeface="Times New Roman" panose="02020603050405020304" pitchFamily="18" charset="0"/>
              </a:rPr>
              <a:t>Bağımsız Denetim</a:t>
            </a:r>
          </a:p>
          <a:p>
            <a:pPr fontAlgn="auto">
              <a:spcAft>
                <a:spcPts val="0"/>
              </a:spcAft>
              <a:buFont typeface="Wingdings" panose="05000000000000000000" pitchFamily="2" charset="2"/>
              <a:buChar char="Ø"/>
              <a:defRPr/>
            </a:pPr>
            <a:r>
              <a:rPr lang="tr-TR" dirty="0" smtClean="0">
                <a:latin typeface="Times New Roman" panose="02020603050405020304" pitchFamily="18" charset="0"/>
                <a:cs typeface="Times New Roman" panose="02020603050405020304" pitchFamily="18" charset="0"/>
              </a:rPr>
              <a:t>Değerleme</a:t>
            </a:r>
          </a:p>
          <a:p>
            <a:pPr marL="0" indent="0" fontAlgn="auto">
              <a:spcAft>
                <a:spcPts val="0"/>
              </a:spcAft>
              <a:buFont typeface="Arial" panose="020B0604020202020204" pitchFamily="34" charset="0"/>
              <a:buNone/>
              <a:defRPr/>
            </a:pPr>
            <a:r>
              <a:rPr lang="tr-TR" dirty="0" smtClean="0">
                <a:latin typeface="Times New Roman" panose="02020603050405020304" pitchFamily="18" charset="0"/>
                <a:cs typeface="Times New Roman" panose="02020603050405020304" pitchFamily="18" charset="0"/>
              </a:rPr>
              <a:t>Standartları </a:t>
            </a:r>
          </a:p>
          <a:p>
            <a:pPr marL="0" indent="0" fontAlgn="auto">
              <a:spcAft>
                <a:spcPts val="0"/>
              </a:spcAft>
              <a:buFont typeface="Arial" panose="020B0604020202020204" pitchFamily="34" charset="0"/>
              <a:buNone/>
              <a:defRPr/>
            </a:pPr>
            <a:r>
              <a:rPr lang="tr-TR" dirty="0" smtClean="0">
                <a:latin typeface="Times New Roman" panose="02020603050405020304" pitchFamily="18" charset="0"/>
                <a:cs typeface="Times New Roman" panose="02020603050405020304" pitchFamily="18" charset="0"/>
              </a:rPr>
              <a:t>Uluslararası </a:t>
            </a:r>
            <a:r>
              <a:rPr lang="tr-TR" dirty="0" smtClean="0">
                <a:latin typeface="Times New Roman" panose="02020603050405020304" pitchFamily="18" charset="0"/>
                <a:cs typeface="Times New Roman" panose="02020603050405020304" pitchFamily="18" charset="0"/>
              </a:rPr>
              <a:t>Standartlar ile</a:t>
            </a:r>
            <a:endParaRPr lang="tr-TR" dirty="0" smtClean="0">
              <a:latin typeface="Times New Roman" panose="02020603050405020304" pitchFamily="18" charset="0"/>
              <a:cs typeface="Times New Roman" panose="02020603050405020304" pitchFamily="18" charset="0"/>
            </a:endParaRPr>
          </a:p>
          <a:p>
            <a:pPr marL="0" indent="0" fontAlgn="auto">
              <a:spcAft>
                <a:spcPts val="0"/>
              </a:spcAft>
              <a:buFont typeface="Arial" panose="020B0604020202020204" pitchFamily="34" charset="0"/>
              <a:buNone/>
              <a:defRPr/>
            </a:pPr>
            <a:r>
              <a:rPr lang="tr-TR" b="1" dirty="0" smtClean="0">
                <a:latin typeface="Times New Roman" panose="02020603050405020304" pitchFamily="18" charset="0"/>
                <a:cs typeface="Times New Roman" panose="02020603050405020304" pitchFamily="18" charset="0"/>
              </a:rPr>
              <a:t>UYUMLU</a:t>
            </a:r>
          </a:p>
          <a:p>
            <a:pPr marL="0" indent="0" fontAlgn="auto">
              <a:spcAft>
                <a:spcPts val="0"/>
              </a:spcAft>
              <a:buFont typeface="Arial" panose="020B0604020202020204" pitchFamily="34" charset="0"/>
              <a:buNone/>
              <a:defRPr/>
            </a:pPr>
            <a:endParaRPr lang="tr-TR" dirty="0"/>
          </a:p>
          <a:p>
            <a:pPr marL="0" indent="0" fontAlgn="auto">
              <a:spcAft>
                <a:spcPts val="0"/>
              </a:spcAft>
              <a:buFont typeface="Arial" panose="020B0604020202020204" pitchFamily="34" charset="0"/>
              <a:buNone/>
              <a:defRPr/>
            </a:pPr>
            <a:endParaRPr lang="tr-TR" dirty="0" smtClean="0"/>
          </a:p>
          <a:p>
            <a:pPr marL="0" indent="0" fontAlgn="auto">
              <a:spcAft>
                <a:spcPts val="0"/>
              </a:spcAft>
              <a:buFont typeface="Arial" panose="020B0604020202020204" pitchFamily="34" charset="0"/>
              <a:buNone/>
              <a:defRPr/>
            </a:pPr>
            <a:endParaRPr lang="tr-TR" dirty="0"/>
          </a:p>
        </p:txBody>
      </p:sp>
      <p:sp>
        <p:nvSpPr>
          <p:cNvPr id="2" name="Başlık 1"/>
          <p:cNvSpPr>
            <a:spLocks noGrp="1"/>
          </p:cNvSpPr>
          <p:nvPr>
            <p:ph type="title" idx="4294967295"/>
          </p:nvPr>
        </p:nvSpPr>
        <p:spPr>
          <a:xfrm>
            <a:off x="0" y="509588"/>
            <a:ext cx="9036050" cy="1190625"/>
          </a:xfrm>
        </p:spPr>
        <p:txBody>
          <a:bodyPr rtlCol="0">
            <a:normAutofit fontScale="90000"/>
          </a:bodyPr>
          <a:lstStyle/>
          <a:p>
            <a:pPr fontAlgn="auto">
              <a:spcAft>
                <a:spcPts val="0"/>
              </a:spcAft>
              <a:defRPr/>
            </a:pPr>
            <a:r>
              <a:rPr lang="tr-TR" b="1" dirty="0" smtClean="0">
                <a:latin typeface="Times New Roman" panose="02020603050405020304" pitchFamily="18" charset="0"/>
                <a:cs typeface="Times New Roman" panose="02020603050405020304" pitchFamily="18" charset="0"/>
              </a:rPr>
              <a:t>Uluslararası Standartlar ve</a:t>
            </a:r>
            <a:br>
              <a:rPr lang="tr-TR" b="1" dirty="0" smtClean="0">
                <a:latin typeface="Times New Roman" panose="02020603050405020304" pitchFamily="18" charset="0"/>
                <a:cs typeface="Times New Roman" panose="02020603050405020304" pitchFamily="18" charset="0"/>
              </a:rPr>
            </a:br>
            <a:r>
              <a:rPr lang="tr-TR" b="1" dirty="0" smtClean="0">
                <a:latin typeface="Times New Roman" panose="02020603050405020304" pitchFamily="18" charset="0"/>
                <a:cs typeface="Times New Roman" panose="02020603050405020304" pitchFamily="18" charset="0"/>
              </a:rPr>
              <a:t>Türkiye</a:t>
            </a: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endParaRPr lang="tr-TR" dirty="0"/>
          </a:p>
        </p:txBody>
      </p:sp>
      <p:sp>
        <p:nvSpPr>
          <p:cNvPr id="36867" name="Rectangle 3"/>
          <p:cNvSpPr>
            <a:spLocks noChangeArrowheads="1"/>
          </p:cNvSpPr>
          <p:nvPr/>
        </p:nvSpPr>
        <p:spPr bwMode="auto">
          <a:xfrm>
            <a:off x="-1693863" y="509588"/>
            <a:ext cx="4572001" cy="647700"/>
          </a:xfrm>
          <a:prstGeom prst="rect">
            <a:avLst/>
          </a:prstGeom>
          <a:noFill/>
          <a:ln w="9525">
            <a:noFill/>
            <a:miter lim="800000"/>
            <a:headEnd/>
            <a:tailEnd/>
          </a:ln>
        </p:spPr>
        <p:txBody>
          <a:bodyPr>
            <a:spAutoFit/>
          </a:bodyPr>
          <a:lstStyle/>
          <a:p>
            <a:r>
              <a:rPr lang="tr-TR">
                <a:latin typeface="Calibri" pitchFamily="34" charset="0"/>
              </a:rPr>
              <a:t/>
            </a:r>
            <a:br>
              <a:rPr lang="tr-TR">
                <a:latin typeface="Calibri" pitchFamily="34" charset="0"/>
              </a:rPr>
            </a:br>
            <a:endParaRPr lang="tr-TR">
              <a:latin typeface="Calibri" pitchFamily="34" charset="0"/>
            </a:endParaRPr>
          </a:p>
        </p:txBody>
      </p:sp>
      <p:sp>
        <p:nvSpPr>
          <p:cNvPr id="4" name="Slide Number Placeholder 3"/>
          <p:cNvSpPr>
            <a:spLocks noGrp="1"/>
          </p:cNvSpPr>
          <p:nvPr>
            <p:ph type="sldNum" sz="quarter" idx="12"/>
          </p:nvPr>
        </p:nvSpPr>
        <p:spPr/>
        <p:txBody>
          <a:bodyPr/>
          <a:lstStyle/>
          <a:p>
            <a:pPr>
              <a:defRPr/>
            </a:pPr>
            <a:fld id="{71CD5E10-E991-4D9A-B079-02AD13D75834}" type="slidenum">
              <a:rPr lang="tr-TR" smtClean="0"/>
              <a:pPr>
                <a:defRPr/>
              </a:pPr>
              <a:t>11</a:t>
            </a:fld>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0" y="1262063"/>
            <a:ext cx="9144000" cy="5263281"/>
          </a:xfrm>
        </p:spPr>
        <p:txBody>
          <a:bodyPr>
            <a:normAutofit lnSpcReduction="10000"/>
          </a:bodyPr>
          <a:lstStyle/>
          <a:p>
            <a:pPr>
              <a:buFont typeface="Wingdings" pitchFamily="2" charset="2"/>
              <a:buChar char="Ø"/>
            </a:pPr>
            <a:r>
              <a:rPr lang="tr-TR" sz="2400" dirty="0" smtClean="0">
                <a:latin typeface="Times New Roman" pitchFamily="18" charset="0"/>
                <a:cs typeface="Times New Roman" pitchFamily="18" charset="0"/>
              </a:rPr>
              <a:t>Bağımsız</a:t>
            </a:r>
          </a:p>
          <a:p>
            <a:pPr>
              <a:buFont typeface="Wingdings" pitchFamily="2" charset="2"/>
              <a:buChar char="Ø"/>
            </a:pPr>
            <a:r>
              <a:rPr lang="tr-TR" sz="2400" dirty="0" smtClean="0">
                <a:latin typeface="Times New Roman" pitchFamily="18" charset="0"/>
                <a:cs typeface="Times New Roman" pitchFamily="18" charset="0"/>
              </a:rPr>
              <a:t>Kar amacı olmayan</a:t>
            </a:r>
          </a:p>
          <a:p>
            <a:pPr>
              <a:buFont typeface="Wingdings" pitchFamily="2" charset="2"/>
              <a:buChar char="Ø"/>
            </a:pPr>
            <a:r>
              <a:rPr lang="tr-TR" sz="2400" dirty="0" smtClean="0">
                <a:latin typeface="Times New Roman" pitchFamily="18" charset="0"/>
                <a:cs typeface="Times New Roman" pitchFamily="18" charset="0"/>
              </a:rPr>
              <a:t>Kamu yararı için çalışan</a:t>
            </a:r>
          </a:p>
          <a:p>
            <a:pPr>
              <a:buFont typeface="Wingdings" pitchFamily="2" charset="2"/>
              <a:buChar char="Ø"/>
            </a:pPr>
            <a:r>
              <a:rPr lang="tr-TR" sz="2400" dirty="0" smtClean="0">
                <a:latin typeface="Times New Roman" pitchFamily="18" charset="0"/>
                <a:cs typeface="Times New Roman" pitchFamily="18" charset="0"/>
              </a:rPr>
              <a:t>Amacı; </a:t>
            </a:r>
          </a:p>
          <a:p>
            <a:pPr>
              <a:buFont typeface="Arial" panose="020B0604020202020204" pitchFamily="34" charset="0"/>
              <a:buChar char="•"/>
            </a:pPr>
            <a:r>
              <a:rPr lang="tr-TR" sz="2400" dirty="0" smtClean="0">
                <a:latin typeface="Times New Roman" pitchFamily="18" charset="0"/>
                <a:cs typeface="Times New Roman" pitchFamily="18" charset="0"/>
              </a:rPr>
              <a:t>t</a:t>
            </a:r>
            <a:r>
              <a:rPr lang="tr-TR" sz="2400" dirty="0" smtClean="0">
                <a:latin typeface="Times New Roman" pitchFamily="18" charset="0"/>
              </a:rPr>
              <a:t>utarlı, şeffaf ve güvenilir bir şekilde uluslararası değerleme standartlarının oluşturulması, </a:t>
            </a:r>
          </a:p>
          <a:p>
            <a:r>
              <a:rPr lang="tr-TR" sz="2400" dirty="0" smtClean="0">
                <a:latin typeface="Times New Roman" pitchFamily="18" charset="0"/>
              </a:rPr>
              <a:t>oluşturulan değerleme standartlarının dünya ölçeğinde genel kabul görmesi ve ilgili kurumlarca rehber olarak tanınması ve kullanılması,</a:t>
            </a:r>
          </a:p>
          <a:p>
            <a:r>
              <a:rPr lang="tr-TR" sz="2400" dirty="0" smtClean="0">
                <a:latin typeface="Times New Roman" pitchFamily="18" charset="0"/>
              </a:rPr>
              <a:t>dünya çapında ilgili kurumların üye yapılarak uluslararası işbirliği ortamının oluşturulması ve küresel ölçekte değerleme hizmetlerine olan güvenin ve değerleme hizmetlerinin kalitesinin artırılması.</a:t>
            </a:r>
            <a:endParaRPr lang="tr-TR" sz="2400" dirty="0" smtClean="0">
              <a:latin typeface="Times New Roman" pitchFamily="18" charset="0"/>
              <a:cs typeface="Times New Roman" pitchFamily="18" charset="0"/>
            </a:endParaRPr>
          </a:p>
          <a:p>
            <a:pPr>
              <a:buFont typeface="Wingdings" pitchFamily="2" charset="2"/>
              <a:buChar char="Ø"/>
            </a:pPr>
            <a:r>
              <a:rPr lang="tr-TR" sz="2400" dirty="0" smtClean="0">
                <a:latin typeface="Times New Roman" pitchFamily="18" charset="0"/>
                <a:cs typeface="Times New Roman" pitchFamily="18" charset="0"/>
              </a:rPr>
              <a:t>47 ülkeden </a:t>
            </a:r>
            <a:r>
              <a:rPr lang="tr-TR" sz="2400" dirty="0" smtClean="0">
                <a:latin typeface="Times New Roman" pitchFamily="18" charset="0"/>
                <a:cs typeface="Times New Roman" pitchFamily="18" charset="0"/>
              </a:rPr>
              <a:t>meslek kuruluşu üye</a:t>
            </a:r>
            <a:endParaRPr lang="tr-TR" sz="2400" dirty="0" smtClean="0">
              <a:latin typeface="Times New Roman" pitchFamily="18" charset="0"/>
              <a:cs typeface="Times New Roman" pitchFamily="18" charset="0"/>
            </a:endParaRPr>
          </a:p>
          <a:p>
            <a:pPr>
              <a:buFont typeface="Wingdings" pitchFamily="2" charset="2"/>
              <a:buChar char="Ø"/>
            </a:pPr>
            <a:r>
              <a:rPr lang="tr-TR" sz="2400" dirty="0" smtClean="0">
                <a:latin typeface="Times New Roman" pitchFamily="18" charset="0"/>
                <a:cs typeface="Times New Roman" pitchFamily="18" charset="0"/>
              </a:rPr>
              <a:t>Merkez Londra</a:t>
            </a:r>
            <a:endParaRPr lang="tr-TR" sz="2400" dirty="0" smtClean="0">
              <a:latin typeface="Times New Roman" pitchFamily="18" charset="0"/>
              <a:cs typeface="Times New Roman" pitchFamily="18" charset="0"/>
            </a:endParaRPr>
          </a:p>
          <a:p>
            <a:endParaRPr lang="tr-TR" sz="2400" dirty="0" smtClean="0">
              <a:latin typeface="Times New Roman" pitchFamily="18" charset="0"/>
            </a:endParaRPr>
          </a:p>
        </p:txBody>
      </p:sp>
      <p:sp>
        <p:nvSpPr>
          <p:cNvPr id="34818" name="Başlık 1"/>
          <p:cNvSpPr>
            <a:spLocks noGrp="1"/>
          </p:cNvSpPr>
          <p:nvPr>
            <p:ph type="title" idx="4294967295"/>
          </p:nvPr>
        </p:nvSpPr>
        <p:spPr>
          <a:xfrm>
            <a:off x="0" y="404813"/>
            <a:ext cx="9144000" cy="995362"/>
          </a:xfrm>
        </p:spPr>
        <p:txBody>
          <a:bodyPr/>
          <a:lstStyle/>
          <a:p>
            <a:r>
              <a:rPr lang="tr-TR" sz="3200" b="1" noProof="1" smtClean="0">
                <a:latin typeface="Times New Roman" pitchFamily="18" charset="0"/>
                <a:cs typeface="Times New Roman" pitchFamily="18" charset="0"/>
              </a:rPr>
              <a:t>Uluslararası Değerleme Standartları Konseyi (IVSC- International Valuation Standards Council)</a:t>
            </a:r>
            <a:br>
              <a:rPr lang="tr-TR" sz="3200" b="1" noProof="1" smtClean="0">
                <a:latin typeface="Times New Roman" pitchFamily="18" charset="0"/>
                <a:cs typeface="Times New Roman" pitchFamily="18" charset="0"/>
              </a:rPr>
            </a:br>
            <a:endParaRPr lang="tr-TR" sz="3200" b="1" noProof="1" smtClean="0">
              <a:latin typeface="Times New Roman" pitchFamily="18" charset="0"/>
              <a:cs typeface="Times New Roman" pitchFamily="18" charset="0"/>
            </a:endParaRPr>
          </a:p>
        </p:txBody>
      </p:sp>
      <p:sp>
        <p:nvSpPr>
          <p:cNvPr id="34819" name="Rectangle 3"/>
          <p:cNvSpPr>
            <a:spLocks noChangeArrowheads="1"/>
          </p:cNvSpPr>
          <p:nvPr/>
        </p:nvSpPr>
        <p:spPr bwMode="auto">
          <a:xfrm>
            <a:off x="-1693863" y="509588"/>
            <a:ext cx="4572001" cy="647700"/>
          </a:xfrm>
          <a:prstGeom prst="rect">
            <a:avLst/>
          </a:prstGeom>
          <a:noFill/>
          <a:ln w="9525">
            <a:noFill/>
            <a:miter lim="800000"/>
            <a:headEnd/>
            <a:tailEnd/>
          </a:ln>
        </p:spPr>
        <p:txBody>
          <a:bodyPr>
            <a:spAutoFit/>
          </a:bodyPr>
          <a:lstStyle/>
          <a:p>
            <a:r>
              <a:rPr lang="tr-TR">
                <a:latin typeface="Calibri" pitchFamily="34" charset="0"/>
              </a:rPr>
              <a:t/>
            </a:r>
            <a:br>
              <a:rPr lang="tr-TR">
                <a:latin typeface="Calibri" pitchFamily="34" charset="0"/>
              </a:rPr>
            </a:br>
            <a:endParaRPr lang="tr-TR">
              <a:latin typeface="Calibri" pitchFamily="34" charset="0"/>
            </a:endParaRPr>
          </a:p>
        </p:txBody>
      </p:sp>
      <p:sp>
        <p:nvSpPr>
          <p:cNvPr id="2" name="Slide Number Placeholder 1"/>
          <p:cNvSpPr>
            <a:spLocks noGrp="1"/>
          </p:cNvSpPr>
          <p:nvPr>
            <p:ph type="sldNum" sz="quarter" idx="12"/>
          </p:nvPr>
        </p:nvSpPr>
        <p:spPr/>
        <p:txBody>
          <a:bodyPr/>
          <a:lstStyle/>
          <a:p>
            <a:pPr>
              <a:defRPr/>
            </a:pPr>
            <a:fld id="{71CD5E10-E991-4D9A-B079-02AD13D75834}" type="slidenum">
              <a:rPr lang="tr-TR" smtClean="0"/>
              <a:pPr>
                <a:defRPr/>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323850" y="1844675"/>
            <a:ext cx="9144000" cy="4537075"/>
          </a:xfrm>
        </p:spPr>
        <p:txBody>
          <a:bodyPr rtlCol="0">
            <a:noAutofit/>
          </a:bodyPr>
          <a:lstStyle/>
          <a:p>
            <a:pPr lvl="1" algn="just" fontAlgn="auto">
              <a:lnSpc>
                <a:spcPct val="90000"/>
              </a:lnSpc>
              <a:spcAft>
                <a:spcPts val="0"/>
              </a:spcAft>
              <a:buFont typeface="Wingdings" panose="05000000000000000000" pitchFamily="2" charset="2"/>
              <a:buChar char="Ø"/>
              <a:defRPr/>
            </a:pPr>
            <a:r>
              <a:rPr lang="tr-TR" sz="2400" noProof="1" smtClean="0">
                <a:latin typeface="Times New Roman" panose="02020603050405020304" pitchFamily="18" charset="0"/>
                <a:cs typeface="Times New Roman" panose="02020603050405020304" pitchFamily="18" charset="0"/>
              </a:rPr>
              <a:t>Seri: VIII, No:35 sayılı “Sermaye Piyasası Mevzuatı Çerçevesinde Gayrimenkul Değerleme Hizmeti Verecek Şirketler ile Bu Şirketlerin Kurulca Listeye Alınmalarına İlişkin Esaslar Hakkında Tebliğ” (2001)</a:t>
            </a:r>
          </a:p>
          <a:p>
            <a:pPr lvl="1" algn="just" fontAlgn="auto">
              <a:lnSpc>
                <a:spcPct val="90000"/>
              </a:lnSpc>
              <a:spcAft>
                <a:spcPts val="0"/>
              </a:spcAft>
              <a:buFont typeface="Wingdings" panose="05000000000000000000" pitchFamily="2" charset="2"/>
              <a:buChar char="Ø"/>
              <a:defRPr/>
            </a:pPr>
            <a:r>
              <a:rPr lang="tr-TR" sz="2400" noProof="1" smtClean="0">
                <a:latin typeface="Times New Roman" panose="02020603050405020304" pitchFamily="18" charset="0"/>
                <a:cs typeface="Times New Roman" panose="02020603050405020304" pitchFamily="18" charset="0"/>
              </a:rPr>
              <a:t>(VII-128.7) “Sermaye Piyasasında Faaliyette Bulunanlar İçin Lisanslama ve Sicil Tutmaya İlişkin Esaslar Hakkında Tebliğ” (2001)</a:t>
            </a:r>
          </a:p>
          <a:p>
            <a:pPr lvl="1" algn="just" fontAlgn="auto">
              <a:lnSpc>
                <a:spcPct val="90000"/>
              </a:lnSpc>
              <a:spcAft>
                <a:spcPts val="0"/>
              </a:spcAft>
              <a:buFont typeface="Wingdings" panose="05000000000000000000" pitchFamily="2" charset="2"/>
              <a:buChar char="Ø"/>
              <a:defRPr/>
            </a:pPr>
            <a:r>
              <a:rPr lang="tr-TR" sz="2400" noProof="1" smtClean="0">
                <a:latin typeface="Times New Roman" panose="02020603050405020304" pitchFamily="18" charset="0"/>
                <a:cs typeface="Times New Roman" panose="02020603050405020304" pitchFamily="18" charset="0"/>
              </a:rPr>
              <a:t>Seri: VIII, No:45 sayılı “Sermaye Piyasasında Uluslararası Değerleme Standartları Hakkında Tebliğ” (2006)</a:t>
            </a:r>
          </a:p>
          <a:p>
            <a:pPr lvl="1" algn="just" fontAlgn="auto">
              <a:lnSpc>
                <a:spcPct val="90000"/>
              </a:lnSpc>
              <a:spcAft>
                <a:spcPts val="0"/>
              </a:spcAft>
              <a:buFont typeface="Wingdings" panose="05000000000000000000" pitchFamily="2" charset="2"/>
              <a:buChar char="Ø"/>
              <a:defRPr/>
            </a:pPr>
            <a:r>
              <a:rPr lang="tr-TR" sz="2400" noProof="1" smtClean="0">
                <a:latin typeface="Times New Roman" panose="02020603050405020304" pitchFamily="18" charset="0"/>
                <a:cs typeface="Times New Roman" panose="02020603050405020304" pitchFamily="18" charset="0"/>
              </a:rPr>
              <a:t>Uluslararası Değerleme Standartlarının güncel versiyonunu esas alan “Sermaye Piyasasında Değerleme Standartları Hakkında Tebliğ (III-62.1)” ise 01.02.2017 tarihli Resmi Gazete’de yayımlanmıştır. (2017)</a:t>
            </a:r>
          </a:p>
          <a:p>
            <a:pPr lvl="2" algn="just" fontAlgn="auto">
              <a:lnSpc>
                <a:spcPct val="90000"/>
              </a:lnSpc>
              <a:spcAft>
                <a:spcPts val="0"/>
              </a:spcAft>
              <a:buFont typeface="Wingdings" panose="05000000000000000000" pitchFamily="2" charset="2"/>
              <a:buChar char="§"/>
              <a:defRPr/>
            </a:pPr>
            <a:endParaRPr lang="tr-TR" noProof="1" smtClean="0">
              <a:solidFill>
                <a:schemeClr val="tx2"/>
              </a:solidFill>
            </a:endParaRPr>
          </a:p>
          <a:p>
            <a:pPr marL="541337" lvl="1" indent="0" algn="just" fontAlgn="auto">
              <a:lnSpc>
                <a:spcPct val="90000"/>
              </a:lnSpc>
              <a:spcAft>
                <a:spcPts val="0"/>
              </a:spcAft>
              <a:buFont typeface="Arial" panose="020B0604020202020204" pitchFamily="34" charset="0"/>
              <a:buNone/>
              <a:defRPr/>
            </a:pPr>
            <a:endParaRPr lang="tr-TR" sz="2400" b="1" noProof="1">
              <a:solidFill>
                <a:schemeClr val="tx2"/>
              </a:solidFill>
            </a:endParaRPr>
          </a:p>
        </p:txBody>
      </p:sp>
      <p:sp>
        <p:nvSpPr>
          <p:cNvPr id="2" name="Başlık 1"/>
          <p:cNvSpPr>
            <a:spLocks noGrp="1"/>
          </p:cNvSpPr>
          <p:nvPr>
            <p:ph type="title" idx="4294967295"/>
          </p:nvPr>
        </p:nvSpPr>
        <p:spPr>
          <a:xfrm>
            <a:off x="755650" y="1268413"/>
            <a:ext cx="8229600" cy="149225"/>
          </a:xfrm>
        </p:spPr>
        <p:txBody>
          <a:bodyPr rtlCol="0">
            <a:normAutofit fontScale="90000"/>
          </a:bodyPr>
          <a:lstStyle/>
          <a:p>
            <a:pPr fontAlgn="auto">
              <a:spcAft>
                <a:spcPts val="0"/>
              </a:spcAft>
              <a:defRPr/>
            </a:pPr>
            <a:r>
              <a:rPr lang="tr-TR" b="1" dirty="0">
                <a:latin typeface="Times New Roman" panose="02020603050405020304" pitchFamily="18" charset="0"/>
                <a:cs typeface="Times New Roman" panose="02020603050405020304" pitchFamily="18" charset="0"/>
              </a:rPr>
              <a:t>Sermaye Piyasasında Gayrimenkul Değerleme Düzenlemeleri</a:t>
            </a:r>
            <a:r>
              <a:rPr lang="tr-TR" dirty="0" smtClean="0">
                <a:latin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
        <p:nvSpPr>
          <p:cNvPr id="38915" name="Rectangle 3"/>
          <p:cNvSpPr>
            <a:spLocks noChangeArrowheads="1"/>
          </p:cNvSpPr>
          <p:nvPr/>
        </p:nvSpPr>
        <p:spPr bwMode="auto">
          <a:xfrm>
            <a:off x="-1693863" y="509588"/>
            <a:ext cx="4572001" cy="647700"/>
          </a:xfrm>
          <a:prstGeom prst="rect">
            <a:avLst/>
          </a:prstGeom>
          <a:noFill/>
          <a:ln w="9525">
            <a:noFill/>
            <a:miter lim="800000"/>
            <a:headEnd/>
            <a:tailEnd/>
          </a:ln>
        </p:spPr>
        <p:txBody>
          <a:bodyPr>
            <a:spAutoFit/>
          </a:bodyPr>
          <a:lstStyle/>
          <a:p>
            <a:r>
              <a:rPr lang="tr-TR">
                <a:latin typeface="Calibri" pitchFamily="34" charset="0"/>
              </a:rPr>
              <a:t/>
            </a:r>
            <a:br>
              <a:rPr lang="tr-TR">
                <a:latin typeface="Calibri" pitchFamily="34" charset="0"/>
              </a:rPr>
            </a:br>
            <a:endParaRPr lang="tr-TR">
              <a:latin typeface="Calibri" pitchFamily="34" charset="0"/>
            </a:endParaRPr>
          </a:p>
        </p:txBody>
      </p:sp>
      <p:sp>
        <p:nvSpPr>
          <p:cNvPr id="4" name="Slide Number Placeholder 3"/>
          <p:cNvSpPr>
            <a:spLocks noGrp="1"/>
          </p:cNvSpPr>
          <p:nvPr>
            <p:ph type="sldNum" sz="quarter" idx="12"/>
          </p:nvPr>
        </p:nvSpPr>
        <p:spPr/>
        <p:txBody>
          <a:bodyPr/>
          <a:lstStyle/>
          <a:p>
            <a:pPr>
              <a:defRPr/>
            </a:pPr>
            <a:fld id="{71CD5E10-E991-4D9A-B079-02AD13D75834}" type="slidenum">
              <a:rPr lang="tr-TR" smtClean="0"/>
              <a:pPr>
                <a:defRPr/>
              </a:pPr>
              <a:t>13</a:t>
            </a:fld>
            <a:endParaRPr lang="tr-T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İçerik Yer Tutucusu 2"/>
          <p:cNvSpPr>
            <a:spLocks noGrp="1"/>
          </p:cNvSpPr>
          <p:nvPr>
            <p:ph idx="4294967295"/>
          </p:nvPr>
        </p:nvSpPr>
        <p:spPr>
          <a:xfrm>
            <a:off x="250825" y="1700213"/>
            <a:ext cx="8569325" cy="4608512"/>
          </a:xfrm>
        </p:spPr>
        <p:txBody>
          <a:bodyPr/>
          <a:lstStyle/>
          <a:p>
            <a:pPr algn="just"/>
            <a:r>
              <a:rPr lang="tr-TR" sz="2200" smtClean="0">
                <a:latin typeface="Times New Roman" pitchFamily="18" charset="0"/>
                <a:cs typeface="Times New Roman" pitchFamily="18" charset="0"/>
              </a:rPr>
              <a:t>MADDE 62.(2) - Kurul, bu Kanun hükümlerine tabi kuruluşların bilgi sistemleri denetimi, derecelendirme ve </a:t>
            </a:r>
            <a:r>
              <a:rPr lang="tr-TR" sz="2200" u="sng" smtClean="0">
                <a:latin typeface="Times New Roman" pitchFamily="18" charset="0"/>
                <a:cs typeface="Times New Roman" pitchFamily="18" charset="0"/>
              </a:rPr>
              <a:t>değerleme faaliyetlerinin</a:t>
            </a:r>
            <a:r>
              <a:rPr lang="tr-TR" sz="2200" smtClean="0">
                <a:latin typeface="Times New Roman" pitchFamily="18" charset="0"/>
                <a:cs typeface="Times New Roman" pitchFamily="18" charset="0"/>
              </a:rPr>
              <a:t> güvenli ve bağımsız şekilde yürütülmesi ve bunu teminen kalite güvence sistemlerinin oluşturulması ile kamu yararını da gözetmek suretiyle uluslararası standartlara uyumunun sağlanması amacıyla düzenleme, gözetim ve denetim yapar. Bu kuruluşların yetkilendirilmesi, yönetici ve çalışanlarının lisanslanması ve bu kuruluşlar hakkındaki sicil bilgileri ile bu bilgilerin kamuya açıklanmasına ilişkin usul ve esaslar Kurul tarafından belirlenir.</a:t>
            </a:r>
          </a:p>
          <a:p>
            <a:pPr algn="just"/>
            <a:r>
              <a:rPr lang="tr-TR" sz="2200" smtClean="0">
                <a:latin typeface="Times New Roman" pitchFamily="18" charset="0"/>
                <a:cs typeface="Times New Roman" pitchFamily="18" charset="0"/>
              </a:rPr>
              <a:t>MADDE 128.(1)/c - Bu Kanun kapsamına giren kurum ve ortaklıkların bağımsız denetim, derecelendirme, </a:t>
            </a:r>
            <a:r>
              <a:rPr lang="tr-TR" sz="2200" u="sng" smtClean="0">
                <a:latin typeface="Times New Roman" pitchFamily="18" charset="0"/>
                <a:cs typeface="Times New Roman" pitchFamily="18" charset="0"/>
              </a:rPr>
              <a:t>değerleme</a:t>
            </a:r>
            <a:r>
              <a:rPr lang="tr-TR" sz="2200" smtClean="0">
                <a:latin typeface="Times New Roman" pitchFamily="18" charset="0"/>
                <a:cs typeface="Times New Roman" pitchFamily="18" charset="0"/>
              </a:rPr>
              <a:t> ve bilgi sistemleri denetimi faaliyetine ilişkin şartları ve çalışma esaslarını belirlemek ve bu şartları taşıyanları listeler hâlinde ilan etmek </a:t>
            </a:r>
          </a:p>
          <a:p>
            <a:pPr lvl="2" algn="just">
              <a:lnSpc>
                <a:spcPct val="90000"/>
              </a:lnSpc>
              <a:buFont typeface="Wingdings" pitchFamily="2" charset="2"/>
              <a:buChar char="§"/>
            </a:pPr>
            <a:endParaRPr lang="tr-TR" sz="2200" smtClean="0">
              <a:solidFill>
                <a:schemeClr val="tx2"/>
              </a:solidFill>
              <a:latin typeface="Times New Roman" pitchFamily="18" charset="0"/>
              <a:cs typeface="Times New Roman" pitchFamily="18" charset="0"/>
            </a:endParaRPr>
          </a:p>
          <a:p>
            <a:pPr marL="539750" lvl="1" indent="0" algn="just">
              <a:lnSpc>
                <a:spcPct val="90000"/>
              </a:lnSpc>
              <a:buFont typeface="Arial" charset="0"/>
              <a:buNone/>
            </a:pPr>
            <a:endParaRPr lang="tr-TR" sz="2200" b="1" smtClean="0">
              <a:solidFill>
                <a:schemeClr val="tx2"/>
              </a:solidFill>
              <a:latin typeface="Times New Roman" pitchFamily="18" charset="0"/>
              <a:cs typeface="Times New Roman" pitchFamily="18" charset="0"/>
            </a:endParaRPr>
          </a:p>
        </p:txBody>
      </p:sp>
      <p:sp>
        <p:nvSpPr>
          <p:cNvPr id="2" name="Başlık 1"/>
          <p:cNvSpPr>
            <a:spLocks noGrp="1"/>
          </p:cNvSpPr>
          <p:nvPr>
            <p:ph type="title" idx="4294967295"/>
          </p:nvPr>
        </p:nvSpPr>
        <p:spPr>
          <a:xfrm>
            <a:off x="107950" y="981075"/>
            <a:ext cx="8891588" cy="328613"/>
          </a:xfrm>
        </p:spPr>
        <p:txBody>
          <a:bodyPr rtlCol="0">
            <a:normAutofit fontScale="90000"/>
          </a:bodyPr>
          <a:lstStyle/>
          <a:p>
            <a:pPr fontAlgn="auto">
              <a:spcAft>
                <a:spcPts val="0"/>
              </a:spcAft>
              <a:defRPr/>
            </a:pPr>
            <a:r>
              <a:rPr lang="tr-TR" sz="4000" b="1" dirty="0">
                <a:latin typeface="Times New Roman" panose="02020603050405020304" pitchFamily="18" charset="0"/>
                <a:cs typeface="Times New Roman" panose="02020603050405020304" pitchFamily="18" charset="0"/>
              </a:rPr>
              <a:t>6362 sayılı Sermaye Piyasası Kanunu tarafından Kurula verilen yetkinin kapsamı</a:t>
            </a:r>
            <a:r>
              <a:rPr lang="tr-TR" dirty="0" smtClean="0">
                <a:latin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
        <p:nvSpPr>
          <p:cNvPr id="40963" name="Rectangle 3"/>
          <p:cNvSpPr>
            <a:spLocks noChangeArrowheads="1"/>
          </p:cNvSpPr>
          <p:nvPr/>
        </p:nvSpPr>
        <p:spPr bwMode="auto">
          <a:xfrm>
            <a:off x="-1693863" y="509588"/>
            <a:ext cx="4572001" cy="647700"/>
          </a:xfrm>
          <a:prstGeom prst="rect">
            <a:avLst/>
          </a:prstGeom>
          <a:noFill/>
          <a:ln w="9525">
            <a:noFill/>
            <a:miter lim="800000"/>
            <a:headEnd/>
            <a:tailEnd/>
          </a:ln>
        </p:spPr>
        <p:txBody>
          <a:bodyPr>
            <a:spAutoFit/>
          </a:bodyPr>
          <a:lstStyle/>
          <a:p>
            <a:r>
              <a:rPr lang="tr-TR">
                <a:latin typeface="Calibri" pitchFamily="34" charset="0"/>
              </a:rPr>
              <a:t/>
            </a:r>
            <a:br>
              <a:rPr lang="tr-TR">
                <a:latin typeface="Calibri" pitchFamily="34" charset="0"/>
              </a:rPr>
            </a:br>
            <a:endParaRPr lang="tr-TR">
              <a:latin typeface="Calibri" pitchFamily="34" charset="0"/>
            </a:endParaRPr>
          </a:p>
        </p:txBody>
      </p:sp>
      <p:sp>
        <p:nvSpPr>
          <p:cNvPr id="3" name="Slide Number Placeholder 2"/>
          <p:cNvSpPr>
            <a:spLocks noGrp="1"/>
          </p:cNvSpPr>
          <p:nvPr>
            <p:ph type="sldNum" sz="quarter" idx="12"/>
          </p:nvPr>
        </p:nvSpPr>
        <p:spPr/>
        <p:txBody>
          <a:bodyPr/>
          <a:lstStyle/>
          <a:p>
            <a:pPr>
              <a:defRPr/>
            </a:pPr>
            <a:fld id="{71CD5E10-E991-4D9A-B079-02AD13D75834}" type="slidenum">
              <a:rPr lang="tr-TR" smtClean="0"/>
              <a:pPr>
                <a:defRPr/>
              </a:pPr>
              <a:t>14</a:t>
            </a:fld>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547813" y="2349500"/>
            <a:ext cx="7593012" cy="3994150"/>
          </a:xfrm>
        </p:spPr>
        <p:txBody>
          <a:bodyPr rtlCol="0">
            <a:noAutofit/>
          </a:bodyPr>
          <a:lstStyle/>
          <a:p>
            <a:pPr fontAlgn="auto">
              <a:lnSpc>
                <a:spcPct val="90000"/>
              </a:lnSpc>
              <a:spcAft>
                <a:spcPts val="0"/>
              </a:spcAft>
              <a:buFont typeface="Wingdings" panose="05000000000000000000" pitchFamily="2" charset="2"/>
              <a:buChar char="Ø"/>
              <a:defRPr/>
            </a:pPr>
            <a:r>
              <a:rPr lang="tr-TR" sz="2800" dirty="0">
                <a:latin typeface="Times New Roman" panose="02020603050405020304" pitchFamily="18" charset="0"/>
                <a:cs typeface="Times New Roman" panose="02020603050405020304" pitchFamily="18" charset="0"/>
              </a:rPr>
              <a:t>Gayrimenkul Yatırım </a:t>
            </a:r>
            <a:r>
              <a:rPr lang="tr-TR" sz="2800" dirty="0" smtClean="0">
                <a:latin typeface="Times New Roman" panose="02020603050405020304" pitchFamily="18" charset="0"/>
                <a:cs typeface="Times New Roman" panose="02020603050405020304" pitchFamily="18" charset="0"/>
              </a:rPr>
              <a:t>Ortaklıkları</a:t>
            </a:r>
          </a:p>
          <a:p>
            <a:pPr fontAlgn="auto">
              <a:lnSpc>
                <a:spcPct val="90000"/>
              </a:lnSpc>
              <a:spcAft>
                <a:spcPts val="0"/>
              </a:spcAft>
              <a:buFont typeface="Wingdings" panose="05000000000000000000" pitchFamily="2" charset="2"/>
              <a:buChar char="Ø"/>
              <a:defRPr/>
            </a:pPr>
            <a:endParaRPr lang="tr-TR" sz="2800" dirty="0">
              <a:latin typeface="Times New Roman" panose="02020603050405020304" pitchFamily="18" charset="0"/>
              <a:cs typeface="Times New Roman" panose="02020603050405020304" pitchFamily="18" charset="0"/>
            </a:endParaRPr>
          </a:p>
          <a:p>
            <a:pPr fontAlgn="auto">
              <a:lnSpc>
                <a:spcPct val="90000"/>
              </a:lnSpc>
              <a:spcAft>
                <a:spcPts val="0"/>
              </a:spcAft>
              <a:buFont typeface="Wingdings" panose="05000000000000000000" pitchFamily="2" charset="2"/>
              <a:buChar char="Ø"/>
              <a:defRPr/>
            </a:pPr>
            <a:r>
              <a:rPr lang="tr-TR" sz="2800" dirty="0" smtClean="0">
                <a:latin typeface="Times New Roman" panose="02020603050405020304" pitchFamily="18" charset="0"/>
                <a:cs typeface="Times New Roman" panose="02020603050405020304" pitchFamily="18" charset="0"/>
              </a:rPr>
              <a:t>Borsada </a:t>
            </a:r>
            <a:r>
              <a:rPr lang="tr-TR" sz="2800" dirty="0">
                <a:latin typeface="Times New Roman" panose="02020603050405020304" pitchFamily="18" charset="0"/>
                <a:cs typeface="Times New Roman" panose="02020603050405020304" pitchFamily="18" charset="0"/>
              </a:rPr>
              <a:t>işlem gören </a:t>
            </a:r>
            <a:r>
              <a:rPr lang="tr-TR" sz="2800" dirty="0" smtClean="0">
                <a:latin typeface="Times New Roman" panose="02020603050405020304" pitchFamily="18" charset="0"/>
                <a:cs typeface="Times New Roman" panose="02020603050405020304" pitchFamily="18" charset="0"/>
              </a:rPr>
              <a:t>şirketler</a:t>
            </a:r>
          </a:p>
          <a:p>
            <a:pPr fontAlgn="auto">
              <a:lnSpc>
                <a:spcPct val="90000"/>
              </a:lnSpc>
              <a:spcAft>
                <a:spcPts val="0"/>
              </a:spcAft>
              <a:buFont typeface="Wingdings" panose="05000000000000000000" pitchFamily="2" charset="2"/>
              <a:buChar char="Ø"/>
              <a:defRPr/>
            </a:pPr>
            <a:endParaRPr lang="tr-TR" sz="2800" dirty="0">
              <a:latin typeface="Times New Roman" panose="02020603050405020304" pitchFamily="18" charset="0"/>
              <a:cs typeface="Times New Roman" panose="02020603050405020304" pitchFamily="18" charset="0"/>
            </a:endParaRPr>
          </a:p>
          <a:p>
            <a:pPr fontAlgn="auto">
              <a:lnSpc>
                <a:spcPct val="90000"/>
              </a:lnSpc>
              <a:spcAft>
                <a:spcPts val="0"/>
              </a:spcAft>
              <a:buFont typeface="Wingdings" panose="05000000000000000000" pitchFamily="2" charset="2"/>
              <a:buChar char="Ø"/>
              <a:defRPr/>
            </a:pPr>
            <a:r>
              <a:rPr lang="tr-TR" sz="2800" dirty="0" smtClean="0">
                <a:latin typeface="Times New Roman" panose="02020603050405020304" pitchFamily="18" charset="0"/>
                <a:cs typeface="Times New Roman" panose="02020603050405020304" pitchFamily="18" charset="0"/>
              </a:rPr>
              <a:t>İpotekli </a:t>
            </a:r>
            <a:r>
              <a:rPr lang="tr-TR" sz="2800" dirty="0">
                <a:latin typeface="Times New Roman" panose="02020603050405020304" pitchFamily="18" charset="0"/>
                <a:cs typeface="Times New Roman" panose="02020603050405020304" pitchFamily="18" charset="0"/>
              </a:rPr>
              <a:t>Sermaye Piyasası </a:t>
            </a:r>
            <a:r>
              <a:rPr lang="tr-TR" sz="2800" dirty="0" smtClean="0">
                <a:latin typeface="Times New Roman" panose="02020603050405020304" pitchFamily="18" charset="0"/>
                <a:cs typeface="Times New Roman" panose="02020603050405020304" pitchFamily="18" charset="0"/>
              </a:rPr>
              <a:t>Araçları</a:t>
            </a:r>
          </a:p>
          <a:p>
            <a:pPr marL="0" indent="0" fontAlgn="auto">
              <a:lnSpc>
                <a:spcPct val="90000"/>
              </a:lnSpc>
              <a:spcAft>
                <a:spcPts val="0"/>
              </a:spcAft>
              <a:buFont typeface="Arial" panose="020B0604020202020204" pitchFamily="34" charset="0"/>
              <a:buNone/>
              <a:defRPr/>
            </a:pPr>
            <a:endParaRPr lang="tr-TR" sz="2800" dirty="0" smtClean="0">
              <a:latin typeface="Times New Roman" panose="02020603050405020304" pitchFamily="18" charset="0"/>
              <a:cs typeface="Times New Roman" panose="02020603050405020304" pitchFamily="18" charset="0"/>
            </a:endParaRPr>
          </a:p>
        </p:txBody>
      </p:sp>
      <p:sp>
        <p:nvSpPr>
          <p:cNvPr id="43010" name="Başlık 1"/>
          <p:cNvSpPr>
            <a:spLocks noGrp="1"/>
          </p:cNvSpPr>
          <p:nvPr>
            <p:ph type="title" idx="4294967295"/>
          </p:nvPr>
        </p:nvSpPr>
        <p:spPr>
          <a:xfrm>
            <a:off x="0" y="620713"/>
            <a:ext cx="9144000" cy="796925"/>
          </a:xfrm>
        </p:spPr>
        <p:txBody>
          <a:bodyPr/>
          <a:lstStyle/>
          <a:p>
            <a:r>
              <a:rPr lang="tr-TR" sz="3200" b="1" smtClean="0">
                <a:latin typeface="Times New Roman" pitchFamily="18" charset="0"/>
                <a:cs typeface="Times New Roman" pitchFamily="18" charset="0"/>
              </a:rPr>
              <a:t>Sermaye Piyasasında Gayrimenkul Değerleme Düzenlemelerine Neden İhtiyaç Duyuldu?</a:t>
            </a:r>
          </a:p>
        </p:txBody>
      </p:sp>
      <p:sp>
        <p:nvSpPr>
          <p:cNvPr id="43011" name="Rectangle 3"/>
          <p:cNvSpPr>
            <a:spLocks noChangeArrowheads="1"/>
          </p:cNvSpPr>
          <p:nvPr/>
        </p:nvSpPr>
        <p:spPr bwMode="auto">
          <a:xfrm>
            <a:off x="-1693863" y="509588"/>
            <a:ext cx="4572001" cy="647700"/>
          </a:xfrm>
          <a:prstGeom prst="rect">
            <a:avLst/>
          </a:prstGeom>
          <a:noFill/>
          <a:ln w="9525">
            <a:noFill/>
            <a:miter lim="800000"/>
            <a:headEnd/>
            <a:tailEnd/>
          </a:ln>
        </p:spPr>
        <p:txBody>
          <a:bodyPr>
            <a:spAutoFit/>
          </a:bodyPr>
          <a:lstStyle/>
          <a:p>
            <a:r>
              <a:rPr lang="tr-TR">
                <a:latin typeface="Calibri" pitchFamily="34" charset="0"/>
              </a:rPr>
              <a:t/>
            </a:r>
            <a:br>
              <a:rPr lang="tr-TR">
                <a:latin typeface="Calibri" pitchFamily="34" charset="0"/>
              </a:rPr>
            </a:br>
            <a:endParaRPr lang="tr-TR">
              <a:latin typeface="Calibri" pitchFamily="34" charset="0"/>
            </a:endParaRPr>
          </a:p>
        </p:txBody>
      </p:sp>
      <p:sp>
        <p:nvSpPr>
          <p:cNvPr id="2" name="Slide Number Placeholder 1"/>
          <p:cNvSpPr>
            <a:spLocks noGrp="1"/>
          </p:cNvSpPr>
          <p:nvPr>
            <p:ph type="sldNum" sz="quarter" idx="12"/>
          </p:nvPr>
        </p:nvSpPr>
        <p:spPr/>
        <p:txBody>
          <a:bodyPr/>
          <a:lstStyle/>
          <a:p>
            <a:pPr>
              <a:defRPr/>
            </a:pPr>
            <a:fld id="{71CD5E10-E991-4D9A-B079-02AD13D75834}" type="slidenum">
              <a:rPr lang="tr-TR" smtClean="0"/>
              <a:pPr>
                <a:defRPr/>
              </a:pPr>
              <a:t>15</a:t>
            </a:fld>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900113" y="1989138"/>
            <a:ext cx="7593012" cy="3994150"/>
          </a:xfrm>
        </p:spPr>
        <p:txBody>
          <a:bodyPr rtlCol="0">
            <a:noAutofit/>
          </a:bodyPr>
          <a:lstStyle/>
          <a:p>
            <a:pPr fontAlgn="auto">
              <a:spcAft>
                <a:spcPts val="0"/>
              </a:spcAft>
              <a:buFont typeface="Wingdings" panose="05000000000000000000" pitchFamily="2" charset="2"/>
              <a:buChar char="Ø"/>
              <a:defRPr/>
            </a:pPr>
            <a:r>
              <a:rPr lang="tr-TR" altLang="tr-TR" dirty="0" smtClean="0">
                <a:latin typeface="Times New Roman" panose="02020603050405020304" pitchFamily="18" charset="0"/>
                <a:cs typeface="Times New Roman" panose="02020603050405020304" pitchFamily="18" charset="0"/>
              </a:rPr>
              <a:t>Sorumluluk</a:t>
            </a:r>
            <a:endParaRPr lang="tr-TR" altLang="tr-TR" dirty="0">
              <a:latin typeface="Times New Roman" panose="02020603050405020304" pitchFamily="18" charset="0"/>
              <a:cs typeface="Times New Roman" panose="02020603050405020304" pitchFamily="18" charset="0"/>
            </a:endParaRPr>
          </a:p>
          <a:p>
            <a:pPr fontAlgn="auto">
              <a:spcAft>
                <a:spcPts val="0"/>
              </a:spcAft>
              <a:buFont typeface="Wingdings" panose="05000000000000000000" pitchFamily="2" charset="2"/>
              <a:buChar char="Ø"/>
              <a:defRPr/>
            </a:pPr>
            <a:r>
              <a:rPr lang="tr-TR" altLang="tr-TR" dirty="0">
                <a:latin typeface="Times New Roman" panose="02020603050405020304" pitchFamily="18" charset="0"/>
                <a:cs typeface="Times New Roman" panose="02020603050405020304" pitchFamily="18" charset="0"/>
              </a:rPr>
              <a:t>Bağımsızlık </a:t>
            </a:r>
          </a:p>
          <a:p>
            <a:pPr fontAlgn="auto">
              <a:spcAft>
                <a:spcPts val="0"/>
              </a:spcAft>
              <a:buFont typeface="Wingdings" panose="05000000000000000000" pitchFamily="2" charset="2"/>
              <a:buChar char="Ø"/>
              <a:defRPr/>
            </a:pPr>
            <a:r>
              <a:rPr lang="tr-TR" altLang="tr-TR" dirty="0">
                <a:latin typeface="Times New Roman" panose="02020603050405020304" pitchFamily="18" charset="0"/>
                <a:cs typeface="Times New Roman" panose="02020603050405020304" pitchFamily="18" charset="0"/>
              </a:rPr>
              <a:t>Mesleki özen ve </a:t>
            </a:r>
            <a:r>
              <a:rPr lang="tr-TR" altLang="tr-TR" dirty="0" smtClean="0">
                <a:latin typeface="Times New Roman" panose="02020603050405020304" pitchFamily="18" charset="0"/>
                <a:cs typeface="Times New Roman" panose="02020603050405020304" pitchFamily="18" charset="0"/>
              </a:rPr>
              <a:t>titizlik</a:t>
            </a:r>
          </a:p>
          <a:p>
            <a:pPr fontAlgn="auto">
              <a:spcAft>
                <a:spcPts val="0"/>
              </a:spcAft>
              <a:buFont typeface="Wingdings" panose="05000000000000000000" pitchFamily="2" charset="2"/>
              <a:buChar char="Ø"/>
              <a:defRPr/>
            </a:pPr>
            <a:r>
              <a:rPr lang="tr-TR" altLang="tr-TR" dirty="0" smtClean="0">
                <a:latin typeface="Times New Roman" panose="02020603050405020304" pitchFamily="18" charset="0"/>
                <a:cs typeface="Times New Roman" panose="02020603050405020304" pitchFamily="18" charset="0"/>
              </a:rPr>
              <a:t>Sır </a:t>
            </a:r>
            <a:r>
              <a:rPr lang="tr-TR" altLang="tr-TR" dirty="0">
                <a:latin typeface="Times New Roman" panose="02020603050405020304" pitchFamily="18" charset="0"/>
                <a:cs typeface="Times New Roman" panose="02020603050405020304" pitchFamily="18" charset="0"/>
              </a:rPr>
              <a:t>saklama </a:t>
            </a:r>
            <a:r>
              <a:rPr lang="tr-TR" altLang="tr-TR" dirty="0" smtClean="0">
                <a:latin typeface="Times New Roman" panose="02020603050405020304" pitchFamily="18" charset="0"/>
                <a:cs typeface="Times New Roman" panose="02020603050405020304" pitchFamily="18" charset="0"/>
              </a:rPr>
              <a:t>yükümlülüğü</a:t>
            </a:r>
            <a:endParaRPr lang="tr-TR" altLang="tr-TR" dirty="0">
              <a:latin typeface="Times New Roman" panose="02020603050405020304" pitchFamily="18" charset="0"/>
              <a:cs typeface="Times New Roman" panose="02020603050405020304" pitchFamily="18" charset="0"/>
            </a:endParaRPr>
          </a:p>
          <a:p>
            <a:pPr fontAlgn="auto">
              <a:spcAft>
                <a:spcPts val="0"/>
              </a:spcAft>
              <a:buFont typeface="Wingdings" panose="05000000000000000000" pitchFamily="2" charset="2"/>
              <a:buChar char="Ø"/>
              <a:defRPr/>
            </a:pPr>
            <a:r>
              <a:rPr lang="tr-TR" altLang="tr-TR" dirty="0">
                <a:latin typeface="Times New Roman" panose="02020603050405020304" pitchFamily="18" charset="0"/>
                <a:cs typeface="Times New Roman" panose="02020603050405020304" pitchFamily="18" charset="0"/>
              </a:rPr>
              <a:t>Sözleşme </a:t>
            </a:r>
            <a:r>
              <a:rPr lang="tr-TR" altLang="tr-TR" dirty="0" smtClean="0">
                <a:latin typeface="Times New Roman" panose="02020603050405020304" pitchFamily="18" charset="0"/>
                <a:cs typeface="Times New Roman" panose="02020603050405020304" pitchFamily="18" charset="0"/>
              </a:rPr>
              <a:t>zorunluluğu</a:t>
            </a:r>
            <a:endParaRPr lang="tr-TR" altLang="tr-TR" dirty="0">
              <a:latin typeface="Times New Roman" panose="02020603050405020304" pitchFamily="18" charset="0"/>
              <a:cs typeface="Times New Roman" panose="02020603050405020304" pitchFamily="18" charset="0"/>
            </a:endParaRPr>
          </a:p>
          <a:p>
            <a:pPr fontAlgn="auto">
              <a:spcAft>
                <a:spcPts val="0"/>
              </a:spcAft>
              <a:buFont typeface="Wingdings" panose="05000000000000000000" pitchFamily="2" charset="2"/>
              <a:buChar char="Ø"/>
              <a:defRPr/>
            </a:pPr>
            <a:r>
              <a:rPr lang="tr-TR" altLang="tr-TR" dirty="0">
                <a:latin typeface="Times New Roman" panose="02020603050405020304" pitchFamily="18" charset="0"/>
                <a:cs typeface="Times New Roman" panose="02020603050405020304" pitchFamily="18" charset="0"/>
              </a:rPr>
              <a:t>Raporlama </a:t>
            </a:r>
            <a:r>
              <a:rPr lang="tr-TR" altLang="tr-TR" dirty="0" smtClean="0">
                <a:latin typeface="Times New Roman" panose="02020603050405020304" pitchFamily="18" charset="0"/>
                <a:cs typeface="Times New Roman" panose="02020603050405020304" pitchFamily="18" charset="0"/>
              </a:rPr>
              <a:t>Standartları</a:t>
            </a:r>
            <a:endParaRPr lang="tr-TR" altLang="tr-TR" dirty="0">
              <a:latin typeface="Times New Roman" panose="02020603050405020304" pitchFamily="18" charset="0"/>
              <a:cs typeface="Times New Roman" panose="02020603050405020304" pitchFamily="18" charset="0"/>
            </a:endParaRPr>
          </a:p>
          <a:p>
            <a:pPr marL="0" indent="0" fontAlgn="auto">
              <a:lnSpc>
                <a:spcPct val="90000"/>
              </a:lnSpc>
              <a:spcAft>
                <a:spcPts val="0"/>
              </a:spcAft>
              <a:buFont typeface="Arial" panose="020B0604020202020204" pitchFamily="34" charset="0"/>
              <a:buNone/>
              <a:defRPr/>
            </a:pPr>
            <a:endParaRPr lang="tr-TR" dirty="0" smtClean="0">
              <a:latin typeface="Times New Roman" panose="02020603050405020304" pitchFamily="18" charset="0"/>
              <a:cs typeface="Times New Roman" panose="02020603050405020304" pitchFamily="18" charset="0"/>
            </a:endParaRPr>
          </a:p>
        </p:txBody>
      </p:sp>
      <p:sp>
        <p:nvSpPr>
          <p:cNvPr id="45058" name="Başlık 1"/>
          <p:cNvSpPr>
            <a:spLocks noGrp="1"/>
          </p:cNvSpPr>
          <p:nvPr>
            <p:ph type="title" idx="4294967295"/>
          </p:nvPr>
        </p:nvSpPr>
        <p:spPr>
          <a:xfrm>
            <a:off x="0" y="620713"/>
            <a:ext cx="9144000" cy="796925"/>
          </a:xfrm>
        </p:spPr>
        <p:txBody>
          <a:bodyPr/>
          <a:lstStyle/>
          <a:p>
            <a:r>
              <a:rPr lang="tr-TR" sz="4000" b="1" smtClean="0">
                <a:latin typeface="Times New Roman" pitchFamily="18" charset="0"/>
                <a:cs typeface="Times New Roman" pitchFamily="18" charset="0"/>
              </a:rPr>
              <a:t>Değerleme faaliyetlerinde temel ilkeler</a:t>
            </a:r>
          </a:p>
        </p:txBody>
      </p:sp>
      <p:sp>
        <p:nvSpPr>
          <p:cNvPr id="45059" name="Rectangle 3"/>
          <p:cNvSpPr>
            <a:spLocks noChangeArrowheads="1"/>
          </p:cNvSpPr>
          <p:nvPr/>
        </p:nvSpPr>
        <p:spPr bwMode="auto">
          <a:xfrm>
            <a:off x="-1693863" y="509588"/>
            <a:ext cx="4572001" cy="647700"/>
          </a:xfrm>
          <a:prstGeom prst="rect">
            <a:avLst/>
          </a:prstGeom>
          <a:noFill/>
          <a:ln w="9525">
            <a:noFill/>
            <a:miter lim="800000"/>
            <a:headEnd/>
            <a:tailEnd/>
          </a:ln>
        </p:spPr>
        <p:txBody>
          <a:bodyPr>
            <a:spAutoFit/>
          </a:bodyPr>
          <a:lstStyle/>
          <a:p>
            <a:r>
              <a:rPr lang="tr-TR">
                <a:latin typeface="Calibri" pitchFamily="34" charset="0"/>
              </a:rPr>
              <a:t/>
            </a:r>
            <a:br>
              <a:rPr lang="tr-TR">
                <a:latin typeface="Calibri" pitchFamily="34" charset="0"/>
              </a:rPr>
            </a:br>
            <a:endParaRPr lang="tr-TR">
              <a:latin typeface="Calibri" pitchFamily="34" charset="0"/>
            </a:endParaRPr>
          </a:p>
        </p:txBody>
      </p:sp>
      <p:sp>
        <p:nvSpPr>
          <p:cNvPr id="2" name="Slide Number Placeholder 1"/>
          <p:cNvSpPr>
            <a:spLocks noGrp="1"/>
          </p:cNvSpPr>
          <p:nvPr>
            <p:ph type="sldNum" sz="quarter" idx="12"/>
          </p:nvPr>
        </p:nvSpPr>
        <p:spPr/>
        <p:txBody>
          <a:bodyPr/>
          <a:lstStyle/>
          <a:p>
            <a:pPr>
              <a:defRPr/>
            </a:pPr>
            <a:fld id="{71CD5E10-E991-4D9A-B079-02AD13D75834}" type="slidenum">
              <a:rPr lang="tr-TR" smtClean="0"/>
              <a:pPr>
                <a:defRPr/>
              </a:pPr>
              <a:t>16</a:t>
            </a:fld>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187450" y="1773238"/>
            <a:ext cx="7200900" cy="3994150"/>
          </a:xfrm>
        </p:spPr>
        <p:txBody>
          <a:bodyPr rtlCol="0">
            <a:noAutofit/>
          </a:bodyPr>
          <a:lstStyle/>
          <a:p>
            <a:pPr marL="0" indent="0" fontAlgn="auto">
              <a:lnSpc>
                <a:spcPct val="90000"/>
              </a:lnSpc>
              <a:spcAft>
                <a:spcPts val="0"/>
              </a:spcAft>
              <a:buFont typeface="Arial" panose="020B0604020202020204" pitchFamily="34" charset="0"/>
              <a:buNone/>
              <a:defRPr/>
            </a:pPr>
            <a:endParaRPr lang="tr-TR" sz="2400" b="1" dirty="0" smtClean="0">
              <a:solidFill>
                <a:schemeClr val="tx2"/>
              </a:solidFill>
            </a:endParaRPr>
          </a:p>
          <a:p>
            <a:pPr lvl="1" fontAlgn="auto">
              <a:lnSpc>
                <a:spcPct val="90000"/>
              </a:lnSpc>
              <a:spcAft>
                <a:spcPts val="0"/>
              </a:spcAft>
              <a:buFont typeface="Wingdings" panose="05000000000000000000" pitchFamily="2" charset="2"/>
              <a:buChar char="Ø"/>
              <a:defRPr/>
            </a:pPr>
            <a:r>
              <a:rPr lang="tr-TR" sz="2400" dirty="0" smtClean="0">
                <a:latin typeface="Times New Roman" panose="02020603050405020304" pitchFamily="18" charset="0"/>
                <a:cs typeface="Times New Roman" panose="02020603050405020304" pitchFamily="18" charset="0"/>
              </a:rPr>
              <a:t>133 Gayrimenkul Değerleme Şirketi</a:t>
            </a:r>
          </a:p>
          <a:p>
            <a:pPr lvl="1" fontAlgn="auto">
              <a:lnSpc>
                <a:spcPct val="90000"/>
              </a:lnSpc>
              <a:spcAft>
                <a:spcPts val="0"/>
              </a:spcAft>
              <a:buFont typeface="Wingdings" panose="05000000000000000000" pitchFamily="2" charset="2"/>
              <a:buChar char="Ø"/>
              <a:defRPr/>
            </a:pPr>
            <a:endParaRPr lang="tr-TR" sz="2400" dirty="0" smtClean="0">
              <a:latin typeface="Times New Roman" panose="02020603050405020304" pitchFamily="18" charset="0"/>
              <a:cs typeface="Times New Roman" panose="02020603050405020304" pitchFamily="18" charset="0"/>
            </a:endParaRPr>
          </a:p>
          <a:p>
            <a:pPr lvl="1" fontAlgn="auto">
              <a:lnSpc>
                <a:spcPct val="90000"/>
              </a:lnSpc>
              <a:spcAft>
                <a:spcPts val="0"/>
              </a:spcAft>
              <a:buFont typeface="Wingdings" panose="05000000000000000000" pitchFamily="2" charset="2"/>
              <a:buChar char="Ø"/>
              <a:defRPr/>
            </a:pPr>
            <a:r>
              <a:rPr lang="tr-TR" sz="2400" dirty="0" smtClean="0">
                <a:latin typeface="Times New Roman" panose="02020603050405020304" pitchFamily="18" charset="0"/>
                <a:cs typeface="Times New Roman" panose="02020603050405020304" pitchFamily="18" charset="0"/>
              </a:rPr>
              <a:t>4132 Lisans Sahibi Değerleme Uzmanı</a:t>
            </a:r>
          </a:p>
          <a:p>
            <a:pPr lvl="1" fontAlgn="auto">
              <a:lnSpc>
                <a:spcPct val="90000"/>
              </a:lnSpc>
              <a:spcAft>
                <a:spcPts val="0"/>
              </a:spcAft>
              <a:buFont typeface="Wingdings" panose="05000000000000000000" pitchFamily="2" charset="2"/>
              <a:buChar char="Ø"/>
              <a:defRPr/>
            </a:pPr>
            <a:endParaRPr lang="tr-TR" sz="2400" dirty="0" smtClean="0">
              <a:latin typeface="Times New Roman" panose="02020603050405020304" pitchFamily="18" charset="0"/>
              <a:cs typeface="Times New Roman" panose="02020603050405020304" pitchFamily="18" charset="0"/>
            </a:endParaRPr>
          </a:p>
          <a:p>
            <a:pPr lvl="1" fontAlgn="auto">
              <a:lnSpc>
                <a:spcPct val="90000"/>
              </a:lnSpc>
              <a:spcAft>
                <a:spcPts val="0"/>
              </a:spcAft>
              <a:buFont typeface="Wingdings" panose="05000000000000000000" pitchFamily="2" charset="2"/>
              <a:buChar char="Ø"/>
              <a:defRPr/>
            </a:pPr>
            <a:r>
              <a:rPr lang="tr-TR" sz="2400" dirty="0" smtClean="0">
                <a:latin typeface="Times New Roman" panose="02020603050405020304" pitchFamily="18" charset="0"/>
                <a:cs typeface="Times New Roman" panose="02020603050405020304" pitchFamily="18" charset="0"/>
              </a:rPr>
              <a:t>Yıllık 1.500.000 gayrimenkul değerleme raporu</a:t>
            </a:r>
          </a:p>
          <a:p>
            <a:pPr lvl="1" fontAlgn="auto">
              <a:lnSpc>
                <a:spcPct val="90000"/>
              </a:lnSpc>
              <a:spcAft>
                <a:spcPts val="0"/>
              </a:spcAft>
              <a:buFont typeface="Wingdings" panose="05000000000000000000" pitchFamily="2" charset="2"/>
              <a:buChar char="Ø"/>
              <a:defRPr/>
            </a:pPr>
            <a:endParaRPr lang="tr-TR" sz="2400" dirty="0" smtClean="0">
              <a:latin typeface="Times New Roman" panose="02020603050405020304" pitchFamily="18" charset="0"/>
              <a:cs typeface="Times New Roman" panose="02020603050405020304" pitchFamily="18" charset="0"/>
            </a:endParaRPr>
          </a:p>
          <a:p>
            <a:pPr lvl="1" fontAlgn="auto">
              <a:lnSpc>
                <a:spcPct val="90000"/>
              </a:lnSpc>
              <a:spcAft>
                <a:spcPts val="0"/>
              </a:spcAft>
              <a:buFont typeface="Wingdings" panose="05000000000000000000" pitchFamily="2" charset="2"/>
              <a:buChar char="Ø"/>
              <a:defRPr/>
            </a:pPr>
            <a:r>
              <a:rPr lang="tr-TR" sz="2400" dirty="0" smtClean="0">
                <a:latin typeface="Times New Roman" panose="02020603050405020304" pitchFamily="18" charset="0"/>
                <a:cs typeface="Times New Roman" panose="02020603050405020304" pitchFamily="18" charset="0"/>
              </a:rPr>
              <a:t>Yıllık Ciro: 650 milyon TL </a:t>
            </a:r>
          </a:p>
          <a:p>
            <a:pPr marL="541337" lvl="1" indent="0" fontAlgn="auto">
              <a:lnSpc>
                <a:spcPct val="90000"/>
              </a:lnSpc>
              <a:spcAft>
                <a:spcPts val="0"/>
              </a:spcAft>
              <a:buFont typeface="Arial" panose="020B0604020202020204" pitchFamily="34" charset="0"/>
              <a:buNone/>
              <a:defRPr/>
            </a:pPr>
            <a:endParaRPr lang="tr-TR" sz="2400" b="1" dirty="0">
              <a:solidFill>
                <a:schemeClr val="tx2"/>
              </a:solidFill>
            </a:endParaRPr>
          </a:p>
        </p:txBody>
      </p:sp>
      <p:sp>
        <p:nvSpPr>
          <p:cNvPr id="2" name="Başlık 1"/>
          <p:cNvSpPr>
            <a:spLocks noGrp="1"/>
          </p:cNvSpPr>
          <p:nvPr>
            <p:ph type="title" idx="4294967295"/>
          </p:nvPr>
        </p:nvSpPr>
        <p:spPr>
          <a:xfrm>
            <a:off x="566738" y="1279525"/>
            <a:ext cx="8229600" cy="149225"/>
          </a:xfrm>
        </p:spPr>
        <p:txBody>
          <a:bodyPr rtlCol="0">
            <a:normAutofit fontScale="90000"/>
          </a:bodyPr>
          <a:lstStyle/>
          <a:p>
            <a:pPr fontAlgn="auto">
              <a:spcAft>
                <a:spcPts val="0"/>
              </a:spcAft>
              <a:defRPr/>
            </a:pPr>
            <a:r>
              <a:rPr lang="tr-TR" b="1" dirty="0" smtClean="0">
                <a:latin typeface="Times New Roman" panose="02020603050405020304" pitchFamily="18" charset="0"/>
                <a:cs typeface="Times New Roman" panose="02020603050405020304" pitchFamily="18" charset="0"/>
              </a:rPr>
              <a:t>Gayrimenkul Değerleme Sektörü</a:t>
            </a:r>
            <a:br>
              <a:rPr lang="tr-TR" b="1" dirty="0" smtClean="0">
                <a:latin typeface="Times New Roman" panose="02020603050405020304" pitchFamily="18" charset="0"/>
                <a:cs typeface="Times New Roman" panose="02020603050405020304" pitchFamily="18" charset="0"/>
              </a:rPr>
            </a:br>
            <a:endParaRPr lang="tr-TR" b="1" dirty="0">
              <a:latin typeface="Times New Roman" panose="02020603050405020304" pitchFamily="18" charset="0"/>
              <a:cs typeface="Times New Roman" panose="02020603050405020304" pitchFamily="18" charset="0"/>
            </a:endParaRPr>
          </a:p>
        </p:txBody>
      </p:sp>
      <p:sp>
        <p:nvSpPr>
          <p:cNvPr id="47107" name="Rectangle 3"/>
          <p:cNvSpPr>
            <a:spLocks noChangeArrowheads="1"/>
          </p:cNvSpPr>
          <p:nvPr/>
        </p:nvSpPr>
        <p:spPr bwMode="auto">
          <a:xfrm>
            <a:off x="-1693863" y="509588"/>
            <a:ext cx="4572001" cy="647700"/>
          </a:xfrm>
          <a:prstGeom prst="rect">
            <a:avLst/>
          </a:prstGeom>
          <a:noFill/>
          <a:ln w="9525">
            <a:noFill/>
            <a:miter lim="800000"/>
            <a:headEnd/>
            <a:tailEnd/>
          </a:ln>
        </p:spPr>
        <p:txBody>
          <a:bodyPr>
            <a:spAutoFit/>
          </a:bodyPr>
          <a:lstStyle/>
          <a:p>
            <a:r>
              <a:rPr lang="tr-TR">
                <a:latin typeface="Calibri" pitchFamily="34" charset="0"/>
              </a:rPr>
              <a:t/>
            </a:r>
            <a:br>
              <a:rPr lang="tr-TR">
                <a:latin typeface="Calibri" pitchFamily="34" charset="0"/>
              </a:rPr>
            </a:br>
            <a:endParaRPr lang="tr-TR">
              <a:latin typeface="Calibri" pitchFamily="34" charset="0"/>
            </a:endParaRPr>
          </a:p>
        </p:txBody>
      </p:sp>
      <p:sp>
        <p:nvSpPr>
          <p:cNvPr id="4" name="Slide Number Placeholder 3"/>
          <p:cNvSpPr>
            <a:spLocks noGrp="1"/>
          </p:cNvSpPr>
          <p:nvPr>
            <p:ph type="sldNum" sz="quarter" idx="12"/>
          </p:nvPr>
        </p:nvSpPr>
        <p:spPr/>
        <p:txBody>
          <a:bodyPr/>
          <a:lstStyle/>
          <a:p>
            <a:pPr>
              <a:defRPr/>
            </a:pPr>
            <a:fld id="{71CD5E10-E991-4D9A-B079-02AD13D75834}" type="slidenum">
              <a:rPr lang="tr-TR" smtClean="0"/>
              <a:pPr>
                <a:defRPr/>
              </a:pPr>
              <a:t>17</a:t>
            </a:fld>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980728"/>
            <a:ext cx="9252520" cy="5087590"/>
          </a:xfrm>
        </p:spPr>
        <p:txBody>
          <a:bodyPr rtlCol="0">
            <a:noAutofit/>
          </a:bodyPr>
          <a:lstStyle/>
          <a:p>
            <a:pPr fontAlgn="auto">
              <a:lnSpc>
                <a:spcPct val="140000"/>
              </a:lnSpc>
              <a:spcBef>
                <a:spcPct val="10000"/>
              </a:spcBef>
              <a:spcAft>
                <a:spcPts val="0"/>
              </a:spcAft>
              <a:buFont typeface="Wingdings" panose="05000000000000000000" pitchFamily="2" charset="2"/>
              <a:buChar char="Ø"/>
              <a:defRPr/>
            </a:pPr>
            <a:r>
              <a:rPr lang="tr-TR" altLang="tr-TR" sz="2200" dirty="0" smtClean="0">
                <a:latin typeface="Times New Roman" panose="02020603050405020304" pitchFamily="18" charset="0"/>
                <a:cs typeface="Times New Roman" panose="02020603050405020304" pitchFamily="18" charset="0"/>
              </a:rPr>
              <a:t>Aralık 2009’da kamu </a:t>
            </a:r>
            <a:r>
              <a:rPr lang="tr-TR" altLang="tr-TR" sz="2200" dirty="0">
                <a:latin typeface="Times New Roman" panose="02020603050405020304" pitchFamily="18" charset="0"/>
                <a:cs typeface="Times New Roman" panose="02020603050405020304" pitchFamily="18" charset="0"/>
              </a:rPr>
              <a:t>kurumu niteliğinde meslek </a:t>
            </a:r>
            <a:r>
              <a:rPr lang="tr-TR" altLang="tr-TR" sz="2200" dirty="0" smtClean="0">
                <a:latin typeface="Times New Roman" panose="02020603050405020304" pitchFamily="18" charset="0"/>
                <a:cs typeface="Times New Roman" panose="02020603050405020304" pitchFamily="18" charset="0"/>
              </a:rPr>
              <a:t>kuruluşu olarak kuruldu</a:t>
            </a:r>
          </a:p>
          <a:p>
            <a:pPr fontAlgn="auto">
              <a:lnSpc>
                <a:spcPct val="140000"/>
              </a:lnSpc>
              <a:spcBef>
                <a:spcPct val="10000"/>
              </a:spcBef>
              <a:spcAft>
                <a:spcPts val="0"/>
              </a:spcAft>
              <a:buFont typeface="Wingdings" panose="05000000000000000000" pitchFamily="2" charset="2"/>
              <a:buChar char="Ø"/>
              <a:defRPr/>
            </a:pPr>
            <a:r>
              <a:rPr lang="tr-TR" altLang="tr-TR" sz="2200" dirty="0" smtClean="0">
                <a:latin typeface="Times New Roman" panose="02020603050405020304" pitchFamily="18" charset="0"/>
                <a:cs typeface="Times New Roman" panose="02020603050405020304" pitchFamily="18" charset="0"/>
              </a:rPr>
              <a:t>Öz düzenleyici</a:t>
            </a:r>
            <a:r>
              <a:rPr lang="tr-TR" altLang="tr-TR" sz="2200" dirty="0">
                <a:latin typeface="Times New Roman" panose="02020603050405020304" pitchFamily="18" charset="0"/>
                <a:cs typeface="Times New Roman" panose="02020603050405020304" pitchFamily="18" charset="0"/>
              </a:rPr>
              <a:t> </a:t>
            </a:r>
            <a:r>
              <a:rPr lang="tr-TR" altLang="tr-TR" sz="2200" dirty="0" smtClean="0">
                <a:latin typeface="Times New Roman" panose="02020603050405020304" pitchFamily="18" charset="0"/>
                <a:cs typeface="Times New Roman" panose="02020603050405020304" pitchFamily="18" charset="0"/>
              </a:rPr>
              <a:t>kurum</a:t>
            </a:r>
            <a:endParaRPr lang="tr-TR" altLang="tr-TR" sz="2200" dirty="0">
              <a:latin typeface="Times New Roman" panose="02020603050405020304" pitchFamily="18" charset="0"/>
              <a:cs typeface="Times New Roman" panose="02020603050405020304" pitchFamily="18" charset="0"/>
            </a:endParaRPr>
          </a:p>
          <a:p>
            <a:pPr fontAlgn="auto">
              <a:lnSpc>
                <a:spcPct val="140000"/>
              </a:lnSpc>
              <a:spcBef>
                <a:spcPct val="10000"/>
              </a:spcBef>
              <a:spcAft>
                <a:spcPts val="0"/>
              </a:spcAft>
              <a:buFont typeface="Wingdings" panose="05000000000000000000" pitchFamily="2" charset="2"/>
              <a:buChar char="Ø"/>
              <a:defRPr/>
            </a:pPr>
            <a:r>
              <a:rPr lang="tr-TR" altLang="tr-TR" sz="2200" dirty="0">
                <a:latin typeface="Times New Roman" panose="02020603050405020304" pitchFamily="18" charset="0"/>
                <a:cs typeface="Times New Roman" panose="02020603050405020304" pitchFamily="18" charset="0"/>
              </a:rPr>
              <a:t>Gayrimenkul değerleme uzmanlığı lisansına sahip </a:t>
            </a:r>
            <a:r>
              <a:rPr lang="tr-TR" altLang="tr-TR" sz="2200" dirty="0" smtClean="0">
                <a:latin typeface="Times New Roman" panose="02020603050405020304" pitchFamily="18" charset="0"/>
                <a:cs typeface="Times New Roman" panose="02020603050405020304" pitchFamily="18" charset="0"/>
              </a:rPr>
              <a:t>olanlar ile Kurulca yetkilendirilen gayrimenkul değerleme şirketlerinin </a:t>
            </a:r>
            <a:r>
              <a:rPr lang="tr-TR" altLang="tr-TR" sz="2200" dirty="0">
                <a:latin typeface="Times New Roman" panose="02020603050405020304" pitchFamily="18" charset="0"/>
                <a:cs typeface="Times New Roman" panose="02020603050405020304" pitchFamily="18" charset="0"/>
              </a:rPr>
              <a:t>üyeliği </a:t>
            </a:r>
            <a:r>
              <a:rPr lang="tr-TR" altLang="tr-TR" sz="2200" dirty="0" smtClean="0">
                <a:latin typeface="Times New Roman" panose="02020603050405020304" pitchFamily="18" charset="0"/>
                <a:cs typeface="Times New Roman" panose="02020603050405020304" pitchFamily="18" charset="0"/>
              </a:rPr>
              <a:t>zorunlu</a:t>
            </a:r>
          </a:p>
          <a:p>
            <a:pPr fontAlgn="auto">
              <a:lnSpc>
                <a:spcPct val="140000"/>
              </a:lnSpc>
              <a:spcBef>
                <a:spcPct val="10000"/>
              </a:spcBef>
              <a:spcAft>
                <a:spcPts val="0"/>
              </a:spcAft>
              <a:buFont typeface="Wingdings" panose="05000000000000000000" pitchFamily="2" charset="2"/>
              <a:buChar char="Ø"/>
              <a:defRPr/>
            </a:pPr>
            <a:r>
              <a:rPr lang="tr-TR" sz="2200" dirty="0" smtClean="0">
                <a:latin typeface="Times New Roman" panose="02020603050405020304" pitchFamily="18" charset="0"/>
                <a:cs typeface="Times New Roman" panose="02020603050405020304" pitchFamily="18" charset="0"/>
              </a:rPr>
              <a:t>Görevleri:</a:t>
            </a:r>
          </a:p>
          <a:p>
            <a:pPr lvl="1" fontAlgn="auto">
              <a:lnSpc>
                <a:spcPct val="140000"/>
              </a:lnSpc>
              <a:spcBef>
                <a:spcPct val="10000"/>
              </a:spcBef>
              <a:spcAft>
                <a:spcPts val="0"/>
              </a:spcAft>
              <a:buFont typeface="Wingdings" panose="05000000000000000000" pitchFamily="2" charset="2"/>
              <a:buChar char="§"/>
              <a:defRPr/>
            </a:pPr>
            <a:r>
              <a:rPr lang="tr-TR" sz="2200" dirty="0" smtClean="0">
                <a:latin typeface="Times New Roman" panose="02020603050405020304" pitchFamily="18" charset="0"/>
                <a:cs typeface="Times New Roman" panose="02020603050405020304" pitchFamily="18" charset="0"/>
              </a:rPr>
              <a:t>Mesleği </a:t>
            </a:r>
            <a:r>
              <a:rPr lang="tr-TR" sz="2200" dirty="0">
                <a:latin typeface="Times New Roman" panose="02020603050405020304" pitchFamily="18" charset="0"/>
                <a:cs typeface="Times New Roman" panose="02020603050405020304" pitchFamily="18" charset="0"/>
              </a:rPr>
              <a:t>geliştirmeye yönelik araştırmalar </a:t>
            </a:r>
            <a:r>
              <a:rPr lang="tr-TR" sz="2200" dirty="0" smtClean="0">
                <a:latin typeface="Times New Roman" panose="02020603050405020304" pitchFamily="18" charset="0"/>
                <a:cs typeface="Times New Roman" panose="02020603050405020304" pitchFamily="18" charset="0"/>
              </a:rPr>
              <a:t>yapmak</a:t>
            </a:r>
          </a:p>
          <a:p>
            <a:pPr lvl="1" fontAlgn="auto">
              <a:lnSpc>
                <a:spcPct val="140000"/>
              </a:lnSpc>
              <a:spcBef>
                <a:spcPct val="10000"/>
              </a:spcBef>
              <a:spcAft>
                <a:spcPts val="0"/>
              </a:spcAft>
              <a:buFont typeface="Wingdings" panose="05000000000000000000" pitchFamily="2" charset="2"/>
              <a:buChar char="§"/>
              <a:defRPr/>
            </a:pPr>
            <a:r>
              <a:rPr lang="tr-TR" sz="2200" dirty="0" smtClean="0">
                <a:latin typeface="Times New Roman" panose="02020603050405020304" pitchFamily="18" charset="0"/>
                <a:cs typeface="Times New Roman" panose="02020603050405020304" pitchFamily="18" charset="0"/>
              </a:rPr>
              <a:t>Eğitim </a:t>
            </a:r>
            <a:r>
              <a:rPr lang="tr-TR" sz="2200" dirty="0">
                <a:latin typeface="Times New Roman" panose="02020603050405020304" pitchFamily="18" charset="0"/>
                <a:cs typeface="Times New Roman" panose="02020603050405020304" pitchFamily="18" charset="0"/>
              </a:rPr>
              <a:t>ve sertifika </a:t>
            </a:r>
            <a:r>
              <a:rPr lang="tr-TR" sz="2200" dirty="0" smtClean="0">
                <a:latin typeface="Times New Roman" panose="02020603050405020304" pitchFamily="18" charset="0"/>
                <a:cs typeface="Times New Roman" panose="02020603050405020304" pitchFamily="18" charset="0"/>
              </a:rPr>
              <a:t>vermek</a:t>
            </a:r>
          </a:p>
          <a:p>
            <a:pPr lvl="1" fontAlgn="auto">
              <a:lnSpc>
                <a:spcPct val="140000"/>
              </a:lnSpc>
              <a:spcBef>
                <a:spcPct val="10000"/>
              </a:spcBef>
              <a:spcAft>
                <a:spcPts val="0"/>
              </a:spcAft>
              <a:buFont typeface="Wingdings" panose="05000000000000000000" pitchFamily="2" charset="2"/>
              <a:buChar char="§"/>
              <a:defRPr/>
            </a:pPr>
            <a:r>
              <a:rPr lang="tr-TR" sz="2200" dirty="0" smtClean="0">
                <a:latin typeface="Times New Roman" panose="02020603050405020304" pitchFamily="18" charset="0"/>
                <a:cs typeface="Times New Roman" panose="02020603050405020304" pitchFamily="18" charset="0"/>
              </a:rPr>
              <a:t>Meslek </a:t>
            </a:r>
            <a:r>
              <a:rPr lang="tr-TR" sz="2200" dirty="0">
                <a:latin typeface="Times New Roman" panose="02020603050405020304" pitchFamily="18" charset="0"/>
                <a:cs typeface="Times New Roman" panose="02020603050405020304" pitchFamily="18" charset="0"/>
              </a:rPr>
              <a:t>kurallarını ve değerleme standartlarını </a:t>
            </a:r>
            <a:r>
              <a:rPr lang="tr-TR" sz="2200" dirty="0" smtClean="0">
                <a:latin typeface="Times New Roman" panose="02020603050405020304" pitchFamily="18" charset="0"/>
                <a:cs typeface="Times New Roman" panose="02020603050405020304" pitchFamily="18" charset="0"/>
              </a:rPr>
              <a:t>oluşturmak</a:t>
            </a:r>
          </a:p>
          <a:p>
            <a:pPr lvl="1" fontAlgn="auto">
              <a:lnSpc>
                <a:spcPct val="140000"/>
              </a:lnSpc>
              <a:spcBef>
                <a:spcPct val="10000"/>
              </a:spcBef>
              <a:spcAft>
                <a:spcPts val="0"/>
              </a:spcAft>
              <a:buFont typeface="Wingdings" panose="05000000000000000000" pitchFamily="2" charset="2"/>
              <a:buChar char="§"/>
              <a:defRPr/>
            </a:pPr>
            <a:r>
              <a:rPr lang="tr-TR" sz="2200" dirty="0" smtClean="0">
                <a:latin typeface="Times New Roman" panose="02020603050405020304" pitchFamily="18" charset="0"/>
                <a:cs typeface="Times New Roman" panose="02020603050405020304" pitchFamily="18" charset="0"/>
              </a:rPr>
              <a:t>Haksız </a:t>
            </a:r>
            <a:r>
              <a:rPr lang="tr-TR" sz="2200" dirty="0">
                <a:latin typeface="Times New Roman" panose="02020603050405020304" pitchFamily="18" charset="0"/>
                <a:cs typeface="Times New Roman" panose="02020603050405020304" pitchFamily="18" charset="0"/>
              </a:rPr>
              <a:t>rekabeti önlemek amacıyla gerekli tedbirleri </a:t>
            </a:r>
            <a:r>
              <a:rPr lang="tr-TR" sz="2200" dirty="0" smtClean="0">
                <a:latin typeface="Times New Roman" panose="02020603050405020304" pitchFamily="18" charset="0"/>
                <a:cs typeface="Times New Roman" panose="02020603050405020304" pitchFamily="18" charset="0"/>
              </a:rPr>
              <a:t>almak</a:t>
            </a:r>
          </a:p>
          <a:p>
            <a:pPr lvl="1" fontAlgn="auto">
              <a:lnSpc>
                <a:spcPct val="140000"/>
              </a:lnSpc>
              <a:spcBef>
                <a:spcPct val="10000"/>
              </a:spcBef>
              <a:spcAft>
                <a:spcPts val="0"/>
              </a:spcAft>
              <a:buFont typeface="Wingdings" panose="05000000000000000000" pitchFamily="2" charset="2"/>
              <a:buChar char="§"/>
              <a:defRPr/>
            </a:pPr>
            <a:r>
              <a:rPr lang="tr-TR" sz="2200" dirty="0" smtClean="0">
                <a:latin typeface="Times New Roman" panose="02020603050405020304" pitchFamily="18" charset="0"/>
                <a:cs typeface="Times New Roman" panose="02020603050405020304" pitchFamily="18" charset="0"/>
              </a:rPr>
              <a:t>Disiplin </a:t>
            </a:r>
            <a:r>
              <a:rPr lang="tr-TR" sz="2200" dirty="0">
                <a:latin typeface="Times New Roman" panose="02020603050405020304" pitchFamily="18" charset="0"/>
                <a:cs typeface="Times New Roman" panose="02020603050405020304" pitchFamily="18" charset="0"/>
              </a:rPr>
              <a:t>cezalarını </a:t>
            </a:r>
            <a:r>
              <a:rPr lang="tr-TR" sz="2200" dirty="0" smtClean="0">
                <a:latin typeface="Times New Roman" panose="02020603050405020304" pitchFamily="18" charset="0"/>
                <a:cs typeface="Times New Roman" panose="02020603050405020304" pitchFamily="18" charset="0"/>
              </a:rPr>
              <a:t>vermek</a:t>
            </a:r>
          </a:p>
          <a:p>
            <a:pPr lvl="1" fontAlgn="auto">
              <a:lnSpc>
                <a:spcPct val="140000"/>
              </a:lnSpc>
              <a:spcBef>
                <a:spcPct val="10000"/>
              </a:spcBef>
              <a:spcAft>
                <a:spcPts val="0"/>
              </a:spcAft>
              <a:buFont typeface="Wingdings" panose="05000000000000000000" pitchFamily="2" charset="2"/>
              <a:buChar char="§"/>
              <a:defRPr/>
            </a:pPr>
            <a:r>
              <a:rPr lang="tr-TR" sz="2200" dirty="0" smtClean="0">
                <a:latin typeface="Times New Roman" panose="02020603050405020304" pitchFamily="18" charset="0"/>
                <a:cs typeface="Times New Roman" panose="02020603050405020304" pitchFamily="18" charset="0"/>
              </a:rPr>
              <a:t>Gayrimenkul </a:t>
            </a:r>
            <a:r>
              <a:rPr lang="tr-TR" sz="2200" dirty="0">
                <a:latin typeface="Times New Roman" panose="02020603050405020304" pitchFamily="18" charset="0"/>
                <a:cs typeface="Times New Roman" panose="02020603050405020304" pitchFamily="18" charset="0"/>
              </a:rPr>
              <a:t>değerleri konusunda istatistikler oluşturmak ve </a:t>
            </a:r>
            <a:r>
              <a:rPr lang="tr-TR" sz="2200" dirty="0" smtClean="0">
                <a:latin typeface="Times New Roman" panose="02020603050405020304" pitchFamily="18" charset="0"/>
                <a:cs typeface="Times New Roman" panose="02020603050405020304" pitchFamily="18" charset="0"/>
              </a:rPr>
              <a:t>yayınlamak</a:t>
            </a:r>
            <a:endParaRPr lang="tr-TR" sz="2200" dirty="0">
              <a:latin typeface="Times New Roman" panose="02020603050405020304" pitchFamily="18" charset="0"/>
              <a:cs typeface="Times New Roman" panose="02020603050405020304" pitchFamily="18" charset="0"/>
            </a:endParaRPr>
          </a:p>
          <a:p>
            <a:pPr marL="141287" indent="0" fontAlgn="auto">
              <a:lnSpc>
                <a:spcPct val="90000"/>
              </a:lnSpc>
              <a:spcAft>
                <a:spcPts val="0"/>
              </a:spcAft>
              <a:buFont typeface="Arial" panose="020B0604020202020204" pitchFamily="34" charset="0"/>
              <a:buNone/>
              <a:defRPr/>
            </a:pPr>
            <a:endParaRPr lang="tr-TR" sz="2200" dirty="0">
              <a:latin typeface="Times New Roman" panose="02020603050405020304" pitchFamily="18" charset="0"/>
              <a:cs typeface="Times New Roman" panose="02020603050405020304" pitchFamily="18" charset="0"/>
            </a:endParaRPr>
          </a:p>
        </p:txBody>
      </p:sp>
      <p:sp>
        <p:nvSpPr>
          <p:cNvPr id="2" name="Başlık 1"/>
          <p:cNvSpPr>
            <a:spLocks noGrp="1"/>
          </p:cNvSpPr>
          <p:nvPr>
            <p:ph type="title" idx="4294967295"/>
          </p:nvPr>
        </p:nvSpPr>
        <p:spPr>
          <a:xfrm>
            <a:off x="395288" y="764704"/>
            <a:ext cx="8229600" cy="149225"/>
          </a:xfrm>
        </p:spPr>
        <p:txBody>
          <a:bodyPr rtlCol="0">
            <a:normAutofit fontScale="90000"/>
          </a:bodyPr>
          <a:lstStyle/>
          <a:p>
            <a:pPr fontAlgn="auto">
              <a:spcAft>
                <a:spcPts val="0"/>
              </a:spcAft>
              <a:defRPr/>
            </a:pPr>
            <a:r>
              <a:rPr lang="tr-TR" sz="4000" b="1" dirty="0" smtClean="0">
                <a:latin typeface="Times New Roman" panose="02020603050405020304" pitchFamily="18" charset="0"/>
                <a:cs typeface="Times New Roman" panose="02020603050405020304" pitchFamily="18" charset="0"/>
              </a:rPr>
              <a:t>Türkiye Değerleme Uzmanları Birliği</a:t>
            </a:r>
            <a:br>
              <a:rPr lang="tr-TR" sz="4000" b="1" dirty="0" smtClean="0">
                <a:latin typeface="Times New Roman" panose="02020603050405020304" pitchFamily="18" charset="0"/>
                <a:cs typeface="Times New Roman" panose="02020603050405020304" pitchFamily="18" charset="0"/>
              </a:rPr>
            </a:br>
            <a:r>
              <a:rPr lang="tr-TR" sz="4000" b="1" dirty="0" smtClean="0">
                <a:latin typeface="Times New Roman" panose="02020603050405020304" pitchFamily="18" charset="0"/>
                <a:cs typeface="Times New Roman" panose="02020603050405020304" pitchFamily="18" charset="0"/>
              </a:rPr>
              <a:t>(TDUB)</a:t>
            </a:r>
            <a:r>
              <a:rPr lang="tr-TR" dirty="0" smtClean="0">
                <a:latin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
        <p:nvSpPr>
          <p:cNvPr id="61443" name="Rectangle 3"/>
          <p:cNvSpPr>
            <a:spLocks noChangeArrowheads="1"/>
          </p:cNvSpPr>
          <p:nvPr/>
        </p:nvSpPr>
        <p:spPr bwMode="auto">
          <a:xfrm>
            <a:off x="-1693863" y="509588"/>
            <a:ext cx="4572001" cy="647700"/>
          </a:xfrm>
          <a:prstGeom prst="rect">
            <a:avLst/>
          </a:prstGeom>
          <a:noFill/>
          <a:ln w="9525">
            <a:noFill/>
            <a:miter lim="800000"/>
            <a:headEnd/>
            <a:tailEnd/>
          </a:ln>
        </p:spPr>
        <p:txBody>
          <a:bodyPr>
            <a:spAutoFit/>
          </a:bodyPr>
          <a:lstStyle/>
          <a:p>
            <a:r>
              <a:rPr lang="tr-TR">
                <a:latin typeface="Calibri" pitchFamily="34" charset="0"/>
              </a:rPr>
              <a:t/>
            </a:r>
            <a:br>
              <a:rPr lang="tr-TR">
                <a:latin typeface="Calibri" pitchFamily="34" charset="0"/>
              </a:rPr>
            </a:br>
            <a:endParaRPr lang="tr-TR">
              <a:latin typeface="Calibri" pitchFamily="34" charset="0"/>
            </a:endParaRPr>
          </a:p>
        </p:txBody>
      </p:sp>
      <p:sp>
        <p:nvSpPr>
          <p:cNvPr id="4" name="Slide Number Placeholder 3"/>
          <p:cNvSpPr>
            <a:spLocks noGrp="1"/>
          </p:cNvSpPr>
          <p:nvPr>
            <p:ph type="sldNum" sz="quarter" idx="12"/>
          </p:nvPr>
        </p:nvSpPr>
        <p:spPr/>
        <p:txBody>
          <a:bodyPr/>
          <a:lstStyle/>
          <a:p>
            <a:pPr>
              <a:defRPr/>
            </a:pPr>
            <a:fld id="{71CD5E10-E991-4D9A-B079-02AD13D75834}" type="slidenum">
              <a:rPr lang="tr-TR" smtClean="0"/>
              <a:pPr>
                <a:defRPr/>
              </a:pPr>
              <a:t>18</a:t>
            </a:fld>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İçerik Yer Tutucusu 2"/>
          <p:cNvSpPr>
            <a:spLocks noGrp="1"/>
          </p:cNvSpPr>
          <p:nvPr>
            <p:ph idx="4294967295"/>
          </p:nvPr>
        </p:nvSpPr>
        <p:spPr>
          <a:xfrm>
            <a:off x="457200" y="1844675"/>
            <a:ext cx="8229600" cy="4176713"/>
          </a:xfrm>
        </p:spPr>
        <p:txBody>
          <a:bodyPr/>
          <a:lstStyle/>
          <a:p>
            <a:pPr>
              <a:lnSpc>
                <a:spcPct val="140000"/>
              </a:lnSpc>
              <a:spcBef>
                <a:spcPct val="10000"/>
              </a:spcBef>
              <a:buFont typeface="Wingdings" pitchFamily="2" charset="2"/>
              <a:buChar char="Ø"/>
            </a:pPr>
            <a:r>
              <a:rPr lang="tr-TR" altLang="tr-TR" sz="2400" dirty="0" smtClean="0">
                <a:latin typeface="Times New Roman" pitchFamily="18" charset="0"/>
                <a:cs typeface="Times New Roman" pitchFamily="18" charset="0"/>
              </a:rPr>
              <a:t>Türkiye Değerleme Uzmanları Birliği tarafından 2016 yılı başında kuruldu. </a:t>
            </a:r>
          </a:p>
          <a:p>
            <a:pPr>
              <a:lnSpc>
                <a:spcPct val="140000"/>
              </a:lnSpc>
              <a:spcBef>
                <a:spcPct val="10000"/>
              </a:spcBef>
              <a:buFont typeface="Wingdings" pitchFamily="2" charset="2"/>
              <a:buChar char="Ø"/>
            </a:pPr>
            <a:r>
              <a:rPr lang="tr-TR" altLang="tr-TR" sz="2400" dirty="0" smtClean="0">
                <a:latin typeface="Times New Roman" pitchFamily="18" charset="0"/>
                <a:cs typeface="Times New Roman" pitchFamily="18" charset="0"/>
              </a:rPr>
              <a:t>Kuruluş amacı: </a:t>
            </a:r>
          </a:p>
          <a:p>
            <a:pPr lvl="1">
              <a:lnSpc>
                <a:spcPct val="140000"/>
              </a:lnSpc>
              <a:spcBef>
                <a:spcPct val="10000"/>
              </a:spcBef>
              <a:buFont typeface="Wingdings" pitchFamily="2" charset="2"/>
              <a:buChar char="Ø"/>
            </a:pPr>
            <a:r>
              <a:rPr lang="tr-TR" altLang="tr-TR" sz="2200" dirty="0" smtClean="0">
                <a:latin typeface="Times New Roman" pitchFamily="18" charset="0"/>
                <a:cs typeface="Times New Roman" pitchFamily="18" charset="0"/>
              </a:rPr>
              <a:t>Üyelerinin faaliyetlerini kolaylaştırmak ve </a:t>
            </a:r>
            <a:r>
              <a:rPr lang="tr-TR" altLang="tr-TR" sz="2200" b="1" dirty="0" smtClean="0">
                <a:latin typeface="Times New Roman" pitchFamily="18" charset="0"/>
                <a:cs typeface="Times New Roman" pitchFamily="18" charset="0"/>
              </a:rPr>
              <a:t>değerlemelerin kalitesini</a:t>
            </a:r>
            <a:r>
              <a:rPr lang="tr-TR" altLang="tr-TR" sz="2200" dirty="0" smtClean="0">
                <a:latin typeface="Times New Roman" pitchFamily="18" charset="0"/>
                <a:cs typeface="Times New Roman" pitchFamily="18" charset="0"/>
              </a:rPr>
              <a:t> artırmak.</a:t>
            </a:r>
          </a:p>
          <a:p>
            <a:pPr lvl="1">
              <a:lnSpc>
                <a:spcPct val="140000"/>
              </a:lnSpc>
              <a:spcBef>
                <a:spcPct val="10000"/>
              </a:spcBef>
              <a:buFont typeface="Wingdings" pitchFamily="2" charset="2"/>
              <a:buChar char="Ø"/>
            </a:pPr>
            <a:r>
              <a:rPr lang="tr-TR" altLang="tr-TR" sz="2200" dirty="0" smtClean="0">
                <a:latin typeface="Times New Roman" pitchFamily="18" charset="0"/>
                <a:cs typeface="Times New Roman" pitchFamily="18" charset="0"/>
              </a:rPr>
              <a:t>Bölgesel ve ülke genelinde gayrimenkul değerleri konusunda veri analiz raporları oluşturmak, </a:t>
            </a:r>
            <a:r>
              <a:rPr lang="tr-TR" altLang="tr-TR" sz="2200" b="1" dirty="0" smtClean="0">
                <a:latin typeface="Times New Roman" pitchFamily="18" charset="0"/>
                <a:cs typeface="Times New Roman" pitchFamily="18" charset="0"/>
              </a:rPr>
              <a:t>değer haritaları oluşturmak</a:t>
            </a:r>
            <a:r>
              <a:rPr lang="tr-TR" altLang="tr-TR" sz="2200" dirty="0" smtClean="0">
                <a:latin typeface="Times New Roman" pitchFamily="18" charset="0"/>
                <a:cs typeface="Times New Roman" pitchFamily="18" charset="0"/>
              </a:rPr>
              <a:t> ve yayımlamak.</a:t>
            </a:r>
            <a:r>
              <a:rPr lang="tr-TR" altLang="tr-TR" sz="2200" b="1" dirty="0" smtClean="0">
                <a:solidFill>
                  <a:schemeClr val="tx2"/>
                </a:solidFill>
              </a:rPr>
              <a:t> </a:t>
            </a:r>
          </a:p>
          <a:p>
            <a:pPr lvl="1">
              <a:lnSpc>
                <a:spcPct val="140000"/>
              </a:lnSpc>
              <a:spcBef>
                <a:spcPct val="10000"/>
              </a:spcBef>
              <a:buFont typeface="Wingdings" pitchFamily="2" charset="2"/>
              <a:buChar char="Ø"/>
            </a:pPr>
            <a:endParaRPr lang="tr-TR" sz="2400" b="1" dirty="0" smtClean="0">
              <a:solidFill>
                <a:schemeClr val="tx2"/>
              </a:solidFill>
            </a:endParaRPr>
          </a:p>
        </p:txBody>
      </p:sp>
      <p:sp>
        <p:nvSpPr>
          <p:cNvPr id="63490" name="Başlık 1"/>
          <p:cNvSpPr>
            <a:spLocks noGrp="1"/>
          </p:cNvSpPr>
          <p:nvPr>
            <p:ph type="title" idx="4294967295"/>
          </p:nvPr>
        </p:nvSpPr>
        <p:spPr>
          <a:xfrm>
            <a:off x="0" y="542925"/>
            <a:ext cx="9144000" cy="581025"/>
          </a:xfrm>
        </p:spPr>
        <p:txBody>
          <a:bodyPr/>
          <a:lstStyle/>
          <a:p>
            <a:r>
              <a:rPr lang="tr-TR" b="1" smtClean="0">
                <a:latin typeface="Times New Roman" pitchFamily="18" charset="0"/>
                <a:cs typeface="Times New Roman" pitchFamily="18" charset="0"/>
              </a:rPr>
              <a:t>Gayrimenkul Bilgi Merkezi</a:t>
            </a:r>
            <a:br>
              <a:rPr lang="tr-TR" b="1" smtClean="0">
                <a:latin typeface="Times New Roman" pitchFamily="18" charset="0"/>
                <a:cs typeface="Times New Roman" pitchFamily="18" charset="0"/>
              </a:rPr>
            </a:br>
            <a:r>
              <a:rPr lang="tr-TR" b="1" smtClean="0">
                <a:latin typeface="Times New Roman" pitchFamily="18" charset="0"/>
                <a:cs typeface="Times New Roman" pitchFamily="18" charset="0"/>
              </a:rPr>
              <a:t>(GBM)</a:t>
            </a:r>
          </a:p>
        </p:txBody>
      </p:sp>
      <p:sp>
        <p:nvSpPr>
          <p:cNvPr id="63491" name="Rectangle 3"/>
          <p:cNvSpPr>
            <a:spLocks noChangeArrowheads="1"/>
          </p:cNvSpPr>
          <p:nvPr/>
        </p:nvSpPr>
        <p:spPr bwMode="auto">
          <a:xfrm>
            <a:off x="-1693863" y="509588"/>
            <a:ext cx="4572001" cy="647700"/>
          </a:xfrm>
          <a:prstGeom prst="rect">
            <a:avLst/>
          </a:prstGeom>
          <a:noFill/>
          <a:ln w="9525">
            <a:noFill/>
            <a:miter lim="800000"/>
            <a:headEnd/>
            <a:tailEnd/>
          </a:ln>
        </p:spPr>
        <p:txBody>
          <a:bodyPr>
            <a:spAutoFit/>
          </a:bodyPr>
          <a:lstStyle/>
          <a:p>
            <a:r>
              <a:rPr lang="tr-TR">
                <a:latin typeface="Calibri" pitchFamily="34" charset="0"/>
              </a:rPr>
              <a:t/>
            </a:r>
            <a:br>
              <a:rPr lang="tr-TR">
                <a:latin typeface="Calibri" pitchFamily="34" charset="0"/>
              </a:rPr>
            </a:br>
            <a:endParaRPr lang="tr-TR">
              <a:latin typeface="Calibri" pitchFamily="34" charset="0"/>
            </a:endParaRPr>
          </a:p>
        </p:txBody>
      </p:sp>
      <p:sp>
        <p:nvSpPr>
          <p:cNvPr id="2" name="Slide Number Placeholder 1"/>
          <p:cNvSpPr>
            <a:spLocks noGrp="1"/>
          </p:cNvSpPr>
          <p:nvPr>
            <p:ph type="sldNum" sz="quarter" idx="12"/>
          </p:nvPr>
        </p:nvSpPr>
        <p:spPr/>
        <p:txBody>
          <a:bodyPr/>
          <a:lstStyle/>
          <a:p>
            <a:pPr>
              <a:defRPr/>
            </a:pPr>
            <a:fld id="{71CD5E10-E991-4D9A-B079-02AD13D75834}" type="slidenum">
              <a:rPr lang="tr-TR" smtClean="0"/>
              <a:pPr>
                <a:defRPr/>
              </a:pPr>
              <a:t>19</a:t>
            </a:fld>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idx="4294967295"/>
          </p:nvPr>
        </p:nvSpPr>
        <p:spPr>
          <a:xfrm>
            <a:off x="0" y="238125"/>
            <a:ext cx="9036050" cy="1190625"/>
          </a:xfrm>
        </p:spPr>
        <p:txBody>
          <a:bodyPr>
            <a:normAutofit fontScale="90000"/>
          </a:bodyPr>
          <a:lstStyle/>
          <a:p>
            <a:r>
              <a:rPr lang="tr-TR" sz="4000" dirty="0" smtClean="0">
                <a:latin typeface="Times New Roman" pitchFamily="18" charset="0"/>
                <a:cs typeface="Times New Roman" pitchFamily="18" charset="0"/>
              </a:rPr>
              <a:t/>
            </a:r>
            <a:br>
              <a:rPr lang="tr-TR" sz="4000" dirty="0" smtClean="0">
                <a:latin typeface="Times New Roman" pitchFamily="18" charset="0"/>
                <a:cs typeface="Times New Roman" pitchFamily="18" charset="0"/>
              </a:rPr>
            </a:br>
            <a:endParaRPr lang="tr-TR" sz="4000" dirty="0" smtClean="0"/>
          </a:p>
        </p:txBody>
      </p:sp>
      <p:sp>
        <p:nvSpPr>
          <p:cNvPr id="67588" name="Rectangle 3"/>
          <p:cNvSpPr>
            <a:spLocks noChangeArrowheads="1"/>
          </p:cNvSpPr>
          <p:nvPr/>
        </p:nvSpPr>
        <p:spPr bwMode="auto">
          <a:xfrm>
            <a:off x="-1693863" y="509588"/>
            <a:ext cx="4572001" cy="647700"/>
          </a:xfrm>
          <a:prstGeom prst="rect">
            <a:avLst/>
          </a:prstGeom>
          <a:noFill/>
          <a:ln w="9525">
            <a:noFill/>
            <a:miter lim="800000"/>
            <a:headEnd/>
            <a:tailEnd/>
          </a:ln>
        </p:spPr>
        <p:txBody>
          <a:bodyPr>
            <a:spAutoFit/>
          </a:bodyPr>
          <a:lstStyle/>
          <a:p>
            <a:r>
              <a:rPr lang="tr-TR">
                <a:latin typeface="Calibri" pitchFamily="34" charset="0"/>
              </a:rPr>
              <a:t/>
            </a:r>
            <a:br>
              <a:rPr lang="tr-TR">
                <a:latin typeface="Calibri" pitchFamily="34" charset="0"/>
              </a:rPr>
            </a:br>
            <a:endParaRPr lang="tr-TR">
              <a:latin typeface="Calibri" pitchFamily="34" charset="0"/>
            </a:endParaRPr>
          </a:p>
        </p:txBody>
      </p:sp>
      <p:sp>
        <p:nvSpPr>
          <p:cNvPr id="3" name="Content Placeholder 2"/>
          <p:cNvSpPr>
            <a:spLocks noGrp="1"/>
          </p:cNvSpPr>
          <p:nvPr>
            <p:ph idx="4294967295"/>
          </p:nvPr>
        </p:nvSpPr>
        <p:spPr>
          <a:xfrm>
            <a:off x="179512" y="188641"/>
            <a:ext cx="8856538" cy="6048671"/>
          </a:xfrm>
          <a:ln/>
        </p:spPr>
        <p:txBody>
          <a:bodyPr/>
          <a:lstStyle/>
          <a:p>
            <a:pPr>
              <a:buFont typeface="Wingdings" panose="05000000000000000000" pitchFamily="2" charset="2"/>
              <a:buChar char="Ø"/>
            </a:pPr>
            <a:r>
              <a:rPr lang="tr-TR" sz="2800" dirty="0" smtClean="0">
                <a:latin typeface="Times New Roman" pitchFamily="18" charset="0"/>
              </a:rPr>
              <a:t>Dünya Bankası tahminine göre; dünyada mevcut bulunan tüm servetin yaklaşık olarak %60-70 oranında arazi, arsa ve gayrimenkulden oluştuğu ve inşaat sektörünün de ülke ekonomilerinin lokomotifi niteliğinde olduğu düşünüldüğünde değerleme çalışmalarının uluslararası standartlara kavuşturulması büyük önem kazanıyor. </a:t>
            </a:r>
          </a:p>
          <a:p>
            <a:pPr>
              <a:spcBef>
                <a:spcPts val="0"/>
              </a:spcBef>
              <a:buFont typeface="Wingdings" panose="05000000000000000000" pitchFamily="2" charset="2"/>
              <a:buChar char="Ø"/>
            </a:pPr>
            <a:endParaRPr lang="tr-TR" sz="2800" dirty="0" smtClean="0">
              <a:latin typeface="Times New Roman" pitchFamily="18" charset="0"/>
            </a:endParaRPr>
          </a:p>
          <a:p>
            <a:pPr>
              <a:buFont typeface="Wingdings" panose="05000000000000000000" pitchFamily="2" charset="2"/>
              <a:buChar char="Ø"/>
            </a:pPr>
            <a:r>
              <a:rPr lang="tr-TR" sz="2800" dirty="0" smtClean="0">
                <a:latin typeface="Times New Roman" pitchFamily="18" charset="0"/>
              </a:rPr>
              <a:t>Dünyada; uluslararası ölçekte finansal sistemin regülasyonunda, muhasebe ve denetim standartlarının oluşturulmasında büyük yol kat edilmesine rağmen bu standartlara destek olacak, bunları daha güvenilir kılacak, kamuyu aydınlatmada ve finansal istikrarın sağlanmasında büyük rol oynayabilecek uluslararası değerleme standartlarının oluşturulmasında aynı ölçüde başarılı olunamadı.</a:t>
            </a:r>
          </a:p>
          <a:p>
            <a:endParaRPr lang="tr-TR" sz="2800" dirty="0" smtClean="0">
              <a:latin typeface="Times New Roman" pitchFamily="18" charset="0"/>
            </a:endParaRPr>
          </a:p>
          <a:p>
            <a:endParaRPr lang="tr-TR" sz="2800" dirty="0" smtClean="0">
              <a:latin typeface="Times New Roman" pitchFamily="18" charset="0"/>
            </a:endParaRPr>
          </a:p>
          <a:p>
            <a:pPr>
              <a:lnSpc>
                <a:spcPct val="90000"/>
              </a:lnSpc>
            </a:pPr>
            <a:endParaRPr lang="tr-TR" sz="2800" dirty="0" smtClean="0">
              <a:latin typeface="Times New Roman" pitchFamily="18" charset="0"/>
            </a:endParaRPr>
          </a:p>
        </p:txBody>
      </p:sp>
      <p:sp>
        <p:nvSpPr>
          <p:cNvPr id="4" name="Slide Number Placeholder 3"/>
          <p:cNvSpPr>
            <a:spLocks noGrp="1"/>
          </p:cNvSpPr>
          <p:nvPr>
            <p:ph type="sldNum" sz="quarter" idx="12"/>
          </p:nvPr>
        </p:nvSpPr>
        <p:spPr/>
        <p:txBody>
          <a:bodyPr/>
          <a:lstStyle/>
          <a:p>
            <a:pPr>
              <a:defRPr/>
            </a:pPr>
            <a:fld id="{71CD5E10-E991-4D9A-B079-02AD13D75834}" type="slidenum">
              <a:rPr lang="tr-TR" smtClean="0"/>
              <a:pPr>
                <a:defRPr/>
              </a:pPr>
              <a:t>2</a:t>
            </a:fld>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İçerik Yer Tutucusu 2"/>
          <p:cNvSpPr>
            <a:spLocks noGrp="1"/>
          </p:cNvSpPr>
          <p:nvPr>
            <p:ph idx="4294967295"/>
          </p:nvPr>
        </p:nvSpPr>
        <p:spPr>
          <a:xfrm>
            <a:off x="12700" y="2133600"/>
            <a:ext cx="9144000" cy="3992563"/>
          </a:xfrm>
        </p:spPr>
        <p:txBody>
          <a:bodyPr/>
          <a:lstStyle/>
          <a:p>
            <a:pPr>
              <a:buFont typeface="Wingdings" pitchFamily="2" charset="2"/>
              <a:buChar char="Ø"/>
            </a:pPr>
            <a:r>
              <a:rPr lang="tr-TR" sz="2200" smtClean="0">
                <a:latin typeface="Times New Roman" pitchFamily="18" charset="0"/>
                <a:cs typeface="Times New Roman" pitchFamily="18" charset="0"/>
              </a:rPr>
              <a:t>Sermaye Piyasası Lisanslama Sicil ve Eğitim Kuruluşu A.Ş. </a:t>
            </a:r>
            <a:r>
              <a:rPr lang="tr-TR" sz="2200" b="1" smtClean="0">
                <a:solidFill>
                  <a:srgbClr val="FF0000"/>
                </a:solidFill>
                <a:latin typeface="Times New Roman" pitchFamily="18" charset="0"/>
                <a:cs typeface="Times New Roman" pitchFamily="18" charset="0"/>
              </a:rPr>
              <a:t>(SPL) </a:t>
            </a:r>
            <a:r>
              <a:rPr lang="tr-TR" sz="2200" smtClean="0">
                <a:latin typeface="Times New Roman" pitchFamily="18" charset="0"/>
                <a:cs typeface="Times New Roman" pitchFamily="18" charset="0"/>
              </a:rPr>
              <a:t>Haziran 2011’de Sermaye Piyasası Kurulu tarafından kurulmuştur.</a:t>
            </a:r>
          </a:p>
          <a:p>
            <a:pPr>
              <a:buFont typeface="Wingdings" pitchFamily="2" charset="2"/>
              <a:buChar char="Ø"/>
            </a:pPr>
            <a:endParaRPr lang="tr-TR" sz="2200" smtClean="0">
              <a:latin typeface="Times New Roman" pitchFamily="18" charset="0"/>
              <a:cs typeface="Times New Roman" pitchFamily="18" charset="0"/>
            </a:endParaRPr>
          </a:p>
          <a:p>
            <a:pPr>
              <a:buFont typeface="Wingdings" pitchFamily="2" charset="2"/>
              <a:buChar char="Ø"/>
            </a:pPr>
            <a:r>
              <a:rPr lang="tr-TR" sz="2200" smtClean="0">
                <a:latin typeface="Times New Roman" pitchFamily="18" charset="0"/>
                <a:cs typeface="Times New Roman" pitchFamily="18" charset="0"/>
              </a:rPr>
              <a:t>Görevleri;</a:t>
            </a:r>
          </a:p>
          <a:p>
            <a:pPr lvl="1">
              <a:buFont typeface="Wingdings" pitchFamily="2" charset="2"/>
              <a:buChar char="§"/>
            </a:pPr>
            <a:r>
              <a:rPr lang="tr-TR" sz="2200" smtClean="0">
                <a:latin typeface="Times New Roman" pitchFamily="18" charset="0"/>
                <a:cs typeface="Times New Roman" pitchFamily="18" charset="0"/>
              </a:rPr>
              <a:t>Sermaye piyasası kurumlarında ve halka açık ortaklıklarda çalışanların mesleki yeterliliklerini, bilgi ve becerilerini tespit etmek amacıyla lisanslama sınavları yapmak.</a:t>
            </a:r>
          </a:p>
          <a:p>
            <a:pPr lvl="1">
              <a:buFont typeface="Wingdings" pitchFamily="2" charset="2"/>
              <a:buChar char="§"/>
            </a:pPr>
            <a:r>
              <a:rPr lang="tr-TR" sz="2200" smtClean="0">
                <a:latin typeface="Times New Roman" pitchFamily="18" charset="0"/>
                <a:cs typeface="Times New Roman" pitchFamily="18" charset="0"/>
              </a:rPr>
              <a:t>İlgili ihtisas alanları itibarıyla mesleki yeterliliklerini gösterir lisans vermek.</a:t>
            </a:r>
          </a:p>
          <a:p>
            <a:pPr lvl="1">
              <a:buFont typeface="Wingdings" pitchFamily="2" charset="2"/>
              <a:buChar char="§"/>
            </a:pPr>
            <a:r>
              <a:rPr lang="tr-TR" sz="2200" smtClean="0">
                <a:latin typeface="Times New Roman" pitchFamily="18" charset="0"/>
                <a:cs typeface="Times New Roman" pitchFamily="18" charset="0"/>
              </a:rPr>
              <a:t>Lisans sahibi kişilerin sicilini tutmak ve lisanslarla ilgili eğitim programları düzenlemek.</a:t>
            </a:r>
          </a:p>
        </p:txBody>
      </p:sp>
      <p:sp>
        <p:nvSpPr>
          <p:cNvPr id="2" name="Başlık 1"/>
          <p:cNvSpPr>
            <a:spLocks noGrp="1"/>
          </p:cNvSpPr>
          <p:nvPr>
            <p:ph type="title" idx="4294967295"/>
          </p:nvPr>
        </p:nvSpPr>
        <p:spPr>
          <a:xfrm>
            <a:off x="395288" y="1241425"/>
            <a:ext cx="8229600" cy="149225"/>
          </a:xfrm>
        </p:spPr>
        <p:txBody>
          <a:bodyPr rtlCol="0">
            <a:normAutofit fontScale="90000"/>
          </a:bodyPr>
          <a:lstStyle/>
          <a:p>
            <a:pPr fontAlgn="auto">
              <a:spcAft>
                <a:spcPts val="0"/>
              </a:spcAft>
              <a:defRPr/>
            </a:pPr>
            <a:r>
              <a:rPr lang="tr-TR" dirty="0">
                <a:latin typeface="Times New Roman" panose="02020603050405020304" pitchFamily="18" charset="0"/>
                <a:cs typeface="Times New Roman" panose="02020603050405020304" pitchFamily="18" charset="0"/>
              </a:rPr>
              <a:t>Sermaye Piyasası Lisanslama Sicil ve Eğitim Kuruluşu Anonim Şirketi</a:t>
            </a:r>
            <a:r>
              <a:rPr lang="tr-TR" dirty="0" smtClean="0">
                <a:latin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
        <p:nvSpPr>
          <p:cNvPr id="49155" name="Rectangle 3"/>
          <p:cNvSpPr>
            <a:spLocks noChangeArrowheads="1"/>
          </p:cNvSpPr>
          <p:nvPr/>
        </p:nvSpPr>
        <p:spPr bwMode="auto">
          <a:xfrm>
            <a:off x="-1693863" y="509588"/>
            <a:ext cx="4572001" cy="647700"/>
          </a:xfrm>
          <a:prstGeom prst="rect">
            <a:avLst/>
          </a:prstGeom>
          <a:noFill/>
          <a:ln w="9525">
            <a:noFill/>
            <a:miter lim="800000"/>
            <a:headEnd/>
            <a:tailEnd/>
          </a:ln>
        </p:spPr>
        <p:txBody>
          <a:bodyPr>
            <a:spAutoFit/>
          </a:bodyPr>
          <a:lstStyle/>
          <a:p>
            <a:r>
              <a:rPr lang="tr-TR">
                <a:latin typeface="Calibri" pitchFamily="34" charset="0"/>
              </a:rPr>
              <a:t/>
            </a:r>
            <a:br>
              <a:rPr lang="tr-TR">
                <a:latin typeface="Calibri" pitchFamily="34" charset="0"/>
              </a:rPr>
            </a:br>
            <a:endParaRPr lang="tr-TR">
              <a:latin typeface="Calibri" pitchFamily="34" charset="0"/>
            </a:endParaRPr>
          </a:p>
        </p:txBody>
      </p:sp>
      <p:sp>
        <p:nvSpPr>
          <p:cNvPr id="3" name="Slide Number Placeholder 2"/>
          <p:cNvSpPr>
            <a:spLocks noGrp="1"/>
          </p:cNvSpPr>
          <p:nvPr>
            <p:ph type="sldNum" sz="quarter" idx="12"/>
          </p:nvPr>
        </p:nvSpPr>
        <p:spPr/>
        <p:txBody>
          <a:bodyPr/>
          <a:lstStyle/>
          <a:p>
            <a:pPr>
              <a:defRPr/>
            </a:pPr>
            <a:fld id="{71CD5E10-E991-4D9A-B079-02AD13D75834}" type="slidenum">
              <a:rPr lang="tr-TR" smtClean="0"/>
              <a:pPr>
                <a:defRPr/>
              </a:pPr>
              <a:t>20</a:t>
            </a:fld>
            <a:endParaRPr lang="tr-T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val="2217708949"/>
              </p:ext>
            </p:extLst>
          </p:nvPr>
        </p:nvGraphicFramePr>
        <p:xfrm>
          <a:off x="250825" y="1700213"/>
          <a:ext cx="8713788" cy="4603753"/>
        </p:xfrm>
        <a:graphic>
          <a:graphicData uri="http://schemas.openxmlformats.org/drawingml/2006/table">
            <a:tbl>
              <a:tblPr/>
              <a:tblGrid>
                <a:gridCol w="4144963"/>
                <a:gridCol w="1470025"/>
                <a:gridCol w="1628775"/>
                <a:gridCol w="1470025"/>
              </a:tblGrid>
              <a:tr h="78263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Lisans Türüne Göre Sınav Başvuru Sayısı</a:t>
                      </a:r>
                      <a:endParaRPr kumimoji="0" lang="tr-T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24-25 Aralık 2016</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11-12 Haziran 2016</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19-20 Aralık 2015</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57E3D6"/>
                    </a:solidFill>
                  </a:tcPr>
                </a:tc>
              </a:tr>
              <a:tr h="423863">
                <a:tc>
                  <a:txBody>
                    <a:bodyPr/>
                    <a:lstStyle/>
                    <a:p>
                      <a:pPr marL="0" marR="0" lvl="0" indent="0" algn="just"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Sermaye Piyasası Faaliyetleri Düzey 1 Lisansı</a:t>
                      </a:r>
                      <a:endParaRPr kumimoji="0" lang="tr-T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22.087</a:t>
                      </a:r>
                      <a:endParaRPr kumimoji="0" lang="tr-T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20.832</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23.347</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r>
              <a:tr h="425450">
                <a:tc>
                  <a:txBody>
                    <a:bodyPr/>
                    <a:lstStyle/>
                    <a:p>
                      <a:pPr marL="0" marR="0" lvl="0" indent="0" algn="just"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Sermaye Piyasası Faaliyetleri Düzey 3 Lisansı</a:t>
                      </a:r>
                      <a:endParaRPr kumimoji="0" lang="tr-T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7.029</a:t>
                      </a:r>
                      <a:endParaRPr kumimoji="0" lang="tr-T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7.331</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9.551</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r>
              <a:tr h="423863">
                <a:tc>
                  <a:txBody>
                    <a:bodyPr/>
                    <a:lstStyle/>
                    <a:p>
                      <a:pPr marL="0" marR="0" lvl="0" indent="0" algn="just"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rgbClr val="FF0000"/>
                          </a:solidFill>
                          <a:effectLst/>
                          <a:latin typeface="Times New Roman" pitchFamily="18" charset="0"/>
                          <a:cs typeface="Times New Roman" pitchFamily="18" charset="0"/>
                        </a:rPr>
                        <a:t>Gayrimenkul Değerleme Lisansı</a:t>
                      </a:r>
                      <a:endParaRPr kumimoji="0" lang="tr-TR"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rgbClr val="FF0000"/>
                          </a:solidFill>
                          <a:effectLst/>
                          <a:latin typeface="Times New Roman" pitchFamily="18" charset="0"/>
                          <a:cs typeface="Times New Roman" pitchFamily="18" charset="0"/>
                        </a:rPr>
                        <a:t>7.372</a:t>
                      </a:r>
                      <a:endParaRPr kumimoji="0" lang="tr-TR"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rgbClr val="FF0000"/>
                          </a:solidFill>
                          <a:effectLst/>
                          <a:latin typeface="Times New Roman" pitchFamily="18" charset="0"/>
                          <a:cs typeface="Times New Roman" pitchFamily="18" charset="0"/>
                        </a:rPr>
                        <a:t>5.978</a:t>
                      </a:r>
                      <a:endParaRPr kumimoji="0" lang="tr-TR"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rgbClr val="FF0000"/>
                          </a:solidFill>
                          <a:effectLst/>
                          <a:latin typeface="Times New Roman" pitchFamily="18" charset="0"/>
                          <a:cs typeface="Times New Roman" pitchFamily="18" charset="0"/>
                        </a:rPr>
                        <a:t>6.267</a:t>
                      </a:r>
                      <a:endParaRPr kumimoji="0" lang="tr-TR"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r>
              <a:tr h="425450">
                <a:tc>
                  <a:txBody>
                    <a:bodyPr/>
                    <a:lstStyle/>
                    <a:p>
                      <a:pPr marL="0" marR="0" lvl="0" indent="0" algn="just"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Türev Araçlar Lisansı</a:t>
                      </a:r>
                      <a:endParaRPr kumimoji="0" lang="tr-T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1.814</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2.070</a:t>
                      </a:r>
                      <a:endParaRPr kumimoji="0" lang="tr-T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2.536</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r>
              <a:tr h="423863">
                <a:tc>
                  <a:txBody>
                    <a:bodyPr/>
                    <a:lstStyle/>
                    <a:p>
                      <a:pPr marL="0" marR="0" lvl="0" indent="0" algn="just"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Kredi Derecelendirme Lisansı</a:t>
                      </a:r>
                      <a:endParaRPr kumimoji="0" lang="tr-T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1.182</a:t>
                      </a:r>
                      <a:endParaRPr kumimoji="0" lang="tr-T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1.357</a:t>
                      </a:r>
                      <a:endParaRPr kumimoji="0" lang="tr-T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1.627</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r>
              <a:tr h="425450">
                <a:tc>
                  <a:txBody>
                    <a:bodyPr/>
                    <a:lstStyle/>
                    <a:p>
                      <a:pPr marL="0" marR="0" lvl="0" indent="0" algn="just"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Sermaye Piyasası Faaliyetleri Düzey 2 Lisansı</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958</a:t>
                      </a:r>
                      <a:endParaRPr kumimoji="0" lang="tr-T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1.149</a:t>
                      </a:r>
                      <a:endParaRPr kumimoji="0" lang="tr-T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1.346</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r>
              <a:tr h="423863">
                <a:tc>
                  <a:txBody>
                    <a:bodyPr/>
                    <a:lstStyle/>
                    <a:p>
                      <a:pPr marL="0" marR="0" lvl="0" indent="0" algn="just"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Kurumsal Yönetim Derecelendirme Lisansı</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746</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904</a:t>
                      </a:r>
                      <a:endParaRPr kumimoji="0" lang="tr-T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980</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r>
              <a:tr h="425450">
                <a:tc>
                  <a:txBody>
                    <a:bodyPr/>
                    <a:lstStyle/>
                    <a:p>
                      <a:pPr marL="0" marR="0" lvl="0" indent="0" algn="just"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Konut Değerleme Lisansı</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563</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606</a:t>
                      </a:r>
                      <a:endParaRPr kumimoji="0" lang="tr-T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628</a:t>
                      </a:r>
                      <a:endParaRPr kumimoji="0" lang="tr-T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r>
              <a:tr h="423863">
                <a:tc>
                  <a:txBody>
                    <a:bodyPr/>
                    <a:lstStyle/>
                    <a:p>
                      <a:pPr marL="0" marR="0" lvl="0" indent="0" algn="just"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Toplam</a:t>
                      </a:r>
                      <a:endParaRPr kumimoji="0" lang="tr-T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41.751</a:t>
                      </a:r>
                      <a:endParaRPr kumimoji="0" lang="tr-T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40.227</a:t>
                      </a:r>
                      <a:endParaRPr kumimoji="0" lang="tr-T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46.282</a:t>
                      </a:r>
                      <a:endParaRPr kumimoji="0" lang="tr-T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r>
            </a:tbl>
          </a:graphicData>
        </a:graphic>
      </p:graphicFrame>
      <p:sp>
        <p:nvSpPr>
          <p:cNvPr id="2" name="Başlık 1"/>
          <p:cNvSpPr>
            <a:spLocks noGrp="1"/>
          </p:cNvSpPr>
          <p:nvPr>
            <p:ph type="title" idx="4294967295"/>
          </p:nvPr>
        </p:nvSpPr>
        <p:spPr>
          <a:xfrm>
            <a:off x="468313" y="1157288"/>
            <a:ext cx="8229600" cy="149225"/>
          </a:xfrm>
        </p:spPr>
        <p:txBody>
          <a:bodyPr rtlCol="0">
            <a:normAutofit fontScale="90000"/>
          </a:bodyPr>
          <a:lstStyle/>
          <a:p>
            <a:pPr fontAlgn="auto">
              <a:spcAft>
                <a:spcPts val="0"/>
              </a:spcAft>
              <a:defRPr/>
            </a:pPr>
            <a:r>
              <a:rPr lang="tr-TR" b="1" dirty="0" smtClean="0">
                <a:latin typeface="Times New Roman" panose="02020603050405020304" pitchFamily="18" charset="0"/>
                <a:cs typeface="Times New Roman" panose="02020603050405020304" pitchFamily="18" charset="0"/>
              </a:rPr>
              <a:t>Sınava Giren Kişi Sayısı</a:t>
            </a:r>
            <a:r>
              <a:rPr lang="tr-TR" dirty="0" smtClean="0"/>
              <a:t/>
            </a:r>
            <a:br>
              <a:rPr lang="tr-TR" dirty="0" smtClean="0"/>
            </a:br>
            <a:endParaRPr lang="tr-TR" dirty="0"/>
          </a:p>
        </p:txBody>
      </p:sp>
      <p:sp>
        <p:nvSpPr>
          <p:cNvPr id="51259" name="Rectangle 3"/>
          <p:cNvSpPr>
            <a:spLocks noChangeArrowheads="1"/>
          </p:cNvSpPr>
          <p:nvPr/>
        </p:nvSpPr>
        <p:spPr bwMode="auto">
          <a:xfrm>
            <a:off x="-1693863" y="509588"/>
            <a:ext cx="4572001" cy="647700"/>
          </a:xfrm>
          <a:prstGeom prst="rect">
            <a:avLst/>
          </a:prstGeom>
          <a:noFill/>
          <a:ln w="9525">
            <a:noFill/>
            <a:miter lim="800000"/>
            <a:headEnd/>
            <a:tailEnd/>
          </a:ln>
        </p:spPr>
        <p:txBody>
          <a:bodyPr>
            <a:spAutoFit/>
          </a:bodyPr>
          <a:lstStyle/>
          <a:p>
            <a:r>
              <a:rPr lang="tr-TR">
                <a:latin typeface="Calibri" pitchFamily="34" charset="0"/>
              </a:rPr>
              <a:t/>
            </a:r>
            <a:br>
              <a:rPr lang="tr-TR">
                <a:latin typeface="Calibri" pitchFamily="34" charset="0"/>
              </a:rPr>
            </a:br>
            <a:endParaRPr lang="tr-TR">
              <a:latin typeface="Calibri" pitchFamily="34" charset="0"/>
            </a:endParaRPr>
          </a:p>
        </p:txBody>
      </p:sp>
      <p:sp>
        <p:nvSpPr>
          <p:cNvPr id="51260" name="Rectangle 1"/>
          <p:cNvSpPr>
            <a:spLocks noChangeArrowheads="1"/>
          </p:cNvSpPr>
          <p:nvPr/>
        </p:nvSpPr>
        <p:spPr bwMode="auto">
          <a:xfrm>
            <a:off x="-788988" y="-292100"/>
            <a:ext cx="10958513" cy="796925"/>
          </a:xfrm>
          <a:prstGeom prst="rect">
            <a:avLst/>
          </a:prstGeom>
          <a:noFill/>
          <a:ln w="9525">
            <a:noFill/>
            <a:miter lim="800000"/>
            <a:headEnd/>
            <a:tailEnd/>
          </a:ln>
        </p:spPr>
        <p:txBody>
          <a:bodyPr anchor="ctr">
            <a:spAutoFit/>
          </a:bodyPr>
          <a:lstStyle/>
          <a:p>
            <a:endParaRPr lang="en-US" noProof="1">
              <a:latin typeface="Calibri" pitchFamily="34" charset="0"/>
            </a:endParaRPr>
          </a:p>
        </p:txBody>
      </p:sp>
      <p:sp>
        <p:nvSpPr>
          <p:cNvPr id="3" name="Slide Number Placeholder 2"/>
          <p:cNvSpPr>
            <a:spLocks noGrp="1"/>
          </p:cNvSpPr>
          <p:nvPr>
            <p:ph type="sldNum" sz="quarter" idx="12"/>
          </p:nvPr>
        </p:nvSpPr>
        <p:spPr/>
        <p:txBody>
          <a:bodyPr/>
          <a:lstStyle/>
          <a:p>
            <a:pPr>
              <a:defRPr/>
            </a:pPr>
            <a:fld id="{71CD5E10-E991-4D9A-B079-02AD13D75834}" type="slidenum">
              <a:rPr lang="tr-TR" smtClean="0"/>
              <a:pPr>
                <a:defRPr/>
              </a:pPr>
              <a:t>21</a:t>
            </a:fld>
            <a:endParaRPr lang="tr-T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4294967295"/>
            <p:extLst>
              <p:ext uri="{D42A27DB-BD31-4B8C-83A1-F6EECF244321}">
                <p14:modId xmlns:p14="http://schemas.microsoft.com/office/powerpoint/2010/main" val="2075728447"/>
              </p:ext>
            </p:extLst>
          </p:nvPr>
        </p:nvGraphicFramePr>
        <p:xfrm>
          <a:off x="827584" y="764704"/>
          <a:ext cx="7560840" cy="5648052"/>
        </p:xfrm>
        <a:graphic>
          <a:graphicData uri="http://schemas.openxmlformats.org/drawingml/2006/table">
            <a:tbl>
              <a:tblPr firstRow="1" firstCol="1" bandRow="1">
                <a:tableStyleId>{5C22544A-7EE6-4342-B048-85BDC9FD1C3A}</a:tableStyleId>
              </a:tblPr>
              <a:tblGrid>
                <a:gridCol w="1793769"/>
                <a:gridCol w="5767071"/>
              </a:tblGrid>
              <a:tr h="466942">
                <a:tc>
                  <a:txBody>
                    <a:bodyPr/>
                    <a:lstStyle/>
                    <a:p>
                      <a:pPr algn="ctr">
                        <a:lnSpc>
                          <a:spcPct val="107000"/>
                        </a:lnSpc>
                        <a:spcAft>
                          <a:spcPts val="0"/>
                        </a:spcAft>
                      </a:pPr>
                      <a:r>
                        <a:rPr lang="tr-TR" sz="2000" b="1" dirty="0" smtClean="0">
                          <a:solidFill>
                            <a:schemeClr val="tx1"/>
                          </a:solidFill>
                          <a:effectLst/>
                          <a:latin typeface="Times New Roman" panose="02020603050405020304" pitchFamily="18" charset="0"/>
                          <a:cs typeface="Times New Roman" panose="02020603050405020304" pitchFamily="18" charset="0"/>
                        </a:rPr>
                        <a:t>Sınav </a:t>
                      </a:r>
                      <a:r>
                        <a:rPr lang="tr-TR" sz="2000" b="1" dirty="0">
                          <a:solidFill>
                            <a:schemeClr val="tx1"/>
                          </a:solidFill>
                          <a:effectLst/>
                          <a:latin typeface="Times New Roman" panose="02020603050405020304" pitchFamily="18" charset="0"/>
                          <a:cs typeface="Times New Roman" panose="02020603050405020304" pitchFamily="18" charset="0"/>
                        </a:rPr>
                        <a:t>Kodu</a:t>
                      </a:r>
                      <a:endParaRPr lang="tr-TR"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solidFill>
                      <a:srgbClr val="57E3D6"/>
                    </a:solidFill>
                  </a:tcPr>
                </a:tc>
                <a:tc>
                  <a:txBody>
                    <a:bodyPr/>
                    <a:lstStyle/>
                    <a:p>
                      <a:pPr algn="ctr">
                        <a:lnSpc>
                          <a:spcPct val="107000"/>
                        </a:lnSpc>
                        <a:spcAft>
                          <a:spcPts val="0"/>
                        </a:spcAft>
                      </a:pPr>
                      <a:r>
                        <a:rPr lang="tr-TR" sz="2000" b="1" dirty="0">
                          <a:solidFill>
                            <a:schemeClr val="tx1"/>
                          </a:solidFill>
                          <a:effectLst/>
                          <a:latin typeface="Times New Roman" panose="02020603050405020304" pitchFamily="18" charset="0"/>
                          <a:cs typeface="Times New Roman" panose="02020603050405020304" pitchFamily="18" charset="0"/>
                        </a:rPr>
                        <a:t>Sınav Konusu Adı</a:t>
                      </a:r>
                      <a:endParaRPr lang="tr-TR"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solidFill>
                      <a:srgbClr val="57E3D6"/>
                    </a:solidFill>
                  </a:tcPr>
                </a:tc>
              </a:tr>
              <a:tr h="272690">
                <a:tc>
                  <a:txBody>
                    <a:bodyPr/>
                    <a:lstStyle/>
                    <a:p>
                      <a:pPr algn="ctr">
                        <a:lnSpc>
                          <a:spcPct val="107000"/>
                        </a:lnSpc>
                        <a:spcAft>
                          <a:spcPts val="0"/>
                        </a:spcAft>
                      </a:pPr>
                      <a:r>
                        <a:rPr lang="tr-TR" sz="1400" b="1" dirty="0">
                          <a:solidFill>
                            <a:schemeClr val="tx1"/>
                          </a:solidFill>
                          <a:effectLst/>
                          <a:latin typeface="Times New Roman" panose="02020603050405020304" pitchFamily="18" charset="0"/>
                          <a:cs typeface="Times New Roman" panose="02020603050405020304" pitchFamily="18" charset="0"/>
                        </a:rPr>
                        <a:t>1001</a:t>
                      </a:r>
                      <a:endParaRPr lang="tr-TR"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solidFill>
                      <a:srgbClr val="57E3D6"/>
                    </a:solidFill>
                  </a:tcPr>
                </a:tc>
                <a:tc>
                  <a:txBody>
                    <a:bodyPr/>
                    <a:lstStyle/>
                    <a:p>
                      <a:pPr algn="just">
                        <a:lnSpc>
                          <a:spcPct val="107000"/>
                        </a:lnSpc>
                        <a:spcAft>
                          <a:spcPts val="0"/>
                        </a:spcAft>
                      </a:pPr>
                      <a:r>
                        <a:rPr lang="tr-TR" sz="1400" b="1" dirty="0">
                          <a:solidFill>
                            <a:schemeClr val="tx1"/>
                          </a:solidFill>
                          <a:effectLst/>
                          <a:latin typeface="Times New Roman" panose="02020603050405020304" pitchFamily="18" charset="0"/>
                          <a:cs typeface="Times New Roman" panose="02020603050405020304" pitchFamily="18" charset="0"/>
                        </a:rPr>
                        <a:t>Dar Kapsamlı Sermaye Piyasası Mevzuatı ve Meslek Kuralları</a:t>
                      </a:r>
                      <a:endParaRPr lang="tr-TR"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solidFill>
                      <a:srgbClr val="57E3D6"/>
                    </a:solidFill>
                  </a:tcPr>
                </a:tc>
              </a:tr>
              <a:tr h="272690">
                <a:tc>
                  <a:txBody>
                    <a:bodyPr/>
                    <a:lstStyle/>
                    <a:p>
                      <a:pPr algn="ctr">
                        <a:lnSpc>
                          <a:spcPct val="107000"/>
                        </a:lnSpc>
                        <a:spcAft>
                          <a:spcPts val="0"/>
                        </a:spcAft>
                      </a:pPr>
                      <a:r>
                        <a:rPr lang="tr-TR" sz="1400" b="1" dirty="0">
                          <a:solidFill>
                            <a:schemeClr val="tx1"/>
                          </a:solidFill>
                          <a:effectLst/>
                          <a:latin typeface="Times New Roman" panose="02020603050405020304" pitchFamily="18" charset="0"/>
                          <a:cs typeface="Times New Roman" panose="02020603050405020304" pitchFamily="18" charset="0"/>
                        </a:rPr>
                        <a:t>1002</a:t>
                      </a:r>
                      <a:endParaRPr lang="tr-TR"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solidFill>
                      <a:srgbClr val="57E3D6"/>
                    </a:solidFill>
                  </a:tcPr>
                </a:tc>
                <a:tc>
                  <a:txBody>
                    <a:bodyPr/>
                    <a:lstStyle/>
                    <a:p>
                      <a:pPr algn="just">
                        <a:lnSpc>
                          <a:spcPct val="107000"/>
                        </a:lnSpc>
                        <a:spcAft>
                          <a:spcPts val="0"/>
                        </a:spcAft>
                      </a:pPr>
                      <a:r>
                        <a:rPr lang="tr-TR" sz="1400" b="1" dirty="0">
                          <a:solidFill>
                            <a:schemeClr val="tx1"/>
                          </a:solidFill>
                          <a:effectLst/>
                          <a:latin typeface="Times New Roman" panose="02020603050405020304" pitchFamily="18" charset="0"/>
                          <a:cs typeface="Times New Roman" panose="02020603050405020304" pitchFamily="18" charset="0"/>
                        </a:rPr>
                        <a:t>Geniş Kapsamlı Sermaye Piyasası Mevzuatı ve Meslek Kuralları</a:t>
                      </a:r>
                      <a:endParaRPr lang="tr-TR"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solidFill>
                      <a:srgbClr val="57E3D6"/>
                    </a:solidFill>
                  </a:tcPr>
                </a:tc>
              </a:tr>
              <a:tr h="272690">
                <a:tc>
                  <a:txBody>
                    <a:bodyPr/>
                    <a:lstStyle/>
                    <a:p>
                      <a:pPr algn="ctr">
                        <a:lnSpc>
                          <a:spcPct val="107000"/>
                        </a:lnSpc>
                        <a:spcAft>
                          <a:spcPts val="0"/>
                        </a:spcAft>
                      </a:pPr>
                      <a:r>
                        <a:rPr lang="tr-TR" sz="1400" b="1">
                          <a:solidFill>
                            <a:schemeClr val="tx1"/>
                          </a:solidFill>
                          <a:effectLst/>
                          <a:latin typeface="Times New Roman" panose="02020603050405020304" pitchFamily="18" charset="0"/>
                          <a:cs typeface="Times New Roman" panose="02020603050405020304" pitchFamily="18" charset="0"/>
                        </a:rPr>
                        <a:t>1003</a:t>
                      </a:r>
                      <a:endParaRPr lang="tr-TR"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solidFill>
                      <a:srgbClr val="57E3D6"/>
                    </a:solidFill>
                  </a:tcPr>
                </a:tc>
                <a:tc>
                  <a:txBody>
                    <a:bodyPr/>
                    <a:lstStyle/>
                    <a:p>
                      <a:pPr algn="just">
                        <a:lnSpc>
                          <a:spcPct val="107000"/>
                        </a:lnSpc>
                        <a:spcAft>
                          <a:spcPts val="0"/>
                        </a:spcAft>
                      </a:pPr>
                      <a:r>
                        <a:rPr lang="tr-TR" sz="1400" b="1" dirty="0">
                          <a:solidFill>
                            <a:schemeClr val="tx1"/>
                          </a:solidFill>
                          <a:effectLst/>
                          <a:latin typeface="Times New Roman" panose="02020603050405020304" pitchFamily="18" charset="0"/>
                          <a:cs typeface="Times New Roman" panose="02020603050405020304" pitchFamily="18" charset="0"/>
                        </a:rPr>
                        <a:t>Sermaye Piyasası Araçları 1</a:t>
                      </a:r>
                      <a:endParaRPr lang="tr-TR"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solidFill>
                      <a:srgbClr val="57E3D6"/>
                    </a:solidFill>
                  </a:tcPr>
                </a:tc>
              </a:tr>
              <a:tr h="272690">
                <a:tc>
                  <a:txBody>
                    <a:bodyPr/>
                    <a:lstStyle/>
                    <a:p>
                      <a:pPr algn="ctr">
                        <a:lnSpc>
                          <a:spcPct val="107000"/>
                        </a:lnSpc>
                        <a:spcAft>
                          <a:spcPts val="0"/>
                        </a:spcAft>
                      </a:pPr>
                      <a:r>
                        <a:rPr lang="tr-TR" sz="1400" b="1">
                          <a:solidFill>
                            <a:schemeClr val="tx1"/>
                          </a:solidFill>
                          <a:effectLst/>
                          <a:latin typeface="Times New Roman" panose="02020603050405020304" pitchFamily="18" charset="0"/>
                          <a:cs typeface="Times New Roman" panose="02020603050405020304" pitchFamily="18" charset="0"/>
                        </a:rPr>
                        <a:t>1004</a:t>
                      </a:r>
                      <a:endParaRPr lang="tr-TR"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solidFill>
                      <a:srgbClr val="57E3D6"/>
                    </a:solidFill>
                  </a:tcPr>
                </a:tc>
                <a:tc>
                  <a:txBody>
                    <a:bodyPr/>
                    <a:lstStyle/>
                    <a:p>
                      <a:pPr algn="just">
                        <a:lnSpc>
                          <a:spcPct val="107000"/>
                        </a:lnSpc>
                        <a:spcAft>
                          <a:spcPts val="0"/>
                        </a:spcAft>
                      </a:pPr>
                      <a:r>
                        <a:rPr lang="tr-TR" sz="1400" b="1" dirty="0">
                          <a:solidFill>
                            <a:schemeClr val="tx1"/>
                          </a:solidFill>
                          <a:effectLst/>
                          <a:latin typeface="Times New Roman" panose="02020603050405020304" pitchFamily="18" charset="0"/>
                          <a:cs typeface="Times New Roman" panose="02020603050405020304" pitchFamily="18" charset="0"/>
                        </a:rPr>
                        <a:t>Sermaye Piyasası Araçları 2</a:t>
                      </a:r>
                      <a:endParaRPr lang="tr-TR"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solidFill>
                      <a:srgbClr val="57E3D6"/>
                    </a:solidFill>
                  </a:tcPr>
                </a:tc>
              </a:tr>
              <a:tr h="272690">
                <a:tc>
                  <a:txBody>
                    <a:bodyPr/>
                    <a:lstStyle/>
                    <a:p>
                      <a:pPr algn="ctr">
                        <a:lnSpc>
                          <a:spcPct val="107000"/>
                        </a:lnSpc>
                        <a:spcAft>
                          <a:spcPts val="0"/>
                        </a:spcAft>
                      </a:pPr>
                      <a:r>
                        <a:rPr lang="tr-TR" sz="1400" b="1">
                          <a:solidFill>
                            <a:schemeClr val="tx1"/>
                          </a:solidFill>
                          <a:effectLst/>
                          <a:latin typeface="Times New Roman" panose="02020603050405020304" pitchFamily="18" charset="0"/>
                          <a:cs typeface="Times New Roman" panose="02020603050405020304" pitchFamily="18" charset="0"/>
                        </a:rPr>
                        <a:t>1005</a:t>
                      </a:r>
                      <a:endParaRPr lang="tr-TR"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solidFill>
                      <a:srgbClr val="57E3D6"/>
                    </a:solidFill>
                  </a:tcPr>
                </a:tc>
                <a:tc>
                  <a:txBody>
                    <a:bodyPr/>
                    <a:lstStyle/>
                    <a:p>
                      <a:pPr algn="just">
                        <a:lnSpc>
                          <a:spcPct val="107000"/>
                        </a:lnSpc>
                        <a:spcAft>
                          <a:spcPts val="0"/>
                        </a:spcAft>
                      </a:pPr>
                      <a:r>
                        <a:rPr lang="tr-TR" sz="1400" b="1" dirty="0">
                          <a:solidFill>
                            <a:schemeClr val="tx1"/>
                          </a:solidFill>
                          <a:effectLst/>
                          <a:latin typeface="Times New Roman" panose="02020603050405020304" pitchFamily="18" charset="0"/>
                          <a:cs typeface="Times New Roman" panose="02020603050405020304" pitchFamily="18" charset="0"/>
                        </a:rPr>
                        <a:t>Yatırım Kuruluşları</a:t>
                      </a:r>
                      <a:endParaRPr lang="tr-TR"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solidFill>
                      <a:srgbClr val="57E3D6"/>
                    </a:solidFill>
                  </a:tcPr>
                </a:tc>
              </a:tr>
              <a:tr h="272690">
                <a:tc>
                  <a:txBody>
                    <a:bodyPr/>
                    <a:lstStyle/>
                    <a:p>
                      <a:pPr algn="ctr">
                        <a:lnSpc>
                          <a:spcPct val="107000"/>
                        </a:lnSpc>
                        <a:spcAft>
                          <a:spcPts val="0"/>
                        </a:spcAft>
                      </a:pPr>
                      <a:r>
                        <a:rPr lang="tr-TR" sz="1400" b="1">
                          <a:solidFill>
                            <a:schemeClr val="tx1"/>
                          </a:solidFill>
                          <a:effectLst/>
                          <a:latin typeface="Times New Roman" panose="02020603050405020304" pitchFamily="18" charset="0"/>
                          <a:cs typeface="Times New Roman" panose="02020603050405020304" pitchFamily="18" charset="0"/>
                        </a:rPr>
                        <a:t>1006</a:t>
                      </a:r>
                      <a:endParaRPr lang="tr-TR"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solidFill>
                      <a:srgbClr val="57E3D6"/>
                    </a:solidFill>
                  </a:tcPr>
                </a:tc>
                <a:tc>
                  <a:txBody>
                    <a:bodyPr/>
                    <a:lstStyle/>
                    <a:p>
                      <a:pPr algn="just">
                        <a:lnSpc>
                          <a:spcPct val="107000"/>
                        </a:lnSpc>
                        <a:spcAft>
                          <a:spcPts val="0"/>
                        </a:spcAft>
                      </a:pPr>
                      <a:r>
                        <a:rPr lang="tr-TR" sz="1400" b="1" dirty="0">
                          <a:solidFill>
                            <a:schemeClr val="tx1"/>
                          </a:solidFill>
                          <a:effectLst/>
                          <a:latin typeface="Times New Roman" panose="02020603050405020304" pitchFamily="18" charset="0"/>
                          <a:cs typeface="Times New Roman" panose="02020603050405020304" pitchFamily="18" charset="0"/>
                        </a:rPr>
                        <a:t>Finansal Piyasalar</a:t>
                      </a:r>
                      <a:endParaRPr lang="tr-TR"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solidFill>
                      <a:srgbClr val="57E3D6"/>
                    </a:solidFill>
                  </a:tcPr>
                </a:tc>
              </a:tr>
              <a:tr h="272690">
                <a:tc>
                  <a:txBody>
                    <a:bodyPr/>
                    <a:lstStyle/>
                    <a:p>
                      <a:pPr algn="ctr">
                        <a:lnSpc>
                          <a:spcPct val="107000"/>
                        </a:lnSpc>
                        <a:spcAft>
                          <a:spcPts val="0"/>
                        </a:spcAft>
                      </a:pPr>
                      <a:r>
                        <a:rPr lang="tr-TR" sz="1400" b="1">
                          <a:solidFill>
                            <a:schemeClr val="tx1"/>
                          </a:solidFill>
                          <a:effectLst/>
                          <a:latin typeface="Times New Roman" panose="02020603050405020304" pitchFamily="18" charset="0"/>
                          <a:cs typeface="Times New Roman" panose="02020603050405020304" pitchFamily="18" charset="0"/>
                        </a:rPr>
                        <a:t>1007</a:t>
                      </a:r>
                      <a:endParaRPr lang="tr-TR"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solidFill>
                      <a:srgbClr val="57E3D6"/>
                    </a:solidFill>
                  </a:tcPr>
                </a:tc>
                <a:tc>
                  <a:txBody>
                    <a:bodyPr/>
                    <a:lstStyle/>
                    <a:p>
                      <a:pPr algn="just">
                        <a:lnSpc>
                          <a:spcPct val="107000"/>
                        </a:lnSpc>
                        <a:spcAft>
                          <a:spcPts val="0"/>
                        </a:spcAft>
                      </a:pPr>
                      <a:r>
                        <a:rPr lang="tr-TR" sz="1400" b="1" dirty="0">
                          <a:solidFill>
                            <a:schemeClr val="tx1"/>
                          </a:solidFill>
                          <a:effectLst/>
                          <a:latin typeface="Times New Roman" panose="02020603050405020304" pitchFamily="18" charset="0"/>
                          <a:cs typeface="Times New Roman" panose="02020603050405020304" pitchFamily="18" charset="0"/>
                        </a:rPr>
                        <a:t>Finansal Yönetim ve Mali Analiz</a:t>
                      </a:r>
                      <a:endParaRPr lang="tr-TR"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solidFill>
                      <a:srgbClr val="57E3D6"/>
                    </a:solidFill>
                  </a:tcPr>
                </a:tc>
              </a:tr>
              <a:tr h="272690">
                <a:tc>
                  <a:txBody>
                    <a:bodyPr/>
                    <a:lstStyle/>
                    <a:p>
                      <a:pPr algn="ctr">
                        <a:lnSpc>
                          <a:spcPct val="107000"/>
                        </a:lnSpc>
                        <a:spcAft>
                          <a:spcPts val="0"/>
                        </a:spcAft>
                      </a:pPr>
                      <a:r>
                        <a:rPr lang="tr-TR" sz="1400" b="1">
                          <a:solidFill>
                            <a:schemeClr val="tx1"/>
                          </a:solidFill>
                          <a:effectLst/>
                          <a:latin typeface="Times New Roman" panose="02020603050405020304" pitchFamily="18" charset="0"/>
                          <a:cs typeface="Times New Roman" panose="02020603050405020304" pitchFamily="18" charset="0"/>
                        </a:rPr>
                        <a:t>1008</a:t>
                      </a:r>
                      <a:endParaRPr lang="tr-TR"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solidFill>
                      <a:srgbClr val="57E3D6"/>
                    </a:solidFill>
                  </a:tcPr>
                </a:tc>
                <a:tc>
                  <a:txBody>
                    <a:bodyPr/>
                    <a:lstStyle/>
                    <a:p>
                      <a:pPr algn="just">
                        <a:lnSpc>
                          <a:spcPct val="107000"/>
                        </a:lnSpc>
                        <a:spcAft>
                          <a:spcPts val="0"/>
                        </a:spcAft>
                      </a:pPr>
                      <a:r>
                        <a:rPr lang="tr-TR" sz="1400" b="1" dirty="0">
                          <a:solidFill>
                            <a:schemeClr val="tx1"/>
                          </a:solidFill>
                          <a:effectLst/>
                          <a:latin typeface="Times New Roman" panose="02020603050405020304" pitchFamily="18" charset="0"/>
                          <a:cs typeface="Times New Roman" panose="02020603050405020304" pitchFamily="18" charset="0"/>
                        </a:rPr>
                        <a:t>Genel Ekonomi</a:t>
                      </a:r>
                      <a:endParaRPr lang="tr-TR"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solidFill>
                      <a:srgbClr val="57E3D6"/>
                    </a:solidFill>
                  </a:tcPr>
                </a:tc>
              </a:tr>
              <a:tr h="272690">
                <a:tc>
                  <a:txBody>
                    <a:bodyPr/>
                    <a:lstStyle/>
                    <a:p>
                      <a:pPr algn="ctr">
                        <a:lnSpc>
                          <a:spcPct val="107000"/>
                        </a:lnSpc>
                        <a:spcAft>
                          <a:spcPts val="0"/>
                        </a:spcAft>
                      </a:pPr>
                      <a:r>
                        <a:rPr lang="tr-TR" sz="1400" b="1">
                          <a:solidFill>
                            <a:schemeClr val="tx1"/>
                          </a:solidFill>
                          <a:effectLst/>
                          <a:latin typeface="Times New Roman" panose="02020603050405020304" pitchFamily="18" charset="0"/>
                          <a:cs typeface="Times New Roman" panose="02020603050405020304" pitchFamily="18" charset="0"/>
                        </a:rPr>
                        <a:t>1009</a:t>
                      </a:r>
                      <a:endParaRPr lang="tr-TR"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solidFill>
                      <a:srgbClr val="57E3D6"/>
                    </a:solidFill>
                  </a:tcPr>
                </a:tc>
                <a:tc>
                  <a:txBody>
                    <a:bodyPr/>
                    <a:lstStyle/>
                    <a:p>
                      <a:pPr algn="just">
                        <a:lnSpc>
                          <a:spcPct val="107000"/>
                        </a:lnSpc>
                        <a:spcAft>
                          <a:spcPts val="0"/>
                        </a:spcAft>
                      </a:pPr>
                      <a:r>
                        <a:rPr lang="tr-TR" sz="1400" b="1" dirty="0">
                          <a:solidFill>
                            <a:schemeClr val="tx1"/>
                          </a:solidFill>
                          <a:effectLst/>
                          <a:latin typeface="Times New Roman" panose="02020603050405020304" pitchFamily="18" charset="0"/>
                          <a:cs typeface="Times New Roman" panose="02020603050405020304" pitchFamily="18" charset="0"/>
                        </a:rPr>
                        <a:t>Temel Finans Matematiği ve Değerleme Yöntemleri</a:t>
                      </a:r>
                      <a:endParaRPr lang="tr-TR"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solidFill>
                      <a:srgbClr val="57E3D6"/>
                    </a:solidFill>
                  </a:tcPr>
                </a:tc>
              </a:tr>
              <a:tr h="272690">
                <a:tc>
                  <a:txBody>
                    <a:bodyPr/>
                    <a:lstStyle/>
                    <a:p>
                      <a:pPr algn="ctr">
                        <a:lnSpc>
                          <a:spcPct val="107000"/>
                        </a:lnSpc>
                        <a:spcAft>
                          <a:spcPts val="0"/>
                        </a:spcAft>
                      </a:pPr>
                      <a:r>
                        <a:rPr lang="tr-TR" sz="1400" b="1">
                          <a:solidFill>
                            <a:schemeClr val="tx1"/>
                          </a:solidFill>
                          <a:effectLst/>
                          <a:latin typeface="Times New Roman" panose="02020603050405020304" pitchFamily="18" charset="0"/>
                          <a:cs typeface="Times New Roman" panose="02020603050405020304" pitchFamily="18" charset="0"/>
                        </a:rPr>
                        <a:t>1010</a:t>
                      </a:r>
                      <a:endParaRPr lang="tr-TR"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solidFill>
                      <a:srgbClr val="57E3D6"/>
                    </a:solidFill>
                  </a:tcPr>
                </a:tc>
                <a:tc>
                  <a:txBody>
                    <a:bodyPr/>
                    <a:lstStyle/>
                    <a:p>
                      <a:pPr algn="just">
                        <a:lnSpc>
                          <a:spcPct val="107000"/>
                        </a:lnSpc>
                        <a:spcAft>
                          <a:spcPts val="0"/>
                        </a:spcAft>
                      </a:pPr>
                      <a:r>
                        <a:rPr lang="tr-TR" sz="1400" b="1" dirty="0">
                          <a:solidFill>
                            <a:schemeClr val="tx1"/>
                          </a:solidFill>
                          <a:effectLst/>
                          <a:latin typeface="Times New Roman" panose="02020603050405020304" pitchFamily="18" charset="0"/>
                          <a:cs typeface="Times New Roman" panose="02020603050405020304" pitchFamily="18" charset="0"/>
                        </a:rPr>
                        <a:t>Ticaret Hukuku</a:t>
                      </a:r>
                      <a:endParaRPr lang="tr-TR"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solidFill>
                      <a:srgbClr val="57E3D6"/>
                    </a:solidFill>
                  </a:tcPr>
                </a:tc>
              </a:tr>
              <a:tr h="272690">
                <a:tc>
                  <a:txBody>
                    <a:bodyPr/>
                    <a:lstStyle/>
                    <a:p>
                      <a:pPr algn="ctr">
                        <a:lnSpc>
                          <a:spcPct val="107000"/>
                        </a:lnSpc>
                        <a:spcAft>
                          <a:spcPts val="0"/>
                        </a:spcAft>
                      </a:pPr>
                      <a:r>
                        <a:rPr lang="tr-TR" sz="1400" b="1">
                          <a:solidFill>
                            <a:schemeClr val="tx1"/>
                          </a:solidFill>
                          <a:effectLst/>
                          <a:latin typeface="Times New Roman" panose="02020603050405020304" pitchFamily="18" charset="0"/>
                          <a:cs typeface="Times New Roman" panose="02020603050405020304" pitchFamily="18" charset="0"/>
                        </a:rPr>
                        <a:t>1011</a:t>
                      </a:r>
                      <a:endParaRPr lang="tr-TR"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solidFill>
                      <a:srgbClr val="57E3D6"/>
                    </a:solidFill>
                  </a:tcPr>
                </a:tc>
                <a:tc>
                  <a:txBody>
                    <a:bodyPr/>
                    <a:lstStyle/>
                    <a:p>
                      <a:pPr algn="just">
                        <a:lnSpc>
                          <a:spcPct val="107000"/>
                        </a:lnSpc>
                        <a:spcAft>
                          <a:spcPts val="0"/>
                        </a:spcAft>
                      </a:pPr>
                      <a:r>
                        <a:rPr lang="tr-TR" sz="1400" b="1" dirty="0">
                          <a:solidFill>
                            <a:schemeClr val="tx1"/>
                          </a:solidFill>
                          <a:effectLst/>
                          <a:latin typeface="Times New Roman" panose="02020603050405020304" pitchFamily="18" charset="0"/>
                          <a:cs typeface="Times New Roman" panose="02020603050405020304" pitchFamily="18" charset="0"/>
                        </a:rPr>
                        <a:t>Türev Araçlar Piyasalar Ve Risk Yönetimi</a:t>
                      </a:r>
                      <a:endParaRPr lang="tr-TR"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solidFill>
                      <a:srgbClr val="57E3D6"/>
                    </a:solidFill>
                  </a:tcPr>
                </a:tc>
              </a:tr>
              <a:tr h="272690">
                <a:tc>
                  <a:txBody>
                    <a:bodyPr/>
                    <a:lstStyle/>
                    <a:p>
                      <a:pPr algn="ctr">
                        <a:lnSpc>
                          <a:spcPct val="107000"/>
                        </a:lnSpc>
                        <a:spcAft>
                          <a:spcPts val="0"/>
                        </a:spcAft>
                      </a:pPr>
                      <a:r>
                        <a:rPr lang="tr-TR" sz="1400" b="1">
                          <a:solidFill>
                            <a:schemeClr val="tx1"/>
                          </a:solidFill>
                          <a:effectLst/>
                          <a:latin typeface="Times New Roman" panose="02020603050405020304" pitchFamily="18" charset="0"/>
                          <a:cs typeface="Times New Roman" panose="02020603050405020304" pitchFamily="18" charset="0"/>
                        </a:rPr>
                        <a:t>1012</a:t>
                      </a:r>
                      <a:endParaRPr lang="tr-TR"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solidFill>
                      <a:srgbClr val="57E3D6"/>
                    </a:solidFill>
                  </a:tcPr>
                </a:tc>
                <a:tc>
                  <a:txBody>
                    <a:bodyPr/>
                    <a:lstStyle/>
                    <a:p>
                      <a:pPr algn="just">
                        <a:lnSpc>
                          <a:spcPct val="107000"/>
                        </a:lnSpc>
                        <a:spcAft>
                          <a:spcPts val="0"/>
                        </a:spcAft>
                      </a:pPr>
                      <a:r>
                        <a:rPr lang="tr-TR" sz="1400" b="1" dirty="0">
                          <a:solidFill>
                            <a:schemeClr val="tx1"/>
                          </a:solidFill>
                          <a:effectLst/>
                          <a:latin typeface="Times New Roman" panose="02020603050405020304" pitchFamily="18" charset="0"/>
                          <a:cs typeface="Times New Roman" panose="02020603050405020304" pitchFamily="18" charset="0"/>
                        </a:rPr>
                        <a:t>Takas Saklama Ve Operasyon İşlemleri</a:t>
                      </a:r>
                      <a:endParaRPr lang="tr-TR"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solidFill>
                      <a:srgbClr val="57E3D6"/>
                    </a:solidFill>
                  </a:tcPr>
                </a:tc>
              </a:tr>
              <a:tr h="272690">
                <a:tc>
                  <a:txBody>
                    <a:bodyPr/>
                    <a:lstStyle/>
                    <a:p>
                      <a:pPr algn="ctr">
                        <a:lnSpc>
                          <a:spcPct val="107000"/>
                        </a:lnSpc>
                        <a:spcAft>
                          <a:spcPts val="0"/>
                        </a:spcAft>
                      </a:pPr>
                      <a:r>
                        <a:rPr lang="tr-TR" sz="1400" b="1">
                          <a:solidFill>
                            <a:schemeClr val="tx1"/>
                          </a:solidFill>
                          <a:effectLst/>
                          <a:latin typeface="Times New Roman" panose="02020603050405020304" pitchFamily="18" charset="0"/>
                          <a:cs typeface="Times New Roman" panose="02020603050405020304" pitchFamily="18" charset="0"/>
                        </a:rPr>
                        <a:t>1013</a:t>
                      </a:r>
                      <a:endParaRPr lang="tr-TR"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solidFill>
                      <a:srgbClr val="57E3D6"/>
                    </a:solidFill>
                  </a:tcPr>
                </a:tc>
                <a:tc>
                  <a:txBody>
                    <a:bodyPr/>
                    <a:lstStyle/>
                    <a:p>
                      <a:pPr algn="just">
                        <a:lnSpc>
                          <a:spcPct val="107000"/>
                        </a:lnSpc>
                        <a:spcAft>
                          <a:spcPts val="0"/>
                        </a:spcAft>
                      </a:pPr>
                      <a:r>
                        <a:rPr lang="tr-TR" sz="1400" b="1" dirty="0">
                          <a:solidFill>
                            <a:schemeClr val="tx1"/>
                          </a:solidFill>
                          <a:effectLst/>
                          <a:latin typeface="Times New Roman" panose="02020603050405020304" pitchFamily="18" charset="0"/>
                          <a:cs typeface="Times New Roman" panose="02020603050405020304" pitchFamily="18" charset="0"/>
                        </a:rPr>
                        <a:t>Kurumlarda ve Sermaye Piyasasında Vergilendirme</a:t>
                      </a:r>
                      <a:endParaRPr lang="tr-TR"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solidFill>
                      <a:srgbClr val="57E3D6"/>
                    </a:solidFill>
                  </a:tcPr>
                </a:tc>
              </a:tr>
              <a:tr h="272690">
                <a:tc>
                  <a:txBody>
                    <a:bodyPr/>
                    <a:lstStyle/>
                    <a:p>
                      <a:pPr algn="ctr">
                        <a:lnSpc>
                          <a:spcPct val="107000"/>
                        </a:lnSpc>
                        <a:spcAft>
                          <a:spcPts val="0"/>
                        </a:spcAft>
                      </a:pPr>
                      <a:r>
                        <a:rPr lang="tr-TR" sz="1400" b="1">
                          <a:solidFill>
                            <a:schemeClr val="tx1"/>
                          </a:solidFill>
                          <a:effectLst/>
                          <a:latin typeface="Times New Roman" panose="02020603050405020304" pitchFamily="18" charset="0"/>
                          <a:cs typeface="Times New Roman" panose="02020603050405020304" pitchFamily="18" charset="0"/>
                        </a:rPr>
                        <a:t>1014</a:t>
                      </a:r>
                      <a:endParaRPr lang="tr-TR"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solidFill>
                      <a:srgbClr val="57E3D6"/>
                    </a:solidFill>
                  </a:tcPr>
                </a:tc>
                <a:tc>
                  <a:txBody>
                    <a:bodyPr/>
                    <a:lstStyle/>
                    <a:p>
                      <a:pPr algn="just">
                        <a:lnSpc>
                          <a:spcPct val="107000"/>
                        </a:lnSpc>
                        <a:spcAft>
                          <a:spcPts val="0"/>
                        </a:spcAft>
                      </a:pPr>
                      <a:r>
                        <a:rPr lang="tr-TR" sz="1400" b="1" dirty="0">
                          <a:solidFill>
                            <a:srgbClr val="FF0000"/>
                          </a:solidFill>
                          <a:effectLst/>
                          <a:latin typeface="Times New Roman" panose="02020603050405020304" pitchFamily="18" charset="0"/>
                          <a:cs typeface="Times New Roman" panose="02020603050405020304" pitchFamily="18" charset="0"/>
                        </a:rPr>
                        <a:t>Gayrimenkul Değerleme Esasları</a:t>
                      </a:r>
                      <a:endParaRPr lang="tr-TR"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solidFill>
                      <a:srgbClr val="57E3D6"/>
                    </a:solidFill>
                  </a:tcPr>
                </a:tc>
              </a:tr>
              <a:tr h="272690">
                <a:tc>
                  <a:txBody>
                    <a:bodyPr/>
                    <a:lstStyle/>
                    <a:p>
                      <a:pPr algn="ctr">
                        <a:lnSpc>
                          <a:spcPct val="107000"/>
                        </a:lnSpc>
                        <a:spcAft>
                          <a:spcPts val="0"/>
                        </a:spcAft>
                      </a:pPr>
                      <a:r>
                        <a:rPr lang="tr-TR" sz="1400" b="1">
                          <a:solidFill>
                            <a:schemeClr val="tx1"/>
                          </a:solidFill>
                          <a:effectLst/>
                          <a:latin typeface="Times New Roman" panose="02020603050405020304" pitchFamily="18" charset="0"/>
                          <a:cs typeface="Times New Roman" panose="02020603050405020304" pitchFamily="18" charset="0"/>
                        </a:rPr>
                        <a:t>1015</a:t>
                      </a:r>
                      <a:endParaRPr lang="tr-TR"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solidFill>
                      <a:srgbClr val="57E3D6"/>
                    </a:solidFill>
                  </a:tcPr>
                </a:tc>
                <a:tc>
                  <a:txBody>
                    <a:bodyPr/>
                    <a:lstStyle/>
                    <a:p>
                      <a:pPr algn="just">
                        <a:lnSpc>
                          <a:spcPct val="107000"/>
                        </a:lnSpc>
                        <a:spcAft>
                          <a:spcPts val="0"/>
                        </a:spcAft>
                      </a:pPr>
                      <a:r>
                        <a:rPr lang="tr-TR" sz="1400" b="1" dirty="0">
                          <a:solidFill>
                            <a:srgbClr val="FF0000"/>
                          </a:solidFill>
                          <a:effectLst/>
                          <a:latin typeface="Times New Roman" panose="02020603050405020304" pitchFamily="18" charset="0"/>
                          <a:cs typeface="Times New Roman" panose="02020603050405020304" pitchFamily="18" charset="0"/>
                        </a:rPr>
                        <a:t>İnşaat Ve Gayrimenkul Muhasebesi</a:t>
                      </a:r>
                      <a:endParaRPr lang="tr-TR"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solidFill>
                      <a:srgbClr val="57E3D6"/>
                    </a:solidFill>
                  </a:tcPr>
                </a:tc>
              </a:tr>
              <a:tr h="272690">
                <a:tc>
                  <a:txBody>
                    <a:bodyPr/>
                    <a:lstStyle/>
                    <a:p>
                      <a:pPr algn="ctr">
                        <a:lnSpc>
                          <a:spcPct val="107000"/>
                        </a:lnSpc>
                        <a:spcAft>
                          <a:spcPts val="0"/>
                        </a:spcAft>
                      </a:pPr>
                      <a:r>
                        <a:rPr lang="tr-TR" sz="1400" b="1">
                          <a:solidFill>
                            <a:schemeClr val="tx1"/>
                          </a:solidFill>
                          <a:effectLst/>
                          <a:latin typeface="Times New Roman" panose="02020603050405020304" pitchFamily="18" charset="0"/>
                          <a:cs typeface="Times New Roman" panose="02020603050405020304" pitchFamily="18" charset="0"/>
                        </a:rPr>
                        <a:t>1016</a:t>
                      </a:r>
                      <a:endParaRPr lang="tr-TR"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solidFill>
                      <a:srgbClr val="57E3D6"/>
                    </a:solidFill>
                  </a:tcPr>
                </a:tc>
                <a:tc>
                  <a:txBody>
                    <a:bodyPr/>
                    <a:lstStyle/>
                    <a:p>
                      <a:pPr algn="just">
                        <a:lnSpc>
                          <a:spcPct val="107000"/>
                        </a:lnSpc>
                        <a:spcAft>
                          <a:spcPts val="0"/>
                        </a:spcAft>
                      </a:pPr>
                      <a:r>
                        <a:rPr lang="tr-TR" sz="1400" b="1" dirty="0">
                          <a:solidFill>
                            <a:schemeClr val="tx1"/>
                          </a:solidFill>
                          <a:effectLst/>
                          <a:latin typeface="Times New Roman" panose="02020603050405020304" pitchFamily="18" charset="0"/>
                          <a:cs typeface="Times New Roman" panose="02020603050405020304" pitchFamily="18" charset="0"/>
                        </a:rPr>
                        <a:t>Muhasebe ve Finansal Raporlama</a:t>
                      </a:r>
                      <a:endParaRPr lang="tr-TR"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solidFill>
                      <a:srgbClr val="57E3D6"/>
                    </a:solidFill>
                  </a:tcPr>
                </a:tc>
              </a:tr>
              <a:tr h="272690">
                <a:tc>
                  <a:txBody>
                    <a:bodyPr/>
                    <a:lstStyle/>
                    <a:p>
                      <a:pPr algn="ctr">
                        <a:lnSpc>
                          <a:spcPct val="107000"/>
                        </a:lnSpc>
                        <a:spcAft>
                          <a:spcPts val="0"/>
                        </a:spcAft>
                      </a:pPr>
                      <a:r>
                        <a:rPr lang="tr-TR" sz="1400" b="1">
                          <a:solidFill>
                            <a:schemeClr val="tx1"/>
                          </a:solidFill>
                          <a:effectLst/>
                          <a:latin typeface="Times New Roman" panose="02020603050405020304" pitchFamily="18" charset="0"/>
                          <a:cs typeface="Times New Roman" panose="02020603050405020304" pitchFamily="18" charset="0"/>
                        </a:rPr>
                        <a:t>1017</a:t>
                      </a:r>
                      <a:endParaRPr lang="tr-TR"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solidFill>
                      <a:srgbClr val="57E3D6"/>
                    </a:solidFill>
                  </a:tcPr>
                </a:tc>
                <a:tc>
                  <a:txBody>
                    <a:bodyPr/>
                    <a:lstStyle/>
                    <a:p>
                      <a:pPr algn="just">
                        <a:lnSpc>
                          <a:spcPct val="107000"/>
                        </a:lnSpc>
                        <a:spcAft>
                          <a:spcPts val="0"/>
                        </a:spcAft>
                      </a:pPr>
                      <a:r>
                        <a:rPr lang="tr-TR" sz="1400" b="1" dirty="0">
                          <a:solidFill>
                            <a:schemeClr val="tx1"/>
                          </a:solidFill>
                          <a:effectLst/>
                          <a:latin typeface="Times New Roman" panose="02020603050405020304" pitchFamily="18" charset="0"/>
                          <a:cs typeface="Times New Roman" panose="02020603050405020304" pitchFamily="18" charset="0"/>
                        </a:rPr>
                        <a:t>Kredi Derecelendirmesi</a:t>
                      </a:r>
                      <a:endParaRPr lang="tr-TR"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solidFill>
                      <a:srgbClr val="57E3D6"/>
                    </a:solidFill>
                  </a:tcPr>
                </a:tc>
              </a:tr>
              <a:tr h="272690">
                <a:tc>
                  <a:txBody>
                    <a:bodyPr/>
                    <a:lstStyle/>
                    <a:p>
                      <a:pPr algn="ctr">
                        <a:lnSpc>
                          <a:spcPct val="107000"/>
                        </a:lnSpc>
                        <a:spcAft>
                          <a:spcPts val="0"/>
                        </a:spcAft>
                      </a:pPr>
                      <a:r>
                        <a:rPr lang="tr-TR" sz="1400" b="1">
                          <a:solidFill>
                            <a:schemeClr val="tx1"/>
                          </a:solidFill>
                          <a:effectLst/>
                          <a:latin typeface="Times New Roman" panose="02020603050405020304" pitchFamily="18" charset="0"/>
                          <a:cs typeface="Times New Roman" panose="02020603050405020304" pitchFamily="18" charset="0"/>
                        </a:rPr>
                        <a:t>1018</a:t>
                      </a:r>
                      <a:endParaRPr lang="tr-TR"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solidFill>
                      <a:srgbClr val="57E3D6"/>
                    </a:solidFill>
                  </a:tcPr>
                </a:tc>
                <a:tc>
                  <a:txBody>
                    <a:bodyPr/>
                    <a:lstStyle/>
                    <a:p>
                      <a:pPr algn="just">
                        <a:lnSpc>
                          <a:spcPct val="107000"/>
                        </a:lnSpc>
                        <a:spcAft>
                          <a:spcPts val="0"/>
                        </a:spcAft>
                      </a:pPr>
                      <a:r>
                        <a:rPr lang="tr-TR" sz="1400" b="1" dirty="0">
                          <a:solidFill>
                            <a:schemeClr val="tx1"/>
                          </a:solidFill>
                          <a:effectLst/>
                          <a:latin typeface="Times New Roman" panose="02020603050405020304" pitchFamily="18" charset="0"/>
                          <a:cs typeface="Times New Roman" panose="02020603050405020304" pitchFamily="18" charset="0"/>
                        </a:rPr>
                        <a:t>Kurumsal Yönetim</a:t>
                      </a:r>
                      <a:endParaRPr lang="tr-TR" sz="14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solidFill>
                      <a:srgbClr val="57E3D6"/>
                    </a:solidFill>
                  </a:tcPr>
                </a:tc>
              </a:tr>
              <a:tr h="272690">
                <a:tc>
                  <a:txBody>
                    <a:bodyPr/>
                    <a:lstStyle/>
                    <a:p>
                      <a:pPr algn="ctr">
                        <a:lnSpc>
                          <a:spcPct val="107000"/>
                        </a:lnSpc>
                        <a:spcAft>
                          <a:spcPts val="0"/>
                        </a:spcAft>
                      </a:pPr>
                      <a:r>
                        <a:rPr lang="tr-TR" sz="1400" b="1">
                          <a:solidFill>
                            <a:schemeClr val="tx1"/>
                          </a:solidFill>
                          <a:effectLst/>
                          <a:latin typeface="Times New Roman" panose="02020603050405020304" pitchFamily="18" charset="0"/>
                          <a:cs typeface="Times New Roman" panose="02020603050405020304" pitchFamily="18" charset="0"/>
                        </a:rPr>
                        <a:t>1019</a:t>
                      </a:r>
                      <a:endParaRPr lang="tr-TR" sz="1400" b="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b">
                    <a:solidFill>
                      <a:srgbClr val="57E3D6"/>
                    </a:solidFill>
                  </a:tcPr>
                </a:tc>
                <a:tc>
                  <a:txBody>
                    <a:bodyPr/>
                    <a:lstStyle/>
                    <a:p>
                      <a:pPr algn="just">
                        <a:lnSpc>
                          <a:spcPct val="107000"/>
                        </a:lnSpc>
                        <a:spcAft>
                          <a:spcPts val="0"/>
                        </a:spcAft>
                      </a:pPr>
                      <a:r>
                        <a:rPr lang="tr-TR" sz="1400" b="1" dirty="0">
                          <a:solidFill>
                            <a:srgbClr val="FF0000"/>
                          </a:solidFill>
                          <a:effectLst/>
                          <a:latin typeface="Times New Roman" panose="02020603050405020304" pitchFamily="18" charset="0"/>
                          <a:cs typeface="Times New Roman" panose="02020603050405020304" pitchFamily="18" charset="0"/>
                        </a:rPr>
                        <a:t>Gayrimenkul Mevzuatı</a:t>
                      </a:r>
                      <a:endParaRPr lang="tr-TR"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nchor="ctr">
                    <a:solidFill>
                      <a:srgbClr val="57E3D6"/>
                    </a:solidFill>
                  </a:tcPr>
                </a:tc>
              </a:tr>
            </a:tbl>
          </a:graphicData>
        </a:graphic>
      </p:graphicFrame>
      <p:sp>
        <p:nvSpPr>
          <p:cNvPr id="2" name="Başlık 1"/>
          <p:cNvSpPr>
            <a:spLocks noGrp="1"/>
          </p:cNvSpPr>
          <p:nvPr>
            <p:ph type="title" idx="4294967295"/>
          </p:nvPr>
        </p:nvSpPr>
        <p:spPr>
          <a:xfrm>
            <a:off x="251520" y="548680"/>
            <a:ext cx="8229600" cy="149225"/>
          </a:xfrm>
        </p:spPr>
        <p:txBody>
          <a:bodyPr rtlCol="0">
            <a:normAutofit fontScale="90000"/>
          </a:bodyPr>
          <a:lstStyle/>
          <a:p>
            <a:pPr fontAlgn="auto">
              <a:spcAft>
                <a:spcPts val="0"/>
              </a:spcAft>
              <a:defRPr/>
            </a:pPr>
            <a:r>
              <a:rPr lang="tr-TR" b="1" dirty="0" smtClean="0">
                <a:latin typeface="Times New Roman" panose="02020603050405020304" pitchFamily="18" charset="0"/>
                <a:cs typeface="Times New Roman" panose="02020603050405020304" pitchFamily="18" charset="0"/>
              </a:rPr>
              <a:t>Sınav Konuları</a:t>
            </a:r>
            <a:r>
              <a:rPr lang="tr-TR" dirty="0" smtClean="0"/>
              <a:t/>
            </a:r>
            <a:br>
              <a:rPr lang="tr-TR" dirty="0" smtClean="0"/>
            </a:br>
            <a:endParaRPr lang="tr-TR" dirty="0"/>
          </a:p>
        </p:txBody>
      </p:sp>
      <p:sp>
        <p:nvSpPr>
          <p:cNvPr id="53315" name="Rectangle 3"/>
          <p:cNvSpPr>
            <a:spLocks noChangeArrowheads="1"/>
          </p:cNvSpPr>
          <p:nvPr/>
        </p:nvSpPr>
        <p:spPr bwMode="auto">
          <a:xfrm>
            <a:off x="-1693863" y="509588"/>
            <a:ext cx="4572001" cy="647700"/>
          </a:xfrm>
          <a:prstGeom prst="rect">
            <a:avLst/>
          </a:prstGeom>
          <a:noFill/>
          <a:ln w="9525">
            <a:noFill/>
            <a:miter lim="800000"/>
            <a:headEnd/>
            <a:tailEnd/>
          </a:ln>
        </p:spPr>
        <p:txBody>
          <a:bodyPr>
            <a:spAutoFit/>
          </a:bodyPr>
          <a:lstStyle/>
          <a:p>
            <a:r>
              <a:rPr lang="tr-TR">
                <a:latin typeface="Calibri" pitchFamily="34" charset="0"/>
              </a:rPr>
              <a:t/>
            </a:r>
            <a:br>
              <a:rPr lang="tr-TR">
                <a:latin typeface="Calibri" pitchFamily="34" charset="0"/>
              </a:rPr>
            </a:br>
            <a:endParaRPr lang="tr-TR">
              <a:latin typeface="Calibri" pitchFamily="34" charset="0"/>
            </a:endParaRPr>
          </a:p>
        </p:txBody>
      </p:sp>
      <p:sp>
        <p:nvSpPr>
          <p:cNvPr id="53316" name="Rectangle 1"/>
          <p:cNvSpPr>
            <a:spLocks noChangeArrowheads="1"/>
          </p:cNvSpPr>
          <p:nvPr/>
        </p:nvSpPr>
        <p:spPr bwMode="auto">
          <a:xfrm>
            <a:off x="-788988" y="-292100"/>
            <a:ext cx="10958513" cy="796925"/>
          </a:xfrm>
          <a:prstGeom prst="rect">
            <a:avLst/>
          </a:prstGeom>
          <a:noFill/>
          <a:ln w="9525">
            <a:noFill/>
            <a:miter lim="800000"/>
            <a:headEnd/>
            <a:tailEnd/>
          </a:ln>
        </p:spPr>
        <p:txBody>
          <a:bodyPr anchor="ctr">
            <a:spAutoFit/>
          </a:bodyPr>
          <a:lstStyle/>
          <a:p>
            <a:endParaRPr lang="en-US" noProof="1">
              <a:latin typeface="Calibri" pitchFamily="34" charset="0"/>
            </a:endParaRPr>
          </a:p>
        </p:txBody>
      </p:sp>
      <p:sp>
        <p:nvSpPr>
          <p:cNvPr id="53317" name="Rectangle 2"/>
          <p:cNvSpPr>
            <a:spLocks noChangeArrowheads="1"/>
          </p:cNvSpPr>
          <p:nvPr/>
        </p:nvSpPr>
        <p:spPr bwMode="auto">
          <a:xfrm>
            <a:off x="-631825" y="-161925"/>
            <a:ext cx="9672638" cy="468313"/>
          </a:xfrm>
          <a:prstGeom prst="rect">
            <a:avLst/>
          </a:prstGeom>
          <a:noFill/>
          <a:ln w="9525">
            <a:noFill/>
            <a:miter lim="800000"/>
            <a:headEnd/>
            <a:tailEnd/>
          </a:ln>
        </p:spPr>
        <p:txBody>
          <a:bodyPr anchor="ctr">
            <a:spAutoFit/>
          </a:bodyPr>
          <a:lstStyle/>
          <a:p>
            <a:endParaRPr lang="en-US" noProof="1">
              <a:latin typeface="Calibri" pitchFamily="34" charset="0"/>
            </a:endParaRPr>
          </a:p>
        </p:txBody>
      </p:sp>
      <p:sp>
        <p:nvSpPr>
          <p:cNvPr id="3" name="Slide Number Placeholder 2"/>
          <p:cNvSpPr>
            <a:spLocks noGrp="1"/>
          </p:cNvSpPr>
          <p:nvPr>
            <p:ph type="sldNum" sz="quarter" idx="12"/>
          </p:nvPr>
        </p:nvSpPr>
        <p:spPr/>
        <p:txBody>
          <a:bodyPr/>
          <a:lstStyle/>
          <a:p>
            <a:pPr>
              <a:defRPr/>
            </a:pPr>
            <a:fld id="{71CD5E10-E991-4D9A-B079-02AD13D75834}" type="slidenum">
              <a:rPr lang="tr-TR" smtClean="0"/>
              <a:pPr>
                <a:defRPr/>
              </a:pPr>
              <a:t>22</a:t>
            </a:fld>
            <a:endParaRPr lang="tr-T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idx="4294967295"/>
          </p:nvPr>
        </p:nvSpPr>
        <p:spPr>
          <a:xfrm>
            <a:off x="323850" y="1011238"/>
            <a:ext cx="8229600" cy="149225"/>
          </a:xfrm>
        </p:spPr>
        <p:txBody>
          <a:bodyPr rtlCol="0">
            <a:normAutofit fontScale="90000"/>
          </a:bodyPr>
          <a:lstStyle/>
          <a:p>
            <a:pPr fontAlgn="auto">
              <a:spcAft>
                <a:spcPts val="0"/>
              </a:spcAft>
              <a:defRPr/>
            </a:pPr>
            <a:r>
              <a:rPr lang="tr-TR" b="1" dirty="0">
                <a:latin typeface="Times New Roman" panose="02020603050405020304" pitchFamily="18" charset="0"/>
                <a:cs typeface="Times New Roman" panose="02020603050405020304" pitchFamily="18" charset="0"/>
              </a:rPr>
              <a:t>Bugüne Kadar Lisans Türüne Göre Hak Kazanılan Lisans </a:t>
            </a:r>
            <a:r>
              <a:rPr lang="tr-TR" b="1" dirty="0" smtClean="0">
                <a:latin typeface="Times New Roman" panose="02020603050405020304" pitchFamily="18" charset="0"/>
                <a:cs typeface="Times New Roman" panose="02020603050405020304" pitchFamily="18" charset="0"/>
              </a:rPr>
              <a:t>Sayısı</a:t>
            </a:r>
            <a:r>
              <a:rPr lang="tr-TR" dirty="0" smtClean="0">
                <a:latin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
        <p:nvSpPr>
          <p:cNvPr id="55298" name="Rectangle 3"/>
          <p:cNvSpPr>
            <a:spLocks noChangeArrowheads="1"/>
          </p:cNvSpPr>
          <p:nvPr/>
        </p:nvSpPr>
        <p:spPr bwMode="auto">
          <a:xfrm>
            <a:off x="-1693863" y="509588"/>
            <a:ext cx="4572001" cy="647700"/>
          </a:xfrm>
          <a:prstGeom prst="rect">
            <a:avLst/>
          </a:prstGeom>
          <a:noFill/>
          <a:ln w="9525">
            <a:noFill/>
            <a:miter lim="800000"/>
            <a:headEnd/>
            <a:tailEnd/>
          </a:ln>
        </p:spPr>
        <p:txBody>
          <a:bodyPr>
            <a:spAutoFit/>
          </a:bodyPr>
          <a:lstStyle/>
          <a:p>
            <a:r>
              <a:rPr lang="tr-TR">
                <a:latin typeface="Calibri" pitchFamily="34" charset="0"/>
              </a:rPr>
              <a:t/>
            </a:r>
            <a:br>
              <a:rPr lang="tr-TR">
                <a:latin typeface="Calibri" pitchFamily="34" charset="0"/>
              </a:rPr>
            </a:br>
            <a:endParaRPr lang="tr-TR">
              <a:latin typeface="Calibri" pitchFamily="34" charset="0"/>
            </a:endParaRPr>
          </a:p>
        </p:txBody>
      </p:sp>
      <p:sp>
        <p:nvSpPr>
          <p:cNvPr id="55299" name="Rectangle 1"/>
          <p:cNvSpPr>
            <a:spLocks noChangeArrowheads="1"/>
          </p:cNvSpPr>
          <p:nvPr/>
        </p:nvSpPr>
        <p:spPr bwMode="auto">
          <a:xfrm>
            <a:off x="-788988" y="-292100"/>
            <a:ext cx="10958513" cy="796925"/>
          </a:xfrm>
          <a:prstGeom prst="rect">
            <a:avLst/>
          </a:prstGeom>
          <a:noFill/>
          <a:ln w="9525">
            <a:noFill/>
            <a:miter lim="800000"/>
            <a:headEnd/>
            <a:tailEnd/>
          </a:ln>
        </p:spPr>
        <p:txBody>
          <a:bodyPr anchor="ctr">
            <a:spAutoFit/>
          </a:bodyPr>
          <a:lstStyle/>
          <a:p>
            <a:endParaRPr lang="en-US" noProof="1">
              <a:latin typeface="Calibri" pitchFamily="34" charset="0"/>
            </a:endParaRPr>
          </a:p>
        </p:txBody>
      </p:sp>
      <p:sp>
        <p:nvSpPr>
          <p:cNvPr id="55300" name="Rectangle 2"/>
          <p:cNvSpPr>
            <a:spLocks noChangeArrowheads="1"/>
          </p:cNvSpPr>
          <p:nvPr/>
        </p:nvSpPr>
        <p:spPr bwMode="auto">
          <a:xfrm>
            <a:off x="-631825" y="-161925"/>
            <a:ext cx="9672638" cy="468313"/>
          </a:xfrm>
          <a:prstGeom prst="rect">
            <a:avLst/>
          </a:prstGeom>
          <a:noFill/>
          <a:ln w="9525">
            <a:noFill/>
            <a:miter lim="800000"/>
            <a:headEnd/>
            <a:tailEnd/>
          </a:ln>
        </p:spPr>
        <p:txBody>
          <a:bodyPr anchor="ctr">
            <a:spAutoFit/>
          </a:bodyPr>
          <a:lstStyle/>
          <a:p>
            <a:endParaRPr lang="en-US" noProof="1">
              <a:latin typeface="Calibri" pitchFamily="34" charset="0"/>
            </a:endParaRPr>
          </a:p>
        </p:txBody>
      </p:sp>
      <p:sp>
        <p:nvSpPr>
          <p:cNvPr id="55301" name="Rectangle 5"/>
          <p:cNvSpPr>
            <a:spLocks noChangeArrowheads="1"/>
          </p:cNvSpPr>
          <p:nvPr/>
        </p:nvSpPr>
        <p:spPr bwMode="auto">
          <a:xfrm>
            <a:off x="-6350" y="-395288"/>
            <a:ext cx="9144000" cy="457201"/>
          </a:xfrm>
          <a:prstGeom prst="rect">
            <a:avLst/>
          </a:prstGeom>
          <a:noFill/>
          <a:ln w="9525">
            <a:noFill/>
            <a:miter lim="800000"/>
            <a:headEnd/>
            <a:tailEnd/>
          </a:ln>
        </p:spPr>
        <p:txBody>
          <a:bodyPr wrap="none" anchor="ctr">
            <a:spAutoFit/>
          </a:bodyPr>
          <a:lstStyle/>
          <a:p>
            <a:endParaRPr lang="en-US" noProof="1">
              <a:latin typeface="Calibri"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350708629"/>
              </p:ext>
            </p:extLst>
          </p:nvPr>
        </p:nvGraphicFramePr>
        <p:xfrm>
          <a:off x="468313" y="1484784"/>
          <a:ext cx="8207375" cy="4824416"/>
        </p:xfrm>
        <a:graphic>
          <a:graphicData uri="http://schemas.openxmlformats.org/drawingml/2006/table">
            <a:tbl>
              <a:tblPr/>
              <a:tblGrid>
                <a:gridCol w="2105025"/>
                <a:gridCol w="1303337"/>
                <a:gridCol w="1066800"/>
                <a:gridCol w="711200"/>
                <a:gridCol w="712788"/>
                <a:gridCol w="709612"/>
                <a:gridCol w="711200"/>
                <a:gridCol w="887413"/>
              </a:tblGrid>
              <a:tr h="1470025">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Lisans Adı</a:t>
                      </a:r>
                      <a:endParaRPr kumimoji="0" lang="tr-T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Başvuruda Bulunulmayan </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Onay Aşamasında Bulunan</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Aktif</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Askıya Alınan</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İptal Edilen (Geçici + Sürekli)</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Toplam</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Genel Toplam İçindeki Oranı</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57E3D6"/>
                    </a:solidFill>
                  </a:tcPr>
                </a:tc>
              </a:tr>
              <a:tr h="28098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SPF Düzey 2 Lisansı</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4.051</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187</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7.741</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6.062</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7</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18.048</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24,75%</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r>
              <a:tr h="28098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SPF Düzey 1 Lisansı</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7.164</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412</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7.709</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923</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6</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16.214</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22,23%</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r>
              <a:tr h="28098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SPF Düzey 3 Lisansı</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1.925</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265</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8.362</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3.293</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5</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13.850</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18,99%</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r>
              <a:tr h="28098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Türev Araçlar Lisansı</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1.913</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202</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6.365</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1.692</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10.174</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13,95%</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r>
              <a:tr h="5572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rgbClr val="FF0000"/>
                          </a:solidFill>
                          <a:effectLst/>
                          <a:latin typeface="Times New Roman" pitchFamily="18" charset="0"/>
                          <a:cs typeface="Times New Roman" pitchFamily="18" charset="0"/>
                        </a:rPr>
                        <a:t>Gayrimenkul Değerleme Lisansı</a:t>
                      </a:r>
                      <a:endParaRPr kumimoji="0" lang="tr-TR"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rgbClr val="FF0000"/>
                          </a:solidFill>
                          <a:effectLst/>
                          <a:latin typeface="Times New Roman" pitchFamily="18" charset="0"/>
                          <a:cs typeface="Times New Roman" pitchFamily="18" charset="0"/>
                        </a:rPr>
                        <a:t>481</a:t>
                      </a:r>
                      <a:endParaRPr kumimoji="0" lang="tr-TR"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rgbClr val="FF0000"/>
                          </a:solidFill>
                          <a:effectLst/>
                          <a:latin typeface="Times New Roman" pitchFamily="18" charset="0"/>
                          <a:cs typeface="Times New Roman" pitchFamily="18" charset="0"/>
                        </a:rPr>
                        <a:t>47</a:t>
                      </a:r>
                      <a:endParaRPr kumimoji="0" lang="tr-TR"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rgbClr val="FF0000"/>
                          </a:solidFill>
                          <a:effectLst/>
                          <a:latin typeface="Times New Roman" pitchFamily="18" charset="0"/>
                          <a:cs typeface="Times New Roman" pitchFamily="18" charset="0"/>
                        </a:rPr>
                        <a:t>4.132</a:t>
                      </a:r>
                      <a:endParaRPr kumimoji="0" lang="tr-TR"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rgbClr val="FF0000"/>
                          </a:solidFill>
                          <a:effectLst/>
                          <a:latin typeface="Times New Roman" pitchFamily="18" charset="0"/>
                          <a:cs typeface="Times New Roman" pitchFamily="18" charset="0"/>
                        </a:rPr>
                        <a:t>1.763</a:t>
                      </a:r>
                      <a:endParaRPr kumimoji="0" lang="tr-TR"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rgbClr val="FF0000"/>
                          </a:solidFill>
                          <a:effectLst/>
                          <a:latin typeface="Times New Roman" pitchFamily="18" charset="0"/>
                          <a:cs typeface="Times New Roman" pitchFamily="18" charset="0"/>
                        </a:rPr>
                        <a:t>43</a:t>
                      </a:r>
                      <a:endParaRPr kumimoji="0" lang="tr-TR"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rgbClr val="FF0000"/>
                          </a:solidFill>
                          <a:effectLst/>
                          <a:latin typeface="Times New Roman" pitchFamily="18" charset="0"/>
                          <a:cs typeface="Times New Roman" pitchFamily="18" charset="0"/>
                        </a:rPr>
                        <a:t>6.466</a:t>
                      </a:r>
                      <a:endParaRPr kumimoji="0" lang="tr-TR"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rgbClr val="FF0000"/>
                          </a:solidFill>
                          <a:effectLst/>
                          <a:latin typeface="Times New Roman" pitchFamily="18" charset="0"/>
                          <a:cs typeface="Times New Roman" pitchFamily="18" charset="0"/>
                        </a:rPr>
                        <a:t>8,87%</a:t>
                      </a:r>
                      <a:endParaRPr kumimoji="0" lang="tr-TR"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r>
              <a:tr h="55562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Kredi Derecelendirme Lisansı</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934</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69</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2.330</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577</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3.911</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5,36%</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r>
              <a:tr h="55562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Kurumsal Yönetim Derecelendirme Lisansı</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834</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85</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2.001</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655</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3.576</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4,90%</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r>
              <a:tr h="28098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Konut Değerleme Lisansı</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378</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8</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279</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30</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noProof="1" smtClean="0">
                        <a:ln>
                          <a:noFill/>
                        </a:ln>
                        <a:solidFill>
                          <a:schemeClr val="tx1"/>
                        </a:solidFill>
                        <a:effectLst/>
                        <a:latin typeface="Times New Roman" pitchFamily="18"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695</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0,95%</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r>
              <a:tr h="28098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Genel Toplam</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17.680</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1.275</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38.919</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14.995</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64</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72.934</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c>
                  <a:txBody>
                    <a:bodyPr/>
                    <a:lstStyle/>
                    <a:p>
                      <a:pPr marL="0" marR="0" lvl="0" indent="0" algn="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100,00%</a:t>
                      </a:r>
                      <a:endParaRPr kumimoji="0" lang="tr-T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57E3D6"/>
                    </a:solidFill>
                  </a:tcPr>
                </a:tc>
              </a:tr>
            </a:tbl>
          </a:graphicData>
        </a:graphic>
      </p:graphicFrame>
      <p:sp>
        <p:nvSpPr>
          <p:cNvPr id="55403" name="Rectangle 2"/>
          <p:cNvSpPr>
            <a:spLocks noChangeArrowheads="1"/>
          </p:cNvSpPr>
          <p:nvPr/>
        </p:nvSpPr>
        <p:spPr bwMode="auto">
          <a:xfrm>
            <a:off x="1457325" y="2322513"/>
            <a:ext cx="9144000" cy="457200"/>
          </a:xfrm>
          <a:prstGeom prst="rect">
            <a:avLst/>
          </a:prstGeom>
          <a:noFill/>
          <a:ln w="9525">
            <a:noFill/>
            <a:miter lim="800000"/>
            <a:headEnd/>
            <a:tailEnd/>
          </a:ln>
        </p:spPr>
        <p:txBody>
          <a:bodyPr wrap="none" anchor="ctr">
            <a:spAutoFit/>
          </a:bodyPr>
          <a:lstStyle/>
          <a:p>
            <a:endParaRPr lang="en-US" noProof="1">
              <a:latin typeface="Calibri" pitchFamily="34" charset="0"/>
            </a:endParaRPr>
          </a:p>
        </p:txBody>
      </p:sp>
      <p:sp>
        <p:nvSpPr>
          <p:cNvPr id="3" name="Slide Number Placeholder 2"/>
          <p:cNvSpPr>
            <a:spLocks noGrp="1"/>
          </p:cNvSpPr>
          <p:nvPr>
            <p:ph type="sldNum" sz="quarter" idx="12"/>
          </p:nvPr>
        </p:nvSpPr>
        <p:spPr/>
        <p:txBody>
          <a:bodyPr/>
          <a:lstStyle/>
          <a:p>
            <a:pPr>
              <a:defRPr/>
            </a:pPr>
            <a:fld id="{71CD5E10-E991-4D9A-B079-02AD13D75834}" type="slidenum">
              <a:rPr lang="tr-TR" smtClean="0"/>
              <a:pPr>
                <a:defRPr/>
              </a:pPr>
              <a:t>23</a:t>
            </a:fld>
            <a:endParaRPr lang="tr-T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14338"/>
            <a:ext cx="8229600" cy="1143000"/>
          </a:xfrm>
        </p:spPr>
        <p:txBody>
          <a:bodyPr rtlCol="0">
            <a:normAutofit fontScale="90000"/>
          </a:bodyPr>
          <a:lstStyle/>
          <a:p>
            <a:pPr fontAlgn="auto">
              <a:spcAft>
                <a:spcPts val="0"/>
              </a:spcAft>
              <a:defRPr/>
            </a:pPr>
            <a:r>
              <a:rPr lang="tr-TR" sz="3700" b="1" dirty="0">
                <a:latin typeface="Times New Roman" panose="02020603050405020304" pitchFamily="18" charset="0"/>
                <a:cs typeface="Times New Roman" panose="02020603050405020304" pitchFamily="18" charset="0"/>
              </a:rPr>
              <a:t>Kurum Türü Bazında Lisansa Tabi Görevde Çalıştığı Bildirilen Personel Dağılımı</a:t>
            </a:r>
            <a:r>
              <a:rPr lang="tr-TR" dirty="0" smtClean="0">
                <a:latin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59429975"/>
              </p:ext>
            </p:extLst>
          </p:nvPr>
        </p:nvGraphicFramePr>
        <p:xfrm>
          <a:off x="457200" y="1268760"/>
          <a:ext cx="8229600" cy="5113661"/>
        </p:xfrm>
        <a:graphic>
          <a:graphicData uri="http://schemas.openxmlformats.org/drawingml/2006/table">
            <a:tbl>
              <a:tblPr/>
              <a:tblGrid>
                <a:gridCol w="2743200"/>
                <a:gridCol w="2743200"/>
                <a:gridCol w="2743200"/>
              </a:tblGrid>
              <a:tr h="62388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Times New Roman" pitchFamily="18" charset="0"/>
                        </a:rPr>
                        <a:t>Kurum Tipi</a:t>
                      </a:r>
                      <a:endParaRPr kumimoji="0" lang="tr-T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2016 Personel Sayısı </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2015 Personel Sayısı </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r>
              <a:tr h="296863">
                <a:tc>
                  <a:txBody>
                    <a:body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Banka</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12.415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11.473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r>
              <a:tr h="296863">
                <a:tc>
                  <a:txBody>
                    <a:body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Aracı Kurum</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3.190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2.860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r>
              <a:tr h="296863">
                <a:tc>
                  <a:txBody>
                    <a:body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Gayrimenkul Değerleme Şirketi</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1.036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662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r>
              <a:tr h="296863">
                <a:tc>
                  <a:txBody>
                    <a:body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Portföy Yönetim Şirketi</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670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328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r>
              <a:tr h="296863">
                <a:tc>
                  <a:txBody>
                    <a:body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Bireysel Emeklilik Şirketi</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392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6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r>
              <a:tr h="296863">
                <a:tc>
                  <a:txBody>
                    <a:body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Halka Açık Şirketler</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295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373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r>
              <a:tr h="296863">
                <a:tc>
                  <a:txBody>
                    <a:body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Katılım Bankası</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202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152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r>
              <a:tr h="296863">
                <a:tc>
                  <a:txBody>
                    <a:body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Gayrimenkul Yatırım Ortaklığı</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38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48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r>
              <a:tr h="296863">
                <a:tc>
                  <a:txBody>
                    <a:body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Menkul Kıymet Yatırım Ortaklığı</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27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18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r>
              <a:tr h="296863">
                <a:tc>
                  <a:txBody>
                    <a:body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Kredi Derecelendirme Şirketi</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12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10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r>
              <a:tr h="430213">
                <a:tc>
                  <a:txBody>
                    <a:body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Girişim Sermayesi Yatırım Ortaklığı</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5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6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r>
              <a:tr h="430213">
                <a:tc>
                  <a:txBody>
                    <a:body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Kurumsal Yönetim Derecelendirme Şirketi</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3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3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r>
              <a:tr h="296863">
                <a:tc>
                  <a:txBody>
                    <a:body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Portföy Saklama Kuruluşu</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1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r>
              <a:tr h="311150">
                <a:tc>
                  <a:txBody>
                    <a:bodyPr/>
                    <a:lstStyle/>
                    <a:p>
                      <a:pPr marL="0" marR="0" lvl="0" indent="0" algn="l"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Times New Roman" pitchFamily="18" charset="0"/>
                        </a:rPr>
                        <a:t>Genel Toplam</a:t>
                      </a:r>
                      <a:endPar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18.286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c>
                  <a:txBody>
                    <a:bodyPr/>
                    <a:lstStyle/>
                    <a:p>
                      <a:pPr marL="0" marR="0" lvl="0" indent="0" algn="ctr" defTabSz="914400" rtl="0" eaLnBrk="1" fontAlgn="base" latinLnBrk="0" hangingPunct="1">
                        <a:lnSpc>
                          <a:spcPct val="107000"/>
                        </a:lnSpc>
                        <a:spcBef>
                          <a:spcPct val="0"/>
                        </a:spcBef>
                        <a:spcAft>
                          <a:spcPts val="80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15.939    </a:t>
                      </a: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57E3D6"/>
                    </a:solidFill>
                  </a:tcPr>
                </a:tc>
              </a:tr>
            </a:tbl>
          </a:graphicData>
        </a:graphic>
      </p:graphicFrame>
      <p:sp>
        <p:nvSpPr>
          <p:cNvPr id="59460" name="Rectangle 3"/>
          <p:cNvSpPr>
            <a:spLocks noChangeArrowheads="1"/>
          </p:cNvSpPr>
          <p:nvPr/>
        </p:nvSpPr>
        <p:spPr bwMode="auto">
          <a:xfrm>
            <a:off x="-1693863" y="509588"/>
            <a:ext cx="4572001" cy="647700"/>
          </a:xfrm>
          <a:prstGeom prst="rect">
            <a:avLst/>
          </a:prstGeom>
          <a:noFill/>
          <a:ln w="9525">
            <a:noFill/>
            <a:miter lim="800000"/>
            <a:headEnd/>
            <a:tailEnd/>
          </a:ln>
        </p:spPr>
        <p:txBody>
          <a:bodyPr>
            <a:spAutoFit/>
          </a:bodyPr>
          <a:lstStyle/>
          <a:p>
            <a:r>
              <a:rPr lang="tr-TR">
                <a:latin typeface="Calibri" pitchFamily="34" charset="0"/>
              </a:rPr>
              <a:t/>
            </a:r>
            <a:br>
              <a:rPr lang="tr-TR">
                <a:latin typeface="Calibri" pitchFamily="34" charset="0"/>
              </a:rPr>
            </a:br>
            <a:endParaRPr lang="tr-TR">
              <a:latin typeface="Calibri" pitchFamily="34" charset="0"/>
            </a:endParaRPr>
          </a:p>
        </p:txBody>
      </p:sp>
      <p:sp>
        <p:nvSpPr>
          <p:cNvPr id="59461"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en-US" noProof="1">
              <a:latin typeface="Calibri" pitchFamily="34" charset="0"/>
            </a:endParaRPr>
          </a:p>
        </p:txBody>
      </p:sp>
      <p:sp>
        <p:nvSpPr>
          <p:cNvPr id="3" name="Slide Number Placeholder 2"/>
          <p:cNvSpPr>
            <a:spLocks noGrp="1"/>
          </p:cNvSpPr>
          <p:nvPr>
            <p:ph type="sldNum" sz="quarter" idx="12"/>
          </p:nvPr>
        </p:nvSpPr>
        <p:spPr/>
        <p:txBody>
          <a:bodyPr/>
          <a:lstStyle/>
          <a:p>
            <a:pPr>
              <a:defRPr/>
            </a:pPr>
            <a:fld id="{17E3D9DF-66A8-4EFA-87DF-7D016257B359}" type="slidenum">
              <a:rPr lang="tr-TR" smtClean="0"/>
              <a:pPr>
                <a:defRPr/>
              </a:pPr>
              <a:t>24</a:t>
            </a:fld>
            <a:endParaRPr lang="tr-T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3"/>
          <p:cNvSpPr>
            <a:spLocks noGrp="1" noChangeArrowheads="1"/>
          </p:cNvSpPr>
          <p:nvPr>
            <p:ph type="body" idx="4294967295"/>
          </p:nvPr>
        </p:nvSpPr>
        <p:spPr>
          <a:xfrm>
            <a:off x="272355" y="476672"/>
            <a:ext cx="8620125" cy="5616624"/>
          </a:xfrm>
        </p:spPr>
        <p:txBody>
          <a:bodyPr/>
          <a:lstStyle/>
          <a:p>
            <a:pPr marL="0" indent="0" algn="ctr">
              <a:buNone/>
            </a:pPr>
            <a:endParaRPr lang="tr-TR" altLang="tr-TR" sz="3600" dirty="0" smtClean="0">
              <a:latin typeface="Times New Roman" pitchFamily="18" charset="0"/>
              <a:cs typeface="Times New Roman" pitchFamily="18" charset="0"/>
            </a:endParaRPr>
          </a:p>
          <a:p>
            <a:pPr>
              <a:buFont typeface="Wingdings" panose="05000000000000000000" pitchFamily="2" charset="2"/>
              <a:buChar char="Ø"/>
            </a:pPr>
            <a:r>
              <a:rPr lang="tr-TR" altLang="tr-TR" sz="3600" dirty="0" smtClean="0">
                <a:latin typeface="Times New Roman" pitchFamily="18" charset="0"/>
                <a:cs typeface="Times New Roman" pitchFamily="18" charset="0"/>
              </a:rPr>
              <a:t>Kalite kontrol çalışmaları</a:t>
            </a:r>
          </a:p>
          <a:p>
            <a:pPr>
              <a:buFont typeface="Wingdings" panose="05000000000000000000" pitchFamily="2" charset="2"/>
              <a:buChar char="Ø"/>
            </a:pPr>
            <a:r>
              <a:rPr lang="tr-TR" altLang="tr-TR" sz="3600" dirty="0" smtClean="0">
                <a:latin typeface="Times New Roman" pitchFamily="18" charset="0"/>
                <a:cs typeface="Times New Roman" pitchFamily="18" charset="0"/>
              </a:rPr>
              <a:t>Uzmanların eğitimi</a:t>
            </a:r>
          </a:p>
          <a:p>
            <a:pPr>
              <a:buFont typeface="Wingdings" panose="05000000000000000000" pitchFamily="2" charset="2"/>
              <a:buChar char="Ø"/>
            </a:pPr>
            <a:r>
              <a:rPr lang="tr-TR" altLang="tr-TR" sz="3600" dirty="0" smtClean="0">
                <a:latin typeface="Times New Roman" pitchFamily="18" charset="0"/>
                <a:cs typeface="Times New Roman" pitchFamily="18" charset="0"/>
              </a:rPr>
              <a:t>Lisanslama sınavları</a:t>
            </a:r>
          </a:p>
          <a:p>
            <a:pPr>
              <a:buFont typeface="Wingdings" panose="05000000000000000000" pitchFamily="2" charset="2"/>
              <a:buChar char="Ø"/>
            </a:pPr>
            <a:r>
              <a:rPr lang="tr-TR" altLang="tr-TR" sz="3600" dirty="0" smtClean="0">
                <a:latin typeface="Times New Roman" pitchFamily="18" charset="0"/>
                <a:cs typeface="Times New Roman" pitchFamily="18" charset="0"/>
              </a:rPr>
              <a:t>Daha az sayıda şirket</a:t>
            </a:r>
          </a:p>
          <a:p>
            <a:pPr>
              <a:buFont typeface="Wingdings" panose="05000000000000000000" pitchFamily="2" charset="2"/>
              <a:buChar char="Ø"/>
            </a:pPr>
            <a:r>
              <a:rPr lang="tr-TR" altLang="tr-TR" sz="3600" dirty="0" smtClean="0">
                <a:latin typeface="Times New Roman" pitchFamily="18" charset="0"/>
                <a:cs typeface="Times New Roman" pitchFamily="18" charset="0"/>
              </a:rPr>
              <a:t>Daha kaliteli değerleme raporları</a:t>
            </a:r>
          </a:p>
          <a:p>
            <a:pPr>
              <a:buFont typeface="Wingdings" panose="05000000000000000000" pitchFamily="2" charset="2"/>
              <a:buChar char="Ø"/>
            </a:pPr>
            <a:r>
              <a:rPr lang="tr-TR" altLang="tr-TR" sz="3600" dirty="0" smtClean="0">
                <a:latin typeface="Times New Roman" pitchFamily="18" charset="0"/>
                <a:cs typeface="Times New Roman" pitchFamily="18" charset="0"/>
              </a:rPr>
              <a:t>Kurumlar arası işbirliği</a:t>
            </a:r>
          </a:p>
          <a:p>
            <a:pPr>
              <a:buFont typeface="Wingdings" panose="05000000000000000000" pitchFamily="2" charset="2"/>
              <a:buChar char="Ø"/>
            </a:pPr>
            <a:endParaRPr lang="tr-TR" altLang="tr-TR" sz="3600" dirty="0" smtClean="0">
              <a:latin typeface="Times New Roman" pitchFamily="18" charset="0"/>
              <a:cs typeface="Times New Roman" pitchFamily="18" charset="0"/>
            </a:endParaRPr>
          </a:p>
          <a:p>
            <a:pPr>
              <a:buFont typeface="Wingdings" panose="05000000000000000000" pitchFamily="2" charset="2"/>
              <a:buChar char="Ø"/>
            </a:pPr>
            <a:endParaRPr lang="tr-TR" altLang="tr-TR" sz="3600" dirty="0" smtClean="0">
              <a:latin typeface="Times New Roman" pitchFamily="18" charset="0"/>
              <a:cs typeface="Times New Roman" pitchFamily="18" charset="0"/>
            </a:endParaRPr>
          </a:p>
          <a:p>
            <a:pPr>
              <a:buFont typeface="Wingdings" panose="05000000000000000000" pitchFamily="2" charset="2"/>
              <a:buChar char="Ø"/>
            </a:pPr>
            <a:endParaRPr lang="tr-TR" altLang="tr-TR" sz="3600" dirty="0" smtClean="0">
              <a:latin typeface="Times New Roman" pitchFamily="18" charset="0"/>
              <a:cs typeface="Times New Roman" pitchFamily="18" charset="0"/>
            </a:endParaRPr>
          </a:p>
          <a:p>
            <a:pPr>
              <a:buFont typeface="Wingdings" panose="05000000000000000000" pitchFamily="2" charset="2"/>
              <a:buChar char="Ø"/>
            </a:pPr>
            <a:endParaRPr lang="tr-TR" altLang="tr-TR" sz="3600" dirty="0" smtClean="0">
              <a:latin typeface="Times New Roman" pitchFamily="18" charset="0"/>
              <a:cs typeface="Times New Roman" pitchFamily="18" charset="0"/>
            </a:endParaRPr>
          </a:p>
          <a:p>
            <a:pPr>
              <a:buFont typeface="Wingdings" panose="05000000000000000000" pitchFamily="2" charset="2"/>
              <a:buChar char="Ø"/>
            </a:pPr>
            <a:endParaRPr lang="tr-TR" altLang="tr-TR" sz="3600" dirty="0" smtClean="0">
              <a:latin typeface="Times New Roman" pitchFamily="18" charset="0"/>
              <a:cs typeface="Times New Roman" pitchFamily="18" charset="0"/>
            </a:endParaRPr>
          </a:p>
          <a:p>
            <a:pPr>
              <a:buFont typeface="Wingdings" panose="05000000000000000000" pitchFamily="2" charset="2"/>
              <a:buChar char="Ø"/>
            </a:pPr>
            <a:endParaRPr lang="tr-TR" altLang="tr-TR" sz="3600" dirty="0" smtClean="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pPr>
              <a:defRPr/>
            </a:pPr>
            <a:fld id="{71CD5E10-E991-4D9A-B079-02AD13D75834}" type="slidenum">
              <a:rPr lang="tr-TR" smtClean="0"/>
              <a:pPr>
                <a:defRPr/>
              </a:pPr>
              <a:t>25</a:t>
            </a:fld>
            <a:endParaRPr lang="tr-T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3"/>
          <p:cNvSpPr>
            <a:spLocks noGrp="1" noChangeArrowheads="1"/>
          </p:cNvSpPr>
          <p:nvPr>
            <p:ph type="body" idx="4294967295"/>
          </p:nvPr>
        </p:nvSpPr>
        <p:spPr>
          <a:xfrm>
            <a:off x="107950" y="2492375"/>
            <a:ext cx="8620125" cy="1582738"/>
          </a:xfrm>
        </p:spPr>
        <p:txBody>
          <a:bodyPr/>
          <a:lstStyle/>
          <a:p>
            <a:pPr algn="ctr">
              <a:buFont typeface="Wingdings" pitchFamily="2" charset="2"/>
              <a:buNone/>
            </a:pPr>
            <a:r>
              <a:rPr lang="tr-TR" altLang="tr-TR" sz="6000" smtClean="0">
                <a:latin typeface="Times New Roman" pitchFamily="18" charset="0"/>
                <a:cs typeface="Times New Roman" pitchFamily="18" charset="0"/>
              </a:rPr>
              <a:t>Teşekkürler.</a:t>
            </a:r>
          </a:p>
        </p:txBody>
      </p:sp>
      <p:sp>
        <p:nvSpPr>
          <p:cNvPr id="2" name="Slide Number Placeholder 1"/>
          <p:cNvSpPr>
            <a:spLocks noGrp="1"/>
          </p:cNvSpPr>
          <p:nvPr>
            <p:ph type="sldNum" sz="quarter" idx="12"/>
          </p:nvPr>
        </p:nvSpPr>
        <p:spPr/>
        <p:txBody>
          <a:bodyPr/>
          <a:lstStyle/>
          <a:p>
            <a:pPr>
              <a:defRPr/>
            </a:pPr>
            <a:fld id="{71CD5E10-E991-4D9A-B079-02AD13D75834}" type="slidenum">
              <a:rPr lang="tr-TR" smtClean="0"/>
              <a:pPr>
                <a:defRPr/>
              </a:pPr>
              <a:t>26</a:t>
            </a:fld>
            <a:endParaRPr lang="tr-TR"/>
          </a:p>
        </p:txBody>
      </p:sp>
    </p:spTree>
    <p:extLst>
      <p:ext uri="{BB962C8B-B14F-4D97-AF65-F5344CB8AC3E}">
        <p14:creationId xmlns:p14="http://schemas.microsoft.com/office/powerpoint/2010/main" val="4289454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ChangeArrowheads="1"/>
          </p:cNvSpPr>
          <p:nvPr/>
        </p:nvSpPr>
        <p:spPr bwMode="auto">
          <a:xfrm>
            <a:off x="-1693863" y="509588"/>
            <a:ext cx="4572001" cy="647700"/>
          </a:xfrm>
          <a:prstGeom prst="rect">
            <a:avLst/>
          </a:prstGeom>
          <a:noFill/>
          <a:ln w="9525">
            <a:noFill/>
            <a:miter lim="800000"/>
            <a:headEnd/>
            <a:tailEnd/>
          </a:ln>
        </p:spPr>
        <p:txBody>
          <a:bodyPr>
            <a:spAutoFit/>
          </a:bodyPr>
          <a:lstStyle/>
          <a:p>
            <a:r>
              <a:rPr lang="tr-TR">
                <a:latin typeface="Calibri" pitchFamily="34" charset="0"/>
              </a:rPr>
              <a:t/>
            </a:r>
            <a:br>
              <a:rPr lang="tr-TR">
                <a:latin typeface="Calibri" pitchFamily="34" charset="0"/>
              </a:rPr>
            </a:br>
            <a:endParaRPr lang="tr-TR">
              <a:latin typeface="Calibri" pitchFamily="34" charset="0"/>
            </a:endParaRPr>
          </a:p>
        </p:txBody>
      </p:sp>
      <p:sp>
        <p:nvSpPr>
          <p:cNvPr id="3" name="Content Placeholder 2"/>
          <p:cNvSpPr>
            <a:spLocks noGrp="1"/>
          </p:cNvSpPr>
          <p:nvPr>
            <p:ph idx="4294967295"/>
          </p:nvPr>
        </p:nvSpPr>
        <p:spPr>
          <a:xfrm>
            <a:off x="251520" y="620688"/>
            <a:ext cx="8640960" cy="6015756"/>
          </a:xfrm>
          <a:ln/>
        </p:spPr>
        <p:txBody>
          <a:bodyPr/>
          <a:lstStyle/>
          <a:p>
            <a:pPr>
              <a:buFont typeface="Wingdings" panose="05000000000000000000" pitchFamily="2" charset="2"/>
              <a:buChar char="Ø"/>
            </a:pPr>
            <a:r>
              <a:rPr lang="en-US" sz="2800" noProof="1" smtClean="0">
                <a:latin typeface="Times New Roman" pitchFamily="18" charset="0"/>
              </a:rPr>
              <a:t>Ekonomide mevcut bulunan her türlü varlığın değerlemelerinin sağlıklı ve güvenilir bir şekilde yapılması etkin piyasalara sahip olmanın ve finansal istikrarın ön koşulu, (örn. 2008 sub-prime mortgage krizinde kalitesiz değerlemelerin etkisi de bir gerçek)</a:t>
            </a:r>
            <a:endParaRPr lang="tr-TR" sz="2800" noProof="1" smtClean="0">
              <a:latin typeface="Times New Roman" pitchFamily="18" charset="0"/>
            </a:endParaRPr>
          </a:p>
          <a:p>
            <a:pPr>
              <a:buFont typeface="Wingdings" panose="05000000000000000000" pitchFamily="2" charset="2"/>
              <a:buChar char="Ø"/>
            </a:pPr>
            <a:endParaRPr lang="en-US" sz="2800" noProof="1" smtClean="0">
              <a:latin typeface="Times New Roman" pitchFamily="18" charset="0"/>
            </a:endParaRPr>
          </a:p>
          <a:p>
            <a:pPr>
              <a:buFont typeface="Wingdings" panose="05000000000000000000" pitchFamily="2" charset="2"/>
              <a:buChar char="Ø"/>
            </a:pPr>
            <a:r>
              <a:rPr lang="en-US" sz="2800" noProof="1" smtClean="0">
                <a:latin typeface="Times New Roman" pitchFamily="18" charset="0"/>
              </a:rPr>
              <a:t>Pazarlar </a:t>
            </a:r>
            <a:r>
              <a:rPr lang="en-US" sz="2800" noProof="1" smtClean="0">
                <a:latin typeface="Times New Roman" pitchFamily="18" charset="0"/>
              </a:rPr>
              <a:t>globalleşirken, ülke içi aktörler lokal kalabiliyorlar, örnek: ilgili ülkede geçerli standartlar, uygulama biçimleri, yerleşmiş kurallar, etik değerler, iş yapma alışkanlıkları vs, bu nedenle ilgili ülkede yerel mevzuata göre hazırlanan değerleme raporlarına yabancı yatırımcılar tarafından güvenilmemekte</a:t>
            </a:r>
            <a:endParaRPr lang="tr-TR" sz="2800" dirty="0" smtClean="0">
              <a:latin typeface="Times New Roman" pitchFamily="18" charset="0"/>
            </a:endParaRPr>
          </a:p>
          <a:p>
            <a:pPr>
              <a:lnSpc>
                <a:spcPct val="90000"/>
              </a:lnSpc>
              <a:buFont typeface="Wingdings" panose="05000000000000000000" pitchFamily="2" charset="2"/>
              <a:buChar char="Ø"/>
            </a:pPr>
            <a:endParaRPr lang="tr-TR" sz="2800" dirty="0" smtClean="0">
              <a:latin typeface="Times New Roman" pitchFamily="18" charset="0"/>
            </a:endParaRPr>
          </a:p>
        </p:txBody>
      </p:sp>
      <p:sp>
        <p:nvSpPr>
          <p:cNvPr id="2" name="Slide Number Placeholder 1"/>
          <p:cNvSpPr>
            <a:spLocks noGrp="1"/>
          </p:cNvSpPr>
          <p:nvPr>
            <p:ph type="sldNum" sz="quarter" idx="12"/>
          </p:nvPr>
        </p:nvSpPr>
        <p:spPr/>
        <p:txBody>
          <a:bodyPr/>
          <a:lstStyle/>
          <a:p>
            <a:pPr>
              <a:defRPr/>
            </a:pPr>
            <a:fld id="{71CD5E10-E991-4D9A-B079-02AD13D75834}" type="slidenum">
              <a:rPr lang="tr-TR" smtClean="0"/>
              <a:pPr>
                <a:defRPr/>
              </a:pPr>
              <a:t>3</a:t>
            </a:fld>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ChangeArrowheads="1"/>
          </p:cNvSpPr>
          <p:nvPr/>
        </p:nvSpPr>
        <p:spPr bwMode="auto">
          <a:xfrm>
            <a:off x="-1693863" y="509588"/>
            <a:ext cx="4572001" cy="647700"/>
          </a:xfrm>
          <a:prstGeom prst="rect">
            <a:avLst/>
          </a:prstGeom>
          <a:noFill/>
          <a:ln w="9525">
            <a:noFill/>
            <a:miter lim="800000"/>
            <a:headEnd/>
            <a:tailEnd/>
          </a:ln>
        </p:spPr>
        <p:txBody>
          <a:bodyPr>
            <a:spAutoFit/>
          </a:bodyPr>
          <a:lstStyle/>
          <a:p>
            <a:r>
              <a:rPr lang="tr-TR">
                <a:latin typeface="Calibri" pitchFamily="34" charset="0"/>
              </a:rPr>
              <a:t/>
            </a:r>
            <a:br>
              <a:rPr lang="tr-TR">
                <a:latin typeface="Calibri" pitchFamily="34" charset="0"/>
              </a:rPr>
            </a:br>
            <a:endParaRPr lang="tr-TR">
              <a:latin typeface="Calibri" pitchFamily="34" charset="0"/>
            </a:endParaRPr>
          </a:p>
        </p:txBody>
      </p:sp>
      <p:sp>
        <p:nvSpPr>
          <p:cNvPr id="3" name="Content Placeholder 2"/>
          <p:cNvSpPr>
            <a:spLocks noGrp="1"/>
          </p:cNvSpPr>
          <p:nvPr>
            <p:ph idx="4294967295"/>
          </p:nvPr>
        </p:nvSpPr>
        <p:spPr>
          <a:xfrm>
            <a:off x="251520" y="405383"/>
            <a:ext cx="8568952" cy="5615905"/>
          </a:xfrm>
          <a:ln/>
        </p:spPr>
        <p:txBody>
          <a:bodyPr/>
          <a:lstStyle/>
          <a:p>
            <a:pPr>
              <a:buFont typeface="Wingdings" panose="05000000000000000000" pitchFamily="2" charset="2"/>
              <a:buChar char="Ø"/>
            </a:pPr>
            <a:r>
              <a:rPr lang="tr-TR" sz="2800" dirty="0" smtClean="0">
                <a:latin typeface="Times New Roman" pitchFamily="18" charset="0"/>
              </a:rPr>
              <a:t>Ülke uygulamaları arasında farklılık fazla olunca, uygulanan değerleme uygulamaları, yöntemler ve metodolojiler farklı olunca, temel kavramlar dahi farklı yorumlanınca, yatırım yapma aşamasında yeterli derecede karşılaştırma yapma imkanı da mevcut bulunmuyor.</a:t>
            </a:r>
          </a:p>
          <a:p>
            <a:pPr>
              <a:buFont typeface="Wingdings" panose="05000000000000000000" pitchFamily="2" charset="2"/>
              <a:buChar char="Ø"/>
            </a:pPr>
            <a:r>
              <a:rPr lang="tr-TR" sz="2800" dirty="0" smtClean="0">
                <a:latin typeface="Times New Roman" pitchFamily="18" charset="0"/>
              </a:rPr>
              <a:t>Pazar </a:t>
            </a:r>
            <a:r>
              <a:rPr lang="tr-TR" sz="2800" dirty="0" smtClean="0">
                <a:latin typeface="Times New Roman" pitchFamily="18" charset="0"/>
              </a:rPr>
              <a:t>katılımcıları karar alma sürecinde doğru aydınlatılmadıkları için potansiyel yatırımlarını bu pazarlara yöneltmiyorlar ve tüm bu faktörler uluslararası pazarlara erişmede çift yönlü bariyer etkisi yaratıyorlar</a:t>
            </a:r>
            <a:r>
              <a:rPr lang="tr-TR" sz="2800" dirty="0" smtClean="0">
                <a:latin typeface="Times New Roman" pitchFamily="18" charset="0"/>
              </a:rPr>
              <a:t>.</a:t>
            </a:r>
          </a:p>
          <a:p>
            <a:pPr>
              <a:buFont typeface="Wingdings" panose="05000000000000000000" pitchFamily="2" charset="2"/>
              <a:buChar char="Ø"/>
            </a:pPr>
            <a:r>
              <a:rPr lang="en-US" sz="2800" noProof="1">
                <a:latin typeface="Times New Roman" pitchFamily="18" charset="0"/>
              </a:rPr>
              <a:t>Serbest piyasada arz-talep dengesine göre oluşan fiyatlara benchmark etkisi</a:t>
            </a:r>
            <a:endParaRPr lang="tr-TR" sz="2800" noProof="1">
              <a:latin typeface="Times New Roman" pitchFamily="18" charset="0"/>
            </a:endParaRPr>
          </a:p>
          <a:p>
            <a:pPr>
              <a:buFont typeface="Wingdings" panose="05000000000000000000" pitchFamily="2" charset="2"/>
              <a:buChar char="Ø"/>
            </a:pPr>
            <a:endParaRPr lang="tr-TR" sz="2800" dirty="0" smtClean="0">
              <a:latin typeface="Times New Roman" pitchFamily="18" charset="0"/>
            </a:endParaRPr>
          </a:p>
          <a:p>
            <a:pPr>
              <a:buFont typeface="Wingdings" panose="05000000000000000000" pitchFamily="2" charset="2"/>
              <a:buChar char="Ø"/>
            </a:pPr>
            <a:endParaRPr lang="tr-TR" sz="2800" dirty="0" smtClean="0">
              <a:latin typeface="Times New Roman" pitchFamily="18" charset="0"/>
            </a:endParaRPr>
          </a:p>
          <a:p>
            <a:pPr>
              <a:lnSpc>
                <a:spcPct val="90000"/>
              </a:lnSpc>
              <a:buFont typeface="Wingdings" panose="05000000000000000000" pitchFamily="2" charset="2"/>
              <a:buChar char="Ø"/>
            </a:pPr>
            <a:endParaRPr lang="tr-TR" sz="2800" dirty="0" smtClean="0">
              <a:latin typeface="Times New Roman" pitchFamily="18" charset="0"/>
            </a:endParaRPr>
          </a:p>
        </p:txBody>
      </p:sp>
      <p:sp>
        <p:nvSpPr>
          <p:cNvPr id="2" name="Slide Number Placeholder 1"/>
          <p:cNvSpPr>
            <a:spLocks noGrp="1"/>
          </p:cNvSpPr>
          <p:nvPr>
            <p:ph type="sldNum" sz="quarter" idx="12"/>
          </p:nvPr>
        </p:nvSpPr>
        <p:spPr/>
        <p:txBody>
          <a:bodyPr/>
          <a:lstStyle/>
          <a:p>
            <a:pPr>
              <a:defRPr/>
            </a:pPr>
            <a:fld id="{71CD5E10-E991-4D9A-B079-02AD13D75834}" type="slidenum">
              <a:rPr lang="tr-TR" smtClean="0"/>
              <a:pPr>
                <a:defRPr/>
              </a:pPr>
              <a:t>4</a:t>
            </a:fld>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179388" y="1600200"/>
            <a:ext cx="8856662" cy="3700463"/>
          </a:xfrm>
        </p:spPr>
        <p:txBody>
          <a:bodyPr rtlCol="0">
            <a:normAutofit/>
          </a:bodyPr>
          <a:lstStyle/>
          <a:p>
            <a:pPr algn="just" fontAlgn="auto">
              <a:spcAft>
                <a:spcPts val="0"/>
              </a:spcAft>
              <a:buFont typeface="Wingdings" panose="05000000000000000000" pitchFamily="2" charset="2"/>
              <a:buChar char="Ø"/>
              <a:defRPr/>
            </a:pPr>
            <a:r>
              <a:rPr lang="tr-TR" dirty="0" smtClean="0">
                <a:latin typeface="Times New Roman" panose="02020603050405020304" pitchFamily="18" charset="0"/>
                <a:cs typeface="Times New Roman" panose="02020603050405020304" pitchFamily="18" charset="0"/>
              </a:rPr>
              <a:t>Sermaye piyasalarının sağlıklı ve etkin işleyişini hedefler.</a:t>
            </a:r>
          </a:p>
          <a:p>
            <a:pPr algn="just" fontAlgn="auto">
              <a:spcAft>
                <a:spcPts val="0"/>
              </a:spcAft>
              <a:buFont typeface="Wingdings" panose="05000000000000000000" pitchFamily="2" charset="2"/>
              <a:buChar char="Ø"/>
              <a:defRPr/>
            </a:pPr>
            <a:r>
              <a:rPr lang="tr-TR" dirty="0" smtClean="0">
                <a:latin typeface="Times New Roman" panose="02020603050405020304" pitchFamily="18" charset="0"/>
                <a:cs typeface="Times New Roman" panose="02020603050405020304" pitchFamily="18" charset="0"/>
              </a:rPr>
              <a:t>Piyasa paydaşlarının uyması gereken kuralları belirler. </a:t>
            </a:r>
          </a:p>
          <a:p>
            <a:pPr algn="just" fontAlgn="auto">
              <a:spcAft>
                <a:spcPts val="0"/>
              </a:spcAft>
              <a:buFont typeface="Wingdings" panose="05000000000000000000" pitchFamily="2" charset="2"/>
              <a:buChar char="Ø"/>
              <a:defRPr/>
            </a:pPr>
            <a:r>
              <a:rPr lang="tr-TR" dirty="0" smtClean="0">
                <a:latin typeface="Times New Roman" panose="02020603050405020304" pitchFamily="18" charset="0"/>
                <a:cs typeface="Times New Roman" panose="02020603050405020304" pitchFamily="18" charset="0"/>
              </a:rPr>
              <a:t>Yatırımcıların gerekli bilgileri edinmesini sağlar.</a:t>
            </a:r>
          </a:p>
          <a:p>
            <a:pPr algn="just" fontAlgn="auto">
              <a:spcAft>
                <a:spcPts val="0"/>
              </a:spcAft>
              <a:buFont typeface="Wingdings" panose="05000000000000000000" pitchFamily="2" charset="2"/>
              <a:buChar char="Ø"/>
              <a:defRPr/>
            </a:pPr>
            <a:r>
              <a:rPr lang="tr-TR" dirty="0">
                <a:latin typeface="Times New Roman" panose="02020603050405020304" pitchFamily="18" charset="0"/>
                <a:cs typeface="Times New Roman" panose="02020603050405020304" pitchFamily="18" charset="0"/>
              </a:rPr>
              <a:t>Gözetler ve denetler.</a:t>
            </a:r>
          </a:p>
          <a:p>
            <a:pPr marL="0" indent="0" algn="just" fontAlgn="auto">
              <a:spcAft>
                <a:spcPts val="0"/>
              </a:spcAft>
              <a:buFont typeface="Arial" panose="020B0604020202020204" pitchFamily="34" charset="0"/>
              <a:buNone/>
              <a:defRPr/>
            </a:pPr>
            <a:endParaRPr lang="tr-TR" b="1" dirty="0" smtClean="0">
              <a:solidFill>
                <a:schemeClr val="tx2">
                  <a:lumMod val="75000"/>
                </a:schemeClr>
              </a:solidFill>
            </a:endParaRPr>
          </a:p>
        </p:txBody>
      </p:sp>
      <p:sp>
        <p:nvSpPr>
          <p:cNvPr id="2" name="Başlık 1"/>
          <p:cNvSpPr>
            <a:spLocks noGrp="1"/>
          </p:cNvSpPr>
          <p:nvPr>
            <p:ph type="title" idx="4294967295"/>
          </p:nvPr>
        </p:nvSpPr>
        <p:spPr>
          <a:xfrm>
            <a:off x="0" y="692150"/>
            <a:ext cx="9144000" cy="725488"/>
          </a:xfrm>
        </p:spPr>
        <p:txBody>
          <a:bodyPr rtlCol="0">
            <a:normAutofit fontScale="90000"/>
          </a:bodyPr>
          <a:lstStyle/>
          <a:p>
            <a:pPr fontAlgn="auto">
              <a:spcAft>
                <a:spcPts val="0"/>
              </a:spcAft>
              <a:defRPr/>
            </a:pPr>
            <a:r>
              <a:rPr lang="tr-TR" b="1" dirty="0">
                <a:latin typeface="Times New Roman" panose="02020603050405020304" pitchFamily="18" charset="0"/>
                <a:cs typeface="Times New Roman" panose="02020603050405020304" pitchFamily="18" charset="0"/>
              </a:rPr>
              <a:t>SPK’nın Görev ve </a:t>
            </a:r>
            <a:r>
              <a:rPr lang="tr-TR" b="1" dirty="0" smtClean="0">
                <a:latin typeface="Times New Roman" panose="02020603050405020304" pitchFamily="18" charset="0"/>
                <a:cs typeface="Times New Roman" panose="02020603050405020304" pitchFamily="18" charset="0"/>
              </a:rPr>
              <a:t>Yetkileri</a:t>
            </a:r>
            <a:r>
              <a:rPr lang="tr-TR" b="1" dirty="0" smtClean="0">
                <a:solidFill>
                  <a:schemeClr val="tx2">
                    <a:lumMod val="60000"/>
                    <a:lumOff val="40000"/>
                  </a:schemeClr>
                </a:solidFill>
                <a:latin typeface="Times New Roman" panose="02020603050405020304" pitchFamily="18" charset="0"/>
                <a:cs typeface="Times New Roman" panose="02020603050405020304" pitchFamily="18" charset="0"/>
              </a:rPr>
              <a:t/>
            </a:r>
            <a:br>
              <a:rPr lang="tr-TR" b="1" dirty="0" smtClean="0">
                <a:solidFill>
                  <a:schemeClr val="tx2">
                    <a:lumMod val="60000"/>
                    <a:lumOff val="40000"/>
                  </a:schemeClr>
                </a:solidFill>
                <a:latin typeface="Times New Roman" panose="02020603050405020304" pitchFamily="18" charset="0"/>
                <a:cs typeface="Times New Roman" panose="02020603050405020304" pitchFamily="18" charset="0"/>
              </a:rPr>
            </a:br>
            <a:endParaRPr lang="tr-TR" b="1" dirty="0">
              <a:latin typeface="Times New Roman" panose="02020603050405020304" pitchFamily="18" charset="0"/>
              <a:cs typeface="Times New Roman" panose="02020603050405020304" pitchFamily="18" charset="0"/>
            </a:endParaRPr>
          </a:p>
        </p:txBody>
      </p:sp>
      <p:sp>
        <p:nvSpPr>
          <p:cNvPr id="16387" name="Rectangle 3"/>
          <p:cNvSpPr>
            <a:spLocks noChangeArrowheads="1"/>
          </p:cNvSpPr>
          <p:nvPr/>
        </p:nvSpPr>
        <p:spPr bwMode="auto">
          <a:xfrm>
            <a:off x="-1693863" y="509588"/>
            <a:ext cx="4572001" cy="647700"/>
          </a:xfrm>
          <a:prstGeom prst="rect">
            <a:avLst/>
          </a:prstGeom>
          <a:noFill/>
          <a:ln w="9525">
            <a:noFill/>
            <a:miter lim="800000"/>
            <a:headEnd/>
            <a:tailEnd/>
          </a:ln>
        </p:spPr>
        <p:txBody>
          <a:bodyPr>
            <a:spAutoFit/>
          </a:bodyPr>
          <a:lstStyle/>
          <a:p>
            <a:r>
              <a:rPr lang="tr-TR">
                <a:latin typeface="Calibri" pitchFamily="34" charset="0"/>
              </a:rPr>
              <a:t/>
            </a:r>
            <a:br>
              <a:rPr lang="tr-TR">
                <a:latin typeface="Calibri" pitchFamily="34" charset="0"/>
              </a:rPr>
            </a:br>
            <a:endParaRPr lang="tr-TR">
              <a:latin typeface="Calibri" pitchFamily="34" charset="0"/>
            </a:endParaRPr>
          </a:p>
        </p:txBody>
      </p:sp>
      <p:sp>
        <p:nvSpPr>
          <p:cNvPr id="4" name="Slide Number Placeholder 3"/>
          <p:cNvSpPr>
            <a:spLocks noGrp="1"/>
          </p:cNvSpPr>
          <p:nvPr>
            <p:ph type="sldNum" sz="quarter" idx="12"/>
          </p:nvPr>
        </p:nvSpPr>
        <p:spPr/>
        <p:txBody>
          <a:bodyPr/>
          <a:lstStyle/>
          <a:p>
            <a:pPr>
              <a:defRPr/>
            </a:pPr>
            <a:fld id="{71CD5E10-E991-4D9A-B079-02AD13D75834}" type="slidenum">
              <a:rPr lang="tr-TR" smtClean="0"/>
              <a:pPr>
                <a:defRPr/>
              </a:pPr>
              <a:t>5</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3"/>
          <p:cNvSpPr>
            <a:spLocks noGrp="1"/>
          </p:cNvSpPr>
          <p:nvPr>
            <p:ph type="sldNum" sz="quarter" idx="12"/>
          </p:nvPr>
        </p:nvSpPr>
        <p:spPr>
          <a:ln>
            <a:miter lim="800000"/>
            <a:headEnd/>
            <a:tailEnd/>
          </a:ln>
        </p:spPr>
        <p:txBody>
          <a:bodyPr/>
          <a:lstStyle/>
          <a:p>
            <a:pPr>
              <a:defRPr/>
            </a:pPr>
            <a:fld id="{0DDA69EE-FC68-4DA6-B190-AF3B96B591F8}" type="slidenum">
              <a:rPr lang="en-GB"/>
              <a:pPr>
                <a:defRPr/>
              </a:pPr>
              <a:t>6</a:t>
            </a:fld>
            <a:endParaRPr lang="en-GB"/>
          </a:p>
        </p:txBody>
      </p:sp>
      <p:graphicFrame>
        <p:nvGraphicFramePr>
          <p:cNvPr id="9" name="Content Placeholder 8"/>
          <p:cNvGraphicFramePr>
            <a:graphicFrameLocks noGrp="1"/>
          </p:cNvGraphicFramePr>
          <p:nvPr>
            <p:ph idx="4294967295"/>
          </p:nvPr>
        </p:nvGraphicFramePr>
        <p:xfrm>
          <a:off x="0" y="1239490"/>
          <a:ext cx="9144000" cy="53038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218" name="Title 1"/>
          <p:cNvSpPr>
            <a:spLocks noGrp="1"/>
          </p:cNvSpPr>
          <p:nvPr>
            <p:ph type="title" idx="4294967295"/>
          </p:nvPr>
        </p:nvSpPr>
        <p:spPr>
          <a:xfrm>
            <a:off x="0" y="115888"/>
            <a:ext cx="9144000" cy="1143000"/>
          </a:xfrm>
        </p:spPr>
        <p:txBody>
          <a:bodyPr rtlCol="0">
            <a:normAutofit/>
          </a:bodyPr>
          <a:lstStyle/>
          <a:p>
            <a:pPr marL="342900" indent="-342900" fontAlgn="auto">
              <a:spcAft>
                <a:spcPts val="0"/>
              </a:spcAft>
              <a:defRPr/>
            </a:pPr>
            <a:r>
              <a:rPr lang="tr-TR" altLang="tr-TR" sz="4000" b="1" dirty="0" smtClean="0">
                <a:latin typeface="Times New Roman" panose="02020603050405020304" pitchFamily="18" charset="0"/>
                <a:ea typeface="+mn-ea"/>
                <a:cs typeface="Times New Roman" panose="02020603050405020304" pitchFamily="18" charset="0"/>
              </a:rPr>
              <a:t>Finansal Sistem ve SPK</a:t>
            </a:r>
          </a:p>
        </p:txBody>
      </p:sp>
      <p:sp>
        <p:nvSpPr>
          <p:cNvPr id="5" name="TextBox 4"/>
          <p:cNvSpPr txBox="1"/>
          <p:nvPr/>
        </p:nvSpPr>
        <p:spPr>
          <a:xfrm>
            <a:off x="1646238" y="1408113"/>
            <a:ext cx="1944687" cy="925512"/>
          </a:xfrm>
          <a:prstGeom prst="rect">
            <a:avLst/>
          </a:prstGeom>
          <a:solidFill>
            <a:schemeClr val="bg1"/>
          </a:solidFill>
          <a:ln>
            <a:solidFill>
              <a:srgbClr val="0070C0"/>
            </a:solidFill>
          </a:ln>
          <a:effectLst>
            <a:outerShdw blurRad="76200" dir="13500000" sy="23000" kx="1200000" algn="br" rotWithShape="0">
              <a:prstClr val="black">
                <a:alpha val="20000"/>
              </a:prstClr>
            </a:outerShdw>
          </a:effectLst>
        </p:spPr>
        <p:txBody>
          <a:bodyPr>
            <a:spAutoFit/>
          </a:bodyPr>
          <a:lstStyle/>
          <a:p>
            <a:r>
              <a:rPr lang="tr-TR">
                <a:latin typeface="Times New Roman" pitchFamily="18" charset="0"/>
                <a:ea typeface="Verdana" pitchFamily="34" charset="0"/>
                <a:cs typeface="Times New Roman" pitchFamily="18" charset="0"/>
              </a:rPr>
              <a:t>Aktörler Arası </a:t>
            </a:r>
            <a:r>
              <a:rPr lang="tr-TR" b="1">
                <a:latin typeface="Times New Roman" pitchFamily="18" charset="0"/>
                <a:cs typeface="Times New Roman" pitchFamily="18" charset="0"/>
              </a:rPr>
              <a:t>İletişimin</a:t>
            </a:r>
            <a:r>
              <a:rPr lang="tr-TR">
                <a:latin typeface="Times New Roman" pitchFamily="18" charset="0"/>
              </a:rPr>
              <a:t> Sa</a:t>
            </a:r>
            <a:r>
              <a:rPr lang="tr-TR">
                <a:latin typeface="Times New Roman" pitchFamily="18" charset="0"/>
                <a:cs typeface="Times New Roman" pitchFamily="18" charset="0"/>
              </a:rPr>
              <a:t>ğ</a:t>
            </a:r>
            <a:r>
              <a:rPr lang="tr-TR">
                <a:latin typeface="Times New Roman" pitchFamily="18" charset="0"/>
              </a:rPr>
              <a:t>lanmas</a:t>
            </a:r>
            <a:r>
              <a:rPr lang="tr-TR">
                <a:latin typeface="Times New Roman" pitchFamily="18" charset="0"/>
                <a:cs typeface="Times New Roman" pitchFamily="18" charset="0"/>
              </a:rPr>
              <a:t>ı</a:t>
            </a:r>
          </a:p>
        </p:txBody>
      </p:sp>
      <p:sp>
        <p:nvSpPr>
          <p:cNvPr id="10" name="TextBox 9"/>
          <p:cNvSpPr txBox="1"/>
          <p:nvPr/>
        </p:nvSpPr>
        <p:spPr>
          <a:xfrm>
            <a:off x="5518150" y="1387475"/>
            <a:ext cx="1944688" cy="650875"/>
          </a:xfrm>
          <a:prstGeom prst="rect">
            <a:avLst/>
          </a:prstGeom>
          <a:solidFill>
            <a:schemeClr val="bg1"/>
          </a:solidFill>
          <a:ln>
            <a:solidFill>
              <a:srgbClr val="0070C0"/>
            </a:solidFill>
          </a:ln>
          <a:effectLst>
            <a:outerShdw blurRad="76200" dir="13500000" sy="23000" kx="1200000" algn="br" rotWithShape="0">
              <a:prstClr val="black">
                <a:alpha val="20000"/>
              </a:prstClr>
            </a:outerShdw>
          </a:effectLst>
        </p:spPr>
        <p:txBody>
          <a:bodyPr>
            <a:spAutoFit/>
          </a:bodyPr>
          <a:lstStyle>
            <a:defPPr>
              <a:defRPr lang="tr-TR"/>
            </a:defPPr>
          </a:lstStyle>
          <a:p>
            <a:pPr fontAlgn="auto">
              <a:spcBef>
                <a:spcPts val="0"/>
              </a:spcBef>
              <a:spcAft>
                <a:spcPts val="0"/>
              </a:spcAft>
              <a:defRPr/>
            </a:pPr>
            <a:r>
              <a:rPr lang="tr-TR" dirty="0">
                <a:latin typeface="Times New Roman" panose="02020603050405020304" pitchFamily="18" charset="0"/>
                <a:ea typeface="Verdana" panose="020B0604030504040204" pitchFamily="34" charset="0"/>
                <a:cs typeface="Times New Roman" panose="02020603050405020304" pitchFamily="18" charset="0"/>
              </a:rPr>
              <a:t>Aktörler Arası </a:t>
            </a:r>
            <a:r>
              <a:rPr lang="tr-TR" b="1" dirty="0">
                <a:latin typeface="Times New Roman" panose="02020603050405020304" pitchFamily="18" charset="0"/>
                <a:ea typeface="Verdana" panose="020B0604030504040204" pitchFamily="34" charset="0"/>
                <a:cs typeface="Times New Roman" panose="02020603050405020304" pitchFamily="18" charset="0"/>
              </a:rPr>
              <a:t>Güven</a:t>
            </a:r>
            <a:r>
              <a:rPr lang="tr-TR" dirty="0">
                <a:latin typeface="Times New Roman" panose="02020603050405020304" pitchFamily="18" charset="0"/>
                <a:ea typeface="Verdana" panose="020B0604030504040204" pitchFamily="34" charset="0"/>
                <a:cs typeface="Times New Roman" panose="02020603050405020304" pitchFamily="18" charset="0"/>
              </a:rPr>
              <a:t>in Tesisi</a:t>
            </a:r>
          </a:p>
        </p:txBody>
      </p:sp>
      <p:sp>
        <p:nvSpPr>
          <p:cNvPr id="11" name="TextBox 10"/>
          <p:cNvSpPr txBox="1"/>
          <p:nvPr/>
        </p:nvSpPr>
        <p:spPr>
          <a:xfrm>
            <a:off x="1646238" y="4941888"/>
            <a:ext cx="1944687" cy="1474787"/>
          </a:xfrm>
          <a:prstGeom prst="rect">
            <a:avLst/>
          </a:prstGeom>
          <a:solidFill>
            <a:schemeClr val="bg1"/>
          </a:solidFill>
          <a:ln>
            <a:solidFill>
              <a:srgbClr val="0070C0"/>
            </a:solidFill>
          </a:ln>
          <a:effectLst>
            <a:outerShdw blurRad="76200" dir="13500000" sy="23000" kx="1200000" algn="br" rotWithShape="0">
              <a:prstClr val="black">
                <a:alpha val="20000"/>
              </a:prstClr>
            </a:outerShdw>
          </a:effectLst>
        </p:spPr>
        <p:txBody>
          <a:bodyPr>
            <a:spAutoFit/>
          </a:bodyPr>
          <a:lstStyle/>
          <a:p>
            <a:r>
              <a:rPr lang="tr-TR">
                <a:latin typeface="Times New Roman" pitchFamily="18" charset="0"/>
                <a:ea typeface="Verdana" pitchFamily="34" charset="0"/>
                <a:cs typeface="Times New Roman" pitchFamily="18" charset="0"/>
              </a:rPr>
              <a:t>Çalışanlar</a:t>
            </a:r>
            <a:r>
              <a:rPr lang="tr-TR">
                <a:latin typeface="Times New Roman" pitchFamily="18" charset="0"/>
                <a:cs typeface="Times New Roman" pitchFamily="18" charset="0"/>
              </a:rPr>
              <a:t>ı</a:t>
            </a:r>
            <a:r>
              <a:rPr lang="tr-TR">
                <a:latin typeface="Times New Roman" pitchFamily="18" charset="0"/>
              </a:rPr>
              <a:t>n E</a:t>
            </a:r>
            <a:r>
              <a:rPr lang="tr-TR">
                <a:latin typeface="Times New Roman" pitchFamily="18" charset="0"/>
                <a:cs typeface="Times New Roman" pitchFamily="18" charset="0"/>
              </a:rPr>
              <a:t>ğ</a:t>
            </a:r>
            <a:r>
              <a:rPr lang="tr-TR">
                <a:latin typeface="Times New Roman" pitchFamily="18" charset="0"/>
              </a:rPr>
              <a:t>itimli ve </a:t>
            </a:r>
            <a:r>
              <a:rPr lang="tr-TR" b="1">
                <a:latin typeface="Times New Roman" pitchFamily="18" charset="0"/>
              </a:rPr>
              <a:t>Kalifiye</a:t>
            </a:r>
            <a:r>
              <a:rPr lang="tr-TR">
                <a:latin typeface="Times New Roman" pitchFamily="18" charset="0"/>
              </a:rPr>
              <a:t> Olmas</a:t>
            </a:r>
            <a:r>
              <a:rPr lang="tr-TR">
                <a:latin typeface="Times New Roman" pitchFamily="18" charset="0"/>
                <a:cs typeface="Times New Roman" pitchFamily="18" charset="0"/>
              </a:rPr>
              <a:t>ını</a:t>
            </a:r>
            <a:r>
              <a:rPr lang="tr-TR">
                <a:latin typeface="Times New Roman" pitchFamily="18" charset="0"/>
              </a:rPr>
              <a:t>n Sa</a:t>
            </a:r>
            <a:r>
              <a:rPr lang="tr-TR">
                <a:latin typeface="Times New Roman" pitchFamily="18" charset="0"/>
                <a:cs typeface="Times New Roman" pitchFamily="18" charset="0"/>
              </a:rPr>
              <a:t>ğ</a:t>
            </a:r>
            <a:r>
              <a:rPr lang="tr-TR">
                <a:latin typeface="Times New Roman" pitchFamily="18" charset="0"/>
              </a:rPr>
              <a:t>lanmas</a:t>
            </a:r>
            <a:r>
              <a:rPr lang="tr-TR">
                <a:latin typeface="Times New Roman" pitchFamily="18" charset="0"/>
                <a:cs typeface="Times New Roman" pitchFamily="18" charset="0"/>
              </a:rPr>
              <a:t>ı</a:t>
            </a:r>
          </a:p>
        </p:txBody>
      </p:sp>
      <p:sp>
        <p:nvSpPr>
          <p:cNvPr id="12" name="TextBox 11"/>
          <p:cNvSpPr txBox="1"/>
          <p:nvPr/>
        </p:nvSpPr>
        <p:spPr>
          <a:xfrm>
            <a:off x="5543550" y="4921250"/>
            <a:ext cx="1944688" cy="1474788"/>
          </a:xfrm>
          <a:prstGeom prst="rect">
            <a:avLst/>
          </a:prstGeom>
          <a:solidFill>
            <a:schemeClr val="bg1"/>
          </a:solidFill>
          <a:ln>
            <a:solidFill>
              <a:srgbClr val="0070C0"/>
            </a:solidFill>
          </a:ln>
          <a:effectLst>
            <a:outerShdw blurRad="76200" dir="13500000" sy="23000" kx="1200000" algn="br" rotWithShape="0">
              <a:prstClr val="black">
                <a:alpha val="20000"/>
              </a:prstClr>
            </a:outerShdw>
          </a:effectLst>
        </p:spPr>
        <p:txBody>
          <a:bodyPr>
            <a:spAutoFit/>
          </a:bodyPr>
          <a:lstStyle/>
          <a:p>
            <a:r>
              <a:rPr lang="tr-TR">
                <a:latin typeface="Times New Roman" pitchFamily="18" charset="0"/>
                <a:ea typeface="Verdana" pitchFamily="34" charset="0"/>
                <a:cs typeface="Times New Roman" pitchFamily="18" charset="0"/>
              </a:rPr>
              <a:t>Uluslararası </a:t>
            </a:r>
            <a:r>
              <a:rPr lang="tr-TR" b="1">
                <a:latin typeface="Times New Roman" pitchFamily="18" charset="0"/>
                <a:ea typeface="Verdana" pitchFamily="34" charset="0"/>
                <a:cs typeface="Times New Roman" pitchFamily="18" charset="0"/>
              </a:rPr>
              <a:t>Standartlar</a:t>
            </a:r>
            <a:r>
              <a:rPr lang="tr-TR">
                <a:latin typeface="Times New Roman" pitchFamily="18" charset="0"/>
                <a:cs typeface="Times New Roman" pitchFamily="18" charset="0"/>
              </a:rPr>
              <a:t>ı</a:t>
            </a:r>
            <a:r>
              <a:rPr lang="tr-TR">
                <a:latin typeface="Times New Roman" pitchFamily="18" charset="0"/>
              </a:rPr>
              <a:t>n Takibi ve Ülkemizdeki Uygulamas</a:t>
            </a:r>
            <a:r>
              <a:rPr lang="tr-TR">
                <a:latin typeface="Times New Roman" pitchFamily="18" charset="0"/>
                <a:cs typeface="Times New Roman" pitchFamily="18" charset="0"/>
              </a:rPr>
              <a:t>ı</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İçerik Yer Tutucusu 2"/>
          <p:cNvSpPr>
            <a:spLocks noGrp="1"/>
          </p:cNvSpPr>
          <p:nvPr>
            <p:ph idx="4294967295"/>
          </p:nvPr>
        </p:nvSpPr>
        <p:spPr>
          <a:xfrm>
            <a:off x="1331913" y="1744663"/>
            <a:ext cx="6480175" cy="3992562"/>
          </a:xfrm>
        </p:spPr>
        <p:txBody>
          <a:bodyPr/>
          <a:lstStyle/>
          <a:p>
            <a:pPr>
              <a:lnSpc>
                <a:spcPct val="140000"/>
              </a:lnSpc>
              <a:spcBef>
                <a:spcPct val="10000"/>
              </a:spcBef>
              <a:buFont typeface="Wingdings" pitchFamily="2" charset="2"/>
              <a:buChar char="Ø"/>
            </a:pPr>
            <a:endParaRPr lang="tr-TR" altLang="tr-TR" sz="2600" smtClean="0"/>
          </a:p>
          <a:p>
            <a:pPr lvl="1">
              <a:lnSpc>
                <a:spcPct val="140000"/>
              </a:lnSpc>
              <a:spcBef>
                <a:spcPct val="10000"/>
              </a:spcBef>
              <a:buFont typeface="Wingdings" pitchFamily="2" charset="2"/>
              <a:buChar char="Ø"/>
            </a:pPr>
            <a:r>
              <a:rPr lang="tr-TR" altLang="tr-TR" sz="2400" smtClean="0">
                <a:latin typeface="Times New Roman" pitchFamily="18" charset="0"/>
                <a:cs typeface="Times New Roman" pitchFamily="18" charset="0"/>
              </a:rPr>
              <a:t>Muhasebe Standartları</a:t>
            </a:r>
          </a:p>
          <a:p>
            <a:pPr lvl="1">
              <a:lnSpc>
                <a:spcPct val="140000"/>
              </a:lnSpc>
              <a:spcBef>
                <a:spcPct val="10000"/>
              </a:spcBef>
              <a:buFont typeface="Wingdings" pitchFamily="2" charset="2"/>
              <a:buChar char="Ø"/>
            </a:pPr>
            <a:r>
              <a:rPr lang="tr-TR" altLang="tr-TR" sz="2400" smtClean="0">
                <a:latin typeface="Times New Roman" pitchFamily="18" charset="0"/>
                <a:cs typeface="Times New Roman" pitchFamily="18" charset="0"/>
              </a:rPr>
              <a:t>Bağımsız Denetim Standartları</a:t>
            </a:r>
          </a:p>
          <a:p>
            <a:pPr lvl="1">
              <a:lnSpc>
                <a:spcPct val="140000"/>
              </a:lnSpc>
              <a:spcBef>
                <a:spcPct val="10000"/>
              </a:spcBef>
              <a:buFont typeface="Wingdings" pitchFamily="2" charset="2"/>
              <a:buChar char="Ø"/>
            </a:pPr>
            <a:r>
              <a:rPr lang="tr-TR" altLang="tr-TR" sz="2400" smtClean="0">
                <a:latin typeface="Times New Roman" pitchFamily="18" charset="0"/>
                <a:cs typeface="Times New Roman" pitchFamily="18" charset="0"/>
              </a:rPr>
              <a:t>Değerleme Standartları</a:t>
            </a:r>
          </a:p>
          <a:p>
            <a:pPr lvl="1">
              <a:lnSpc>
                <a:spcPct val="140000"/>
              </a:lnSpc>
              <a:spcBef>
                <a:spcPct val="10000"/>
              </a:spcBef>
              <a:buFont typeface="Wingdings" pitchFamily="2" charset="2"/>
              <a:buChar char="Ø"/>
            </a:pPr>
            <a:endParaRPr lang="tr-TR" sz="2600" b="1" smtClean="0">
              <a:solidFill>
                <a:schemeClr val="tx2"/>
              </a:solidFill>
            </a:endParaRPr>
          </a:p>
        </p:txBody>
      </p:sp>
      <p:sp>
        <p:nvSpPr>
          <p:cNvPr id="2" name="Başlık 1"/>
          <p:cNvSpPr>
            <a:spLocks noGrp="1"/>
          </p:cNvSpPr>
          <p:nvPr>
            <p:ph type="title" idx="4294967295"/>
          </p:nvPr>
        </p:nvSpPr>
        <p:spPr>
          <a:xfrm>
            <a:off x="0" y="836613"/>
            <a:ext cx="9144000" cy="581025"/>
          </a:xfrm>
        </p:spPr>
        <p:txBody>
          <a:bodyPr rtlCol="0">
            <a:normAutofit fontScale="90000"/>
          </a:bodyPr>
          <a:lstStyle/>
          <a:p>
            <a:pPr fontAlgn="auto">
              <a:spcAft>
                <a:spcPts val="0"/>
              </a:spcAft>
              <a:defRPr/>
            </a:pPr>
            <a:r>
              <a:rPr lang="tr-TR" b="1" dirty="0" smtClean="0">
                <a:latin typeface="Times New Roman" panose="02020603050405020304" pitchFamily="18" charset="0"/>
                <a:cs typeface="Times New Roman" panose="02020603050405020304" pitchFamily="18" charset="0"/>
              </a:rPr>
              <a:t>Standartların Geliştirilmesi</a:t>
            </a:r>
            <a:endParaRPr lang="tr-TR" b="1" dirty="0">
              <a:latin typeface="Times New Roman" panose="02020603050405020304" pitchFamily="18" charset="0"/>
              <a:cs typeface="Times New Roman" panose="02020603050405020304" pitchFamily="18" charset="0"/>
            </a:endParaRPr>
          </a:p>
        </p:txBody>
      </p:sp>
      <p:sp>
        <p:nvSpPr>
          <p:cNvPr id="20483" name="Rectangle 3"/>
          <p:cNvSpPr>
            <a:spLocks noChangeArrowheads="1"/>
          </p:cNvSpPr>
          <p:nvPr/>
        </p:nvSpPr>
        <p:spPr bwMode="auto">
          <a:xfrm>
            <a:off x="-1693863" y="509588"/>
            <a:ext cx="4572001" cy="647700"/>
          </a:xfrm>
          <a:prstGeom prst="rect">
            <a:avLst/>
          </a:prstGeom>
          <a:noFill/>
          <a:ln w="9525">
            <a:noFill/>
            <a:miter lim="800000"/>
            <a:headEnd/>
            <a:tailEnd/>
          </a:ln>
        </p:spPr>
        <p:txBody>
          <a:bodyPr>
            <a:spAutoFit/>
          </a:bodyPr>
          <a:lstStyle/>
          <a:p>
            <a:r>
              <a:rPr lang="tr-TR">
                <a:solidFill>
                  <a:srgbClr val="000000"/>
                </a:solidFill>
                <a:latin typeface="Calibri" pitchFamily="34" charset="0"/>
              </a:rPr>
              <a:t/>
            </a:r>
            <a:br>
              <a:rPr lang="tr-TR">
                <a:solidFill>
                  <a:srgbClr val="000000"/>
                </a:solidFill>
                <a:latin typeface="Calibri" pitchFamily="34" charset="0"/>
              </a:rPr>
            </a:br>
            <a:endParaRPr lang="tr-TR">
              <a:solidFill>
                <a:srgbClr val="000000"/>
              </a:solidFill>
              <a:latin typeface="Calibri" pitchFamily="34" charset="0"/>
            </a:endParaRPr>
          </a:p>
        </p:txBody>
      </p:sp>
      <p:sp>
        <p:nvSpPr>
          <p:cNvPr id="3" name="Slide Number Placeholder 2"/>
          <p:cNvSpPr>
            <a:spLocks noGrp="1"/>
          </p:cNvSpPr>
          <p:nvPr>
            <p:ph type="sldNum" sz="quarter" idx="12"/>
          </p:nvPr>
        </p:nvSpPr>
        <p:spPr/>
        <p:txBody>
          <a:bodyPr/>
          <a:lstStyle/>
          <a:p>
            <a:pPr>
              <a:defRPr/>
            </a:pPr>
            <a:fld id="{71CD5E10-E991-4D9A-B079-02AD13D75834}" type="slidenum">
              <a:rPr lang="tr-TR" smtClean="0"/>
              <a:pPr>
                <a:defRPr/>
              </a:pPr>
              <a:t>7</a:t>
            </a:fld>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idx="4294967295"/>
          </p:nvPr>
        </p:nvSpPr>
        <p:spPr>
          <a:xfrm>
            <a:off x="0" y="238125"/>
            <a:ext cx="9036050" cy="1606550"/>
          </a:xfrm>
        </p:spPr>
        <p:txBody>
          <a:bodyPr rtlCol="0">
            <a:normAutofit fontScale="90000"/>
          </a:bodyPr>
          <a:lstStyle/>
          <a:p>
            <a:pPr fontAlgn="auto">
              <a:spcAft>
                <a:spcPts val="0"/>
              </a:spcAft>
              <a:defRPr/>
            </a:pP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sz="3600" b="1" dirty="0" smtClean="0">
                <a:latin typeface="Times New Roman" panose="02020603050405020304" pitchFamily="18" charset="0"/>
                <a:cs typeface="Times New Roman" panose="02020603050405020304" pitchFamily="18" charset="0"/>
              </a:rPr>
              <a:t>Uluslararası Finansal Raporlama Standartları ve Türkiye</a:t>
            </a:r>
            <a:r>
              <a:rPr lang="tr-TR" dirty="0" smtClean="0"/>
              <a:t/>
            </a:r>
            <a:br>
              <a:rPr lang="tr-TR" dirty="0" smtClean="0"/>
            </a:br>
            <a:endParaRPr lang="tr-TR" dirty="0"/>
          </a:p>
        </p:txBody>
      </p:sp>
      <p:sp>
        <p:nvSpPr>
          <p:cNvPr id="26626" name="Rectangle 3"/>
          <p:cNvSpPr>
            <a:spLocks noChangeArrowheads="1"/>
          </p:cNvSpPr>
          <p:nvPr/>
        </p:nvSpPr>
        <p:spPr bwMode="auto">
          <a:xfrm>
            <a:off x="-1693863" y="509588"/>
            <a:ext cx="4572001" cy="647700"/>
          </a:xfrm>
          <a:prstGeom prst="rect">
            <a:avLst/>
          </a:prstGeom>
          <a:noFill/>
          <a:ln w="9525">
            <a:noFill/>
            <a:miter lim="800000"/>
            <a:headEnd/>
            <a:tailEnd/>
          </a:ln>
        </p:spPr>
        <p:txBody>
          <a:bodyPr>
            <a:spAutoFit/>
          </a:bodyPr>
          <a:lstStyle/>
          <a:p>
            <a:r>
              <a:rPr lang="tr-TR">
                <a:latin typeface="Calibri" pitchFamily="34" charset="0"/>
              </a:rPr>
              <a:t/>
            </a:r>
            <a:br>
              <a:rPr lang="tr-TR">
                <a:latin typeface="Calibri" pitchFamily="34" charset="0"/>
              </a:rPr>
            </a:br>
            <a:endParaRPr lang="tr-TR">
              <a:latin typeface="Calibri" pitchFamily="34" charset="0"/>
            </a:endParaRPr>
          </a:p>
        </p:txBody>
      </p:sp>
      <p:graphicFrame>
        <p:nvGraphicFramePr>
          <p:cNvPr id="5" name="Table 4"/>
          <p:cNvGraphicFramePr>
            <a:graphicFrameLocks noGrp="1"/>
          </p:cNvGraphicFramePr>
          <p:nvPr/>
        </p:nvGraphicFramePr>
        <p:xfrm>
          <a:off x="395288" y="2636838"/>
          <a:ext cx="8424937" cy="2376264"/>
        </p:xfrm>
        <a:graphic>
          <a:graphicData uri="http://schemas.openxmlformats.org/drawingml/2006/table">
            <a:tbl>
              <a:tblPr firstRow="1" bandRow="1">
                <a:tableStyleId>{5C22544A-7EE6-4342-B048-85BDC9FD1C3A}</a:tableStyleId>
              </a:tblPr>
              <a:tblGrid>
                <a:gridCol w="3744417"/>
                <a:gridCol w="857416"/>
                <a:gridCol w="3823104"/>
              </a:tblGrid>
              <a:tr h="2376264">
                <a:tc>
                  <a:txBody>
                    <a:bodyPr/>
                    <a:lstStyle/>
                    <a:p>
                      <a:pPr algn="ctr"/>
                      <a:r>
                        <a:rPr lang="tr-TR" sz="2400" b="0" dirty="0" smtClean="0">
                          <a:solidFill>
                            <a:schemeClr val="tx1"/>
                          </a:solidFill>
                          <a:latin typeface="Times New Roman" panose="02020603050405020304" pitchFamily="18" charset="0"/>
                          <a:cs typeface="Times New Roman" panose="02020603050405020304" pitchFamily="18" charset="0"/>
                        </a:rPr>
                        <a:t>TÜRKİYE MUHASEBE/FİNANSAL RAPORLAMA STANDARTLARI</a:t>
                      </a:r>
                      <a:endParaRPr lang="tr-TR" sz="2400" b="0" dirty="0">
                        <a:solidFill>
                          <a:schemeClr val="tx1"/>
                        </a:solidFill>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a:endParaRPr lang="tr-TR" sz="2400" b="0" dirty="0" smtClean="0">
                        <a:solidFill>
                          <a:schemeClr val="tx1"/>
                        </a:solidFill>
                        <a:latin typeface="Times New Roman" panose="02020603050405020304" pitchFamily="18" charset="0"/>
                        <a:cs typeface="Times New Roman" panose="02020603050405020304" pitchFamily="18" charset="0"/>
                      </a:endParaRPr>
                    </a:p>
                    <a:p>
                      <a:pPr algn="ctr"/>
                      <a:r>
                        <a:rPr lang="tr-TR" sz="2400" b="0" dirty="0" smtClean="0">
                          <a:solidFill>
                            <a:schemeClr val="tx1"/>
                          </a:solidFill>
                          <a:latin typeface="Times New Roman" panose="02020603050405020304" pitchFamily="18" charset="0"/>
                          <a:cs typeface="Times New Roman" panose="02020603050405020304" pitchFamily="18" charset="0"/>
                        </a:rPr>
                        <a:t>=</a:t>
                      </a:r>
                      <a:endParaRPr lang="tr-TR" sz="2400" b="0" dirty="0">
                        <a:solidFill>
                          <a:schemeClr val="tx1"/>
                        </a:solidFill>
                        <a:latin typeface="Times New Roman" panose="02020603050405020304" pitchFamily="18" charset="0"/>
                        <a:cs typeface="Times New Roman" panose="02020603050405020304" pitchFamily="18" charset="0"/>
                      </a:endParaRPr>
                    </a:p>
                  </a:txBody>
                  <a:tcPr>
                    <a:lnL w="12700" cmpd="sng">
                      <a:noFill/>
                    </a:lnL>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0" dirty="0" smtClean="0">
                          <a:solidFill>
                            <a:schemeClr val="tx1"/>
                          </a:solidFill>
                          <a:latin typeface="Times New Roman" panose="02020603050405020304" pitchFamily="18" charset="0"/>
                          <a:cs typeface="Times New Roman" panose="02020603050405020304" pitchFamily="18" charset="0"/>
                        </a:rPr>
                        <a:t>ULUSLARARASI MUHASEBE/FİNANSAL RAPORLAMA STANDARTLARI</a:t>
                      </a:r>
                    </a:p>
                    <a:p>
                      <a:pPr marL="0" marR="0" indent="0" algn="ctr" defTabSz="914400" rtl="0" eaLnBrk="1" fontAlgn="auto" latinLnBrk="0" hangingPunct="1">
                        <a:lnSpc>
                          <a:spcPct val="100000"/>
                        </a:lnSpc>
                        <a:spcBef>
                          <a:spcPts val="0"/>
                        </a:spcBef>
                        <a:spcAft>
                          <a:spcPts val="0"/>
                        </a:spcAft>
                        <a:buClrTx/>
                        <a:buSzTx/>
                        <a:buFontTx/>
                        <a:buNone/>
                        <a:tabLst/>
                        <a:defRPr/>
                      </a:pPr>
                      <a:r>
                        <a:rPr lang="tr-TR" sz="2400" b="0" dirty="0" smtClean="0">
                          <a:solidFill>
                            <a:schemeClr val="tx1"/>
                          </a:solidFill>
                          <a:latin typeface="Times New Roman" panose="02020603050405020304" pitchFamily="18" charset="0"/>
                          <a:cs typeface="Times New Roman" panose="02020603050405020304" pitchFamily="18" charset="0"/>
                        </a:rPr>
                        <a:t>(IASB)</a:t>
                      </a:r>
                    </a:p>
                    <a:p>
                      <a:endParaRPr lang="tr-TR" sz="2400" b="0" dirty="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tr>
            </a:tbl>
          </a:graphicData>
        </a:graphic>
      </p:graphicFrame>
      <p:sp>
        <p:nvSpPr>
          <p:cNvPr id="3" name="Slide Number Placeholder 2"/>
          <p:cNvSpPr>
            <a:spLocks noGrp="1"/>
          </p:cNvSpPr>
          <p:nvPr>
            <p:ph type="sldNum" sz="quarter" idx="12"/>
          </p:nvPr>
        </p:nvSpPr>
        <p:spPr/>
        <p:txBody>
          <a:bodyPr/>
          <a:lstStyle/>
          <a:p>
            <a:pPr>
              <a:defRPr/>
            </a:pPr>
            <a:fld id="{71CD5E10-E991-4D9A-B079-02AD13D75834}" type="slidenum">
              <a:rPr lang="tr-TR" smtClean="0"/>
              <a:pPr>
                <a:defRPr/>
              </a:pPr>
              <a:t>8</a:t>
            </a:fld>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idx="4294967295"/>
          </p:nvPr>
        </p:nvSpPr>
        <p:spPr>
          <a:xfrm>
            <a:off x="101600" y="620713"/>
            <a:ext cx="9037638" cy="1190625"/>
          </a:xfrm>
        </p:spPr>
        <p:txBody>
          <a:bodyPr rtlCol="0">
            <a:normAutofit fontScale="90000"/>
          </a:bodyPr>
          <a:lstStyle/>
          <a:p>
            <a:pPr fontAlgn="auto">
              <a:spcAft>
                <a:spcPts val="0"/>
              </a:spcAft>
              <a:defRPr/>
            </a:pP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b="1" dirty="0" smtClean="0">
                <a:latin typeface="Times New Roman" panose="02020603050405020304" pitchFamily="18" charset="0"/>
                <a:cs typeface="Times New Roman" panose="02020603050405020304" pitchFamily="18" charset="0"/>
              </a:rPr>
              <a:t>Bağımsız Denetim Standartları ve </a:t>
            </a:r>
            <a:br>
              <a:rPr lang="tr-TR" b="1" dirty="0" smtClean="0">
                <a:latin typeface="Times New Roman" panose="02020603050405020304" pitchFamily="18" charset="0"/>
                <a:cs typeface="Times New Roman" panose="02020603050405020304" pitchFamily="18" charset="0"/>
              </a:rPr>
            </a:br>
            <a:r>
              <a:rPr lang="tr-TR" b="1" dirty="0" smtClean="0">
                <a:latin typeface="Times New Roman" panose="02020603050405020304" pitchFamily="18" charset="0"/>
                <a:cs typeface="Times New Roman" panose="02020603050405020304" pitchFamily="18" charset="0"/>
              </a:rPr>
              <a:t>Türkiye</a:t>
            </a:r>
            <a:r>
              <a:rPr lang="tr-TR" dirty="0" smtClean="0">
                <a:latin typeface="Times New Roman" panose="02020603050405020304" pitchFamily="18" charset="0"/>
                <a:cs typeface="Times New Roman" panose="02020603050405020304" pitchFamily="18" charset="0"/>
              </a:rPr>
              <a:t/>
            </a:r>
            <a:br>
              <a:rPr lang="tr-TR" dirty="0" smtClean="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
        <p:nvSpPr>
          <p:cNvPr id="30722" name="Rectangle 3"/>
          <p:cNvSpPr>
            <a:spLocks noChangeArrowheads="1"/>
          </p:cNvSpPr>
          <p:nvPr/>
        </p:nvSpPr>
        <p:spPr bwMode="auto">
          <a:xfrm>
            <a:off x="-1693863" y="509588"/>
            <a:ext cx="4572001" cy="647700"/>
          </a:xfrm>
          <a:prstGeom prst="rect">
            <a:avLst/>
          </a:prstGeom>
          <a:noFill/>
          <a:ln w="9525">
            <a:noFill/>
            <a:miter lim="800000"/>
            <a:headEnd/>
            <a:tailEnd/>
          </a:ln>
        </p:spPr>
        <p:txBody>
          <a:bodyPr>
            <a:spAutoFit/>
          </a:bodyPr>
          <a:lstStyle/>
          <a:p>
            <a:r>
              <a:rPr lang="tr-TR">
                <a:latin typeface="Calibri" pitchFamily="34" charset="0"/>
              </a:rPr>
              <a:t/>
            </a:r>
            <a:br>
              <a:rPr lang="tr-TR">
                <a:latin typeface="Calibri" pitchFamily="34" charset="0"/>
              </a:rPr>
            </a:br>
            <a:endParaRPr lang="tr-TR">
              <a:latin typeface="Calibri" pitchFamily="34" charset="0"/>
            </a:endParaRPr>
          </a:p>
        </p:txBody>
      </p:sp>
      <p:graphicFrame>
        <p:nvGraphicFramePr>
          <p:cNvPr id="5" name="Table 4"/>
          <p:cNvGraphicFramePr>
            <a:graphicFrameLocks noGrp="1"/>
          </p:cNvGraphicFramePr>
          <p:nvPr/>
        </p:nvGraphicFramePr>
        <p:xfrm>
          <a:off x="395288" y="2852738"/>
          <a:ext cx="8424937" cy="2376264"/>
        </p:xfrm>
        <a:graphic>
          <a:graphicData uri="http://schemas.openxmlformats.org/drawingml/2006/table">
            <a:tbl>
              <a:tblPr firstRow="1" bandRow="1">
                <a:tableStyleId>{5C22544A-7EE6-4342-B048-85BDC9FD1C3A}</a:tableStyleId>
              </a:tblPr>
              <a:tblGrid>
                <a:gridCol w="3744417"/>
                <a:gridCol w="857416"/>
                <a:gridCol w="3823104"/>
              </a:tblGrid>
              <a:tr h="2376264">
                <a:tc>
                  <a:txBody>
                    <a:bodyPr/>
                    <a:lstStyle/>
                    <a:p>
                      <a:pPr algn="ctr"/>
                      <a:r>
                        <a:rPr lang="tr-TR" sz="2400" b="0" dirty="0" smtClean="0">
                          <a:solidFill>
                            <a:schemeClr val="tx1"/>
                          </a:solidFill>
                          <a:latin typeface="Times New Roman" panose="02020603050405020304" pitchFamily="18" charset="0"/>
                          <a:cs typeface="Times New Roman" panose="02020603050405020304" pitchFamily="18" charset="0"/>
                        </a:rPr>
                        <a:t>TÜRKİYE </a:t>
                      </a:r>
                    </a:p>
                    <a:p>
                      <a:pPr algn="ctr"/>
                      <a:r>
                        <a:rPr lang="tr-TR" sz="2400" b="0" dirty="0" smtClean="0">
                          <a:solidFill>
                            <a:schemeClr val="tx1"/>
                          </a:solidFill>
                          <a:latin typeface="Times New Roman" panose="02020603050405020304" pitchFamily="18" charset="0"/>
                          <a:cs typeface="Times New Roman" panose="02020603050405020304" pitchFamily="18" charset="0"/>
                        </a:rPr>
                        <a:t>DENETİM </a:t>
                      </a:r>
                    </a:p>
                    <a:p>
                      <a:pPr algn="ctr"/>
                      <a:r>
                        <a:rPr lang="tr-TR" sz="2400" b="0" dirty="0" smtClean="0">
                          <a:solidFill>
                            <a:schemeClr val="tx1"/>
                          </a:solidFill>
                          <a:latin typeface="Times New Roman" panose="02020603050405020304" pitchFamily="18" charset="0"/>
                          <a:cs typeface="Times New Roman" panose="02020603050405020304" pitchFamily="18" charset="0"/>
                        </a:rPr>
                        <a:t>STANDARTLARI</a:t>
                      </a:r>
                      <a:endParaRPr lang="tr-TR" sz="2400" b="0" dirty="0">
                        <a:solidFill>
                          <a:schemeClr val="tx1"/>
                        </a:solidFill>
                        <a:latin typeface="Times New Roman" panose="02020603050405020304" pitchFamily="18" charset="0"/>
                        <a:cs typeface="Times New Roman" panose="02020603050405020304" pitchFamily="18"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algn="ctr"/>
                      <a:endParaRPr lang="tr-TR" sz="2400" b="0" dirty="0" smtClean="0">
                        <a:solidFill>
                          <a:schemeClr val="tx1"/>
                        </a:solidFill>
                        <a:latin typeface="Times New Roman" panose="02020603050405020304" pitchFamily="18" charset="0"/>
                        <a:cs typeface="Times New Roman" panose="02020603050405020304" pitchFamily="18" charset="0"/>
                      </a:endParaRPr>
                    </a:p>
                    <a:p>
                      <a:pPr algn="ctr"/>
                      <a:r>
                        <a:rPr lang="tr-TR" sz="2400" b="0" dirty="0" smtClean="0">
                          <a:solidFill>
                            <a:schemeClr val="tx1"/>
                          </a:solidFill>
                          <a:latin typeface="Times New Roman" panose="02020603050405020304" pitchFamily="18" charset="0"/>
                          <a:cs typeface="Times New Roman" panose="02020603050405020304" pitchFamily="18" charset="0"/>
                        </a:rPr>
                        <a:t>=</a:t>
                      </a:r>
                      <a:endParaRPr lang="tr-TR" sz="2400" b="0" dirty="0">
                        <a:solidFill>
                          <a:schemeClr val="tx1"/>
                        </a:solidFill>
                        <a:latin typeface="Times New Roman" panose="02020603050405020304" pitchFamily="18" charset="0"/>
                        <a:cs typeface="Times New Roman" panose="02020603050405020304" pitchFamily="18" charset="0"/>
                      </a:endParaRPr>
                    </a:p>
                  </a:txBody>
                  <a:tcPr>
                    <a:lnL w="12700" cmpd="sng">
                      <a:noFill/>
                    </a:lnL>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b="0" dirty="0" smtClean="0">
                          <a:solidFill>
                            <a:schemeClr val="tx1"/>
                          </a:solidFill>
                          <a:latin typeface="Times New Roman" panose="02020603050405020304" pitchFamily="18" charset="0"/>
                          <a:cs typeface="Times New Roman" panose="02020603050405020304" pitchFamily="18" charset="0"/>
                        </a:rPr>
                        <a:t>ULUSLARARASI DENETİM</a:t>
                      </a:r>
                    </a:p>
                    <a:p>
                      <a:pPr marL="0" marR="0" indent="0" algn="ctr" defTabSz="914400" rtl="0" eaLnBrk="1" fontAlgn="auto" latinLnBrk="0" hangingPunct="1">
                        <a:lnSpc>
                          <a:spcPct val="100000"/>
                        </a:lnSpc>
                        <a:spcBef>
                          <a:spcPts val="0"/>
                        </a:spcBef>
                        <a:spcAft>
                          <a:spcPts val="0"/>
                        </a:spcAft>
                        <a:buClrTx/>
                        <a:buSzTx/>
                        <a:buFontTx/>
                        <a:buNone/>
                        <a:tabLst/>
                        <a:defRPr/>
                      </a:pPr>
                      <a:r>
                        <a:rPr lang="tr-TR" sz="2400" b="0" dirty="0" smtClean="0">
                          <a:solidFill>
                            <a:schemeClr val="tx1"/>
                          </a:solidFill>
                          <a:latin typeface="Times New Roman" panose="02020603050405020304" pitchFamily="18" charset="0"/>
                          <a:cs typeface="Times New Roman" panose="02020603050405020304" pitchFamily="18" charset="0"/>
                        </a:rPr>
                        <a:t>STANDARTLARI</a:t>
                      </a:r>
                    </a:p>
                    <a:p>
                      <a:pPr marL="0" marR="0" indent="0" algn="ctr" defTabSz="914400" rtl="0" eaLnBrk="1" fontAlgn="auto" latinLnBrk="0" hangingPunct="1">
                        <a:lnSpc>
                          <a:spcPct val="100000"/>
                        </a:lnSpc>
                        <a:spcBef>
                          <a:spcPts val="0"/>
                        </a:spcBef>
                        <a:spcAft>
                          <a:spcPts val="0"/>
                        </a:spcAft>
                        <a:buClrTx/>
                        <a:buSzTx/>
                        <a:buFontTx/>
                        <a:buNone/>
                        <a:tabLst/>
                        <a:defRPr/>
                      </a:pPr>
                      <a:r>
                        <a:rPr lang="tr-TR" sz="2400" b="0" dirty="0" smtClean="0">
                          <a:solidFill>
                            <a:schemeClr val="tx1"/>
                          </a:solidFill>
                          <a:latin typeface="Times New Roman" panose="02020603050405020304" pitchFamily="18" charset="0"/>
                          <a:cs typeface="Times New Roman" panose="02020603050405020304" pitchFamily="18" charset="0"/>
                        </a:rPr>
                        <a:t>(IAASB)</a:t>
                      </a:r>
                    </a:p>
                    <a:p>
                      <a:endParaRPr lang="tr-TR" sz="2400" b="0" dirty="0">
                        <a:solidFill>
                          <a:schemeClr val="tx1"/>
                        </a:solidFill>
                        <a:latin typeface="Times New Roman" panose="02020603050405020304" pitchFamily="18" charset="0"/>
                        <a:cs typeface="Times New Roman" panose="02020603050405020304" pitchFamily="18" charset="0"/>
                      </a:endParaRPr>
                    </a:p>
                  </a:txBody>
                  <a:tcPr>
                    <a:solidFill>
                      <a:schemeClr val="bg1"/>
                    </a:solidFill>
                  </a:tcPr>
                </a:tc>
              </a:tr>
            </a:tbl>
          </a:graphicData>
        </a:graphic>
      </p:graphicFrame>
      <p:sp>
        <p:nvSpPr>
          <p:cNvPr id="3" name="Slide Number Placeholder 2"/>
          <p:cNvSpPr>
            <a:spLocks noGrp="1"/>
          </p:cNvSpPr>
          <p:nvPr>
            <p:ph type="sldNum" sz="quarter" idx="12"/>
          </p:nvPr>
        </p:nvSpPr>
        <p:spPr/>
        <p:txBody>
          <a:bodyPr/>
          <a:lstStyle/>
          <a:p>
            <a:pPr>
              <a:defRPr/>
            </a:pPr>
            <a:fld id="{71CD5E10-E991-4D9A-B079-02AD13D75834}" type="slidenum">
              <a:rPr lang="tr-TR" smtClean="0"/>
              <a:pPr>
                <a:defRPr/>
              </a:pPr>
              <a:t>9</a:t>
            </a:fld>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1871</TotalTime>
  <Words>1423</Words>
  <Application>Microsoft Office PowerPoint</Application>
  <PresentationFormat>On-screen Show (4:3)</PresentationFormat>
  <Paragraphs>429</Paragraphs>
  <Slides>26</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Garamond</vt:lpstr>
      <vt:lpstr>Monotype Corsiva</vt:lpstr>
      <vt:lpstr>Times New Roman</vt:lpstr>
      <vt:lpstr>Verdana</vt:lpstr>
      <vt:lpstr>Wingdings</vt:lpstr>
      <vt:lpstr>Ofis Teması</vt:lpstr>
      <vt:lpstr>PowerPoint Presentation</vt:lpstr>
      <vt:lpstr> </vt:lpstr>
      <vt:lpstr>PowerPoint Presentation</vt:lpstr>
      <vt:lpstr>PowerPoint Presentation</vt:lpstr>
      <vt:lpstr>SPK’nın Görev ve Yetkileri </vt:lpstr>
      <vt:lpstr>Finansal Sistem ve SPK</vt:lpstr>
      <vt:lpstr>Standartların Geliştirilmesi</vt:lpstr>
      <vt:lpstr> Uluslararası Finansal Raporlama Standartları ve Türkiye </vt:lpstr>
      <vt:lpstr> Bağımsız Denetim Standartları ve  Türkiye </vt:lpstr>
      <vt:lpstr> Uluslararası Değerleme Standartları ve Türkiye </vt:lpstr>
      <vt:lpstr>Uluslararası Standartlar ve Türkiye </vt:lpstr>
      <vt:lpstr>Uluslararası Değerleme Standartları Konseyi (IVSC- International Valuation Standards Council) </vt:lpstr>
      <vt:lpstr>Sermaye Piyasasında Gayrimenkul Değerleme Düzenlemeleri </vt:lpstr>
      <vt:lpstr>6362 sayılı Sermaye Piyasası Kanunu tarafından Kurula verilen yetkinin kapsamı </vt:lpstr>
      <vt:lpstr>Sermaye Piyasasında Gayrimenkul Değerleme Düzenlemelerine Neden İhtiyaç Duyuldu?</vt:lpstr>
      <vt:lpstr>Değerleme faaliyetlerinde temel ilkeler</vt:lpstr>
      <vt:lpstr>Gayrimenkul Değerleme Sektörü </vt:lpstr>
      <vt:lpstr>Türkiye Değerleme Uzmanları Birliği (TDUB) </vt:lpstr>
      <vt:lpstr>Gayrimenkul Bilgi Merkezi (GBM)</vt:lpstr>
      <vt:lpstr>Sermaye Piyasası Lisanslama Sicil ve Eğitim Kuruluşu Anonim Şirketi </vt:lpstr>
      <vt:lpstr>Sınava Giren Kişi Sayısı </vt:lpstr>
      <vt:lpstr>Sınav Konuları </vt:lpstr>
      <vt:lpstr>Bugüne Kadar Lisans Türüne Göre Hak Kazanılan Lisans Sayısı </vt:lpstr>
      <vt:lpstr>Kurum Türü Bazında Lisansa Tabi Görevde Çalıştığı Bildirilen Personel Dağılımı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dell</dc:creator>
  <cp:lastModifiedBy>Eser GÜNGÖR</cp:lastModifiedBy>
  <cp:revision>135</cp:revision>
  <dcterms:created xsi:type="dcterms:W3CDTF">2017-01-12T20:33:55Z</dcterms:created>
  <dcterms:modified xsi:type="dcterms:W3CDTF">2017-02-27T22:44:50Z</dcterms:modified>
</cp:coreProperties>
</file>