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1" r:id="rId2"/>
  </p:sldMasterIdLst>
  <p:notesMasterIdLst>
    <p:notesMasterId r:id="rId76"/>
  </p:notesMasterIdLst>
  <p:handoutMasterIdLst>
    <p:handoutMasterId r:id="rId77"/>
  </p:handoutMasterIdLst>
  <p:sldIdLst>
    <p:sldId id="285" r:id="rId3"/>
    <p:sldId id="329" r:id="rId4"/>
    <p:sldId id="334" r:id="rId5"/>
    <p:sldId id="337" r:id="rId6"/>
    <p:sldId id="347" r:id="rId7"/>
    <p:sldId id="415" r:id="rId8"/>
    <p:sldId id="328" r:id="rId9"/>
    <p:sldId id="371" r:id="rId10"/>
    <p:sldId id="333" r:id="rId11"/>
    <p:sldId id="330" r:id="rId12"/>
    <p:sldId id="409" r:id="rId13"/>
    <p:sldId id="348" r:id="rId14"/>
    <p:sldId id="343" r:id="rId15"/>
    <p:sldId id="349" r:id="rId16"/>
    <p:sldId id="350" r:id="rId17"/>
    <p:sldId id="420" r:id="rId18"/>
    <p:sldId id="421" r:id="rId19"/>
    <p:sldId id="358" r:id="rId20"/>
    <p:sldId id="359" r:id="rId21"/>
    <p:sldId id="418" r:id="rId22"/>
    <p:sldId id="419" r:id="rId23"/>
    <p:sldId id="372" r:id="rId24"/>
    <p:sldId id="351" r:id="rId25"/>
    <p:sldId id="396" r:id="rId26"/>
    <p:sldId id="340" r:id="rId27"/>
    <p:sldId id="373" r:id="rId28"/>
    <p:sldId id="395" r:id="rId29"/>
    <p:sldId id="374" r:id="rId30"/>
    <p:sldId id="382" r:id="rId31"/>
    <p:sldId id="417" r:id="rId32"/>
    <p:sldId id="380" r:id="rId33"/>
    <p:sldId id="375" r:id="rId34"/>
    <p:sldId id="406" r:id="rId35"/>
    <p:sldId id="408" r:id="rId36"/>
    <p:sldId id="414" r:id="rId37"/>
    <p:sldId id="352" r:id="rId38"/>
    <p:sldId id="387" r:id="rId39"/>
    <p:sldId id="392" r:id="rId40"/>
    <p:sldId id="388" r:id="rId41"/>
    <p:sldId id="353" r:id="rId42"/>
    <p:sldId id="354" r:id="rId43"/>
    <p:sldId id="397" r:id="rId44"/>
    <p:sldId id="399" r:id="rId45"/>
    <p:sldId id="402" r:id="rId46"/>
    <p:sldId id="344" r:id="rId47"/>
    <p:sldId id="355" r:id="rId48"/>
    <p:sldId id="357" r:id="rId49"/>
    <p:sldId id="401" r:id="rId50"/>
    <p:sldId id="378" r:id="rId51"/>
    <p:sldId id="377" r:id="rId52"/>
    <p:sldId id="379" r:id="rId53"/>
    <p:sldId id="356" r:id="rId54"/>
    <p:sldId id="400" r:id="rId55"/>
    <p:sldId id="404" r:id="rId56"/>
    <p:sldId id="384" r:id="rId57"/>
    <p:sldId id="385" r:id="rId58"/>
    <p:sldId id="405" r:id="rId59"/>
    <p:sldId id="391" r:id="rId60"/>
    <p:sldId id="339" r:id="rId61"/>
    <p:sldId id="376" r:id="rId62"/>
    <p:sldId id="361" r:id="rId63"/>
    <p:sldId id="345" r:id="rId64"/>
    <p:sldId id="362" r:id="rId65"/>
    <p:sldId id="346" r:id="rId66"/>
    <p:sldId id="360" r:id="rId67"/>
    <p:sldId id="364" r:id="rId68"/>
    <p:sldId id="366" r:id="rId69"/>
    <p:sldId id="367" r:id="rId70"/>
    <p:sldId id="363" r:id="rId71"/>
    <p:sldId id="369" r:id="rId72"/>
    <p:sldId id="370" r:id="rId73"/>
    <p:sldId id="368" r:id="rId74"/>
    <p:sldId id="403" r:id="rId75"/>
  </p:sldIdLst>
  <p:sldSz cx="9144000" cy="6858000" type="screen4x3"/>
  <p:notesSz cx="6745288" cy="988218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00" autoAdjust="0"/>
    <p:restoredTop sz="92692" autoAdjust="0"/>
  </p:normalViewPr>
  <p:slideViewPr>
    <p:cSldViewPr>
      <p:cViewPr>
        <p:scale>
          <a:sx n="100" d="100"/>
          <a:sy n="100" d="100"/>
        </p:scale>
        <p:origin x="-1938" y="-2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13FE7A-476B-4D3F-A618-BD00CCFE5409}"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tr-TR"/>
        </a:p>
      </dgm:t>
    </dgm:pt>
    <dgm:pt modelId="{6D0623E9-19BF-4EBC-965B-1E4FAE38BD17}">
      <dgm:prSet phldrT="[Metin]" custT="1"/>
      <dgm:spPr/>
      <dgm:t>
        <a:bodyPr/>
        <a:lstStyle/>
        <a:p>
          <a:r>
            <a:rPr lang="tr-TR" sz="2000" b="1" kern="1200" dirty="0" smtClean="0">
              <a:solidFill>
                <a:schemeClr val="lt1"/>
              </a:solidFill>
              <a:effectLst>
                <a:outerShdw blurRad="38100" dist="38100" dir="2700000" algn="tl">
                  <a:srgbClr val="000000">
                    <a:alpha val="43137"/>
                  </a:srgbClr>
                </a:outerShdw>
              </a:effectLst>
              <a:latin typeface="+mn-lt"/>
              <a:ea typeface="+mn-ea"/>
              <a:cs typeface="+mn-cs"/>
            </a:rPr>
            <a:t>Kapsam Dışı Alanlar</a:t>
          </a:r>
          <a:endParaRPr lang="tr-TR" sz="2000" b="1" kern="1200" dirty="0">
            <a:solidFill>
              <a:schemeClr val="lt1"/>
            </a:solidFill>
            <a:effectLst>
              <a:outerShdw blurRad="38100" dist="38100" dir="2700000" algn="tl">
                <a:srgbClr val="000000">
                  <a:alpha val="43137"/>
                </a:srgbClr>
              </a:outerShdw>
            </a:effectLst>
            <a:latin typeface="+mn-lt"/>
            <a:ea typeface="+mn-ea"/>
            <a:cs typeface="+mn-cs"/>
          </a:endParaRPr>
        </a:p>
      </dgm:t>
    </dgm:pt>
    <dgm:pt modelId="{C8D11FC0-39B4-4EA1-881E-D085F0D38489}" type="parTrans" cxnId="{784452D0-4E56-4232-9DC3-F3FD8C95ECCC}">
      <dgm:prSet/>
      <dgm:spPr/>
      <dgm:t>
        <a:bodyPr/>
        <a:lstStyle/>
        <a:p>
          <a:endParaRPr lang="tr-TR"/>
        </a:p>
      </dgm:t>
    </dgm:pt>
    <dgm:pt modelId="{6B92D575-709D-4699-815A-C0BC3751E5F9}" type="sibTrans" cxnId="{784452D0-4E56-4232-9DC3-F3FD8C95ECCC}">
      <dgm:prSet/>
      <dgm:spPr/>
      <dgm:t>
        <a:bodyPr/>
        <a:lstStyle/>
        <a:p>
          <a:endParaRPr lang="tr-TR"/>
        </a:p>
      </dgm:t>
    </dgm:pt>
    <dgm:pt modelId="{3481A683-9653-4BDE-BF30-E994C8C1DAA9}">
      <dgm:prSet phldrT="[Metin]" custT="1"/>
      <dgm:spPr/>
      <dgm:t>
        <a:bodyPr/>
        <a:lstStyle/>
        <a:p>
          <a:pPr marL="0" algn="ctr" defTabSz="914400" rtl="0" eaLnBrk="1" latinLnBrk="0" hangingPunct="1"/>
          <a:r>
            <a:rPr lang="tr-TR" sz="1500" b="1" kern="1200" dirty="0" smtClean="0">
              <a:solidFill>
                <a:schemeClr val="lt1"/>
              </a:solidFill>
              <a:effectLst>
                <a:outerShdw blurRad="38100" dist="38100" dir="2700000" algn="tl">
                  <a:srgbClr val="000000">
                    <a:alpha val="43137"/>
                  </a:srgbClr>
                </a:outerShdw>
              </a:effectLst>
              <a:latin typeface="+mn-lt"/>
              <a:ea typeface="+mn-ea"/>
              <a:cs typeface="+mn-cs"/>
            </a:rPr>
            <a:t>İstanbul Tarihi Yarımada, Sultanahmet ve Süleymaniye çevresi   ve Gelibolu Tarihi Alanda belirlenen yerler</a:t>
          </a:r>
        </a:p>
      </dgm:t>
    </dgm:pt>
    <dgm:pt modelId="{6AD34735-847E-4EE3-9C0C-22F6AAE2D79F}" type="parTrans" cxnId="{D45E3139-F546-4BBE-8170-13E5BF99D5E9}">
      <dgm:prSet/>
      <dgm:spPr/>
      <dgm:t>
        <a:bodyPr/>
        <a:lstStyle/>
        <a:p>
          <a:endParaRPr lang="tr-TR" b="1">
            <a:solidFill>
              <a:schemeClr val="tx1"/>
            </a:solidFill>
          </a:endParaRPr>
        </a:p>
      </dgm:t>
    </dgm:pt>
    <dgm:pt modelId="{DBA6AA50-2E76-4CB0-87B8-D98D35FE9576}" type="sibTrans" cxnId="{D45E3139-F546-4BBE-8170-13E5BF99D5E9}">
      <dgm:prSet/>
      <dgm:spPr/>
      <dgm:t>
        <a:bodyPr/>
        <a:lstStyle/>
        <a:p>
          <a:endParaRPr lang="tr-TR"/>
        </a:p>
      </dgm:t>
    </dgm:pt>
    <dgm:pt modelId="{232DF04A-6CFF-4143-B56C-AA17F0EC5FC7}">
      <dgm:prSet phldrT="[Metin]" custT="1"/>
      <dgm:spPr/>
      <dgm:t>
        <a:bodyPr/>
        <a:lstStyle/>
        <a:p>
          <a:pPr marL="0" algn="ctr" defTabSz="914400" rtl="0" eaLnBrk="1" latinLnBrk="0" hangingPunct="1"/>
          <a:r>
            <a:rPr lang="tr-TR" sz="1500" b="1" kern="1200" dirty="0" smtClean="0">
              <a:solidFill>
                <a:schemeClr val="lt1"/>
              </a:solidFill>
              <a:effectLst>
                <a:outerShdw blurRad="38100" dist="38100" dir="2700000" algn="tl">
                  <a:srgbClr val="000000">
                    <a:alpha val="43137"/>
                  </a:srgbClr>
                </a:outerShdw>
              </a:effectLst>
              <a:latin typeface="+mn-lt"/>
              <a:ea typeface="+mn-ea"/>
              <a:cs typeface="+mn-cs"/>
            </a:rPr>
            <a:t>Üçüncü kişilere ait özel mülkiyete konu taşınmazlar üzerinde kalan yapılar</a:t>
          </a:r>
          <a:endParaRPr lang="tr-TR" sz="1500" b="1" kern="1200" dirty="0">
            <a:solidFill>
              <a:schemeClr val="lt1"/>
            </a:solidFill>
            <a:effectLst>
              <a:outerShdw blurRad="38100" dist="38100" dir="2700000" algn="tl">
                <a:srgbClr val="000000">
                  <a:alpha val="43137"/>
                </a:srgbClr>
              </a:outerShdw>
            </a:effectLst>
            <a:latin typeface="+mn-lt"/>
            <a:ea typeface="+mn-ea"/>
            <a:cs typeface="+mn-cs"/>
          </a:endParaRPr>
        </a:p>
      </dgm:t>
    </dgm:pt>
    <dgm:pt modelId="{6125FF08-D4D1-4262-A036-7D664152C3BA}" type="parTrans" cxnId="{0865FFD7-6507-4D42-AA3C-D49B2C0FA989}">
      <dgm:prSet/>
      <dgm:spPr>
        <a:solidFill>
          <a:schemeClr val="bg1"/>
        </a:solidFill>
      </dgm:spPr>
      <dgm:t>
        <a:bodyPr/>
        <a:lstStyle/>
        <a:p>
          <a:endParaRPr lang="tr-TR" b="1">
            <a:solidFill>
              <a:schemeClr val="tx1"/>
            </a:solidFill>
          </a:endParaRPr>
        </a:p>
      </dgm:t>
    </dgm:pt>
    <dgm:pt modelId="{0974D2D7-B981-403E-B6A0-DCC9C41C2C04}" type="sibTrans" cxnId="{0865FFD7-6507-4D42-AA3C-D49B2C0FA989}">
      <dgm:prSet/>
      <dgm:spPr/>
      <dgm:t>
        <a:bodyPr/>
        <a:lstStyle/>
        <a:p>
          <a:endParaRPr lang="tr-TR"/>
        </a:p>
      </dgm:t>
    </dgm:pt>
    <dgm:pt modelId="{7E51E1F6-FF22-4F6B-8B33-31A364370EF1}">
      <dgm:prSet phldrT="[Metin]"/>
      <dgm:spPr/>
      <dgm:t>
        <a:bodyPr/>
        <a:lstStyle/>
        <a:p>
          <a:endParaRPr lang="tr-TR" b="1" dirty="0">
            <a:solidFill>
              <a:schemeClr val="tx1"/>
            </a:solidFill>
          </a:endParaRPr>
        </a:p>
      </dgm:t>
    </dgm:pt>
    <dgm:pt modelId="{AB312764-F359-47C1-ADF2-CC593F3A31AA}" type="parTrans" cxnId="{4D31E8B9-92F0-4B3F-9BC0-397B1D7C2104}">
      <dgm:prSet custLinFactY="200000" custLinFactNeighborX="-11866" custLinFactNeighborY="229079"/>
      <dgm:spPr/>
      <dgm:t>
        <a:bodyPr/>
        <a:lstStyle/>
        <a:p>
          <a:endParaRPr lang="tr-TR"/>
        </a:p>
      </dgm:t>
    </dgm:pt>
    <dgm:pt modelId="{831047D2-7E57-4B0E-835B-7EF89974BBC8}" type="sibTrans" cxnId="{4D31E8B9-92F0-4B3F-9BC0-397B1D7C2104}">
      <dgm:prSet/>
      <dgm:spPr/>
      <dgm:t>
        <a:bodyPr/>
        <a:lstStyle/>
        <a:p>
          <a:endParaRPr lang="tr-TR"/>
        </a:p>
      </dgm:t>
    </dgm:pt>
    <dgm:pt modelId="{9579AD4F-35C0-438B-B1F1-4B5AC89DBAAA}">
      <dgm:prSet/>
      <dgm:spPr/>
      <dgm:t>
        <a:bodyPr/>
        <a:lstStyle/>
        <a:p>
          <a:endParaRPr lang="tr-TR" b="1" dirty="0">
            <a:solidFill>
              <a:schemeClr val="tx1"/>
            </a:solidFill>
          </a:endParaRPr>
        </a:p>
      </dgm:t>
    </dgm:pt>
    <dgm:pt modelId="{36BF6B93-68C9-47BB-A3C7-0409E208A3BD}" type="parTrans" cxnId="{8A00CC5A-3DCB-4F7F-8C55-9CA42A25CA25}">
      <dgm:prSet/>
      <dgm:spPr/>
      <dgm:t>
        <a:bodyPr/>
        <a:lstStyle/>
        <a:p>
          <a:endParaRPr lang="tr-TR"/>
        </a:p>
      </dgm:t>
    </dgm:pt>
    <dgm:pt modelId="{FBF4BF80-3EFC-4956-BB65-C874210020D2}" type="sibTrans" cxnId="{8A00CC5A-3DCB-4F7F-8C55-9CA42A25CA25}">
      <dgm:prSet/>
      <dgm:spPr/>
      <dgm:t>
        <a:bodyPr/>
        <a:lstStyle/>
        <a:p>
          <a:endParaRPr lang="tr-TR"/>
        </a:p>
      </dgm:t>
    </dgm:pt>
    <dgm:pt modelId="{503E7E02-086D-4CA9-9A61-9FDA84775EED}">
      <dgm:prSet/>
      <dgm:spPr/>
      <dgm:t>
        <a:bodyPr/>
        <a:lstStyle/>
        <a:p>
          <a:endParaRPr lang="tr-TR" b="1" dirty="0">
            <a:solidFill>
              <a:schemeClr val="tx1"/>
            </a:solidFill>
          </a:endParaRPr>
        </a:p>
      </dgm:t>
    </dgm:pt>
    <dgm:pt modelId="{276EBE7F-A6A5-4659-BFB8-7A317786617B}" type="parTrans" cxnId="{8D15AE2B-BEE0-4831-B8D7-D144FE3ABC5B}">
      <dgm:prSet/>
      <dgm:spPr/>
      <dgm:t>
        <a:bodyPr/>
        <a:lstStyle/>
        <a:p>
          <a:endParaRPr lang="tr-TR"/>
        </a:p>
      </dgm:t>
    </dgm:pt>
    <dgm:pt modelId="{CE2C3022-7E33-46D3-9D4E-017E593A8A42}" type="sibTrans" cxnId="{8D15AE2B-BEE0-4831-B8D7-D144FE3ABC5B}">
      <dgm:prSet/>
      <dgm:spPr/>
      <dgm:t>
        <a:bodyPr/>
        <a:lstStyle/>
        <a:p>
          <a:endParaRPr lang="tr-TR"/>
        </a:p>
      </dgm:t>
    </dgm:pt>
    <dgm:pt modelId="{A6014A34-A671-414B-878E-97CBFF5F45F2}">
      <dgm:prSet custT="1"/>
      <dgm:spPr/>
      <dgm:t>
        <a:bodyPr/>
        <a:lstStyle/>
        <a:p>
          <a:pPr marL="0" algn="ctr" defTabSz="914400" rtl="0" eaLnBrk="1" latinLnBrk="0" hangingPunct="1"/>
          <a:r>
            <a:rPr lang="tr-TR" sz="1500" b="1" kern="1200" dirty="0" smtClean="0">
              <a:solidFill>
                <a:schemeClr val="lt1"/>
              </a:solidFill>
              <a:effectLst>
                <a:outerShdw blurRad="38100" dist="38100" dir="2700000" algn="tl">
                  <a:srgbClr val="000000">
                    <a:alpha val="43137"/>
                  </a:srgbClr>
                </a:outerShdw>
              </a:effectLst>
              <a:latin typeface="+mn-lt"/>
              <a:ea typeface="+mn-ea"/>
              <a:cs typeface="+mn-cs"/>
            </a:rPr>
            <a:t>Boğaziçi Sahil Şeridi ve öngörünüm bölgesi </a:t>
          </a:r>
          <a:endParaRPr lang="tr-TR" sz="1500" b="1" kern="1200" dirty="0">
            <a:solidFill>
              <a:schemeClr val="lt1"/>
            </a:solidFill>
            <a:effectLst>
              <a:outerShdw blurRad="38100" dist="38100" dir="2700000" algn="tl">
                <a:srgbClr val="000000">
                  <a:alpha val="43137"/>
                </a:srgbClr>
              </a:outerShdw>
            </a:effectLst>
            <a:latin typeface="+mn-lt"/>
            <a:ea typeface="+mn-ea"/>
            <a:cs typeface="+mn-cs"/>
          </a:endParaRPr>
        </a:p>
      </dgm:t>
    </dgm:pt>
    <dgm:pt modelId="{8A1F723C-C028-4185-AF46-F385FF7B26B1}" type="parTrans" cxnId="{3F19E820-3DF2-4186-8661-405C1D1AB17D}">
      <dgm:prSet/>
      <dgm:spPr/>
      <dgm:t>
        <a:bodyPr/>
        <a:lstStyle/>
        <a:p>
          <a:endParaRPr lang="tr-TR"/>
        </a:p>
      </dgm:t>
    </dgm:pt>
    <dgm:pt modelId="{8C93C3BF-0904-4BF8-9B22-2EC0BE5646E0}" type="sibTrans" cxnId="{3F19E820-3DF2-4186-8661-405C1D1AB17D}">
      <dgm:prSet/>
      <dgm:spPr/>
      <dgm:t>
        <a:bodyPr/>
        <a:lstStyle/>
        <a:p>
          <a:endParaRPr lang="tr-TR"/>
        </a:p>
      </dgm:t>
    </dgm:pt>
    <dgm:pt modelId="{22D34AD2-841D-4366-90FE-D2A5E3A61827}">
      <dgm:prSet custT="1"/>
      <dgm:spPr/>
      <dgm:t>
        <a:bodyPr/>
        <a:lstStyle/>
        <a:p>
          <a:pPr marL="0" algn="ctr" defTabSz="914400" rtl="0" eaLnBrk="1" latinLnBrk="0" hangingPunct="1"/>
          <a:endParaRPr lang="tr-TR" sz="1500" b="1" kern="1200" dirty="0" smtClean="0">
            <a:solidFill>
              <a:schemeClr val="lt1"/>
            </a:solidFill>
            <a:effectLst>
              <a:outerShdw blurRad="38100" dist="38100" dir="2700000" algn="tl">
                <a:srgbClr val="000000">
                  <a:alpha val="43137"/>
                </a:srgbClr>
              </a:outerShdw>
            </a:effectLst>
            <a:latin typeface="+mn-lt"/>
            <a:ea typeface="+mn-ea"/>
            <a:cs typeface="+mn-cs"/>
          </a:endParaRPr>
        </a:p>
        <a:p>
          <a:pPr marL="0" algn="ctr" defTabSz="914400" rtl="0" eaLnBrk="1" latinLnBrk="0" hangingPunct="1"/>
          <a:r>
            <a:rPr lang="tr-TR" sz="1500" b="1" kern="1200" dirty="0" smtClean="0">
              <a:solidFill>
                <a:schemeClr val="lt1"/>
              </a:solidFill>
              <a:effectLst>
                <a:outerShdw blurRad="38100" dist="38100" dir="2700000" algn="tl">
                  <a:srgbClr val="000000">
                    <a:alpha val="43137"/>
                  </a:srgbClr>
                </a:outerShdw>
              </a:effectLst>
              <a:latin typeface="+mn-lt"/>
              <a:ea typeface="+mn-ea"/>
              <a:cs typeface="+mn-cs"/>
            </a:rPr>
            <a:t>Kesinleşmiş </a:t>
          </a:r>
          <a:r>
            <a:rPr lang="tr-TR" sz="1500" b="1" kern="1200" dirty="0" smtClean="0">
              <a:solidFill>
                <a:schemeClr val="lt1"/>
              </a:solidFill>
              <a:effectLst>
                <a:outerShdw blurRad="38100" dist="38100" dir="2700000" algn="tl">
                  <a:srgbClr val="000000">
                    <a:alpha val="43137"/>
                  </a:srgbClr>
                </a:outerShdw>
              </a:effectLst>
              <a:latin typeface="+mn-lt"/>
              <a:ea typeface="+mn-ea"/>
              <a:cs typeface="+mn-cs"/>
            </a:rPr>
            <a:t>planlar neticesinde sosyal donatı alanı olarak  belirlenmiş ve Maliye Bakanlığınca aynı amaçla   değerlendirilmek üzere ilgili kurumlara tahsis edilmiş Hazineye  ait taşınmazlar üzerindeki yapılar </a:t>
          </a:r>
          <a:endParaRPr lang="tr-TR" sz="1500" b="1" kern="1200" dirty="0">
            <a:solidFill>
              <a:schemeClr val="lt1"/>
            </a:solidFill>
            <a:effectLst>
              <a:outerShdw blurRad="38100" dist="38100" dir="2700000" algn="tl">
                <a:srgbClr val="000000">
                  <a:alpha val="43137"/>
                </a:srgbClr>
              </a:outerShdw>
            </a:effectLst>
            <a:latin typeface="+mn-lt"/>
            <a:ea typeface="+mn-ea"/>
            <a:cs typeface="+mn-cs"/>
          </a:endParaRPr>
        </a:p>
      </dgm:t>
    </dgm:pt>
    <dgm:pt modelId="{1559C2AF-4DDE-429C-AAE5-F243EE381BAA}" type="parTrans" cxnId="{A70D6C1F-FACF-4082-A00F-715A070D06EE}">
      <dgm:prSet/>
      <dgm:spPr/>
      <dgm:t>
        <a:bodyPr/>
        <a:lstStyle/>
        <a:p>
          <a:r>
            <a:rPr lang="tr-TR" dirty="0" smtClean="0"/>
            <a:t> </a:t>
          </a:r>
          <a:endParaRPr lang="tr-TR" dirty="0"/>
        </a:p>
      </dgm:t>
    </dgm:pt>
    <dgm:pt modelId="{1D317862-B631-4967-8B03-03DACB0B9310}" type="sibTrans" cxnId="{A70D6C1F-FACF-4082-A00F-715A070D06EE}">
      <dgm:prSet/>
      <dgm:spPr/>
      <dgm:t>
        <a:bodyPr/>
        <a:lstStyle/>
        <a:p>
          <a:endParaRPr lang="tr-TR"/>
        </a:p>
      </dgm:t>
    </dgm:pt>
    <dgm:pt modelId="{8939B499-C7BD-47DD-B3E0-AF12581891C6}">
      <dgm:prSet custScaleX="147924"/>
      <dgm:spPr/>
      <dgm:t>
        <a:bodyPr/>
        <a:lstStyle/>
        <a:p>
          <a:endParaRPr lang="tr-TR"/>
        </a:p>
      </dgm:t>
    </dgm:pt>
    <dgm:pt modelId="{ACBC0997-8C9A-4CCD-BB62-2E163CE65CEA}" type="parTrans" cxnId="{EC92F1A3-9D85-4886-AD71-5B5C2CC30638}">
      <dgm:prSet/>
      <dgm:spPr/>
      <dgm:t>
        <a:bodyPr/>
        <a:lstStyle/>
        <a:p>
          <a:endParaRPr lang="tr-TR"/>
        </a:p>
      </dgm:t>
    </dgm:pt>
    <dgm:pt modelId="{45D885DC-6B13-4414-ADFC-189B1A9F2981}" type="sibTrans" cxnId="{EC92F1A3-9D85-4886-AD71-5B5C2CC30638}">
      <dgm:prSet/>
      <dgm:spPr/>
      <dgm:t>
        <a:bodyPr/>
        <a:lstStyle/>
        <a:p>
          <a:endParaRPr lang="tr-TR"/>
        </a:p>
      </dgm:t>
    </dgm:pt>
    <dgm:pt modelId="{AD1D4424-0047-4093-8AE4-B034928A1372}" type="pres">
      <dgm:prSet presAssocID="{1813FE7A-476B-4D3F-A618-BD00CCFE5409}" presName="Name0" presStyleCnt="0">
        <dgm:presLayoutVars>
          <dgm:chMax val="1"/>
          <dgm:dir/>
          <dgm:animLvl val="ctr"/>
          <dgm:resizeHandles val="exact"/>
        </dgm:presLayoutVars>
      </dgm:prSet>
      <dgm:spPr/>
      <dgm:t>
        <a:bodyPr/>
        <a:lstStyle/>
        <a:p>
          <a:endParaRPr lang="tr-TR"/>
        </a:p>
      </dgm:t>
    </dgm:pt>
    <dgm:pt modelId="{133F5601-A62E-42B0-BF37-9431A433895E}" type="pres">
      <dgm:prSet presAssocID="{6D0623E9-19BF-4EBC-965B-1E4FAE38BD17}" presName="centerShape" presStyleLbl="node0" presStyleIdx="0" presStyleCnt="1" custScaleX="118848" custScaleY="111302" custLinFactNeighborX="150" custLinFactNeighborY="-865"/>
      <dgm:spPr/>
      <dgm:t>
        <a:bodyPr/>
        <a:lstStyle/>
        <a:p>
          <a:endParaRPr lang="tr-TR"/>
        </a:p>
      </dgm:t>
    </dgm:pt>
    <dgm:pt modelId="{6D42E500-AED1-4BB9-BFBA-B1ADE7C602AE}" type="pres">
      <dgm:prSet presAssocID="{6AD34735-847E-4EE3-9C0C-22F6AAE2D79F}" presName="parTrans" presStyleLbl="sibTrans2D1" presStyleIdx="0" presStyleCnt="4" custAng="220790" custScaleX="138298" custLinFactNeighborX="13814" custLinFactNeighborY="2154"/>
      <dgm:spPr/>
      <dgm:t>
        <a:bodyPr/>
        <a:lstStyle/>
        <a:p>
          <a:endParaRPr lang="tr-TR"/>
        </a:p>
      </dgm:t>
    </dgm:pt>
    <dgm:pt modelId="{1631C38C-FC33-47FF-BE21-B4A34C553918}" type="pres">
      <dgm:prSet presAssocID="{6AD34735-847E-4EE3-9C0C-22F6AAE2D79F}" presName="connectorText" presStyleLbl="sibTrans2D1" presStyleIdx="0" presStyleCnt="4"/>
      <dgm:spPr/>
      <dgm:t>
        <a:bodyPr/>
        <a:lstStyle/>
        <a:p>
          <a:endParaRPr lang="tr-TR"/>
        </a:p>
      </dgm:t>
    </dgm:pt>
    <dgm:pt modelId="{4C5BA57F-1002-4914-9D55-6526CB358822}" type="pres">
      <dgm:prSet presAssocID="{3481A683-9653-4BDE-BF30-E994C8C1DAA9}" presName="node" presStyleLbl="node1" presStyleIdx="0" presStyleCnt="4" custScaleX="261839" custScaleY="106931" custRadScaleRad="97238" custRadScaleInc="-7640">
        <dgm:presLayoutVars>
          <dgm:bulletEnabled val="1"/>
        </dgm:presLayoutVars>
      </dgm:prSet>
      <dgm:spPr/>
      <dgm:t>
        <a:bodyPr/>
        <a:lstStyle/>
        <a:p>
          <a:endParaRPr lang="tr-TR"/>
        </a:p>
      </dgm:t>
    </dgm:pt>
    <dgm:pt modelId="{3F4C8948-A397-4C9A-9FAD-3674793AB7F0}" type="pres">
      <dgm:prSet presAssocID="{6125FF08-D4D1-4262-A036-7D664152C3BA}" presName="parTrans" presStyleLbl="sibTrans2D1" presStyleIdx="1" presStyleCnt="4" custLinFactX="-505669" custLinFactY="-100000" custLinFactNeighborX="-600000" custLinFactNeighborY="-174374"/>
      <dgm:spPr/>
      <dgm:t>
        <a:bodyPr/>
        <a:lstStyle/>
        <a:p>
          <a:endParaRPr lang="tr-TR"/>
        </a:p>
      </dgm:t>
    </dgm:pt>
    <dgm:pt modelId="{3C059A21-87E6-477A-990D-7265351C4BE9}" type="pres">
      <dgm:prSet presAssocID="{6125FF08-D4D1-4262-A036-7D664152C3BA}" presName="connectorText" presStyleLbl="sibTrans2D1" presStyleIdx="1" presStyleCnt="4"/>
      <dgm:spPr/>
      <dgm:t>
        <a:bodyPr/>
        <a:lstStyle/>
        <a:p>
          <a:endParaRPr lang="tr-TR"/>
        </a:p>
      </dgm:t>
    </dgm:pt>
    <dgm:pt modelId="{E5E0DC96-0DBE-4808-8442-1D20470D52B6}" type="pres">
      <dgm:prSet presAssocID="{232DF04A-6CFF-4143-B56C-AA17F0EC5FC7}" presName="node" presStyleLbl="node1" presStyleIdx="1" presStyleCnt="4" custScaleX="152404" custScaleY="128917" custRadScaleRad="126914" custRadScaleInc="-6141">
        <dgm:presLayoutVars>
          <dgm:bulletEnabled val="1"/>
        </dgm:presLayoutVars>
      </dgm:prSet>
      <dgm:spPr/>
      <dgm:t>
        <a:bodyPr/>
        <a:lstStyle/>
        <a:p>
          <a:endParaRPr lang="tr-TR"/>
        </a:p>
      </dgm:t>
    </dgm:pt>
    <dgm:pt modelId="{7781C8CA-190D-422F-A35D-3FAB7161DC51}" type="pres">
      <dgm:prSet presAssocID="{1559C2AF-4DDE-429C-AAE5-F243EE381BAA}" presName="parTrans" presStyleLbl="sibTrans2D1" presStyleIdx="2" presStyleCnt="4" custAng="179766" custScaleX="148903" custLinFactNeighborX="-15446" custLinFactNeighborY="1751" custRadScaleRad="154350" custRadScaleInc="-2147483648"/>
      <dgm:spPr/>
      <dgm:t>
        <a:bodyPr/>
        <a:lstStyle/>
        <a:p>
          <a:endParaRPr lang="tr-TR"/>
        </a:p>
      </dgm:t>
    </dgm:pt>
    <dgm:pt modelId="{3ACE6269-7E92-4372-B469-385E94F8A675}" type="pres">
      <dgm:prSet presAssocID="{1559C2AF-4DDE-429C-AAE5-F243EE381BAA}" presName="connectorText" presStyleLbl="sibTrans2D1" presStyleIdx="2" presStyleCnt="4"/>
      <dgm:spPr/>
      <dgm:t>
        <a:bodyPr/>
        <a:lstStyle/>
        <a:p>
          <a:endParaRPr lang="tr-TR"/>
        </a:p>
      </dgm:t>
    </dgm:pt>
    <dgm:pt modelId="{58E3D77F-E452-4001-BC2F-F92C665D814C}" type="pres">
      <dgm:prSet presAssocID="{22D34AD2-841D-4366-90FE-D2A5E3A61827}" presName="node" presStyleLbl="node1" presStyleIdx="2" presStyleCnt="4" custScaleX="342792" custScaleY="110405" custRadScaleRad="94227" custRadScaleInc="-9701">
        <dgm:presLayoutVars>
          <dgm:bulletEnabled val="1"/>
        </dgm:presLayoutVars>
      </dgm:prSet>
      <dgm:spPr/>
      <dgm:t>
        <a:bodyPr/>
        <a:lstStyle/>
        <a:p>
          <a:endParaRPr lang="tr-TR"/>
        </a:p>
      </dgm:t>
    </dgm:pt>
    <dgm:pt modelId="{54AAC68D-E2C1-453A-B157-DB3207974A65}" type="pres">
      <dgm:prSet presAssocID="{8A1F723C-C028-4185-AF46-F385FF7B26B1}" presName="parTrans" presStyleLbl="sibTrans2D1" presStyleIdx="3" presStyleCnt="4" custAng="21452301" custScaleX="142057" custScaleY="136112" custLinFactNeighborX="6695" custLinFactNeighborY="6941"/>
      <dgm:spPr/>
      <dgm:t>
        <a:bodyPr/>
        <a:lstStyle/>
        <a:p>
          <a:endParaRPr lang="tr-TR"/>
        </a:p>
      </dgm:t>
    </dgm:pt>
    <dgm:pt modelId="{69D5888B-9AA3-40F0-97FC-6714FBFF04E3}" type="pres">
      <dgm:prSet presAssocID="{8A1F723C-C028-4185-AF46-F385FF7B26B1}" presName="connectorText" presStyleLbl="sibTrans2D1" presStyleIdx="3" presStyleCnt="4"/>
      <dgm:spPr/>
      <dgm:t>
        <a:bodyPr/>
        <a:lstStyle/>
        <a:p>
          <a:endParaRPr lang="tr-TR"/>
        </a:p>
      </dgm:t>
    </dgm:pt>
    <dgm:pt modelId="{E21858EC-6C32-4828-9BAB-41FBB049E25A}" type="pres">
      <dgm:prSet presAssocID="{A6014A34-A671-414B-878E-97CBFF5F45F2}" presName="node" presStyleLbl="node1" presStyleIdx="3" presStyleCnt="4" custScaleX="156429" custScaleY="131747" custRadScaleRad="125500" custRadScaleInc="7237">
        <dgm:presLayoutVars>
          <dgm:bulletEnabled val="1"/>
        </dgm:presLayoutVars>
      </dgm:prSet>
      <dgm:spPr/>
      <dgm:t>
        <a:bodyPr/>
        <a:lstStyle/>
        <a:p>
          <a:endParaRPr lang="tr-TR"/>
        </a:p>
      </dgm:t>
    </dgm:pt>
  </dgm:ptLst>
  <dgm:cxnLst>
    <dgm:cxn modelId="{371B8CEA-59FB-4A27-B459-280030C63F69}" type="presOf" srcId="{6125FF08-D4D1-4262-A036-7D664152C3BA}" destId="{3C059A21-87E6-477A-990D-7265351C4BE9}" srcOrd="1" destOrd="0" presId="urn:microsoft.com/office/officeart/2005/8/layout/radial5"/>
    <dgm:cxn modelId="{323EF04E-3BEA-4029-9715-33F9CE53EFEF}" type="presOf" srcId="{1813FE7A-476B-4D3F-A618-BD00CCFE5409}" destId="{AD1D4424-0047-4093-8AE4-B034928A1372}" srcOrd="0" destOrd="0" presId="urn:microsoft.com/office/officeart/2005/8/layout/radial5"/>
    <dgm:cxn modelId="{92AA6698-CAB9-439F-B247-D3EB84912721}" type="presOf" srcId="{6AD34735-847E-4EE3-9C0C-22F6AAE2D79F}" destId="{6D42E500-AED1-4BB9-BFBA-B1ADE7C602AE}" srcOrd="0" destOrd="0" presId="urn:microsoft.com/office/officeart/2005/8/layout/radial5"/>
    <dgm:cxn modelId="{C800F281-B1C6-4697-98B0-D17FAED86232}" type="presOf" srcId="{A6014A34-A671-414B-878E-97CBFF5F45F2}" destId="{E21858EC-6C32-4828-9BAB-41FBB049E25A}" srcOrd="0" destOrd="0" presId="urn:microsoft.com/office/officeart/2005/8/layout/radial5"/>
    <dgm:cxn modelId="{11636F7F-9D20-449E-A397-B43CF5BF3743}" type="presOf" srcId="{6125FF08-D4D1-4262-A036-7D664152C3BA}" destId="{3F4C8948-A397-4C9A-9FAD-3674793AB7F0}" srcOrd="0" destOrd="0" presId="urn:microsoft.com/office/officeart/2005/8/layout/radial5"/>
    <dgm:cxn modelId="{C7ABB161-64AC-4A3E-BA10-E55F3268155A}" type="presOf" srcId="{1559C2AF-4DDE-429C-AAE5-F243EE381BAA}" destId="{7781C8CA-190D-422F-A35D-3FAB7161DC51}" srcOrd="0" destOrd="0" presId="urn:microsoft.com/office/officeart/2005/8/layout/radial5"/>
    <dgm:cxn modelId="{CE973EBA-8DC3-4599-8B93-8C8A42CC7E84}" type="presOf" srcId="{8A1F723C-C028-4185-AF46-F385FF7B26B1}" destId="{54AAC68D-E2C1-453A-B157-DB3207974A65}" srcOrd="0" destOrd="0" presId="urn:microsoft.com/office/officeart/2005/8/layout/radial5"/>
    <dgm:cxn modelId="{D45E3139-F546-4BBE-8170-13E5BF99D5E9}" srcId="{6D0623E9-19BF-4EBC-965B-1E4FAE38BD17}" destId="{3481A683-9653-4BDE-BF30-E994C8C1DAA9}" srcOrd="0" destOrd="0" parTransId="{6AD34735-847E-4EE3-9C0C-22F6AAE2D79F}" sibTransId="{DBA6AA50-2E76-4CB0-87B8-D98D35FE9576}"/>
    <dgm:cxn modelId="{4443A36D-C09D-49D6-86A7-AA7AE9CCAC69}" type="presOf" srcId="{1559C2AF-4DDE-429C-AAE5-F243EE381BAA}" destId="{3ACE6269-7E92-4372-B469-385E94F8A675}" srcOrd="1" destOrd="0" presId="urn:microsoft.com/office/officeart/2005/8/layout/radial5"/>
    <dgm:cxn modelId="{F262F908-CA0F-46B7-BC64-4498654BBB3E}" type="presOf" srcId="{6AD34735-847E-4EE3-9C0C-22F6AAE2D79F}" destId="{1631C38C-FC33-47FF-BE21-B4A34C553918}" srcOrd="1" destOrd="0" presId="urn:microsoft.com/office/officeart/2005/8/layout/radial5"/>
    <dgm:cxn modelId="{905BA8D9-4BA2-4B7F-9159-8818582E99D0}" type="presOf" srcId="{3481A683-9653-4BDE-BF30-E994C8C1DAA9}" destId="{4C5BA57F-1002-4914-9D55-6526CB358822}" srcOrd="0" destOrd="0" presId="urn:microsoft.com/office/officeart/2005/8/layout/radial5"/>
    <dgm:cxn modelId="{8458E898-C8D2-43E5-A6E2-685A28E28350}" type="presOf" srcId="{232DF04A-6CFF-4143-B56C-AA17F0EC5FC7}" destId="{E5E0DC96-0DBE-4808-8442-1D20470D52B6}" srcOrd="0" destOrd="0" presId="urn:microsoft.com/office/officeart/2005/8/layout/radial5"/>
    <dgm:cxn modelId="{6E0DF679-D0E0-41C4-890B-1610E0DAB919}" type="presOf" srcId="{8A1F723C-C028-4185-AF46-F385FF7B26B1}" destId="{69D5888B-9AA3-40F0-97FC-6714FBFF04E3}" srcOrd="1" destOrd="0" presId="urn:microsoft.com/office/officeart/2005/8/layout/radial5"/>
    <dgm:cxn modelId="{1FE3A63A-9982-48F8-8681-4DDFC8C6E68D}" type="presOf" srcId="{6D0623E9-19BF-4EBC-965B-1E4FAE38BD17}" destId="{133F5601-A62E-42B0-BF37-9431A433895E}" srcOrd="0" destOrd="0" presId="urn:microsoft.com/office/officeart/2005/8/layout/radial5"/>
    <dgm:cxn modelId="{4D31E8B9-92F0-4B3F-9BC0-397B1D7C2104}" srcId="{1813FE7A-476B-4D3F-A618-BD00CCFE5409}" destId="{7E51E1F6-FF22-4F6B-8B33-31A364370EF1}" srcOrd="1" destOrd="0" parTransId="{AB312764-F359-47C1-ADF2-CC593F3A31AA}" sibTransId="{831047D2-7E57-4B0E-835B-7EF89974BBC8}"/>
    <dgm:cxn modelId="{8D15AE2B-BEE0-4831-B8D7-D144FE3ABC5B}" srcId="{1813FE7A-476B-4D3F-A618-BD00CCFE5409}" destId="{503E7E02-086D-4CA9-9A61-9FDA84775EED}" srcOrd="3" destOrd="0" parTransId="{276EBE7F-A6A5-4659-BFB8-7A317786617B}" sibTransId="{CE2C3022-7E33-46D3-9D4E-017E593A8A42}"/>
    <dgm:cxn modelId="{784452D0-4E56-4232-9DC3-F3FD8C95ECCC}" srcId="{1813FE7A-476B-4D3F-A618-BD00CCFE5409}" destId="{6D0623E9-19BF-4EBC-965B-1E4FAE38BD17}" srcOrd="0" destOrd="0" parTransId="{C8D11FC0-39B4-4EA1-881E-D085F0D38489}" sibTransId="{6B92D575-709D-4699-815A-C0BC3751E5F9}"/>
    <dgm:cxn modelId="{8A00CC5A-3DCB-4F7F-8C55-9CA42A25CA25}" srcId="{1813FE7A-476B-4D3F-A618-BD00CCFE5409}" destId="{9579AD4F-35C0-438B-B1F1-4B5AC89DBAAA}" srcOrd="2" destOrd="0" parTransId="{36BF6B93-68C9-47BB-A3C7-0409E208A3BD}" sibTransId="{FBF4BF80-3EFC-4956-BB65-C874210020D2}"/>
    <dgm:cxn modelId="{CA854CF9-382F-40CF-989B-45200E1E16B9}" type="presOf" srcId="{22D34AD2-841D-4366-90FE-D2A5E3A61827}" destId="{58E3D77F-E452-4001-BC2F-F92C665D814C}" srcOrd="0" destOrd="0" presId="urn:microsoft.com/office/officeart/2005/8/layout/radial5"/>
    <dgm:cxn modelId="{0865FFD7-6507-4D42-AA3C-D49B2C0FA989}" srcId="{6D0623E9-19BF-4EBC-965B-1E4FAE38BD17}" destId="{232DF04A-6CFF-4143-B56C-AA17F0EC5FC7}" srcOrd="1" destOrd="0" parTransId="{6125FF08-D4D1-4262-A036-7D664152C3BA}" sibTransId="{0974D2D7-B981-403E-B6A0-DCC9C41C2C04}"/>
    <dgm:cxn modelId="{3F19E820-3DF2-4186-8661-405C1D1AB17D}" srcId="{6D0623E9-19BF-4EBC-965B-1E4FAE38BD17}" destId="{A6014A34-A671-414B-878E-97CBFF5F45F2}" srcOrd="3" destOrd="0" parTransId="{8A1F723C-C028-4185-AF46-F385FF7B26B1}" sibTransId="{8C93C3BF-0904-4BF8-9B22-2EC0BE5646E0}"/>
    <dgm:cxn modelId="{EC92F1A3-9D85-4886-AD71-5B5C2CC30638}" srcId="{1813FE7A-476B-4D3F-A618-BD00CCFE5409}" destId="{8939B499-C7BD-47DD-B3E0-AF12581891C6}" srcOrd="4" destOrd="0" parTransId="{ACBC0997-8C9A-4CCD-BB62-2E163CE65CEA}" sibTransId="{45D885DC-6B13-4414-ADFC-189B1A9F2981}"/>
    <dgm:cxn modelId="{A70D6C1F-FACF-4082-A00F-715A070D06EE}" srcId="{6D0623E9-19BF-4EBC-965B-1E4FAE38BD17}" destId="{22D34AD2-841D-4366-90FE-D2A5E3A61827}" srcOrd="2" destOrd="0" parTransId="{1559C2AF-4DDE-429C-AAE5-F243EE381BAA}" sibTransId="{1D317862-B631-4967-8B03-03DACB0B9310}"/>
    <dgm:cxn modelId="{7BFAFE78-B48D-4CF3-9882-60E0295929DA}" type="presParOf" srcId="{AD1D4424-0047-4093-8AE4-B034928A1372}" destId="{133F5601-A62E-42B0-BF37-9431A433895E}" srcOrd="0" destOrd="0" presId="urn:microsoft.com/office/officeart/2005/8/layout/radial5"/>
    <dgm:cxn modelId="{880A5157-EE50-46C8-8FB1-D38EE5101A6F}" type="presParOf" srcId="{AD1D4424-0047-4093-8AE4-B034928A1372}" destId="{6D42E500-AED1-4BB9-BFBA-B1ADE7C602AE}" srcOrd="1" destOrd="0" presId="urn:microsoft.com/office/officeart/2005/8/layout/radial5"/>
    <dgm:cxn modelId="{273893D4-6B3B-4112-898F-6243CE032A23}" type="presParOf" srcId="{6D42E500-AED1-4BB9-BFBA-B1ADE7C602AE}" destId="{1631C38C-FC33-47FF-BE21-B4A34C553918}" srcOrd="0" destOrd="0" presId="urn:microsoft.com/office/officeart/2005/8/layout/radial5"/>
    <dgm:cxn modelId="{8D20378B-3ECF-470F-95ED-DDB649CA3B16}" type="presParOf" srcId="{AD1D4424-0047-4093-8AE4-B034928A1372}" destId="{4C5BA57F-1002-4914-9D55-6526CB358822}" srcOrd="2" destOrd="0" presId="urn:microsoft.com/office/officeart/2005/8/layout/radial5"/>
    <dgm:cxn modelId="{C9730786-336C-4C7C-93D5-4498B9E9B71B}" type="presParOf" srcId="{AD1D4424-0047-4093-8AE4-B034928A1372}" destId="{3F4C8948-A397-4C9A-9FAD-3674793AB7F0}" srcOrd="3" destOrd="0" presId="urn:microsoft.com/office/officeart/2005/8/layout/radial5"/>
    <dgm:cxn modelId="{3DF788E9-B483-42EA-9BE8-E64E1021AB5E}" type="presParOf" srcId="{3F4C8948-A397-4C9A-9FAD-3674793AB7F0}" destId="{3C059A21-87E6-477A-990D-7265351C4BE9}" srcOrd="0" destOrd="0" presId="urn:microsoft.com/office/officeart/2005/8/layout/radial5"/>
    <dgm:cxn modelId="{4AEC64CE-0622-4295-B3D2-220F7DEAD045}" type="presParOf" srcId="{AD1D4424-0047-4093-8AE4-B034928A1372}" destId="{E5E0DC96-0DBE-4808-8442-1D20470D52B6}" srcOrd="4" destOrd="0" presId="urn:microsoft.com/office/officeart/2005/8/layout/radial5"/>
    <dgm:cxn modelId="{BC2DFBE9-6CD6-4E0E-9DFD-23510C971A61}" type="presParOf" srcId="{AD1D4424-0047-4093-8AE4-B034928A1372}" destId="{7781C8CA-190D-422F-A35D-3FAB7161DC51}" srcOrd="5" destOrd="0" presId="urn:microsoft.com/office/officeart/2005/8/layout/radial5"/>
    <dgm:cxn modelId="{58EC13B9-0309-4E62-A0EA-5B1068B4F108}" type="presParOf" srcId="{7781C8CA-190D-422F-A35D-3FAB7161DC51}" destId="{3ACE6269-7E92-4372-B469-385E94F8A675}" srcOrd="0" destOrd="0" presId="urn:microsoft.com/office/officeart/2005/8/layout/radial5"/>
    <dgm:cxn modelId="{7E98B822-E757-48D2-BEFD-8DEA09A3A7DB}" type="presParOf" srcId="{AD1D4424-0047-4093-8AE4-B034928A1372}" destId="{58E3D77F-E452-4001-BC2F-F92C665D814C}" srcOrd="6" destOrd="0" presId="urn:microsoft.com/office/officeart/2005/8/layout/radial5"/>
    <dgm:cxn modelId="{ACEAF383-A27F-4BB5-97A7-D907895D69A9}" type="presParOf" srcId="{AD1D4424-0047-4093-8AE4-B034928A1372}" destId="{54AAC68D-E2C1-453A-B157-DB3207974A65}" srcOrd="7" destOrd="0" presId="urn:microsoft.com/office/officeart/2005/8/layout/radial5"/>
    <dgm:cxn modelId="{B9995A15-040D-416D-B4D1-5B8164AAAFF9}" type="presParOf" srcId="{54AAC68D-E2C1-453A-B157-DB3207974A65}" destId="{69D5888B-9AA3-40F0-97FC-6714FBFF04E3}" srcOrd="0" destOrd="0" presId="urn:microsoft.com/office/officeart/2005/8/layout/radial5"/>
    <dgm:cxn modelId="{653FAFB0-3E18-4DFC-B6C9-DB248DB02B1C}" type="presParOf" srcId="{AD1D4424-0047-4093-8AE4-B034928A1372}" destId="{E21858EC-6C32-4828-9BAB-41FBB049E25A}"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F5601-A62E-42B0-BF37-9431A433895E}">
      <dsp:nvSpPr>
        <dsp:cNvPr id="0" name=""/>
        <dsp:cNvSpPr/>
      </dsp:nvSpPr>
      <dsp:spPr>
        <a:xfrm>
          <a:off x="3547097" y="1943938"/>
          <a:ext cx="1430265" cy="13394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lt1"/>
              </a:solidFill>
              <a:effectLst>
                <a:outerShdw blurRad="38100" dist="38100" dir="2700000" algn="tl">
                  <a:srgbClr val="000000">
                    <a:alpha val="43137"/>
                  </a:srgbClr>
                </a:outerShdw>
              </a:effectLst>
              <a:latin typeface="+mn-lt"/>
              <a:ea typeface="+mn-ea"/>
              <a:cs typeface="+mn-cs"/>
            </a:rPr>
            <a:t>Kapsam Dışı Alanlar</a:t>
          </a:r>
          <a:endParaRPr lang="tr-TR" sz="2000" b="1" kern="1200" dirty="0">
            <a:solidFill>
              <a:schemeClr val="lt1"/>
            </a:solidFill>
            <a:effectLst>
              <a:outerShdw blurRad="38100" dist="38100" dir="2700000" algn="tl">
                <a:srgbClr val="000000">
                  <a:alpha val="43137"/>
                </a:srgbClr>
              </a:outerShdw>
            </a:effectLst>
            <a:latin typeface="+mn-lt"/>
            <a:ea typeface="+mn-ea"/>
            <a:cs typeface="+mn-cs"/>
          </a:endParaRPr>
        </a:p>
      </dsp:txBody>
      <dsp:txXfrm>
        <a:off x="3756554" y="2140096"/>
        <a:ext cx="1011351" cy="947137"/>
      </dsp:txXfrm>
    </dsp:sp>
    <dsp:sp modelId="{6D42E500-AED1-4BB9-BFBA-B1ADE7C602AE}">
      <dsp:nvSpPr>
        <dsp:cNvPr id="0" name=""/>
        <dsp:cNvSpPr/>
      </dsp:nvSpPr>
      <dsp:spPr>
        <a:xfrm rot="16200000">
          <a:off x="4072860" y="1499306"/>
          <a:ext cx="330729" cy="4753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tr-TR" sz="2000" b="1" kern="1200">
            <a:solidFill>
              <a:schemeClr val="tx1"/>
            </a:solidFill>
          </a:endParaRPr>
        </a:p>
      </dsp:txBody>
      <dsp:txXfrm rot="10800000">
        <a:off x="4122470" y="1643995"/>
        <a:ext cx="231510" cy="285235"/>
      </dsp:txXfrm>
    </dsp:sp>
    <dsp:sp modelId="{4C5BA57F-1002-4914-9D55-6526CB358822}">
      <dsp:nvSpPr>
        <dsp:cNvPr id="0" name=""/>
        <dsp:cNvSpPr/>
      </dsp:nvSpPr>
      <dsp:spPr>
        <a:xfrm>
          <a:off x="2311678" y="0"/>
          <a:ext cx="3661072" cy="14951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algn="ctr" defTabSz="914400" rtl="0" eaLnBrk="1" latinLnBrk="0" hangingPunct="1">
            <a:lnSpc>
              <a:spcPct val="90000"/>
            </a:lnSpc>
            <a:spcBef>
              <a:spcPct val="0"/>
            </a:spcBef>
            <a:spcAft>
              <a:spcPct val="35000"/>
            </a:spcAft>
          </a:pPr>
          <a:r>
            <a:rPr lang="tr-TR" sz="1600" b="1" kern="1200" dirty="0" smtClean="0">
              <a:solidFill>
                <a:schemeClr val="lt1"/>
              </a:solidFill>
              <a:effectLst>
                <a:outerShdw blurRad="38100" dist="38100" dir="2700000" algn="tl">
                  <a:srgbClr val="000000">
                    <a:alpha val="43137"/>
                  </a:srgbClr>
                </a:outerShdw>
              </a:effectLst>
              <a:latin typeface="+mn-lt"/>
              <a:ea typeface="+mn-ea"/>
              <a:cs typeface="+mn-cs"/>
            </a:rPr>
            <a:t>İstanbul Tarihi Yarımada, Sultanahmet ve Süleymaniye çevresi   ve Gelibolu Tarihi Alanda belirlenen yerler</a:t>
          </a:r>
        </a:p>
      </dsp:txBody>
      <dsp:txXfrm>
        <a:off x="2847830" y="218956"/>
        <a:ext cx="2588768" cy="1057213"/>
      </dsp:txXfrm>
    </dsp:sp>
    <dsp:sp modelId="{3F4C8948-A397-4C9A-9FAD-3674793AB7F0}">
      <dsp:nvSpPr>
        <dsp:cNvPr id="0" name=""/>
        <dsp:cNvSpPr/>
      </dsp:nvSpPr>
      <dsp:spPr>
        <a:xfrm rot="21480745">
          <a:off x="1047080" y="1035093"/>
          <a:ext cx="369266" cy="475393"/>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tr-TR" sz="2000" b="1" kern="1200">
            <a:solidFill>
              <a:schemeClr val="tx1"/>
            </a:solidFill>
          </a:endParaRPr>
        </a:p>
      </dsp:txBody>
      <dsp:txXfrm>
        <a:off x="1047113" y="1132093"/>
        <a:ext cx="258486" cy="285235"/>
      </dsp:txXfrm>
    </dsp:sp>
    <dsp:sp modelId="{E5E0DC96-0DBE-4808-8442-1D20470D52B6}">
      <dsp:nvSpPr>
        <dsp:cNvPr id="0" name=""/>
        <dsp:cNvSpPr/>
      </dsp:nvSpPr>
      <dsp:spPr>
        <a:xfrm>
          <a:off x="5672287" y="1626487"/>
          <a:ext cx="2130935" cy="18025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algn="ctr" defTabSz="914400" rtl="0" eaLnBrk="1" latinLnBrk="0" hangingPunct="1">
            <a:lnSpc>
              <a:spcPct val="90000"/>
            </a:lnSpc>
            <a:spcBef>
              <a:spcPct val="0"/>
            </a:spcBef>
            <a:spcAft>
              <a:spcPct val="35000"/>
            </a:spcAft>
          </a:pPr>
          <a:r>
            <a:rPr lang="tr-TR" sz="1600" b="1" kern="1200" dirty="0" smtClean="0">
              <a:solidFill>
                <a:schemeClr val="lt1"/>
              </a:solidFill>
              <a:effectLst>
                <a:outerShdw blurRad="38100" dist="38100" dir="2700000" algn="tl">
                  <a:srgbClr val="000000">
                    <a:alpha val="43137"/>
                  </a:srgbClr>
                </a:outerShdw>
              </a:effectLst>
              <a:latin typeface="+mn-lt"/>
              <a:ea typeface="+mn-ea"/>
              <a:cs typeface="+mn-cs"/>
            </a:rPr>
            <a:t>Üçüncü kişilere ait özel mülkiyete konu taşınmazlar üzerinde kalan yapılar</a:t>
          </a:r>
          <a:endParaRPr lang="tr-TR" sz="1600" b="1" kern="1200" dirty="0">
            <a:solidFill>
              <a:schemeClr val="lt1"/>
            </a:solidFill>
            <a:effectLst>
              <a:outerShdw blurRad="38100" dist="38100" dir="2700000" algn="tl">
                <a:srgbClr val="000000">
                  <a:alpha val="43137"/>
                </a:srgbClr>
              </a:outerShdw>
            </a:effectLst>
            <a:latin typeface="+mn-lt"/>
            <a:ea typeface="+mn-ea"/>
            <a:cs typeface="+mn-cs"/>
          </a:endParaRPr>
        </a:p>
      </dsp:txBody>
      <dsp:txXfrm>
        <a:off x="5984355" y="1890462"/>
        <a:ext cx="1506799" cy="1274586"/>
      </dsp:txXfrm>
    </dsp:sp>
    <dsp:sp modelId="{7781C8CA-190D-422F-A35D-3FAB7161DC51}">
      <dsp:nvSpPr>
        <dsp:cNvPr id="0" name=""/>
        <dsp:cNvSpPr/>
      </dsp:nvSpPr>
      <dsp:spPr>
        <a:xfrm rot="5422983">
          <a:off x="4063754" y="3297619"/>
          <a:ext cx="397789" cy="4753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tr-TR" sz="2000" kern="1200" dirty="0" smtClean="0"/>
            <a:t> </a:t>
          </a:r>
          <a:endParaRPr lang="tr-TR" sz="2000" kern="1200" dirty="0"/>
        </a:p>
      </dsp:txBody>
      <dsp:txXfrm>
        <a:off x="4123821" y="3333031"/>
        <a:ext cx="278452" cy="285235"/>
      </dsp:txXfrm>
    </dsp:sp>
    <dsp:sp modelId="{58E3D77F-E452-4001-BC2F-F92C665D814C}">
      <dsp:nvSpPr>
        <dsp:cNvPr id="0" name=""/>
        <dsp:cNvSpPr/>
      </dsp:nvSpPr>
      <dsp:spPr>
        <a:xfrm>
          <a:off x="1954484" y="3786224"/>
          <a:ext cx="4792969" cy="15436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algn="ctr" defTabSz="914400" rtl="0" eaLnBrk="1" latinLnBrk="0" hangingPunct="1">
            <a:lnSpc>
              <a:spcPct val="90000"/>
            </a:lnSpc>
            <a:spcBef>
              <a:spcPct val="0"/>
            </a:spcBef>
            <a:spcAft>
              <a:spcPct val="35000"/>
            </a:spcAft>
          </a:pPr>
          <a:r>
            <a:rPr lang="tr-TR" sz="1600" b="1" kern="1200" dirty="0" smtClean="0">
              <a:solidFill>
                <a:schemeClr val="lt1"/>
              </a:solidFill>
              <a:effectLst>
                <a:outerShdw blurRad="38100" dist="38100" dir="2700000" algn="tl">
                  <a:srgbClr val="000000">
                    <a:alpha val="43137"/>
                  </a:srgbClr>
                </a:outerShdw>
              </a:effectLst>
              <a:latin typeface="+mn-lt"/>
              <a:ea typeface="+mn-ea"/>
              <a:cs typeface="+mn-cs"/>
            </a:rPr>
            <a:t>Kesinleşmiş planlar neticesinde sosyal donatı alanı olarak  belirlenmiş ve Maliye Bakanlığınca aynı amaçla   değerlendirilmek üzere ilgili kurumlara tahsis edilmiş Hazineye  ait taşınmazlar üzerindeki yapılar </a:t>
          </a:r>
          <a:endParaRPr lang="tr-TR" sz="1600" b="1" kern="1200" dirty="0">
            <a:solidFill>
              <a:schemeClr val="lt1"/>
            </a:solidFill>
            <a:effectLst>
              <a:outerShdw blurRad="38100" dist="38100" dir="2700000" algn="tl">
                <a:srgbClr val="000000">
                  <a:alpha val="43137"/>
                </a:srgbClr>
              </a:outerShdw>
            </a:effectLst>
            <a:latin typeface="+mn-lt"/>
            <a:ea typeface="+mn-ea"/>
            <a:cs typeface="+mn-cs"/>
          </a:endParaRPr>
        </a:p>
      </dsp:txBody>
      <dsp:txXfrm>
        <a:off x="2656398" y="4012293"/>
        <a:ext cx="3389141" cy="1091561"/>
      </dsp:txXfrm>
    </dsp:sp>
    <dsp:sp modelId="{54AAC68D-E2C1-453A-B157-DB3207974A65}">
      <dsp:nvSpPr>
        <dsp:cNvPr id="0" name=""/>
        <dsp:cNvSpPr/>
      </dsp:nvSpPr>
      <dsp:spPr>
        <a:xfrm rot="10800000">
          <a:off x="3009156" y="2278824"/>
          <a:ext cx="491306" cy="6470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tr-TR" sz="2000" kern="1200"/>
        </a:p>
      </dsp:txBody>
      <dsp:txXfrm rot="10800000">
        <a:off x="3156548" y="2408237"/>
        <a:ext cx="343914" cy="388241"/>
      </dsp:txXfrm>
    </dsp:sp>
    <dsp:sp modelId="{E21858EC-6C32-4828-9BAB-41FBB049E25A}">
      <dsp:nvSpPr>
        <dsp:cNvPr id="0" name=""/>
        <dsp:cNvSpPr/>
      </dsp:nvSpPr>
      <dsp:spPr>
        <a:xfrm>
          <a:off x="710109" y="1586919"/>
          <a:ext cx="2187213" cy="18421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algn="ctr" defTabSz="914400" rtl="0" eaLnBrk="1" latinLnBrk="0" hangingPunct="1">
            <a:lnSpc>
              <a:spcPct val="90000"/>
            </a:lnSpc>
            <a:spcBef>
              <a:spcPct val="0"/>
            </a:spcBef>
            <a:spcAft>
              <a:spcPct val="35000"/>
            </a:spcAft>
          </a:pPr>
          <a:r>
            <a:rPr lang="tr-TR" sz="1600" b="1" kern="1200" dirty="0" smtClean="0">
              <a:solidFill>
                <a:schemeClr val="lt1"/>
              </a:solidFill>
              <a:effectLst>
                <a:outerShdw blurRad="38100" dist="38100" dir="2700000" algn="tl">
                  <a:srgbClr val="000000">
                    <a:alpha val="43137"/>
                  </a:srgbClr>
                </a:outerShdw>
              </a:effectLst>
              <a:latin typeface="+mn-lt"/>
              <a:ea typeface="+mn-ea"/>
              <a:cs typeface="+mn-cs"/>
            </a:rPr>
            <a:t>Boğaziçi Sahil Şeridi ve öngörünüm bölgesi </a:t>
          </a:r>
          <a:endParaRPr lang="tr-TR" sz="1600" b="1" kern="1200" dirty="0">
            <a:solidFill>
              <a:schemeClr val="lt1"/>
            </a:solidFill>
            <a:effectLst>
              <a:outerShdw blurRad="38100" dist="38100" dir="2700000" algn="tl">
                <a:srgbClr val="000000">
                  <a:alpha val="43137"/>
                </a:srgbClr>
              </a:outerShdw>
            </a:effectLst>
            <a:latin typeface="+mn-lt"/>
            <a:ea typeface="+mn-ea"/>
            <a:cs typeface="+mn-cs"/>
          </a:endParaRPr>
        </a:p>
      </dsp:txBody>
      <dsp:txXfrm>
        <a:off x="1030419" y="1856689"/>
        <a:ext cx="1546593" cy="130256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22958" cy="494109"/>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20769" y="0"/>
            <a:ext cx="2922958" cy="494109"/>
          </a:xfrm>
          <a:prstGeom prst="rect">
            <a:avLst/>
          </a:prstGeom>
        </p:spPr>
        <p:txBody>
          <a:bodyPr vert="horz" lIns="91440" tIns="45720" rIns="91440" bIns="45720" rtlCol="0"/>
          <a:lstStyle>
            <a:lvl1pPr algn="r">
              <a:defRPr sz="1200"/>
            </a:lvl1pPr>
          </a:lstStyle>
          <a:p>
            <a:fld id="{24EB98B8-6DEA-4F38-BD86-4167F4986BD8}" type="datetimeFigureOut">
              <a:rPr lang="tr-TR" smtClean="0"/>
              <a:pPr/>
              <a:t>2.04.2019</a:t>
            </a:fld>
            <a:endParaRPr lang="tr-TR"/>
          </a:p>
        </p:txBody>
      </p:sp>
      <p:sp>
        <p:nvSpPr>
          <p:cNvPr id="4" name="3 Altbilgi Yer Tutucusu"/>
          <p:cNvSpPr>
            <a:spLocks noGrp="1"/>
          </p:cNvSpPr>
          <p:nvPr>
            <p:ph type="ftr" sz="quarter" idx="2"/>
          </p:nvPr>
        </p:nvSpPr>
        <p:spPr>
          <a:xfrm>
            <a:off x="0" y="9386364"/>
            <a:ext cx="2922958" cy="494109"/>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20769" y="9386364"/>
            <a:ext cx="2922958" cy="494109"/>
          </a:xfrm>
          <a:prstGeom prst="rect">
            <a:avLst/>
          </a:prstGeom>
        </p:spPr>
        <p:txBody>
          <a:bodyPr vert="horz" lIns="91440" tIns="45720" rIns="91440" bIns="45720" rtlCol="0" anchor="b"/>
          <a:lstStyle>
            <a:lvl1pPr algn="r">
              <a:defRPr sz="1200"/>
            </a:lvl1pPr>
          </a:lstStyle>
          <a:p>
            <a:fld id="{9B4C9516-7419-4E4C-BFBE-4EA6DE46AA35}" type="slidenum">
              <a:rPr lang="tr-TR" smtClean="0"/>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22958" cy="494109"/>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20769" y="0"/>
            <a:ext cx="2922958" cy="494109"/>
          </a:xfrm>
          <a:prstGeom prst="rect">
            <a:avLst/>
          </a:prstGeom>
        </p:spPr>
        <p:txBody>
          <a:bodyPr vert="horz" lIns="91440" tIns="45720" rIns="91440" bIns="45720" rtlCol="0"/>
          <a:lstStyle>
            <a:lvl1pPr algn="r">
              <a:defRPr sz="1200"/>
            </a:lvl1pPr>
          </a:lstStyle>
          <a:p>
            <a:fld id="{8BEDF851-4ABD-46E8-AC5C-F236ED8D261E}" type="datetimeFigureOut">
              <a:rPr lang="tr-TR" smtClean="0"/>
              <a:pPr/>
              <a:t>2.04.2019</a:t>
            </a:fld>
            <a:endParaRPr lang="tr-TR"/>
          </a:p>
        </p:txBody>
      </p:sp>
      <p:sp>
        <p:nvSpPr>
          <p:cNvPr id="4" name="3 Slayt Görüntüsü Yer Tutucusu"/>
          <p:cNvSpPr>
            <a:spLocks noGrp="1" noRot="1" noChangeAspect="1"/>
          </p:cNvSpPr>
          <p:nvPr>
            <p:ph type="sldImg" idx="2"/>
          </p:nvPr>
        </p:nvSpPr>
        <p:spPr>
          <a:xfrm>
            <a:off x="903288" y="741363"/>
            <a:ext cx="4938712" cy="3705225"/>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74529" y="4694039"/>
            <a:ext cx="5396230" cy="4446985"/>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9386364"/>
            <a:ext cx="2922958" cy="494109"/>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20769" y="9386364"/>
            <a:ext cx="2922958" cy="494109"/>
          </a:xfrm>
          <a:prstGeom prst="rect">
            <a:avLst/>
          </a:prstGeom>
        </p:spPr>
        <p:txBody>
          <a:bodyPr vert="horz" lIns="91440" tIns="45720" rIns="91440" bIns="45720" rtlCol="0" anchor="b"/>
          <a:lstStyle>
            <a:lvl1pPr algn="r">
              <a:defRPr sz="1200"/>
            </a:lvl1pPr>
          </a:lstStyle>
          <a:p>
            <a:fld id="{8D132D06-111C-469C-AAAE-8B6B9F280DA4}" type="slidenum">
              <a:rPr lang="tr-TR" smtClean="0"/>
              <a:pPr/>
              <a:t>‹#›</a:t>
            </a:fld>
            <a:endParaRPr lang="tr-TR"/>
          </a:p>
        </p:txBody>
      </p:sp>
    </p:spTree>
    <p:extLst>
      <p:ext uri="{BB962C8B-B14F-4D97-AF65-F5344CB8AC3E}">
        <p14:creationId xmlns:p14="http://schemas.microsoft.com/office/powerpoint/2010/main" xmlns="" val="2923367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D132D06-111C-469C-AAAE-8B6B9F280DA4}" type="slidenum">
              <a:rPr lang="tr-TR" smtClean="0"/>
              <a:pPr/>
              <a:t>5</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r>
              <a:rPr lang="tr-TR" smtClean="0"/>
              <a:t>Şubat 2019</a:t>
            </a:r>
            <a:endParaRPr lang="tr-TR" dirty="0"/>
          </a:p>
        </p:txBody>
      </p:sp>
      <p:sp>
        <p:nvSpPr>
          <p:cNvPr id="6" name="5 Slayt Numarası Yer Tutucusu"/>
          <p:cNvSpPr>
            <a:spLocks noGrp="1"/>
          </p:cNvSpPr>
          <p:nvPr>
            <p:ph type="sldNum" sz="quarter" idx="12"/>
          </p:nvPr>
        </p:nvSpPr>
        <p:spPr/>
        <p:txBody>
          <a:bodyPr/>
          <a:lstStyle/>
          <a:p>
            <a:fld id="{9FC94D3D-1387-45E3-908F-794DCDD979EA}" type="slidenum">
              <a:rPr lang="tr-TR" smtClean="0"/>
              <a:pPr/>
              <a:t>‹#›</a:t>
            </a:fld>
            <a:endParaRPr lang="tr-T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7" name="6 Slayt Numarası Yer Tutucusu"/>
          <p:cNvSpPr>
            <a:spLocks noGrp="1"/>
          </p:cNvSpPr>
          <p:nvPr>
            <p:ph type="sldNum" sz="quarter" idx="12"/>
          </p:nvPr>
        </p:nvSpPr>
        <p:spPr/>
        <p:txBody>
          <a:bodyPr/>
          <a:lstStyle/>
          <a:p>
            <a:fld id="{9FC94D3D-1387-45E3-908F-794DCDD979EA}" type="slidenum">
              <a:rPr lang="tr-TR" smtClean="0"/>
              <a:pPr/>
              <a:t>‹#›</a:t>
            </a:fld>
            <a:endParaRPr lang="tr-T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7" name="6 Slayt Numarası Yer Tutucusu"/>
          <p:cNvSpPr>
            <a:spLocks noGrp="1"/>
          </p:cNvSpPr>
          <p:nvPr>
            <p:ph type="sldNum" sz="quarter" idx="12"/>
          </p:nvPr>
        </p:nvSpPr>
        <p:spPr/>
        <p:txBody>
          <a:bodyPr/>
          <a:lstStyle/>
          <a:p>
            <a:fld id="{9FC94D3D-1387-45E3-908F-794DCDD979EA}" type="slidenum">
              <a:rPr lang="tr-TR" smtClean="0"/>
              <a:pPr/>
              <a:t>‹#›</a:t>
            </a:fld>
            <a:endParaRPr lang="tr-T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endParaRPr lang="tr-TR"/>
          </a:p>
        </p:txBody>
      </p:sp>
      <p:sp>
        <p:nvSpPr>
          <p:cNvPr id="6" name="5 Slayt Numarası Yer Tutucusu"/>
          <p:cNvSpPr>
            <a:spLocks noGrp="1"/>
          </p:cNvSpPr>
          <p:nvPr>
            <p:ph type="sldNum" sz="quarter" idx="12"/>
          </p:nvPr>
        </p:nvSpPr>
        <p:spPr/>
        <p:txBody>
          <a:bodyPr/>
          <a:lstStyle/>
          <a:p>
            <a:fld id="{9FC94D3D-1387-45E3-908F-794DCDD979EA}" type="slidenum">
              <a:rPr lang="tr-TR" smtClean="0"/>
              <a:pPr/>
              <a:t>‹#›</a:t>
            </a:fld>
            <a:endParaRPr lang="tr-T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r>
              <a:rPr lang="tr-TR" smtClean="0"/>
              <a:t>Şubat 2019</a:t>
            </a:r>
            <a:endParaRPr lang="tr-TR"/>
          </a:p>
        </p:txBody>
      </p:sp>
      <p:sp>
        <p:nvSpPr>
          <p:cNvPr id="6" name="5 Slayt Numarası Yer Tutucusu"/>
          <p:cNvSpPr>
            <a:spLocks noGrp="1"/>
          </p:cNvSpPr>
          <p:nvPr>
            <p:ph type="sldNum" sz="quarter" idx="12"/>
          </p:nvPr>
        </p:nvSpPr>
        <p:spPr/>
        <p:txBody>
          <a:bodyPr/>
          <a:lstStyle/>
          <a:p>
            <a:fld id="{B3684F41-B25F-45C6-B26D-3D1D19014774}" type="slidenum">
              <a:rPr lang="tr-TR" smtClean="0"/>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r>
              <a:rPr lang="tr-TR" smtClean="0"/>
              <a:t>Şubat 2019</a:t>
            </a:r>
            <a:endParaRPr lang="tr-TR"/>
          </a:p>
        </p:txBody>
      </p:sp>
      <p:sp>
        <p:nvSpPr>
          <p:cNvPr id="6" name="5 Slayt Numarası Yer Tutucusu"/>
          <p:cNvSpPr>
            <a:spLocks noGrp="1"/>
          </p:cNvSpPr>
          <p:nvPr>
            <p:ph type="sldNum" sz="quarter" idx="12"/>
          </p:nvPr>
        </p:nvSpPr>
        <p:spPr/>
        <p:txBody>
          <a:bodyPr/>
          <a:lstStyle/>
          <a:p>
            <a:fld id="{B3684F41-B25F-45C6-B26D-3D1D19014774}" type="slidenum">
              <a:rPr lang="tr-TR" smtClean="0"/>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r>
              <a:rPr lang="tr-TR" smtClean="0"/>
              <a:t>Şubat 2019</a:t>
            </a:r>
            <a:endParaRPr lang="tr-TR"/>
          </a:p>
        </p:txBody>
      </p:sp>
      <p:sp>
        <p:nvSpPr>
          <p:cNvPr id="6" name="5 Slayt Numarası Yer Tutucusu"/>
          <p:cNvSpPr>
            <a:spLocks noGrp="1"/>
          </p:cNvSpPr>
          <p:nvPr>
            <p:ph type="sldNum" sz="quarter" idx="12"/>
          </p:nvPr>
        </p:nvSpPr>
        <p:spPr/>
        <p:txBody>
          <a:bodyPr/>
          <a:lstStyle/>
          <a:p>
            <a:fld id="{B3684F41-B25F-45C6-B26D-3D1D19014774}" type="slidenum">
              <a:rPr lang="tr-TR" smtClean="0"/>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r>
              <a:rPr lang="tr-TR" smtClean="0"/>
              <a:t>Şubat 2019</a:t>
            </a:r>
            <a:endParaRPr lang="tr-TR" dirty="0"/>
          </a:p>
        </p:txBody>
      </p:sp>
      <p:sp>
        <p:nvSpPr>
          <p:cNvPr id="7" name="6 Slayt Numarası Yer Tutucusu"/>
          <p:cNvSpPr>
            <a:spLocks noGrp="1"/>
          </p:cNvSpPr>
          <p:nvPr>
            <p:ph type="sldNum" sz="quarter" idx="12"/>
          </p:nvPr>
        </p:nvSpPr>
        <p:spPr/>
        <p:txBody>
          <a:bodyPr/>
          <a:lstStyle/>
          <a:p>
            <a:fld id="{B3684F41-B25F-45C6-B26D-3D1D19014774}" type="slidenum">
              <a:rPr lang="tr-TR" smtClean="0"/>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endParaRPr lang="tr-TR"/>
          </a:p>
        </p:txBody>
      </p:sp>
      <p:sp>
        <p:nvSpPr>
          <p:cNvPr id="8" name="7 Altbilgi Yer Tutucusu"/>
          <p:cNvSpPr>
            <a:spLocks noGrp="1"/>
          </p:cNvSpPr>
          <p:nvPr>
            <p:ph type="ftr" sz="quarter" idx="11"/>
          </p:nvPr>
        </p:nvSpPr>
        <p:spPr/>
        <p:txBody>
          <a:bodyPr/>
          <a:lstStyle/>
          <a:p>
            <a:r>
              <a:rPr lang="tr-TR" smtClean="0"/>
              <a:t>Şubat 2019</a:t>
            </a:r>
            <a:endParaRPr lang="tr-TR"/>
          </a:p>
        </p:txBody>
      </p:sp>
      <p:sp>
        <p:nvSpPr>
          <p:cNvPr id="9" name="8 Slayt Numarası Yer Tutucusu"/>
          <p:cNvSpPr>
            <a:spLocks noGrp="1"/>
          </p:cNvSpPr>
          <p:nvPr>
            <p:ph type="sldNum" sz="quarter" idx="12"/>
          </p:nvPr>
        </p:nvSpPr>
        <p:spPr/>
        <p:txBody>
          <a:bodyPr/>
          <a:lstStyle/>
          <a:p>
            <a:fld id="{B3684F41-B25F-45C6-B26D-3D1D19014774}" type="slidenum">
              <a:rPr lang="tr-TR" smtClean="0"/>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endParaRPr lang="tr-TR"/>
          </a:p>
        </p:txBody>
      </p:sp>
      <p:sp>
        <p:nvSpPr>
          <p:cNvPr id="4" name="3 Altbilgi Yer Tutucusu"/>
          <p:cNvSpPr>
            <a:spLocks noGrp="1"/>
          </p:cNvSpPr>
          <p:nvPr>
            <p:ph type="ftr" sz="quarter" idx="11"/>
          </p:nvPr>
        </p:nvSpPr>
        <p:spPr/>
        <p:txBody>
          <a:bodyPr/>
          <a:lstStyle/>
          <a:p>
            <a:r>
              <a:rPr lang="tr-TR" smtClean="0"/>
              <a:t>Şubat 2019</a:t>
            </a:r>
            <a:endParaRPr lang="tr-TR"/>
          </a:p>
        </p:txBody>
      </p:sp>
      <p:sp>
        <p:nvSpPr>
          <p:cNvPr id="5" name="4 Slayt Numarası Yer Tutucusu"/>
          <p:cNvSpPr>
            <a:spLocks noGrp="1"/>
          </p:cNvSpPr>
          <p:nvPr>
            <p:ph type="sldNum" sz="quarter" idx="12"/>
          </p:nvPr>
        </p:nvSpPr>
        <p:spPr/>
        <p:txBody>
          <a:bodyPr/>
          <a:lstStyle/>
          <a:p>
            <a:fld id="{B3684F41-B25F-45C6-B26D-3D1D19014774}" type="slidenum">
              <a:rPr lang="tr-TR" smtClean="0"/>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endParaRPr lang="tr-TR"/>
          </a:p>
        </p:txBody>
      </p:sp>
      <p:sp>
        <p:nvSpPr>
          <p:cNvPr id="3" name="2 Altbilgi Yer Tutucusu"/>
          <p:cNvSpPr>
            <a:spLocks noGrp="1"/>
          </p:cNvSpPr>
          <p:nvPr>
            <p:ph type="ftr" sz="quarter" idx="11"/>
          </p:nvPr>
        </p:nvSpPr>
        <p:spPr/>
        <p:txBody>
          <a:bodyPr/>
          <a:lstStyle/>
          <a:p>
            <a:r>
              <a:rPr lang="tr-TR" smtClean="0"/>
              <a:t>Şubat 2019</a:t>
            </a:r>
            <a:endParaRPr lang="tr-TR"/>
          </a:p>
        </p:txBody>
      </p:sp>
      <p:sp>
        <p:nvSpPr>
          <p:cNvPr id="4" name="3 Slayt Numarası Yer Tutucusu"/>
          <p:cNvSpPr>
            <a:spLocks noGrp="1"/>
          </p:cNvSpPr>
          <p:nvPr>
            <p:ph type="sldNum" sz="quarter" idx="12"/>
          </p:nvPr>
        </p:nvSpPr>
        <p:spPr/>
        <p:txBody>
          <a:bodyPr/>
          <a:lstStyle/>
          <a:p>
            <a:fld id="{B3684F41-B25F-45C6-B26D-3D1D19014774}"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5" name="4 Altbilgi Yer Tutucusu"/>
          <p:cNvSpPr>
            <a:spLocks noGrp="1"/>
          </p:cNvSpPr>
          <p:nvPr>
            <p:ph type="ftr" sz="quarter" idx="11"/>
          </p:nvPr>
        </p:nvSpPr>
        <p:spPr/>
        <p:txBody>
          <a:bodyPr/>
          <a:lstStyle/>
          <a:p>
            <a:r>
              <a:rPr lang="tr-TR" dirty="0" smtClean="0"/>
              <a:t>Mart  2019</a:t>
            </a:r>
            <a:endParaRPr lang="tr-TR" dirty="0"/>
          </a:p>
        </p:txBody>
      </p:sp>
      <p:sp>
        <p:nvSpPr>
          <p:cNvPr id="6" name="5 Slayt Numarası Yer Tutucusu"/>
          <p:cNvSpPr>
            <a:spLocks noGrp="1"/>
          </p:cNvSpPr>
          <p:nvPr>
            <p:ph type="sldNum" sz="quarter" idx="12"/>
          </p:nvPr>
        </p:nvSpPr>
        <p:spPr/>
        <p:txBody>
          <a:bodyPr/>
          <a:lstStyle/>
          <a:p>
            <a:fld id="{9FC94D3D-1387-45E3-908F-794DCDD979EA}" type="slidenum">
              <a:rPr lang="tr-TR" smtClean="0"/>
              <a:pPr/>
              <a:t>‹#›</a:t>
            </a:fld>
            <a:endParaRPr lang="tr-TR"/>
          </a:p>
        </p:txBody>
      </p:sp>
      <p:sp>
        <p:nvSpPr>
          <p:cNvPr id="7" name="6 Başlık"/>
          <p:cNvSpPr>
            <a:spLocks noGrp="1"/>
          </p:cNvSpPr>
          <p:nvPr>
            <p:ph type="title"/>
          </p:nvPr>
        </p:nvSpPr>
        <p:spPr/>
        <p:txBody>
          <a:bodyPr/>
          <a:lstStyle/>
          <a:p>
            <a:r>
              <a:rPr lang="tr-TR"/>
              <a:t>Asıl başlık stili için tıklatın</a:t>
            </a:r>
          </a:p>
        </p:txBody>
      </p:sp>
      <p:pic>
        <p:nvPicPr>
          <p:cNvPr id="8" name="6 Resim" descr="ev.png"/>
          <p:cNvPicPr>
            <a:picLocks noChangeAspect="1"/>
          </p:cNvPicPr>
          <p:nvPr userDrawn="1"/>
        </p:nvPicPr>
        <p:blipFill>
          <a:blip r:embed="rId2"/>
          <a:stretch>
            <a:fillRect/>
          </a:stretch>
        </p:blipFill>
        <p:spPr>
          <a:xfrm>
            <a:off x="264220" y="6233571"/>
            <a:ext cx="785818" cy="57150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r>
              <a:rPr lang="tr-TR" smtClean="0"/>
              <a:t>Şubat 2019</a:t>
            </a:r>
            <a:endParaRPr lang="tr-TR"/>
          </a:p>
        </p:txBody>
      </p:sp>
      <p:sp>
        <p:nvSpPr>
          <p:cNvPr id="7" name="6 Slayt Numarası Yer Tutucusu"/>
          <p:cNvSpPr>
            <a:spLocks noGrp="1"/>
          </p:cNvSpPr>
          <p:nvPr>
            <p:ph type="sldNum" sz="quarter" idx="12"/>
          </p:nvPr>
        </p:nvSpPr>
        <p:spPr/>
        <p:txBody>
          <a:bodyPr/>
          <a:lstStyle/>
          <a:p>
            <a:fld id="{B3684F41-B25F-45C6-B26D-3D1D19014774}" type="slidenum">
              <a:rPr lang="tr-TR" smtClean="0"/>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r>
              <a:rPr lang="tr-TR" smtClean="0"/>
              <a:t>Şubat 2019</a:t>
            </a:r>
            <a:endParaRPr lang="tr-TR"/>
          </a:p>
        </p:txBody>
      </p:sp>
      <p:sp>
        <p:nvSpPr>
          <p:cNvPr id="7" name="6 Slayt Numarası Yer Tutucusu"/>
          <p:cNvSpPr>
            <a:spLocks noGrp="1"/>
          </p:cNvSpPr>
          <p:nvPr>
            <p:ph type="sldNum" sz="quarter" idx="12"/>
          </p:nvPr>
        </p:nvSpPr>
        <p:spPr/>
        <p:txBody>
          <a:bodyPr/>
          <a:lstStyle/>
          <a:p>
            <a:fld id="{B3684F41-B25F-45C6-B26D-3D1D19014774}" type="slidenum">
              <a:rPr lang="tr-TR" smtClean="0"/>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r>
              <a:rPr lang="tr-TR" smtClean="0"/>
              <a:t>Şubat 2019</a:t>
            </a:r>
            <a:endParaRPr lang="tr-TR"/>
          </a:p>
        </p:txBody>
      </p:sp>
      <p:sp>
        <p:nvSpPr>
          <p:cNvPr id="6" name="5 Slayt Numarası Yer Tutucusu"/>
          <p:cNvSpPr>
            <a:spLocks noGrp="1"/>
          </p:cNvSpPr>
          <p:nvPr>
            <p:ph type="sldNum" sz="quarter" idx="12"/>
          </p:nvPr>
        </p:nvSpPr>
        <p:spPr/>
        <p:txBody>
          <a:bodyPr/>
          <a:lstStyle/>
          <a:p>
            <a:fld id="{B3684F41-B25F-45C6-B26D-3D1D19014774}" type="slidenum">
              <a:rPr lang="tr-TR" smtClean="0"/>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r>
              <a:rPr lang="tr-TR" smtClean="0"/>
              <a:t>Şubat 2019</a:t>
            </a:r>
            <a:endParaRPr lang="tr-TR"/>
          </a:p>
        </p:txBody>
      </p:sp>
      <p:sp>
        <p:nvSpPr>
          <p:cNvPr id="6" name="5 Slayt Numarası Yer Tutucusu"/>
          <p:cNvSpPr>
            <a:spLocks noGrp="1"/>
          </p:cNvSpPr>
          <p:nvPr>
            <p:ph type="sldNum" sz="quarter" idx="12"/>
          </p:nvPr>
        </p:nvSpPr>
        <p:spPr/>
        <p:txBody>
          <a:bodyPr/>
          <a:lstStyle/>
          <a:p>
            <a:fld id="{B3684F41-B25F-45C6-B26D-3D1D19014774}"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5" name="Slayt Numarası Yer Tutucusu 4"/>
          <p:cNvSpPr>
            <a:spLocks noGrp="1"/>
          </p:cNvSpPr>
          <p:nvPr>
            <p:ph type="sldNum" sz="quarter" idx="12"/>
          </p:nvPr>
        </p:nvSpPr>
        <p:spPr/>
        <p:txBody>
          <a:bodyPr/>
          <a:lstStyle/>
          <a:p>
            <a:fld id="{9FC94D3D-1387-45E3-908F-794DCDD979EA}" type="slidenum">
              <a:rPr lang="tr-TR" smtClean="0"/>
              <a:pPr/>
              <a:t>‹#›</a:t>
            </a:fld>
            <a:endParaRPr lang="tr-TR"/>
          </a:p>
        </p:txBody>
      </p:sp>
    </p:spTree>
    <p:extLst>
      <p:ext uri="{BB962C8B-B14F-4D97-AF65-F5344CB8AC3E}">
        <p14:creationId xmlns:p14="http://schemas.microsoft.com/office/powerpoint/2010/main" xmlns="" val="929703130"/>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r>
              <a:rPr lang="tr-TR" smtClean="0"/>
              <a:t>Şubat 2019</a:t>
            </a:r>
            <a:endParaRPr lang="tr-TR" dirty="0"/>
          </a:p>
        </p:txBody>
      </p:sp>
      <p:sp>
        <p:nvSpPr>
          <p:cNvPr id="5" name="Slayt Numarası Yer Tutucusu 4"/>
          <p:cNvSpPr>
            <a:spLocks noGrp="1"/>
          </p:cNvSpPr>
          <p:nvPr>
            <p:ph type="sldNum" sz="quarter" idx="12"/>
          </p:nvPr>
        </p:nvSpPr>
        <p:spPr/>
        <p:txBody>
          <a:bodyPr/>
          <a:lstStyle/>
          <a:p>
            <a:fld id="{9FC94D3D-1387-45E3-908F-794DCDD979EA}" type="slidenum">
              <a:rPr lang="tr-TR" smtClean="0"/>
              <a:pPr/>
              <a:t>‹#›</a:t>
            </a:fld>
            <a:endParaRPr lang="tr-TR"/>
          </a:p>
        </p:txBody>
      </p:sp>
    </p:spTree>
    <p:extLst>
      <p:ext uri="{BB962C8B-B14F-4D97-AF65-F5344CB8AC3E}">
        <p14:creationId xmlns:p14="http://schemas.microsoft.com/office/powerpoint/2010/main" xmlns="" val="1708276160"/>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5" name="4 Altbilgi Yer Tutucusu"/>
          <p:cNvSpPr>
            <a:spLocks noGrp="1"/>
          </p:cNvSpPr>
          <p:nvPr>
            <p:ph type="ftr" sz="quarter" idx="11"/>
          </p:nvPr>
        </p:nvSpPr>
        <p:spPr/>
        <p:txBody>
          <a:bodyPr/>
          <a:lstStyle/>
          <a:p>
            <a:r>
              <a:rPr lang="tr-TR" smtClean="0"/>
              <a:t>Şubat 2019</a:t>
            </a:r>
            <a:endParaRPr lang="tr-TR" dirty="0"/>
          </a:p>
        </p:txBody>
      </p:sp>
      <p:sp>
        <p:nvSpPr>
          <p:cNvPr id="6" name="5 Slayt Numarası Yer Tutucusu"/>
          <p:cNvSpPr>
            <a:spLocks noGrp="1"/>
          </p:cNvSpPr>
          <p:nvPr>
            <p:ph type="sldNum" sz="quarter" idx="12"/>
          </p:nvPr>
        </p:nvSpPr>
        <p:spPr/>
        <p:txBody>
          <a:bodyPr/>
          <a:lstStyle/>
          <a:p>
            <a:fld id="{9FC94D3D-1387-45E3-908F-794DCDD979EA}" type="slidenum">
              <a:rPr lang="tr-TR" smtClean="0"/>
              <a:pPr/>
              <a:t>‹#›</a:t>
            </a:fld>
            <a:endParaRPr lang="tr-T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endParaRPr lang="tr-TR"/>
          </a:p>
        </p:txBody>
      </p:sp>
      <p:sp>
        <p:nvSpPr>
          <p:cNvPr id="7" name="6 Slayt Numarası Yer Tutucusu"/>
          <p:cNvSpPr>
            <a:spLocks noGrp="1"/>
          </p:cNvSpPr>
          <p:nvPr>
            <p:ph type="sldNum" sz="quarter" idx="12"/>
          </p:nvPr>
        </p:nvSpPr>
        <p:spPr/>
        <p:txBody>
          <a:bodyPr/>
          <a:lstStyle/>
          <a:p>
            <a:fld id="{9FC94D3D-1387-45E3-908F-794DCDD979EA}" type="slidenum">
              <a:rPr lang="tr-TR" smtClean="0"/>
              <a:pPr/>
              <a:t>‹#›</a:t>
            </a:fld>
            <a:endParaRPr lang="tr-T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endParaRPr lang="tr-TR"/>
          </a:p>
        </p:txBody>
      </p:sp>
      <p:sp>
        <p:nvSpPr>
          <p:cNvPr id="9" name="8 Slayt Numarası Yer Tutucusu"/>
          <p:cNvSpPr>
            <a:spLocks noGrp="1"/>
          </p:cNvSpPr>
          <p:nvPr>
            <p:ph type="sldNum" sz="quarter" idx="12"/>
          </p:nvPr>
        </p:nvSpPr>
        <p:spPr/>
        <p:txBody>
          <a:bodyPr/>
          <a:lstStyle/>
          <a:p>
            <a:fld id="{9FC94D3D-1387-45E3-908F-794DCDD979EA}" type="slidenum">
              <a:rPr lang="tr-TR" smtClean="0"/>
              <a:pPr/>
              <a:t>‹#›</a:t>
            </a:fld>
            <a:endParaRPr lang="tr-T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endParaRPr lang="tr-TR"/>
          </a:p>
        </p:txBody>
      </p:sp>
      <p:sp>
        <p:nvSpPr>
          <p:cNvPr id="5" name="4 Slayt Numarası Yer Tutucusu"/>
          <p:cNvSpPr>
            <a:spLocks noGrp="1"/>
          </p:cNvSpPr>
          <p:nvPr>
            <p:ph type="sldNum" sz="quarter" idx="12"/>
          </p:nvPr>
        </p:nvSpPr>
        <p:spPr/>
        <p:txBody>
          <a:bodyPr/>
          <a:lstStyle/>
          <a:p>
            <a:fld id="{9FC94D3D-1387-45E3-908F-794DCDD979EA}" type="slidenum">
              <a:rPr lang="tr-TR" smtClean="0"/>
              <a:pPr/>
              <a:t>‹#›</a:t>
            </a:fld>
            <a:endParaRPr lang="tr-T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endParaRPr lang="tr-TR"/>
          </a:p>
        </p:txBody>
      </p:sp>
      <p:sp>
        <p:nvSpPr>
          <p:cNvPr id="3" name="2 Altbilgi Yer Tutucusu"/>
          <p:cNvSpPr>
            <a:spLocks noGrp="1"/>
          </p:cNvSpPr>
          <p:nvPr>
            <p:ph type="ftr" sz="quarter" idx="11"/>
          </p:nvPr>
        </p:nvSpPr>
        <p:spPr/>
        <p:txBody>
          <a:bodyPr/>
          <a:lstStyle/>
          <a:p>
            <a:r>
              <a:rPr lang="tr-TR" smtClean="0"/>
              <a:t>Şubat 2019</a:t>
            </a:r>
            <a:endParaRPr lang="tr-TR"/>
          </a:p>
        </p:txBody>
      </p:sp>
      <p:sp>
        <p:nvSpPr>
          <p:cNvPr id="4" name="3 Slayt Numarası Yer Tutucusu"/>
          <p:cNvSpPr>
            <a:spLocks noGrp="1"/>
          </p:cNvSpPr>
          <p:nvPr>
            <p:ph type="sldNum" sz="quarter" idx="12"/>
          </p:nvPr>
        </p:nvSpPr>
        <p:spPr/>
        <p:txBody>
          <a:bodyPr/>
          <a:lstStyle/>
          <a:p>
            <a:fld id="{9FC94D3D-1387-45E3-908F-794DCDD979EA}" type="slidenum">
              <a:rPr lang="tr-TR" smtClean="0"/>
              <a:pPr/>
              <a:t>‹#›</a:t>
            </a:fld>
            <a:endParaRPr lang="tr-T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Şubat 2019</a:t>
            </a: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94D3D-1387-45E3-908F-794DCDD979EA}" type="slidenum">
              <a:rPr lang="tr-TR" smtClean="0"/>
              <a:pPr/>
              <a:t>‹#›</a:t>
            </a:fld>
            <a:endParaRPr lang="tr-TR"/>
          </a:p>
        </p:txBody>
      </p:sp>
      <p:cxnSp>
        <p:nvCxnSpPr>
          <p:cNvPr id="7" name="6 Düz Bağlayıcı"/>
          <p:cNvCxnSpPr/>
          <p:nvPr userDrawn="1"/>
        </p:nvCxnSpPr>
        <p:spPr>
          <a:xfrm>
            <a:off x="-32" y="6143644"/>
            <a:ext cx="9144000" cy="1588"/>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10" name="9 Grup"/>
          <p:cNvGrpSpPr/>
          <p:nvPr userDrawn="1"/>
        </p:nvGrpSpPr>
        <p:grpSpPr>
          <a:xfrm>
            <a:off x="8429652" y="6215082"/>
            <a:ext cx="540000" cy="538314"/>
            <a:chOff x="8429652" y="6215082"/>
            <a:chExt cx="540000" cy="538314"/>
          </a:xfrm>
        </p:grpSpPr>
        <p:grpSp>
          <p:nvGrpSpPr>
            <p:cNvPr id="11" name="Grup 24"/>
            <p:cNvGrpSpPr/>
            <p:nvPr/>
          </p:nvGrpSpPr>
          <p:grpSpPr>
            <a:xfrm flipH="1">
              <a:off x="8429652" y="6215077"/>
              <a:ext cx="540000" cy="503999"/>
              <a:chOff x="2580939" y="2960529"/>
              <a:chExt cx="622909" cy="612447"/>
            </a:xfrm>
          </p:grpSpPr>
          <p:sp>
            <p:nvSpPr>
              <p:cNvPr id="13" name="Dikdörtgen 26"/>
              <p:cNvSpPr/>
              <p:nvPr/>
            </p:nvSpPr>
            <p:spPr>
              <a:xfrm>
                <a:off x="2580939" y="2960529"/>
                <a:ext cx="360000" cy="360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27"/>
              <p:cNvSpPr/>
              <p:nvPr/>
            </p:nvSpPr>
            <p:spPr>
              <a:xfrm>
                <a:off x="2712713" y="3086940"/>
                <a:ext cx="360000" cy="360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28"/>
              <p:cNvSpPr/>
              <p:nvPr/>
            </p:nvSpPr>
            <p:spPr>
              <a:xfrm>
                <a:off x="2843848" y="3212976"/>
                <a:ext cx="360000" cy="360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pic>
          <p:nvPicPr>
            <p:cNvPr id="12" name="Picture 6" descr="tkgm logo ile ilgili gÃ¶rsel sonucu"/>
            <p:cNvPicPr>
              <a:picLocks noChangeAspect="1" noChangeArrowheads="1"/>
            </p:cNvPicPr>
            <p:nvPr/>
          </p:nvPicPr>
          <p:blipFill>
            <a:blip r:embed="rId15" cstate="print"/>
            <a:srcRect/>
            <a:stretch>
              <a:fillRect/>
            </a:stretch>
          </p:blipFill>
          <p:spPr bwMode="auto">
            <a:xfrm>
              <a:off x="8429652" y="6429396"/>
              <a:ext cx="337172" cy="324000"/>
            </a:xfrm>
            <a:prstGeom prst="rect">
              <a:avLst/>
            </a:prstGeom>
            <a:noFill/>
          </p:spPr>
        </p:pic>
      </p:grpSp>
      <p:grpSp>
        <p:nvGrpSpPr>
          <p:cNvPr id="16" name="15 Grup"/>
          <p:cNvGrpSpPr/>
          <p:nvPr userDrawn="1"/>
        </p:nvGrpSpPr>
        <p:grpSpPr>
          <a:xfrm>
            <a:off x="974632" y="447654"/>
            <a:ext cx="8007474" cy="85726"/>
            <a:chOff x="974632" y="428604"/>
            <a:chExt cx="8007474" cy="85726"/>
          </a:xfrm>
        </p:grpSpPr>
        <p:cxnSp>
          <p:nvCxnSpPr>
            <p:cNvPr id="17" name="Straight Connector 6"/>
            <p:cNvCxnSpPr/>
            <p:nvPr/>
          </p:nvCxnSpPr>
          <p:spPr>
            <a:xfrm flipV="1">
              <a:off x="1169896" y="514330"/>
              <a:ext cx="7812210" cy="0"/>
            </a:xfrm>
            <a:prstGeom prst="line">
              <a:avLst/>
            </a:prstGeom>
            <a:ln>
              <a:solidFill>
                <a:srgbClr val="F68222"/>
              </a:solidFil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6"/>
            <p:cNvCxnSpPr/>
            <p:nvPr/>
          </p:nvCxnSpPr>
          <p:spPr>
            <a:xfrm flipV="1">
              <a:off x="974632" y="428604"/>
              <a:ext cx="7812210" cy="0"/>
            </a:xfrm>
            <a:prstGeom prst="line">
              <a:avLst/>
            </a:prstGeom>
            <a:ln>
              <a:solidFill>
                <a:srgbClr val="090EC7"/>
              </a:solidFill>
              <a:tailEnd type="oval"/>
            </a:ln>
          </p:spPr>
          <p:style>
            <a:lnRef idx="1">
              <a:schemeClr val="accent1"/>
            </a:lnRef>
            <a:fillRef idx="0">
              <a:schemeClr val="accent1"/>
            </a:fillRef>
            <a:effectRef idx="0">
              <a:schemeClr val="accent1"/>
            </a:effectRef>
            <a:fontRef idx="minor">
              <a:schemeClr val="tx1"/>
            </a:fontRef>
          </p:style>
        </p:cxnSp>
      </p:grpSp>
      <p:pic>
        <p:nvPicPr>
          <p:cNvPr id="19" name="Picture 4" descr="tkgm logo kutu ile ilgili gÃ¶rsel sonucu"/>
          <p:cNvPicPr>
            <a:picLocks noChangeAspect="1" noChangeArrowheads="1"/>
          </p:cNvPicPr>
          <p:nvPr userDrawn="1"/>
        </p:nvPicPr>
        <p:blipFill>
          <a:blip r:embed="rId16" cstate="print"/>
          <a:srcRect/>
          <a:stretch>
            <a:fillRect/>
          </a:stretch>
        </p:blipFill>
        <p:spPr bwMode="auto">
          <a:xfrm>
            <a:off x="75950" y="23789"/>
            <a:ext cx="995588" cy="936000"/>
          </a:xfrm>
          <a:prstGeom prst="rect">
            <a:avLst/>
          </a:prstGeom>
          <a:noFill/>
        </p:spPr>
      </p:pic>
      <p:sp>
        <p:nvSpPr>
          <p:cNvPr id="20" name="19 Metin kutusu"/>
          <p:cNvSpPr txBox="1"/>
          <p:nvPr userDrawn="1"/>
        </p:nvSpPr>
        <p:spPr>
          <a:xfrm>
            <a:off x="5857884" y="90464"/>
            <a:ext cx="2928958" cy="369332"/>
          </a:xfrm>
          <a:prstGeom prst="rect">
            <a:avLst/>
          </a:prstGeom>
          <a:noFill/>
        </p:spPr>
        <p:txBody>
          <a:bodyPr wrap="square" rtlCol="0">
            <a:spAutoFit/>
          </a:bodyPr>
          <a:lstStyle/>
          <a:p>
            <a:pPr algn="r"/>
            <a:r>
              <a:rPr lang="tr-TR" b="1" dirty="0">
                <a:solidFill>
                  <a:srgbClr val="F68222"/>
                </a:solidFill>
              </a:rPr>
              <a:t>Kadastro Dairesi Başkanlığı</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Şubat 2019</a:t>
            </a: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684F41-B25F-45C6-B26D-3D1D19014774}"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descr="tkgm logo kutu ile ilgili gÃ¶rsel sonucu"/>
          <p:cNvPicPr>
            <a:picLocks noChangeAspect="1" noChangeArrowheads="1"/>
          </p:cNvPicPr>
          <p:nvPr/>
        </p:nvPicPr>
        <p:blipFill>
          <a:blip r:embed="rId2" cstate="print"/>
          <a:srcRect/>
          <a:stretch>
            <a:fillRect/>
          </a:stretch>
        </p:blipFill>
        <p:spPr bwMode="auto">
          <a:xfrm>
            <a:off x="3571868" y="857232"/>
            <a:ext cx="1897486" cy="1783917"/>
          </a:xfrm>
          <a:prstGeom prst="rect">
            <a:avLst/>
          </a:prstGeom>
          <a:ln>
            <a:noFill/>
          </a:ln>
          <a:effectLst>
            <a:outerShdw blurRad="292100" dist="139700" dir="2700000" algn="tl" rotWithShape="0">
              <a:srgbClr val="333333">
                <a:alpha val="65000"/>
              </a:srgbClr>
            </a:outerShdw>
          </a:effectLst>
        </p:spPr>
      </p:pic>
      <p:sp>
        <p:nvSpPr>
          <p:cNvPr id="10" name="1 Başlık"/>
          <p:cNvSpPr txBox="1">
            <a:spLocks/>
          </p:cNvSpPr>
          <p:nvPr/>
        </p:nvSpPr>
        <p:spPr>
          <a:xfrm>
            <a:off x="1257304" y="3284984"/>
            <a:ext cx="6629392" cy="928694"/>
          </a:xfrm>
          <a:prstGeom prst="rect">
            <a:avLst/>
          </a:prstGeom>
          <a:scene3d>
            <a:camera prst="orthographicFront"/>
            <a:lightRig rig="threePt" dir="t"/>
          </a:scene3d>
          <a:sp3d contourW="12700">
            <a:contourClr>
              <a:schemeClr val="tx2">
                <a:lumMod val="60000"/>
                <a:lumOff val="40000"/>
              </a:schemeClr>
            </a:contourClr>
          </a:sp3d>
        </p:spPr>
        <p:txBody>
          <a:bodyPr vert="horz" lIns="91440" tIns="45720" rIns="91440" bIns="45720" rtlCol="0" anchor="ctr">
            <a:normAutofit fontScale="97500"/>
            <a:sp3d extrusionH="57150">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5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mj-lt"/>
                <a:ea typeface="+mj-ea"/>
                <a:cs typeface="+mj-cs"/>
              </a:rPr>
              <a:t>Kadastro Dairesi Başkanlığı</a:t>
            </a:r>
          </a:p>
        </p:txBody>
      </p:sp>
      <p:sp>
        <p:nvSpPr>
          <p:cNvPr id="5" name="4 Altbilgi Yer Tutucusu"/>
          <p:cNvSpPr>
            <a:spLocks noGrp="1"/>
          </p:cNvSpPr>
          <p:nvPr>
            <p:ph type="ftr" sz="quarter" idx="11"/>
          </p:nvPr>
        </p:nvSpPr>
        <p:spPr/>
        <p:txBody>
          <a:bodyPr/>
          <a:lstStyle/>
          <a:p>
            <a:r>
              <a:rPr lang="tr-TR" smtClean="0"/>
              <a:t>Şubat 2019</a:t>
            </a:r>
            <a:endParaRPr lang="tr-TR" dirty="0"/>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a:xfrm>
            <a:off x="3131840" y="6324062"/>
            <a:ext cx="2895600" cy="365125"/>
          </a:xfrm>
        </p:spPr>
        <p:txBody>
          <a:bodyPr/>
          <a:lstStyle/>
          <a:p>
            <a:r>
              <a:rPr lang="tr-TR" smtClean="0"/>
              <a:t>Şubat 2019</a:t>
            </a:r>
            <a:endParaRPr lang="tr-TR" dirty="0"/>
          </a:p>
        </p:txBody>
      </p:sp>
      <p:pic>
        <p:nvPicPr>
          <p:cNvPr id="5" name="Picture 2"/>
          <p:cNvPicPr>
            <a:picLocks noGrp="1" noChangeAspect="1" noChangeArrowheads="1"/>
          </p:cNvPicPr>
          <p:nvPr>
            <p:ph idx="1"/>
          </p:nvPr>
        </p:nvPicPr>
        <p:blipFill>
          <a:blip r:embed="rId2"/>
          <a:srcRect/>
          <a:stretch>
            <a:fillRect/>
          </a:stretch>
        </p:blipFill>
        <p:spPr bwMode="auto">
          <a:xfrm>
            <a:off x="1115616" y="836712"/>
            <a:ext cx="7236804" cy="5256584"/>
          </a:xfrm>
          <a:prstGeom prst="rect">
            <a:avLst/>
          </a:prstGeom>
          <a:noFill/>
          <a:ln w="9525">
            <a:noFill/>
            <a:miter lim="800000"/>
            <a:headEnd/>
            <a:tailEnd/>
          </a:ln>
          <a:effectLst/>
        </p:spPr>
      </p:pic>
      <p:sp>
        <p:nvSpPr>
          <p:cNvPr id="6" name="5 Dikdörtgen"/>
          <p:cNvSpPr/>
          <p:nvPr/>
        </p:nvSpPr>
        <p:spPr>
          <a:xfrm rot="19841852">
            <a:off x="120593" y="988018"/>
            <a:ext cx="1954381" cy="369332"/>
          </a:xfrm>
          <a:prstGeom prst="rect">
            <a:avLst/>
          </a:prstGeom>
        </p:spPr>
        <p:txBody>
          <a:bodyPr wrap="none">
            <a:spAutoFit/>
          </a:bodyPr>
          <a:lstStyle/>
          <a:p>
            <a:r>
              <a:rPr lang="tr-TR"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Geçici 16. Madde.</a:t>
            </a: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454802" y="2242839"/>
            <a:ext cx="8174182" cy="369332"/>
          </a:xfrm>
          <a:prstGeom prst="rect">
            <a:avLst/>
          </a:prstGeom>
        </p:spPr>
        <p:txBody>
          <a:bodyPr wrap="square">
            <a:spAutoFit/>
          </a:bodyPr>
          <a:lstStyle/>
          <a:p>
            <a:pPr algn="just"/>
            <a:r>
              <a:rPr lang="tr-TR" dirty="0" smtClean="0">
                <a:solidFill>
                  <a:schemeClr val="tx2">
                    <a:lumMod val="75000"/>
                  </a:schemeClr>
                </a:solidFill>
              </a:rPr>
              <a:t>	</a:t>
            </a:r>
            <a:endParaRPr lang="tr-TR" dirty="0">
              <a:solidFill>
                <a:schemeClr val="tx2">
                  <a:lumMod val="75000"/>
                </a:schemeClr>
              </a:solidFill>
            </a:endParaRPr>
          </a:p>
        </p:txBody>
      </p:sp>
      <p:graphicFrame>
        <p:nvGraphicFramePr>
          <p:cNvPr id="4" name="3 Diyagram"/>
          <p:cNvGraphicFramePr/>
          <p:nvPr/>
        </p:nvGraphicFramePr>
        <p:xfrm>
          <a:off x="357158" y="928670"/>
          <a:ext cx="8484576" cy="5319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8 Grup"/>
          <p:cNvGrpSpPr/>
          <p:nvPr/>
        </p:nvGrpSpPr>
        <p:grpSpPr>
          <a:xfrm>
            <a:off x="5429256" y="3286124"/>
            <a:ext cx="428628" cy="475393"/>
            <a:chOff x="3125950" y="2474726"/>
            <a:chExt cx="226561" cy="475393"/>
          </a:xfrm>
          <a:scene3d>
            <a:camera prst="orthographicFront"/>
            <a:lightRig rig="threePt" dir="t">
              <a:rot lat="0" lon="0" rev="7500000"/>
            </a:lightRig>
          </a:scene3d>
        </p:grpSpPr>
        <p:sp>
          <p:nvSpPr>
            <p:cNvPr id="10" name="9 Sağ Ok"/>
            <p:cNvSpPr/>
            <p:nvPr/>
          </p:nvSpPr>
          <p:spPr>
            <a:xfrm>
              <a:off x="3125950" y="2474726"/>
              <a:ext cx="226561" cy="475393"/>
            </a:xfrm>
            <a:prstGeom prst="rightArrow">
              <a:avLst>
                <a:gd name="adj1" fmla="val 60000"/>
                <a:gd name="adj2" fmla="val 50000"/>
              </a:avLst>
            </a:prstGeom>
            <a:sp3d z="-70000" extrusionH="63500" prstMaterial="matte">
              <a:bevelT w="25400" h="6350" prst="relaxedInset"/>
              <a:contourClr>
                <a:schemeClr val="bg1"/>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1" name="Sağ Ok 4"/>
            <p:cNvSpPr/>
            <p:nvPr/>
          </p:nvSpPr>
          <p:spPr>
            <a:xfrm>
              <a:off x="3125950" y="2569805"/>
              <a:ext cx="158593" cy="285235"/>
            </a:xfrm>
            <a:prstGeom prst="rect">
              <a:avLst/>
            </a:prstGeom>
            <a:sp3d z="-7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b="1" kern="1200">
                <a:solidFill>
                  <a:schemeClr val="tx1"/>
                </a:solidFill>
              </a:endParaRPr>
            </a:p>
          </p:txBody>
        </p:sp>
      </p:grpSp>
      <p:sp>
        <p:nvSpPr>
          <p:cNvPr id="12" name="11 Dikdörtgen"/>
          <p:cNvSpPr/>
          <p:nvPr/>
        </p:nvSpPr>
        <p:spPr>
          <a:xfrm>
            <a:off x="1000100" y="500042"/>
            <a:ext cx="8501122" cy="523220"/>
          </a:xfrm>
          <a:prstGeom prst="rect">
            <a:avLst/>
          </a:prstGeom>
        </p:spPr>
        <p:txBody>
          <a:bodyPr wrap="square">
            <a:spAutoFit/>
          </a:bodyPr>
          <a:lstStyle/>
          <a:p>
            <a:r>
              <a:rPr lang="tr-TR" sz="2800" b="1" dirty="0" smtClean="0">
                <a:solidFill>
                  <a:srgbClr val="0070C0"/>
                </a:solidFill>
              </a:rPr>
              <a:t>İMAR BARIŞINDAN HANGİ YAPILAR FAYDALANAMAZ</a:t>
            </a:r>
            <a:endParaRPr lang="tr-TR" sz="2800" dirty="0"/>
          </a:p>
        </p:txBody>
      </p:sp>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a:xfrm>
            <a:off x="3131840" y="6324062"/>
            <a:ext cx="2895600" cy="365125"/>
          </a:xfrm>
        </p:spPr>
        <p:txBody>
          <a:bodyPr/>
          <a:lstStyle/>
          <a:p>
            <a:r>
              <a:rPr lang="tr-TR" smtClean="0"/>
              <a:t>Şubat 2019</a:t>
            </a:r>
            <a:endParaRPr lang="tr-TR" dirty="0"/>
          </a:p>
        </p:txBody>
      </p:sp>
      <p:sp>
        <p:nvSpPr>
          <p:cNvPr id="7" name="6 Dikdörtgen"/>
          <p:cNvSpPr/>
          <p:nvPr/>
        </p:nvSpPr>
        <p:spPr>
          <a:xfrm>
            <a:off x="928630" y="1071546"/>
            <a:ext cx="8215370" cy="523220"/>
          </a:xfrm>
          <a:prstGeom prst="rect">
            <a:avLst/>
          </a:prstGeom>
        </p:spPr>
        <p:txBody>
          <a:bodyPr wrap="square">
            <a:spAutoFit/>
          </a:bodyPr>
          <a:lstStyle/>
          <a:p>
            <a:r>
              <a:rPr lang="tr-TR" sz="2800" b="1" dirty="0">
                <a:solidFill>
                  <a:srgbClr val="0070C0"/>
                </a:solidFill>
              </a:rPr>
              <a:t>GEÇİCİ 16. MADDENİN  EN ÖNEMLİ HUSUSLARI</a:t>
            </a:r>
            <a:r>
              <a:rPr lang="tr-TR" sz="2300" b="1" dirty="0">
                <a:solidFill>
                  <a:srgbClr val="0070C0"/>
                </a:solidFill>
              </a:rPr>
              <a:t> </a:t>
            </a:r>
          </a:p>
        </p:txBody>
      </p:sp>
      <p:sp>
        <p:nvSpPr>
          <p:cNvPr id="2" name="Dikdörtgen 1"/>
          <p:cNvSpPr/>
          <p:nvPr/>
        </p:nvSpPr>
        <p:spPr>
          <a:xfrm>
            <a:off x="357158" y="1285860"/>
            <a:ext cx="8352928" cy="4284763"/>
          </a:xfrm>
          <a:prstGeom prst="rect">
            <a:avLst/>
          </a:prstGeom>
        </p:spPr>
        <p:txBody>
          <a:bodyPr wrap="square">
            <a:spAutoFit/>
          </a:bodyPr>
          <a:lstStyle/>
          <a:p>
            <a:pPr indent="450215">
              <a:lnSpc>
                <a:spcPct val="115000"/>
              </a:lnSpc>
              <a:spcBef>
                <a:spcPts val="400"/>
              </a:spcBef>
              <a:spcAft>
                <a:spcPts val="0"/>
              </a:spcAft>
            </a:pPr>
            <a:endParaRPr lang="tr-TR" sz="2600" dirty="0"/>
          </a:p>
          <a:p>
            <a:pPr marL="457200" indent="-457200" algn="just">
              <a:lnSpc>
                <a:spcPct val="115000"/>
              </a:lnSpc>
              <a:spcBef>
                <a:spcPts val="400"/>
              </a:spcBef>
              <a:spcAft>
                <a:spcPts val="0"/>
              </a:spcAft>
              <a:buFont typeface="Wingdings" panose="05000000000000000000" pitchFamily="2" charset="2"/>
              <a:buChar char="v"/>
            </a:pPr>
            <a:r>
              <a:rPr lang="tr-TR" sz="2600" dirty="0"/>
              <a:t> “Yapı kayıt belgesi alınan yapıların, </a:t>
            </a:r>
            <a:r>
              <a:rPr lang="tr-TR" sz="2600" u="sng" dirty="0"/>
              <a:t>Hazineye ait taşınmazlar üzerine inşa edilmiş olması halinde </a:t>
            </a:r>
            <a:r>
              <a:rPr lang="tr-TR" sz="2600" dirty="0"/>
              <a:t>bu taşınmazlardan özel kanunları kapsamında kalan ve bu özel kanunlara göre değerlendirilmesi gerekenler dışında kalanlar, Bakanlığa tahsis edilir. Tahsis işleminden sonra yapı kayıt belgesi sahipleri ile bunların kanuni veya akdi haleflerinin talepleri üzerine taşınmazlar Bakanlıkça rayiç bedel üzerinden doğrudan satılır.</a:t>
            </a:r>
          </a:p>
        </p:txBody>
      </p:sp>
    </p:spTree>
    <p:extLst>
      <p:ext uri="{BB962C8B-B14F-4D97-AF65-F5344CB8AC3E}">
        <p14:creationId xmlns:p14="http://schemas.microsoft.com/office/powerpoint/2010/main" xmlns="" val="352346617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a:xfrm>
            <a:off x="3131840" y="6324062"/>
            <a:ext cx="2895600" cy="365125"/>
          </a:xfrm>
        </p:spPr>
        <p:txBody>
          <a:bodyPr/>
          <a:lstStyle/>
          <a:p>
            <a:r>
              <a:rPr lang="tr-TR" smtClean="0"/>
              <a:t>Şubat 2019</a:t>
            </a:r>
            <a:endParaRPr lang="tr-TR" dirty="0"/>
          </a:p>
        </p:txBody>
      </p:sp>
      <p:sp>
        <p:nvSpPr>
          <p:cNvPr id="2" name="Dikdörtgen 1"/>
          <p:cNvSpPr/>
          <p:nvPr/>
        </p:nvSpPr>
        <p:spPr>
          <a:xfrm>
            <a:off x="403176" y="2152580"/>
            <a:ext cx="8352928" cy="3364511"/>
          </a:xfrm>
          <a:prstGeom prst="rect">
            <a:avLst/>
          </a:prstGeom>
        </p:spPr>
        <p:txBody>
          <a:bodyPr wrap="square">
            <a:spAutoFit/>
          </a:bodyPr>
          <a:lstStyle/>
          <a:p>
            <a:pPr marL="457200" indent="-457200" algn="just">
              <a:lnSpc>
                <a:spcPct val="115000"/>
              </a:lnSpc>
              <a:spcBef>
                <a:spcPts val="400"/>
              </a:spcBef>
              <a:spcAft>
                <a:spcPts val="0"/>
              </a:spcAft>
              <a:buFont typeface="Wingdings" panose="05000000000000000000" pitchFamily="2" charset="2"/>
              <a:buChar char="v"/>
            </a:pPr>
            <a:r>
              <a:rPr lang="tr-TR" sz="2600" dirty="0"/>
              <a:t>Yapı kayıt belgesi alınan yapıların </a:t>
            </a:r>
            <a:r>
              <a:rPr lang="tr-TR" sz="2600" u="sng" dirty="0"/>
              <a:t>belediyelere ait taşınmazlar üzerine inşa edilmiş olması halinde</a:t>
            </a:r>
            <a:r>
              <a:rPr lang="tr-TR" sz="2600" dirty="0"/>
              <a:t>, yapı kayıt belgesi sahipleri ile bunların kanuni veya akdi haleflerinin talepleri üzerine bedeli ilgili belediyesine ödenmek kaydıyla taşınmazlar rayiç bedel üzerinden belediyelerce doğrudan satılır.</a:t>
            </a:r>
          </a:p>
          <a:p>
            <a:pPr indent="450215">
              <a:lnSpc>
                <a:spcPct val="115000"/>
              </a:lnSpc>
              <a:spcBef>
                <a:spcPts val="400"/>
              </a:spcBef>
              <a:spcAft>
                <a:spcPts val="0"/>
              </a:spcAft>
            </a:pPr>
            <a:endParaRPr lang="tr-TR" sz="2600" dirty="0"/>
          </a:p>
        </p:txBody>
      </p:sp>
      <p:sp>
        <p:nvSpPr>
          <p:cNvPr id="5" name="4 Dikdörtgen"/>
          <p:cNvSpPr/>
          <p:nvPr/>
        </p:nvSpPr>
        <p:spPr>
          <a:xfrm>
            <a:off x="928630" y="1071546"/>
            <a:ext cx="8215370" cy="523220"/>
          </a:xfrm>
          <a:prstGeom prst="rect">
            <a:avLst/>
          </a:prstGeom>
        </p:spPr>
        <p:txBody>
          <a:bodyPr wrap="square">
            <a:spAutoFit/>
          </a:bodyPr>
          <a:lstStyle/>
          <a:p>
            <a:r>
              <a:rPr lang="tr-TR" sz="2800" b="1" dirty="0">
                <a:solidFill>
                  <a:srgbClr val="0070C0"/>
                </a:solidFill>
              </a:rPr>
              <a:t>GEÇİCİ 16. MADDENİN  EN ÖNEMLİ HUSUSLARI </a:t>
            </a: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a:xfrm>
            <a:off x="3131840" y="6324062"/>
            <a:ext cx="2895600" cy="365125"/>
          </a:xfrm>
        </p:spPr>
        <p:txBody>
          <a:bodyPr/>
          <a:lstStyle/>
          <a:p>
            <a:r>
              <a:rPr lang="tr-TR" smtClean="0"/>
              <a:t>Şubat 2019</a:t>
            </a:r>
            <a:endParaRPr lang="tr-TR" dirty="0"/>
          </a:p>
        </p:txBody>
      </p:sp>
      <p:sp>
        <p:nvSpPr>
          <p:cNvPr id="2" name="Dikdörtgen 1"/>
          <p:cNvSpPr/>
          <p:nvPr/>
        </p:nvSpPr>
        <p:spPr>
          <a:xfrm>
            <a:off x="179512" y="1976807"/>
            <a:ext cx="8352928" cy="2904385"/>
          </a:xfrm>
          <a:prstGeom prst="rect">
            <a:avLst/>
          </a:prstGeom>
        </p:spPr>
        <p:txBody>
          <a:bodyPr wrap="square">
            <a:spAutoFit/>
          </a:bodyPr>
          <a:lstStyle/>
          <a:p>
            <a:pPr marL="457200" indent="-457200" algn="just">
              <a:lnSpc>
                <a:spcPct val="115000"/>
              </a:lnSpc>
              <a:spcBef>
                <a:spcPts val="400"/>
              </a:spcBef>
              <a:spcAft>
                <a:spcPts val="0"/>
              </a:spcAft>
              <a:buFont typeface="Wingdings" panose="05000000000000000000" pitchFamily="2" charset="2"/>
              <a:buChar char="v"/>
            </a:pPr>
            <a:r>
              <a:rPr lang="tr-TR" sz="2600" dirty="0"/>
              <a:t>Yapı kayıt belgesi yapının kullanım amacına yönelik olup, yapının yeniden yapılmasına veya kentsel dönüşüm uygulamasına kadar geçerlidir. Yapı kayıt belgesi düzenlenen yapıların yenilenmesi durumunda yürürlükte olan imar mevzuatı hükümleri uygulanır. </a:t>
            </a:r>
          </a:p>
          <a:p>
            <a:pPr marL="457200" indent="-457200" algn="just">
              <a:lnSpc>
                <a:spcPct val="115000"/>
              </a:lnSpc>
              <a:spcBef>
                <a:spcPts val="400"/>
              </a:spcBef>
              <a:spcAft>
                <a:spcPts val="0"/>
              </a:spcAft>
              <a:buFont typeface="Arial" panose="020B0604020202020204" pitchFamily="34" charset="0"/>
              <a:buChar char="•"/>
            </a:pPr>
            <a:endParaRPr lang="tr-TR" sz="2600" dirty="0"/>
          </a:p>
        </p:txBody>
      </p:sp>
      <p:sp>
        <p:nvSpPr>
          <p:cNvPr id="5" name="4 Dikdörtgen"/>
          <p:cNvSpPr/>
          <p:nvPr/>
        </p:nvSpPr>
        <p:spPr>
          <a:xfrm>
            <a:off x="1071538" y="642918"/>
            <a:ext cx="8215370" cy="523220"/>
          </a:xfrm>
          <a:prstGeom prst="rect">
            <a:avLst/>
          </a:prstGeom>
        </p:spPr>
        <p:txBody>
          <a:bodyPr wrap="square">
            <a:spAutoFit/>
          </a:bodyPr>
          <a:lstStyle/>
          <a:p>
            <a:r>
              <a:rPr lang="tr-TR" sz="2800" b="1" dirty="0">
                <a:solidFill>
                  <a:srgbClr val="0070C0"/>
                </a:solidFill>
              </a:rPr>
              <a:t>GEÇİCİ 16. MADDENİN  EN ÖNEMLİ HUSUSLARI </a:t>
            </a:r>
          </a:p>
        </p:txBody>
      </p:sp>
    </p:spTree>
    <p:extLst>
      <p:ext uri="{BB962C8B-B14F-4D97-AF65-F5344CB8AC3E}">
        <p14:creationId xmlns:p14="http://schemas.microsoft.com/office/powerpoint/2010/main" xmlns="" val="2155759868"/>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a:xfrm>
            <a:off x="3131840" y="6324062"/>
            <a:ext cx="2895600" cy="365125"/>
          </a:xfrm>
        </p:spPr>
        <p:txBody>
          <a:bodyPr/>
          <a:lstStyle/>
          <a:p>
            <a:r>
              <a:rPr lang="tr-TR" smtClean="0"/>
              <a:t>Şubat 2019</a:t>
            </a:r>
            <a:endParaRPr lang="tr-TR" dirty="0"/>
          </a:p>
        </p:txBody>
      </p:sp>
      <p:sp>
        <p:nvSpPr>
          <p:cNvPr id="2" name="Dikdörtgen 1"/>
          <p:cNvSpPr/>
          <p:nvPr/>
        </p:nvSpPr>
        <p:spPr>
          <a:xfrm>
            <a:off x="142844" y="928670"/>
            <a:ext cx="5929354" cy="5177956"/>
          </a:xfrm>
          <a:prstGeom prst="rect">
            <a:avLst/>
          </a:prstGeom>
        </p:spPr>
        <p:txBody>
          <a:bodyPr wrap="square">
            <a:spAutoFit/>
          </a:bodyPr>
          <a:lstStyle/>
          <a:p>
            <a:pPr indent="449580" algn="just">
              <a:lnSpc>
                <a:spcPct val="115000"/>
              </a:lnSpc>
              <a:spcBef>
                <a:spcPts val="400"/>
              </a:spcBef>
              <a:spcAft>
                <a:spcPts val="0"/>
              </a:spcAft>
            </a:pPr>
            <a:endParaRPr lang="tr-TR" sz="2600" dirty="0"/>
          </a:p>
          <a:p>
            <a:pPr marL="457200" indent="-457200" algn="just">
              <a:lnSpc>
                <a:spcPct val="115000"/>
              </a:lnSpc>
              <a:spcBef>
                <a:spcPts val="400"/>
              </a:spcBef>
              <a:spcAft>
                <a:spcPts val="0"/>
              </a:spcAft>
              <a:buFont typeface="Wingdings" panose="05000000000000000000" pitchFamily="2" charset="2"/>
              <a:buChar char="v"/>
            </a:pPr>
            <a:r>
              <a:rPr lang="tr-TR" sz="2600" dirty="0"/>
              <a:t>Yapı ruhsatı alıp da yapı kullanma izin belgesi almamış veya yapı ruhsatı bulunmayan yapılarda, yapı kayıt belgesi ile maliklerin tamamının muvafakatinin bulunması ve imar planlarında umumi hizmet alanlarına denk gelen alanların terk edilmesi halinde yapı kullanma izin belgesi aranmaksızın cins değişikliği ve kat mülkiyeti tesis edilebilir.”</a:t>
            </a:r>
          </a:p>
        </p:txBody>
      </p:sp>
      <p:sp>
        <p:nvSpPr>
          <p:cNvPr id="5" name="4 Dikdörtgen"/>
          <p:cNvSpPr/>
          <p:nvPr/>
        </p:nvSpPr>
        <p:spPr>
          <a:xfrm>
            <a:off x="1142976" y="857232"/>
            <a:ext cx="8215370" cy="523220"/>
          </a:xfrm>
          <a:prstGeom prst="rect">
            <a:avLst/>
          </a:prstGeom>
        </p:spPr>
        <p:txBody>
          <a:bodyPr wrap="square">
            <a:spAutoFit/>
          </a:bodyPr>
          <a:lstStyle/>
          <a:p>
            <a:r>
              <a:rPr lang="tr-TR" sz="2800" b="1" dirty="0">
                <a:solidFill>
                  <a:srgbClr val="0070C0"/>
                </a:solidFill>
              </a:rPr>
              <a:t>GEÇİCİ 16. MADDENİN  EN ÖNEMLİ HUSUSLARI </a:t>
            </a:r>
          </a:p>
        </p:txBody>
      </p:sp>
      <p:pic>
        <p:nvPicPr>
          <p:cNvPr id="7" name="6 Resim"/>
          <p:cNvPicPr/>
          <p:nvPr/>
        </p:nvPicPr>
        <p:blipFill>
          <a:blip r:embed="rId2"/>
          <a:srcRect/>
          <a:stretch>
            <a:fillRect/>
          </a:stretch>
        </p:blipFill>
        <p:spPr bwMode="auto">
          <a:xfrm>
            <a:off x="6215074" y="2357430"/>
            <a:ext cx="2695579" cy="1957391"/>
          </a:xfrm>
          <a:prstGeom prst="rect">
            <a:avLst/>
          </a:prstGeom>
          <a:noFill/>
          <a:ln w="9525">
            <a:noFill/>
            <a:miter lim="800000"/>
            <a:headEnd/>
            <a:tailEnd/>
          </a:ln>
        </p:spPr>
      </p:pic>
    </p:spTree>
    <p:extLst>
      <p:ext uri="{BB962C8B-B14F-4D97-AF65-F5344CB8AC3E}">
        <p14:creationId xmlns:p14="http://schemas.microsoft.com/office/powerpoint/2010/main" xmlns="" val="2594879561"/>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t>Şubat 2019</a:t>
            </a:r>
            <a:endParaRPr lang="tr-TR" dirty="0"/>
          </a:p>
        </p:txBody>
      </p:sp>
      <p:sp>
        <p:nvSpPr>
          <p:cNvPr id="6" name="AutoShape 2" descr="hkmo logo ile ilgili görsel sonucu"/>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4" descr="hkmo logo ile ilgili görsel sonucu"/>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2" name="Resim 11"/>
          <p:cNvPicPr>
            <a:picLocks noChangeAspect="1"/>
          </p:cNvPicPr>
          <p:nvPr/>
        </p:nvPicPr>
        <p:blipFill>
          <a:blip r:embed="rId2"/>
          <a:stretch>
            <a:fillRect/>
          </a:stretch>
        </p:blipFill>
        <p:spPr>
          <a:xfrm>
            <a:off x="6372200" y="1016985"/>
            <a:ext cx="1809750" cy="2524125"/>
          </a:xfrm>
          <a:prstGeom prst="rect">
            <a:avLst/>
          </a:prstGeom>
        </p:spPr>
      </p:pic>
      <p:pic>
        <p:nvPicPr>
          <p:cNvPr id="13" name="Resim 12"/>
          <p:cNvPicPr>
            <a:picLocks noChangeAspect="1"/>
          </p:cNvPicPr>
          <p:nvPr/>
        </p:nvPicPr>
        <p:blipFill>
          <a:blip r:embed="rId3"/>
          <a:stretch>
            <a:fillRect/>
          </a:stretch>
        </p:blipFill>
        <p:spPr>
          <a:xfrm>
            <a:off x="1475656" y="1451408"/>
            <a:ext cx="2857500" cy="1600200"/>
          </a:xfrm>
          <a:prstGeom prst="rect">
            <a:avLst/>
          </a:prstGeom>
        </p:spPr>
      </p:pic>
      <p:sp>
        <p:nvSpPr>
          <p:cNvPr id="17" name="4 Başlık"/>
          <p:cNvSpPr txBox="1">
            <a:spLocks/>
          </p:cNvSpPr>
          <p:nvPr/>
        </p:nvSpPr>
        <p:spPr>
          <a:xfrm>
            <a:off x="401701" y="480558"/>
            <a:ext cx="8229600" cy="523220"/>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b="1" dirty="0" smtClean="0">
                <a:solidFill>
                  <a:srgbClr val="0070C0"/>
                </a:solidFill>
              </a:rPr>
              <a:t>İMAR  BARIŞI  İŞLEMLERİNİN  SÜRECİ</a:t>
            </a:r>
            <a:endParaRPr lang="tr-TR" sz="2800" b="1" dirty="0">
              <a:solidFill>
                <a:srgbClr val="0070C0"/>
              </a:solidFill>
            </a:endParaRPr>
          </a:p>
        </p:txBody>
      </p:sp>
      <p:sp>
        <p:nvSpPr>
          <p:cNvPr id="20" name="İçerik Yer Tutucusu 1"/>
          <p:cNvSpPr>
            <a:spLocks noGrp="1"/>
          </p:cNvSpPr>
          <p:nvPr>
            <p:ph idx="1"/>
          </p:nvPr>
        </p:nvSpPr>
        <p:spPr>
          <a:xfrm>
            <a:off x="457200" y="3861048"/>
            <a:ext cx="8402359" cy="3445843"/>
          </a:xfrm>
        </p:spPr>
        <p:txBody>
          <a:bodyPr>
            <a:normAutofit/>
          </a:bodyPr>
          <a:lstStyle/>
          <a:p>
            <a:pPr>
              <a:buFont typeface="Wingdings" panose="05000000000000000000" pitchFamily="2" charset="2"/>
              <a:buChar char="q"/>
            </a:pPr>
            <a:r>
              <a:rPr lang="tr-TR" sz="2600" dirty="0"/>
              <a:t>İlk aşama yapı kayıt bedelinin yatırılarak Yapı kayıt belgesi alınması aşamasıdır. </a:t>
            </a:r>
          </a:p>
          <a:p>
            <a:pPr>
              <a:buFont typeface="Wingdings" panose="05000000000000000000" pitchFamily="2" charset="2"/>
              <a:buChar char="q"/>
            </a:pPr>
            <a:r>
              <a:rPr lang="tr-TR" sz="2600" dirty="0"/>
              <a:t>İkinci aşama ise tapuda cins değişikliği ve kat mülkiyeti tesisinin </a:t>
            </a:r>
            <a:r>
              <a:rPr lang="tr-TR" sz="2600" dirty="0" smtClean="0"/>
              <a:t>yapılacağı, </a:t>
            </a:r>
            <a:r>
              <a:rPr lang="tr-TR" sz="2600" dirty="0"/>
              <a:t>yapı kayıt belgesinin kullanılma aşamasıdır. </a:t>
            </a:r>
          </a:p>
        </p:txBody>
      </p:sp>
    </p:spTree>
    <p:extLst>
      <p:ext uri="{BB962C8B-B14F-4D97-AF65-F5344CB8AC3E}">
        <p14:creationId xmlns:p14="http://schemas.microsoft.com/office/powerpoint/2010/main" xmlns="" val="367259685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980640" y="919657"/>
            <a:ext cx="1443815" cy="1129721"/>
          </a:xfrm>
        </p:spPr>
      </p:pic>
      <p:sp>
        <p:nvSpPr>
          <p:cNvPr id="3" name="Altbilgi Yer Tutucusu 2"/>
          <p:cNvSpPr>
            <a:spLocks noGrp="1"/>
          </p:cNvSpPr>
          <p:nvPr>
            <p:ph type="ftr" sz="quarter" idx="11"/>
          </p:nvPr>
        </p:nvSpPr>
        <p:spPr/>
        <p:txBody>
          <a:bodyPr/>
          <a:lstStyle/>
          <a:p>
            <a:r>
              <a:rPr lang="tr-TR" smtClean="0"/>
              <a:t>Şubat 2019</a:t>
            </a:r>
            <a:endParaRPr lang="tr-TR" dirty="0"/>
          </a:p>
        </p:txBody>
      </p:sp>
      <p:sp>
        <p:nvSpPr>
          <p:cNvPr id="6" name="AutoShape 2" descr="hkmo logo ile ilgili görsel sonucu"/>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4" descr="hkmo logo ile ilgili görsel sonucu"/>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 name="Resim 7"/>
          <p:cNvPicPr>
            <a:picLocks noChangeAspect="1"/>
          </p:cNvPicPr>
          <p:nvPr/>
        </p:nvPicPr>
        <p:blipFill>
          <a:blip r:embed="rId3"/>
          <a:stretch>
            <a:fillRect/>
          </a:stretch>
        </p:blipFill>
        <p:spPr>
          <a:xfrm>
            <a:off x="7521179" y="916351"/>
            <a:ext cx="1508235" cy="1129721"/>
          </a:xfrm>
          <a:prstGeom prst="rect">
            <a:avLst/>
          </a:prstGeom>
        </p:spPr>
      </p:pic>
      <p:pic>
        <p:nvPicPr>
          <p:cNvPr id="9" name="Resim 8"/>
          <p:cNvPicPr>
            <a:picLocks noChangeAspect="1"/>
          </p:cNvPicPr>
          <p:nvPr/>
        </p:nvPicPr>
        <p:blipFill>
          <a:blip r:embed="rId4" cstate="print"/>
          <a:stretch>
            <a:fillRect/>
          </a:stretch>
        </p:blipFill>
        <p:spPr>
          <a:xfrm>
            <a:off x="6348335" y="2427129"/>
            <a:ext cx="2612425" cy="1492814"/>
          </a:xfrm>
          <a:prstGeom prst="rect">
            <a:avLst/>
          </a:prstGeom>
        </p:spPr>
      </p:pic>
      <p:pic>
        <p:nvPicPr>
          <p:cNvPr id="10" name="Resim 9"/>
          <p:cNvPicPr>
            <a:picLocks noChangeAspect="1"/>
          </p:cNvPicPr>
          <p:nvPr/>
        </p:nvPicPr>
        <p:blipFill>
          <a:blip r:embed="rId5"/>
          <a:stretch>
            <a:fillRect/>
          </a:stretch>
        </p:blipFill>
        <p:spPr>
          <a:xfrm>
            <a:off x="6325809" y="4269545"/>
            <a:ext cx="2657475" cy="1714500"/>
          </a:xfrm>
          <a:prstGeom prst="rect">
            <a:avLst/>
          </a:prstGeom>
        </p:spPr>
      </p:pic>
      <p:sp>
        <p:nvSpPr>
          <p:cNvPr id="2" name="Dikdörtgen 1"/>
          <p:cNvSpPr/>
          <p:nvPr/>
        </p:nvSpPr>
        <p:spPr>
          <a:xfrm>
            <a:off x="1907704" y="916351"/>
            <a:ext cx="4112096" cy="5373779"/>
          </a:xfrm>
          <a:prstGeom prst="rect">
            <a:avLst/>
          </a:prstGeom>
        </p:spPr>
        <p:txBody>
          <a:bodyPr wrap="square">
            <a:spAutoFit/>
          </a:bodyPr>
          <a:lstStyle/>
          <a:p>
            <a:pPr algn="just" fontAlgn="base">
              <a:lnSpc>
                <a:spcPct val="120000"/>
              </a:lnSpc>
              <a:spcBef>
                <a:spcPct val="0"/>
              </a:spcBef>
              <a:spcAft>
                <a:spcPct val="0"/>
              </a:spcAft>
              <a:tabLst>
                <a:tab pos="625475" algn="l"/>
              </a:tabLst>
              <a:defRPr/>
            </a:pPr>
            <a:r>
              <a:rPr lang="tr-TR" sz="2200" dirty="0"/>
              <a:t>İkinci aşamada yapı malikinden yapı kayıt belgesi ile diğer istenen belgelerin yanında kat mülkiyeti kurulacaksa, mimar tarafından hazırlanacak olan mimari proje ile özel harita mühendislik büroları veya Lisanslı Harita Kadastro Büroları </a:t>
            </a:r>
            <a:r>
              <a:rPr lang="tr-TR" sz="2200" dirty="0" smtClean="0"/>
              <a:t>tarafından </a:t>
            </a:r>
            <a:r>
              <a:rPr lang="tr-TR" sz="2200" dirty="0"/>
              <a:t>düzenlenmiş olan Yapı kayıt belgesi ile zemin ve mimari proje uyumunu gösteren ve tescil sayfasını da içeren zemin tespit tutanağının ibraz edilmesi de istenmektedir. </a:t>
            </a:r>
          </a:p>
        </p:txBody>
      </p:sp>
      <p:pic>
        <p:nvPicPr>
          <p:cNvPr id="11" name="Resim 10"/>
          <p:cNvPicPr>
            <a:picLocks noChangeAspect="1"/>
          </p:cNvPicPr>
          <p:nvPr/>
        </p:nvPicPr>
        <p:blipFill>
          <a:blip r:embed="rId6"/>
          <a:stretch>
            <a:fillRect/>
          </a:stretch>
        </p:blipFill>
        <p:spPr>
          <a:xfrm>
            <a:off x="357158" y="500042"/>
            <a:ext cx="8230313" cy="755970"/>
          </a:xfrm>
          <a:prstGeom prst="rect">
            <a:avLst/>
          </a:prstGeom>
        </p:spPr>
      </p:pic>
      <p:pic>
        <p:nvPicPr>
          <p:cNvPr id="14" name="Resim 13"/>
          <p:cNvPicPr>
            <a:picLocks noChangeAspect="1"/>
          </p:cNvPicPr>
          <p:nvPr/>
        </p:nvPicPr>
        <p:blipFill>
          <a:blip r:embed="rId7" cstate="print"/>
          <a:stretch>
            <a:fillRect/>
          </a:stretch>
        </p:blipFill>
        <p:spPr>
          <a:xfrm rot="20891048">
            <a:off x="122548" y="1123479"/>
            <a:ext cx="1853729" cy="1388777"/>
          </a:xfrm>
          <a:prstGeom prst="rect">
            <a:avLst/>
          </a:prstGeom>
        </p:spPr>
      </p:pic>
    </p:spTree>
    <p:extLst>
      <p:ext uri="{BB962C8B-B14F-4D97-AF65-F5344CB8AC3E}">
        <p14:creationId xmlns:p14="http://schemas.microsoft.com/office/powerpoint/2010/main" xmlns="" val="4069646964"/>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a:xfrm>
            <a:off x="3131840" y="6324062"/>
            <a:ext cx="2895600" cy="365125"/>
          </a:xfrm>
        </p:spPr>
        <p:txBody>
          <a:bodyPr/>
          <a:lstStyle/>
          <a:p>
            <a:r>
              <a:rPr lang="tr-TR" smtClean="0"/>
              <a:t>Şubat 2019</a:t>
            </a:r>
            <a:endParaRPr lang="tr-TR" dirty="0"/>
          </a:p>
        </p:txBody>
      </p:sp>
      <p:pic>
        <p:nvPicPr>
          <p:cNvPr id="1027" name="Picture 3" descr="image3"/>
          <p:cNvPicPr>
            <a:picLocks noChangeAspect="1" noChangeArrowheads="1"/>
          </p:cNvPicPr>
          <p:nvPr/>
        </p:nvPicPr>
        <p:blipFill>
          <a:blip r:embed="rId2"/>
          <a:srcRect/>
          <a:stretch>
            <a:fillRect/>
          </a:stretch>
        </p:blipFill>
        <p:spPr bwMode="auto">
          <a:xfrm>
            <a:off x="1161961" y="1988840"/>
            <a:ext cx="6820078" cy="3592813"/>
          </a:xfrm>
          <a:prstGeom prst="rect">
            <a:avLst/>
          </a:prstGeom>
          <a:noFill/>
          <a:ln w="9525">
            <a:noFill/>
            <a:miter lim="800000"/>
            <a:headEnd/>
            <a:tailEnd/>
          </a:ln>
        </p:spPr>
      </p:pic>
      <p:sp>
        <p:nvSpPr>
          <p:cNvPr id="6" name="5 Dikdörtgen"/>
          <p:cNvSpPr/>
          <p:nvPr/>
        </p:nvSpPr>
        <p:spPr>
          <a:xfrm>
            <a:off x="323528" y="1158888"/>
            <a:ext cx="8666796" cy="461665"/>
          </a:xfrm>
          <a:prstGeom prst="rect">
            <a:avLst/>
          </a:prstGeom>
        </p:spPr>
        <p:txBody>
          <a:bodyPr wrap="none">
            <a:spAutoFit/>
          </a:bodyPr>
          <a:lstStyle/>
          <a:p>
            <a:r>
              <a:rPr lang="tr-TR" sz="2400" b="1" dirty="0">
                <a:solidFill>
                  <a:srgbClr val="0070C0"/>
                </a:solidFill>
              </a:rPr>
              <a:t>İMAR BARIŞINININ TAPU VE KADASTRO İŞLEMLERİNİN AŞAMALARI</a:t>
            </a:r>
          </a:p>
        </p:txBody>
      </p:sp>
    </p:spTree>
    <p:extLst>
      <p:ext uri="{BB962C8B-B14F-4D97-AF65-F5344CB8AC3E}">
        <p14:creationId xmlns:p14="http://schemas.microsoft.com/office/powerpoint/2010/main" xmlns="" val="2808988132"/>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a:xfrm>
            <a:off x="3131840" y="6324062"/>
            <a:ext cx="2895600" cy="365125"/>
          </a:xfrm>
        </p:spPr>
        <p:txBody>
          <a:bodyPr/>
          <a:lstStyle/>
          <a:p>
            <a:r>
              <a:rPr lang="tr-TR" smtClean="0"/>
              <a:t>Şubat 2019</a:t>
            </a:r>
            <a:endParaRPr lang="tr-TR" dirty="0"/>
          </a:p>
        </p:txBody>
      </p:sp>
      <p:sp>
        <p:nvSpPr>
          <p:cNvPr id="5" name="5 Dikdörtgen"/>
          <p:cNvSpPr/>
          <p:nvPr/>
        </p:nvSpPr>
        <p:spPr>
          <a:xfrm>
            <a:off x="755576" y="2097090"/>
            <a:ext cx="7085466" cy="430887"/>
          </a:xfrm>
          <a:prstGeom prst="rect">
            <a:avLst/>
          </a:prstGeom>
        </p:spPr>
        <p:txBody>
          <a:bodyPr wrap="none">
            <a:spAutoFit/>
          </a:bodyPr>
          <a:lstStyle/>
          <a:p>
            <a:pPr>
              <a:buFont typeface="Arial" pitchFamily="34" charset="0"/>
              <a:buChar char="•"/>
            </a:pPr>
            <a:r>
              <a:rPr lang="tr-TR" sz="2200" b="1" dirty="0">
                <a:solidFill>
                  <a:schemeClr val="accent6">
                    <a:lumMod val="75000"/>
                  </a:schemeClr>
                </a:solidFill>
              </a:rPr>
              <a:t>    LİHKAB VE SHKMMB TARAFINDAN YAPILACAK İŞLEMLER</a:t>
            </a:r>
          </a:p>
        </p:txBody>
      </p:sp>
      <p:sp>
        <p:nvSpPr>
          <p:cNvPr id="6" name="4 Dikdörtgen"/>
          <p:cNvSpPr/>
          <p:nvPr/>
        </p:nvSpPr>
        <p:spPr>
          <a:xfrm>
            <a:off x="755576" y="4423901"/>
            <a:ext cx="7000924" cy="430887"/>
          </a:xfrm>
          <a:prstGeom prst="rect">
            <a:avLst/>
          </a:prstGeom>
        </p:spPr>
        <p:txBody>
          <a:bodyPr wrap="square">
            <a:spAutoFit/>
          </a:bodyPr>
          <a:lstStyle/>
          <a:p>
            <a:pPr>
              <a:buFont typeface="Arial" pitchFamily="34" charset="0"/>
              <a:buChar char="•"/>
            </a:pPr>
            <a:r>
              <a:rPr lang="tr-TR" sz="2200" b="1" dirty="0">
                <a:solidFill>
                  <a:schemeClr val="accent6">
                    <a:lumMod val="75000"/>
                  </a:schemeClr>
                </a:solidFill>
              </a:rPr>
              <a:t>  TAPU  MÜDÜRLÜKLERİNCE YAPILACAK İŞLEMLER</a:t>
            </a:r>
          </a:p>
        </p:txBody>
      </p:sp>
      <p:sp>
        <p:nvSpPr>
          <p:cNvPr id="7" name="4 Dikdörtgen"/>
          <p:cNvSpPr/>
          <p:nvPr/>
        </p:nvSpPr>
        <p:spPr>
          <a:xfrm>
            <a:off x="743172" y="3295209"/>
            <a:ext cx="7672936" cy="430887"/>
          </a:xfrm>
          <a:prstGeom prst="rect">
            <a:avLst/>
          </a:prstGeom>
        </p:spPr>
        <p:txBody>
          <a:bodyPr wrap="square">
            <a:spAutoFit/>
          </a:bodyPr>
          <a:lstStyle/>
          <a:p>
            <a:pPr>
              <a:buFont typeface="Arial" pitchFamily="34" charset="0"/>
              <a:buChar char="•"/>
            </a:pPr>
            <a:r>
              <a:rPr lang="tr-TR" sz="2200" b="1" dirty="0">
                <a:solidFill>
                  <a:schemeClr val="accent6">
                    <a:lumMod val="75000"/>
                  </a:schemeClr>
                </a:solidFill>
              </a:rPr>
              <a:t>   </a:t>
            </a:r>
            <a:r>
              <a:rPr lang="tr-TR" sz="2200" b="1" dirty="0" smtClean="0">
                <a:solidFill>
                  <a:schemeClr val="accent6">
                    <a:lumMod val="75000"/>
                  </a:schemeClr>
                </a:solidFill>
              </a:rPr>
              <a:t>KADASTRO MÜDÜRLÜKLERİNCE   YAPILACAK İŞLEMLER</a:t>
            </a:r>
            <a:endParaRPr lang="tr-TR" sz="2200" b="1" dirty="0">
              <a:solidFill>
                <a:schemeClr val="accent6">
                  <a:lumMod val="75000"/>
                </a:schemeClr>
              </a:solidFill>
            </a:endParaRPr>
          </a:p>
        </p:txBody>
      </p:sp>
      <p:sp>
        <p:nvSpPr>
          <p:cNvPr id="8" name="7 Dikdörtgen"/>
          <p:cNvSpPr/>
          <p:nvPr/>
        </p:nvSpPr>
        <p:spPr>
          <a:xfrm>
            <a:off x="108706" y="1271134"/>
            <a:ext cx="9035294" cy="477054"/>
          </a:xfrm>
          <a:prstGeom prst="rect">
            <a:avLst/>
          </a:prstGeom>
        </p:spPr>
        <p:txBody>
          <a:bodyPr wrap="none">
            <a:spAutoFit/>
          </a:bodyPr>
          <a:lstStyle/>
          <a:p>
            <a:r>
              <a:rPr lang="tr-TR" sz="2500" b="1" dirty="0">
                <a:solidFill>
                  <a:srgbClr val="0070C0"/>
                </a:solidFill>
              </a:rPr>
              <a:t>İMAR BARIŞINININ TAPU VE KADASTRO İŞLEMLERİNİN AŞAMALARI</a:t>
            </a:r>
          </a:p>
        </p:txBody>
      </p:sp>
    </p:spTree>
    <p:extLst>
      <p:ext uri="{BB962C8B-B14F-4D97-AF65-F5344CB8AC3E}">
        <p14:creationId xmlns:p14="http://schemas.microsoft.com/office/powerpoint/2010/main" xmlns="" val="299167518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a:xfrm>
            <a:off x="3131840" y="6324062"/>
            <a:ext cx="2895600" cy="365125"/>
          </a:xfrm>
        </p:spPr>
        <p:txBody>
          <a:bodyPr/>
          <a:lstStyle/>
          <a:p>
            <a:r>
              <a:rPr lang="tr-TR" smtClean="0"/>
              <a:t>Şubat 2019</a:t>
            </a:r>
            <a:endParaRPr lang="tr-TR" dirty="0"/>
          </a:p>
        </p:txBody>
      </p:sp>
      <p:pic>
        <p:nvPicPr>
          <p:cNvPr id="2050" name="Picture 2"/>
          <p:cNvPicPr>
            <a:picLocks noChangeAspect="1" noChangeArrowheads="1"/>
          </p:cNvPicPr>
          <p:nvPr/>
        </p:nvPicPr>
        <p:blipFill>
          <a:blip r:embed="rId2"/>
          <a:srcRect/>
          <a:stretch>
            <a:fillRect/>
          </a:stretch>
        </p:blipFill>
        <p:spPr bwMode="auto">
          <a:xfrm>
            <a:off x="1136366" y="778917"/>
            <a:ext cx="6886548" cy="5300166"/>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r>
              <a:rPr lang="tr-TR" smtClean="0"/>
              <a:t>Şubat </a:t>
            </a:r>
            <a:r>
              <a:rPr lang="tr-TR" dirty="0" smtClean="0"/>
              <a:t>2019</a:t>
            </a:r>
            <a:endParaRPr lang="tr-TR" dirty="0"/>
          </a:p>
        </p:txBody>
      </p:sp>
      <p:sp>
        <p:nvSpPr>
          <p:cNvPr id="5" name="4 Dikdörtgen"/>
          <p:cNvSpPr/>
          <p:nvPr/>
        </p:nvSpPr>
        <p:spPr>
          <a:xfrm>
            <a:off x="3571867" y="836712"/>
            <a:ext cx="1964545" cy="4925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100" b="1" dirty="0" smtClean="0"/>
              <a:t>Zemin Tespit Tutanağının düzenlenmesi için Başvuru Talebi</a:t>
            </a:r>
          </a:p>
        </p:txBody>
      </p:sp>
      <p:sp>
        <p:nvSpPr>
          <p:cNvPr id="12" name="5 İçerik Yer Tutucusu"/>
          <p:cNvSpPr txBox="1">
            <a:spLocks/>
          </p:cNvSpPr>
          <p:nvPr/>
        </p:nvSpPr>
        <p:spPr>
          <a:xfrm>
            <a:off x="3267070" y="1948641"/>
            <a:ext cx="2428892" cy="571504"/>
          </a:xfrm>
          <a:prstGeom prst="round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indent="-342900" algn="ctr">
              <a:spcBef>
                <a:spcPct val="20000"/>
              </a:spcBef>
            </a:pPr>
            <a:r>
              <a:rPr lang="tr-TR" sz="1100" b="1" dirty="0" smtClean="0"/>
              <a:t>Kadastro Müdürlüğünden gerekli teknik bilgi belge örnekleri temin edilir.</a:t>
            </a:r>
          </a:p>
        </p:txBody>
      </p:sp>
      <p:sp>
        <p:nvSpPr>
          <p:cNvPr id="13" name="5 İçerik Yer Tutucusu"/>
          <p:cNvSpPr txBox="1">
            <a:spLocks/>
          </p:cNvSpPr>
          <p:nvPr/>
        </p:nvSpPr>
        <p:spPr>
          <a:xfrm>
            <a:off x="3571868" y="2643182"/>
            <a:ext cx="1857388" cy="571504"/>
          </a:xfrm>
          <a:prstGeom prst="round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lvl="0" indent="-342900" algn="ctr">
              <a:spcBef>
                <a:spcPct val="20000"/>
              </a:spcBef>
            </a:pPr>
            <a:r>
              <a:rPr lang="tr-TR" sz="1100" b="1" dirty="0" smtClean="0"/>
              <a:t>İmar barışına konu yapı/yapılar arazide  ölçülür</a:t>
            </a:r>
          </a:p>
        </p:txBody>
      </p:sp>
      <p:sp>
        <p:nvSpPr>
          <p:cNvPr id="14" name="5 İçerik Yer Tutucusu"/>
          <p:cNvSpPr txBox="1">
            <a:spLocks/>
          </p:cNvSpPr>
          <p:nvPr/>
        </p:nvSpPr>
        <p:spPr>
          <a:xfrm>
            <a:off x="962539" y="3984901"/>
            <a:ext cx="2357454" cy="785818"/>
          </a:xfrm>
          <a:prstGeom prst="round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lvl="0" indent="-342900" algn="ctr">
              <a:spcBef>
                <a:spcPct val="20000"/>
              </a:spcBef>
            </a:pPr>
            <a:r>
              <a:rPr lang="tr-TR" sz="1100" b="1" dirty="0" smtClean="0"/>
              <a:t>Tapu kütüğünde değişiklik işlemi gerektiren başvurular için (EK-1) zemin tespit tutanağı düzenlenir.</a:t>
            </a:r>
          </a:p>
        </p:txBody>
      </p:sp>
      <p:sp>
        <p:nvSpPr>
          <p:cNvPr id="15" name="5 İçerik Yer Tutucusu"/>
          <p:cNvSpPr txBox="1">
            <a:spLocks/>
          </p:cNvSpPr>
          <p:nvPr/>
        </p:nvSpPr>
        <p:spPr>
          <a:xfrm>
            <a:off x="3459749" y="3295665"/>
            <a:ext cx="2071702" cy="571504"/>
          </a:xfrm>
          <a:prstGeom prst="round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indent="-342900" algn="ctr">
              <a:spcBef>
                <a:spcPct val="20000"/>
              </a:spcBef>
            </a:pPr>
            <a:r>
              <a:rPr lang="tr-TR" sz="1100" b="1" dirty="0" smtClean="0"/>
              <a:t>Zemin Tespit Tutanağı düzenlenir. </a:t>
            </a:r>
          </a:p>
          <a:p>
            <a:pPr indent="-342900" algn="ctr">
              <a:spcBef>
                <a:spcPct val="20000"/>
              </a:spcBef>
            </a:pPr>
            <a:r>
              <a:rPr lang="tr-TR" sz="1100" b="1" dirty="0" smtClean="0"/>
              <a:t>(EK-1 veya EK-2)</a:t>
            </a:r>
          </a:p>
        </p:txBody>
      </p:sp>
      <p:sp>
        <p:nvSpPr>
          <p:cNvPr id="16" name="5 İçerik Yer Tutucusu"/>
          <p:cNvSpPr txBox="1">
            <a:spLocks/>
          </p:cNvSpPr>
          <p:nvPr/>
        </p:nvSpPr>
        <p:spPr>
          <a:xfrm>
            <a:off x="3923928" y="4798681"/>
            <a:ext cx="2479376" cy="636442"/>
          </a:xfrm>
          <a:prstGeom prst="round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lvl="0" indent="-342900" algn="ctr">
              <a:spcBef>
                <a:spcPct val="20000"/>
              </a:spcBef>
            </a:pPr>
            <a:r>
              <a:rPr lang="tr-TR" sz="1100" b="1" dirty="0"/>
              <a:t>Yapının; Hazineye veya Belediyelere  ait taşınmazlar üzerinde inşa edilmiş olması durumunda</a:t>
            </a:r>
          </a:p>
        </p:txBody>
      </p:sp>
      <p:sp>
        <p:nvSpPr>
          <p:cNvPr id="17" name="5 İçerik Yer Tutucusu"/>
          <p:cNvSpPr txBox="1">
            <a:spLocks/>
          </p:cNvSpPr>
          <p:nvPr/>
        </p:nvSpPr>
        <p:spPr>
          <a:xfrm>
            <a:off x="5356018" y="3999760"/>
            <a:ext cx="3143272" cy="714380"/>
          </a:xfrm>
          <a:prstGeom prst="round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indent="-342900" algn="ctr">
              <a:spcBef>
                <a:spcPct val="20000"/>
              </a:spcBef>
            </a:pPr>
            <a:r>
              <a:rPr lang="tr-TR" sz="1100" b="1" dirty="0" smtClean="0"/>
              <a:t>Tapu kütüğünde değişiklik işlemi</a:t>
            </a:r>
          </a:p>
          <a:p>
            <a:pPr indent="-342900" algn="ctr">
              <a:spcBef>
                <a:spcPct val="20000"/>
              </a:spcBef>
            </a:pPr>
            <a:r>
              <a:rPr lang="tr-TR" sz="1100" b="1" dirty="0" smtClean="0"/>
              <a:t> gerektirmeyen başvurular </a:t>
            </a:r>
          </a:p>
          <a:p>
            <a:pPr indent="-342900" algn="ctr">
              <a:spcBef>
                <a:spcPct val="20000"/>
              </a:spcBef>
            </a:pPr>
            <a:r>
              <a:rPr lang="tr-TR" sz="1100" b="1" dirty="0" smtClean="0"/>
              <a:t>için (EK-2) zemin tespit tutanağı düzenlenir.</a:t>
            </a:r>
          </a:p>
        </p:txBody>
      </p:sp>
      <p:sp>
        <p:nvSpPr>
          <p:cNvPr id="18" name="5 İçerik Yer Tutucusu"/>
          <p:cNvSpPr txBox="1">
            <a:spLocks/>
          </p:cNvSpPr>
          <p:nvPr/>
        </p:nvSpPr>
        <p:spPr>
          <a:xfrm>
            <a:off x="6516216" y="4798681"/>
            <a:ext cx="2596658" cy="630583"/>
          </a:xfrm>
          <a:prstGeom prst="round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lvl="0" indent="-342900" algn="ctr">
              <a:spcBef>
                <a:spcPct val="20000"/>
              </a:spcBef>
            </a:pPr>
            <a:r>
              <a:rPr lang="tr-TR" sz="1100" b="1" dirty="0" smtClean="0"/>
              <a:t>Yapının; yapı kayıt belgesi düzenlenemeyecek taşınmazlarda tamamen veya kısmen kaldığının tespiti halinde </a:t>
            </a:r>
          </a:p>
        </p:txBody>
      </p:sp>
      <p:sp>
        <p:nvSpPr>
          <p:cNvPr id="25" name="5 İçerik Yer Tutucusu"/>
          <p:cNvSpPr txBox="1">
            <a:spLocks/>
          </p:cNvSpPr>
          <p:nvPr/>
        </p:nvSpPr>
        <p:spPr>
          <a:xfrm>
            <a:off x="5356018" y="5519664"/>
            <a:ext cx="2857520" cy="571504"/>
          </a:xfrm>
          <a:prstGeom prst="round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indent="-342900" algn="ctr">
              <a:spcBef>
                <a:spcPct val="20000"/>
              </a:spcBef>
            </a:pPr>
            <a:r>
              <a:rPr lang="tr-TR" sz="1100" b="1" dirty="0" smtClean="0"/>
              <a:t>LİHKAB/SHKMMB tarafından gereği yapılmak üzere Çevre Şehircilik İl Müdürlüğüne/ Belediyesine gönderilir. </a:t>
            </a:r>
          </a:p>
        </p:txBody>
      </p:sp>
      <p:sp>
        <p:nvSpPr>
          <p:cNvPr id="19" name="4 Dikdörtgen"/>
          <p:cNvSpPr/>
          <p:nvPr/>
        </p:nvSpPr>
        <p:spPr>
          <a:xfrm>
            <a:off x="2699792" y="495965"/>
            <a:ext cx="7632848" cy="400110"/>
          </a:xfrm>
          <a:prstGeom prst="rect">
            <a:avLst/>
          </a:prstGeom>
        </p:spPr>
        <p:txBody>
          <a:bodyPr wrap="square">
            <a:spAutoFit/>
          </a:bodyPr>
          <a:lstStyle/>
          <a:p>
            <a:r>
              <a:rPr lang="tr-TR" sz="2000" b="1" dirty="0" smtClean="0">
                <a:solidFill>
                  <a:schemeClr val="tx1">
                    <a:lumMod val="95000"/>
                    <a:lumOff val="5000"/>
                  </a:schemeClr>
                </a:solidFill>
              </a:rPr>
              <a:t>İMAR BARIŞI İŞLEM AŞAMALARI</a:t>
            </a:r>
            <a:endParaRPr lang="tr-TR" sz="2000" b="1" dirty="0">
              <a:solidFill>
                <a:schemeClr val="tx1">
                  <a:lumMod val="95000"/>
                  <a:lumOff val="5000"/>
                </a:schemeClr>
              </a:solidFill>
            </a:endParaRPr>
          </a:p>
        </p:txBody>
      </p:sp>
      <p:pic>
        <p:nvPicPr>
          <p:cNvPr id="20" name="İçerik Yer Tutucusu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35905" y="1266795"/>
            <a:ext cx="754764" cy="590569"/>
          </a:xfrm>
          <a:prstGeom prst="rect">
            <a:avLst/>
          </a:prstGeom>
        </p:spPr>
      </p:pic>
      <p:pic>
        <p:nvPicPr>
          <p:cNvPr id="21" name="Resim 20"/>
          <p:cNvPicPr>
            <a:picLocks noChangeAspect="1"/>
          </p:cNvPicPr>
          <p:nvPr/>
        </p:nvPicPr>
        <p:blipFill>
          <a:blip r:embed="rId3" cstate="print"/>
          <a:stretch>
            <a:fillRect/>
          </a:stretch>
        </p:blipFill>
        <p:spPr>
          <a:xfrm>
            <a:off x="5844280" y="1285860"/>
            <a:ext cx="762987" cy="571504"/>
          </a:xfrm>
          <a:prstGeom prst="rect">
            <a:avLst/>
          </a:prstGeom>
        </p:spPr>
      </p:pic>
      <p:pic>
        <p:nvPicPr>
          <p:cNvPr id="22" name="Resim 21"/>
          <p:cNvPicPr>
            <a:picLocks noChangeAspect="1"/>
          </p:cNvPicPr>
          <p:nvPr/>
        </p:nvPicPr>
        <p:blipFill>
          <a:blip r:embed="rId4"/>
          <a:stretch>
            <a:fillRect/>
          </a:stretch>
        </p:blipFill>
        <p:spPr>
          <a:xfrm>
            <a:off x="1901314" y="2564420"/>
            <a:ext cx="1249349" cy="759153"/>
          </a:xfrm>
          <a:prstGeom prst="rect">
            <a:avLst/>
          </a:prstGeom>
        </p:spPr>
      </p:pic>
      <p:pic>
        <p:nvPicPr>
          <p:cNvPr id="27" name="Resim 26"/>
          <p:cNvPicPr>
            <a:picLocks noChangeAspect="1"/>
          </p:cNvPicPr>
          <p:nvPr/>
        </p:nvPicPr>
        <p:blipFill>
          <a:blip r:embed="rId5" cstate="print"/>
          <a:stretch>
            <a:fillRect/>
          </a:stretch>
        </p:blipFill>
        <p:spPr>
          <a:xfrm rot="20283920">
            <a:off x="797142" y="5076211"/>
            <a:ext cx="1363014" cy="881583"/>
          </a:xfrm>
          <a:prstGeom prst="rect">
            <a:avLst/>
          </a:prstGeom>
        </p:spPr>
      </p:pic>
      <p:pic>
        <p:nvPicPr>
          <p:cNvPr id="28" name="Resim 27"/>
          <p:cNvPicPr>
            <a:picLocks noChangeAspect="1"/>
          </p:cNvPicPr>
          <p:nvPr/>
        </p:nvPicPr>
        <p:blipFill>
          <a:blip r:embed="rId6" cstate="print"/>
          <a:stretch>
            <a:fillRect/>
          </a:stretch>
        </p:blipFill>
        <p:spPr>
          <a:xfrm rot="1677319">
            <a:off x="7238652" y="2846671"/>
            <a:ext cx="773829" cy="1127099"/>
          </a:xfrm>
          <a:prstGeom prst="rect">
            <a:avLst/>
          </a:prstGeom>
        </p:spPr>
      </p:pic>
      <p:sp>
        <p:nvSpPr>
          <p:cNvPr id="30" name="Akış Çizelgesi: Hazırlık 29"/>
          <p:cNvSpPr/>
          <p:nvPr/>
        </p:nvSpPr>
        <p:spPr>
          <a:xfrm>
            <a:off x="3674316" y="1408677"/>
            <a:ext cx="1681701" cy="492568"/>
          </a:xfrm>
          <a:prstGeom prst="flowChartPreparati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100" b="1" dirty="0"/>
              <a:t>LİHKAB veya Serbest Mühendis</a:t>
            </a:r>
          </a:p>
        </p:txBody>
      </p:sp>
      <p:sp>
        <p:nvSpPr>
          <p:cNvPr id="36" name="Yukarı Bükülü Ok 35"/>
          <p:cNvSpPr/>
          <p:nvPr/>
        </p:nvSpPr>
        <p:spPr>
          <a:xfrm rot="10800000">
            <a:off x="2141266" y="3612556"/>
            <a:ext cx="936104" cy="25461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Yukarı Bükülü Ok 38"/>
          <p:cNvSpPr/>
          <p:nvPr/>
        </p:nvSpPr>
        <p:spPr>
          <a:xfrm flipV="1">
            <a:off x="5822912" y="3536134"/>
            <a:ext cx="954082" cy="27895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r>
              <a:rPr lang="tr-TR" smtClean="0"/>
              <a:t>Şubat 2019</a:t>
            </a:r>
            <a:endParaRPr lang="tr-TR" dirty="0"/>
          </a:p>
        </p:txBody>
      </p:sp>
      <p:sp>
        <p:nvSpPr>
          <p:cNvPr id="11" name="5 İçerik Yer Tutucusu"/>
          <p:cNvSpPr txBox="1">
            <a:spLocks noGrp="1"/>
          </p:cNvSpPr>
          <p:nvPr>
            <p:ph idx="1"/>
          </p:nvPr>
        </p:nvSpPr>
        <p:spPr>
          <a:xfrm>
            <a:off x="3643306" y="1214422"/>
            <a:ext cx="1785950" cy="337810"/>
          </a:xfrm>
          <a:prstGeom prst="round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lvl="0" algn="ctr">
              <a:buNone/>
            </a:pPr>
            <a:r>
              <a:rPr lang="tr-TR" sz="1100" b="1" dirty="0" smtClean="0"/>
              <a:t>İstem Belgesi Düzenlenir</a:t>
            </a:r>
          </a:p>
        </p:txBody>
      </p:sp>
      <p:sp>
        <p:nvSpPr>
          <p:cNvPr id="12" name="5 İçerik Yer Tutucusu"/>
          <p:cNvSpPr txBox="1">
            <a:spLocks/>
          </p:cNvSpPr>
          <p:nvPr/>
        </p:nvSpPr>
        <p:spPr>
          <a:xfrm>
            <a:off x="3500430" y="1643050"/>
            <a:ext cx="2143140" cy="571504"/>
          </a:xfrm>
          <a:prstGeom prst="round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marL="342900" indent="-342900" algn="ctr">
              <a:spcBef>
                <a:spcPct val="20000"/>
              </a:spcBef>
            </a:pPr>
            <a:r>
              <a:rPr lang="nb-NO" sz="1100" b="1" dirty="0" smtClean="0"/>
              <a:t>Teknik bilgi/belge -Kontrollük hizmet bedeli alınır </a:t>
            </a:r>
            <a:endParaRPr lang="tr-TR" sz="1100" b="1" dirty="0" smtClean="0"/>
          </a:p>
        </p:txBody>
      </p:sp>
      <p:sp>
        <p:nvSpPr>
          <p:cNvPr id="15" name="5 İçerik Yer Tutucusu"/>
          <p:cNvSpPr txBox="1">
            <a:spLocks/>
          </p:cNvSpPr>
          <p:nvPr/>
        </p:nvSpPr>
        <p:spPr>
          <a:xfrm>
            <a:off x="4000496" y="2285992"/>
            <a:ext cx="1043193" cy="379939"/>
          </a:xfrm>
          <a:prstGeom prst="round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r>
              <a:rPr lang="tr-TR" sz="1100" b="1" dirty="0" smtClean="0"/>
              <a:t>Büro Kontrolü</a:t>
            </a:r>
          </a:p>
        </p:txBody>
      </p:sp>
      <p:sp>
        <p:nvSpPr>
          <p:cNvPr id="16" name="5 İçerik Yer Tutucusu"/>
          <p:cNvSpPr txBox="1">
            <a:spLocks/>
          </p:cNvSpPr>
          <p:nvPr/>
        </p:nvSpPr>
        <p:spPr>
          <a:xfrm>
            <a:off x="3714744" y="2786058"/>
            <a:ext cx="1636302" cy="336006"/>
          </a:xfrm>
          <a:prstGeom prst="round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marL="342900" lvl="0" indent="-342900" algn="just">
              <a:spcBef>
                <a:spcPct val="20000"/>
              </a:spcBef>
            </a:pPr>
            <a:r>
              <a:rPr lang="tr-TR" sz="1100" b="1" dirty="0" smtClean="0"/>
              <a:t>Parselde teknik bir hata var mı ?</a:t>
            </a:r>
          </a:p>
        </p:txBody>
      </p:sp>
      <p:sp>
        <p:nvSpPr>
          <p:cNvPr id="18" name="5 İçerik Yer Tutucusu"/>
          <p:cNvSpPr txBox="1">
            <a:spLocks/>
          </p:cNvSpPr>
          <p:nvPr/>
        </p:nvSpPr>
        <p:spPr>
          <a:xfrm>
            <a:off x="3643306" y="3214686"/>
            <a:ext cx="1785950" cy="571504"/>
          </a:xfrm>
          <a:prstGeom prst="round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indent="-342900" algn="ctr">
              <a:spcBef>
                <a:spcPct val="20000"/>
              </a:spcBef>
            </a:pPr>
            <a:r>
              <a:rPr lang="tr-TR" sz="1100" b="1" dirty="0"/>
              <a:t>Teknik hata düzeltildikten  sonra işleme yön verilir.</a:t>
            </a:r>
          </a:p>
        </p:txBody>
      </p:sp>
      <p:pic>
        <p:nvPicPr>
          <p:cNvPr id="2" name="Resim 1"/>
          <p:cNvPicPr>
            <a:picLocks noChangeAspect="1"/>
          </p:cNvPicPr>
          <p:nvPr/>
        </p:nvPicPr>
        <p:blipFill>
          <a:blip r:embed="rId2"/>
          <a:stretch>
            <a:fillRect/>
          </a:stretch>
        </p:blipFill>
        <p:spPr>
          <a:xfrm>
            <a:off x="5643570" y="571480"/>
            <a:ext cx="1008112" cy="699619"/>
          </a:xfrm>
          <a:prstGeom prst="rect">
            <a:avLst/>
          </a:prstGeom>
        </p:spPr>
      </p:pic>
      <p:sp>
        <p:nvSpPr>
          <p:cNvPr id="6" name="Akış Çizelgesi: Öteki İşlem 5"/>
          <p:cNvSpPr/>
          <p:nvPr/>
        </p:nvSpPr>
        <p:spPr>
          <a:xfrm>
            <a:off x="3428992" y="3929066"/>
            <a:ext cx="2316442" cy="823797"/>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100" b="1" dirty="0">
                <a:cs typeface="Arial" panose="020B0604020202020204" pitchFamily="34" charset="0"/>
              </a:rPr>
              <a:t>Zemin tespit tutanağı fiziksel olarak; Yapı kayıt belgesi ve diğer belgeler taranarak elektronik ortamda Tapu Müdürlüğüne gönderilir</a:t>
            </a:r>
          </a:p>
        </p:txBody>
      </p:sp>
      <p:sp>
        <p:nvSpPr>
          <p:cNvPr id="17" name="Akış Çizelgesi: Hazırlık 16"/>
          <p:cNvSpPr/>
          <p:nvPr/>
        </p:nvSpPr>
        <p:spPr>
          <a:xfrm>
            <a:off x="3286116" y="4857760"/>
            <a:ext cx="2428430" cy="552427"/>
          </a:xfrm>
          <a:prstGeom prst="flowChartPreparati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100" b="1" dirty="0" smtClean="0"/>
              <a:t>Tapu Müdürlüğünce tescil işleminin yapılması</a:t>
            </a:r>
            <a:endParaRPr lang="tr-TR" sz="1100" b="1" dirty="0"/>
          </a:p>
        </p:txBody>
      </p:sp>
      <p:sp>
        <p:nvSpPr>
          <p:cNvPr id="7" name="Akış Çizelgesi: Öteki İşlem 6"/>
          <p:cNvSpPr/>
          <p:nvPr/>
        </p:nvSpPr>
        <p:spPr>
          <a:xfrm>
            <a:off x="785786" y="5572140"/>
            <a:ext cx="1872208" cy="571504"/>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100" b="1" dirty="0"/>
              <a:t>Kadastro Müdürlüğünce  pafta/fen klasörüne işlenir</a:t>
            </a:r>
            <a:endParaRPr lang="tr-TR" sz="1100" dirty="0"/>
          </a:p>
        </p:txBody>
      </p:sp>
      <p:sp>
        <p:nvSpPr>
          <p:cNvPr id="19" name="Akış Çizelgesi: Öteki İşlem 18"/>
          <p:cNvSpPr/>
          <p:nvPr/>
        </p:nvSpPr>
        <p:spPr>
          <a:xfrm>
            <a:off x="3286116" y="5500702"/>
            <a:ext cx="2560659" cy="628884"/>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100" b="1" dirty="0" smtClean="0"/>
              <a:t>Tapu Müdürlüğünde tescil sonrası zemin tespit tutanağı fiziksel olarak Kadastro Müdürlüğüne gönderilir.</a:t>
            </a:r>
            <a:endParaRPr lang="tr-TR" sz="1100" dirty="0"/>
          </a:p>
        </p:txBody>
      </p:sp>
      <p:pic>
        <p:nvPicPr>
          <p:cNvPr id="20" name="Resim 19"/>
          <p:cNvPicPr>
            <a:picLocks noChangeAspect="1"/>
          </p:cNvPicPr>
          <p:nvPr/>
        </p:nvPicPr>
        <p:blipFill>
          <a:blip r:embed="rId3" cstate="print"/>
          <a:stretch>
            <a:fillRect/>
          </a:stretch>
        </p:blipFill>
        <p:spPr>
          <a:xfrm rot="20891048">
            <a:off x="6005962" y="4681502"/>
            <a:ext cx="1159314" cy="868535"/>
          </a:xfrm>
          <a:prstGeom prst="rect">
            <a:avLst/>
          </a:prstGeom>
        </p:spPr>
      </p:pic>
      <p:sp>
        <p:nvSpPr>
          <p:cNvPr id="9" name="Sol Ok 8"/>
          <p:cNvSpPr/>
          <p:nvPr/>
        </p:nvSpPr>
        <p:spPr>
          <a:xfrm>
            <a:off x="2714612" y="5715016"/>
            <a:ext cx="504209" cy="3302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Akış Çizelgesi: Hazırlık 4"/>
          <p:cNvSpPr/>
          <p:nvPr/>
        </p:nvSpPr>
        <p:spPr>
          <a:xfrm>
            <a:off x="3714744" y="642918"/>
            <a:ext cx="1502226" cy="487526"/>
          </a:xfrm>
          <a:prstGeom prst="flowChartPreparation">
            <a:avLst/>
          </a:prstGeom>
          <a:gradFill>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effectLst>
            <a:glow rad="228600">
              <a:schemeClr val="accent1">
                <a:satMod val="175000"/>
                <a:alpha val="40000"/>
              </a:schemeClr>
            </a:glow>
            <a:outerShdw blurRad="40000" dist="20000" dir="5400000" rotWithShape="0">
              <a:srgbClr val="000000">
                <a:alpha val="38000"/>
              </a:srgb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100" b="1" dirty="0"/>
              <a:t>Kadastro Müdürlüğü</a:t>
            </a: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a:xfrm>
            <a:off x="3131840" y="6324062"/>
            <a:ext cx="2895600" cy="365125"/>
          </a:xfrm>
        </p:spPr>
        <p:txBody>
          <a:bodyPr/>
          <a:lstStyle/>
          <a:p>
            <a:r>
              <a:rPr lang="tr-TR" dirty="0" smtClean="0"/>
              <a:t>Şubat 2019</a:t>
            </a:r>
            <a:endParaRPr lang="tr-TR" dirty="0"/>
          </a:p>
        </p:txBody>
      </p:sp>
      <p:sp>
        <p:nvSpPr>
          <p:cNvPr id="6" name="5 Dikdörtgen"/>
          <p:cNvSpPr/>
          <p:nvPr/>
        </p:nvSpPr>
        <p:spPr>
          <a:xfrm>
            <a:off x="468320" y="836712"/>
            <a:ext cx="8522461" cy="523220"/>
          </a:xfrm>
          <a:prstGeom prst="rect">
            <a:avLst/>
          </a:prstGeom>
        </p:spPr>
        <p:txBody>
          <a:bodyPr wrap="none">
            <a:spAutoFit/>
          </a:bodyPr>
          <a:lstStyle/>
          <a:p>
            <a:r>
              <a:rPr lang="tr-TR" sz="2700" b="1" dirty="0">
                <a:solidFill>
                  <a:srgbClr val="0070C0"/>
                </a:solidFill>
              </a:rPr>
              <a:t>LİHKAB VE SHKMMB TARAFINDAN YAPILACAK İŞLEMLER</a:t>
            </a:r>
          </a:p>
        </p:txBody>
      </p:sp>
      <p:sp>
        <p:nvSpPr>
          <p:cNvPr id="2" name="Dikdörtgen 1"/>
          <p:cNvSpPr/>
          <p:nvPr/>
        </p:nvSpPr>
        <p:spPr>
          <a:xfrm>
            <a:off x="294384" y="1194971"/>
            <a:ext cx="8670104" cy="5078313"/>
          </a:xfrm>
          <a:prstGeom prst="rect">
            <a:avLst/>
          </a:prstGeom>
        </p:spPr>
        <p:txBody>
          <a:bodyPr wrap="square">
            <a:spAutoFit/>
          </a:bodyPr>
          <a:lstStyle/>
          <a:p>
            <a:pPr marR="0" lvl="0" indent="228600" fontAlgn="base">
              <a:lnSpc>
                <a:spcPct val="100000"/>
              </a:lnSpc>
              <a:spcBef>
                <a:spcPct val="0"/>
              </a:spcBef>
              <a:spcAft>
                <a:spcPct val="0"/>
              </a:spcAft>
              <a:buClrTx/>
              <a:buSzTx/>
              <a:buFontTx/>
              <a:buNone/>
              <a:tabLst>
                <a:tab pos="625475" algn="l"/>
              </a:tabLst>
            </a:pPr>
            <a:r>
              <a:rPr lang="tr-TR" sz="2400" b="1" dirty="0" smtClean="0"/>
              <a:t>  LİHKAB/</a:t>
            </a:r>
            <a:r>
              <a:rPr lang="tr-TR" sz="2400" b="1" dirty="0" err="1" smtClean="0"/>
              <a:t>SHKMMB'e</a:t>
            </a:r>
            <a:r>
              <a:rPr lang="tr-TR" sz="2400" b="1" dirty="0" smtClean="0"/>
              <a:t> </a:t>
            </a:r>
            <a:r>
              <a:rPr lang="tr-TR" sz="2400" b="1" dirty="0"/>
              <a:t>yapılan başvurularda istenecek belgeler;</a:t>
            </a:r>
          </a:p>
          <a:p>
            <a:pPr marR="0" lvl="0" indent="228600" algn="just" fontAlgn="base">
              <a:lnSpc>
                <a:spcPct val="100000"/>
              </a:lnSpc>
              <a:spcBef>
                <a:spcPct val="0"/>
              </a:spcBef>
              <a:spcAft>
                <a:spcPct val="0"/>
              </a:spcAft>
              <a:buClrTx/>
              <a:buSzTx/>
              <a:buFontTx/>
              <a:buChar char="•"/>
              <a:tabLst>
                <a:tab pos="625475" algn="l"/>
              </a:tabLst>
            </a:pPr>
            <a:r>
              <a:rPr lang="tr-TR" sz="2500" dirty="0"/>
              <a:t>Yapı kayıt belgesi/belgeleri,</a:t>
            </a:r>
          </a:p>
          <a:p>
            <a:pPr marR="0" lvl="0" indent="228600" algn="just" fontAlgn="base">
              <a:lnSpc>
                <a:spcPct val="100000"/>
              </a:lnSpc>
              <a:spcBef>
                <a:spcPct val="0"/>
              </a:spcBef>
              <a:spcAft>
                <a:spcPct val="0"/>
              </a:spcAft>
              <a:buClrTx/>
              <a:buSzTx/>
              <a:buFontTx/>
              <a:buChar char="•"/>
              <a:tabLst>
                <a:tab pos="625475" algn="l"/>
              </a:tabLst>
            </a:pPr>
            <a:r>
              <a:rPr lang="tr-TR" sz="2500" dirty="0"/>
              <a:t>LİHKAB/SHKMMB tarafından imar planlarında umumi hizmet alanlarına denk gelen alanların bulunduğunun tespit edilmiş olması halinde bu kısımların terk edildiğine ilişkin ilgili belediyesinden veya kurumundan alınan belge,</a:t>
            </a:r>
          </a:p>
          <a:p>
            <a:pPr marR="0" lvl="0" indent="228600" algn="just" fontAlgn="base">
              <a:lnSpc>
                <a:spcPct val="100000"/>
              </a:lnSpc>
              <a:spcBef>
                <a:spcPct val="0"/>
              </a:spcBef>
              <a:spcAft>
                <a:spcPct val="0"/>
              </a:spcAft>
              <a:buClrTx/>
              <a:buSzTx/>
              <a:buFontTx/>
              <a:buChar char="•"/>
              <a:tabLst>
                <a:tab pos="625475" algn="l"/>
              </a:tabLst>
            </a:pPr>
            <a:r>
              <a:rPr lang="tr-TR" sz="2500" dirty="0"/>
              <a:t>Mimari Proje, (Kat mülkiyeti tesis edilmeyecek yapılar için istenmeyecektir.)</a:t>
            </a:r>
          </a:p>
          <a:p>
            <a:pPr marR="0" lvl="0" indent="228600" algn="just" fontAlgn="base">
              <a:lnSpc>
                <a:spcPct val="100000"/>
              </a:lnSpc>
              <a:spcBef>
                <a:spcPct val="0"/>
              </a:spcBef>
              <a:spcAft>
                <a:spcPct val="0"/>
              </a:spcAft>
              <a:buClrTx/>
              <a:buSzTx/>
              <a:buFontTx/>
              <a:buChar char="•"/>
              <a:tabLst>
                <a:tab pos="625475" algn="l"/>
              </a:tabLst>
            </a:pPr>
            <a:r>
              <a:rPr lang="tr-TR" sz="2500" dirty="0"/>
              <a:t>Tapu senedi/tapu kaydı ve kimlik belgesi, (Yapının Hazineye veya belediyelere ait taşınmazlar üzerine inşa edilmiş olması durumunda, taşınmazın başvuru sahibi/sahipleri adına, parsel büyükse </a:t>
            </a:r>
            <a:r>
              <a:rPr lang="tr-TR" sz="2500" dirty="0" err="1"/>
              <a:t>ifrazen</a:t>
            </a:r>
            <a:r>
              <a:rPr lang="tr-TR" sz="2500" dirty="0"/>
              <a:t> bu mümkün değilse hisseli olarak tescilinin gerçekleşmiş olması gerekmektedir.)</a:t>
            </a:r>
          </a:p>
        </p:txBody>
      </p:sp>
    </p:spTree>
    <p:extLst>
      <p:ext uri="{BB962C8B-B14F-4D97-AF65-F5344CB8AC3E}">
        <p14:creationId xmlns:p14="http://schemas.microsoft.com/office/powerpoint/2010/main" xmlns="" val="1031729810"/>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28664" y="1538252"/>
            <a:ext cx="5498776" cy="5000660"/>
          </a:xfrm>
        </p:spPr>
        <p:txBody>
          <a:bodyPr>
            <a:normAutofit/>
          </a:bodyPr>
          <a:lstStyle/>
          <a:p>
            <a:pPr algn="just"/>
            <a:r>
              <a:rPr lang="tr-TR" sz="2600" dirty="0"/>
              <a:t>Yapı ruhsatı veya yapı kullanma izni bulunmayan yapılardaki aykırılıklarda yapının tamamı için, </a:t>
            </a:r>
            <a:r>
              <a:rPr lang="tr-TR" sz="2600" dirty="0" smtClean="0"/>
              <a:t>yapı </a:t>
            </a:r>
            <a:r>
              <a:rPr lang="tr-TR" sz="2600" dirty="0"/>
              <a:t>kullanma izni bulunan yapılardaki aykırılıklarda, aykırılık hangi bağımsız bölüm/bölümler ile ilgili ise o bağımsız bölüm/bölümlere ait tüm yapı kayıt belgeleri aranır.</a:t>
            </a:r>
          </a:p>
        </p:txBody>
      </p:sp>
      <p:sp>
        <p:nvSpPr>
          <p:cNvPr id="4" name="Unvan 3"/>
          <p:cNvSpPr>
            <a:spLocks noGrp="1"/>
          </p:cNvSpPr>
          <p:nvPr>
            <p:ph type="title"/>
          </p:nvPr>
        </p:nvSpPr>
        <p:spPr>
          <a:xfrm>
            <a:off x="714348" y="857232"/>
            <a:ext cx="8229600" cy="1143000"/>
          </a:xfrm>
        </p:spPr>
        <p:txBody>
          <a:bodyPr>
            <a:noAutofit/>
          </a:bodyPr>
          <a:lstStyle/>
          <a:p>
            <a:r>
              <a:rPr lang="tr-TR" sz="2700" b="1" dirty="0">
                <a:solidFill>
                  <a:srgbClr val="0070C0"/>
                </a:solidFill>
              </a:rPr>
              <a:t>LİHKAB VE SHKMMB TARAFINDAN YAPILACAK İŞLEMLER</a:t>
            </a:r>
            <a:br>
              <a:rPr lang="tr-TR" sz="2700" b="1" dirty="0">
                <a:solidFill>
                  <a:srgbClr val="0070C0"/>
                </a:solidFill>
              </a:rPr>
            </a:br>
            <a:endParaRPr lang="tr-TR" sz="2700" dirty="0"/>
          </a:p>
        </p:txBody>
      </p:sp>
      <p:sp>
        <p:nvSpPr>
          <p:cNvPr id="7" name="3 Altbilgi Yer Tutucusu"/>
          <p:cNvSpPr>
            <a:spLocks noGrp="1"/>
          </p:cNvSpPr>
          <p:nvPr>
            <p:ph type="ftr" sz="quarter" idx="11"/>
          </p:nvPr>
        </p:nvSpPr>
        <p:spPr>
          <a:xfrm>
            <a:off x="3131840" y="6324062"/>
            <a:ext cx="2895600" cy="365125"/>
          </a:xfrm>
        </p:spPr>
        <p:txBody>
          <a:bodyPr/>
          <a:lstStyle/>
          <a:p>
            <a:r>
              <a:rPr lang="tr-TR" smtClean="0"/>
              <a:t>Şubat 2019</a:t>
            </a:r>
            <a:endParaRPr lang="tr-TR" dirty="0"/>
          </a:p>
        </p:txBody>
      </p:sp>
      <p:pic>
        <p:nvPicPr>
          <p:cNvPr id="3" name="Resim 2"/>
          <p:cNvPicPr>
            <a:picLocks noChangeAspect="1"/>
          </p:cNvPicPr>
          <p:nvPr/>
        </p:nvPicPr>
        <p:blipFill>
          <a:blip r:embed="rId2"/>
          <a:stretch>
            <a:fillRect/>
          </a:stretch>
        </p:blipFill>
        <p:spPr>
          <a:xfrm>
            <a:off x="6516216" y="1859741"/>
            <a:ext cx="2243963" cy="3138517"/>
          </a:xfrm>
          <a:prstGeom prst="rect">
            <a:avLst/>
          </a:prstGeom>
        </p:spPr>
      </p:pic>
    </p:spTree>
    <p:extLst>
      <p:ext uri="{BB962C8B-B14F-4D97-AF65-F5344CB8AC3E}">
        <p14:creationId xmlns:p14="http://schemas.microsoft.com/office/powerpoint/2010/main" xmlns="" val="155323449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xmlns="" id="{37CACF20-8F7E-4815-B030-2985A581B54F}"/>
              </a:ext>
            </a:extLst>
          </p:cNvPr>
          <p:cNvSpPr>
            <a:spLocks noGrp="1"/>
          </p:cNvSpPr>
          <p:nvPr>
            <p:ph type="title"/>
          </p:nvPr>
        </p:nvSpPr>
        <p:spPr>
          <a:xfrm>
            <a:off x="705222" y="317971"/>
            <a:ext cx="8229600" cy="1143000"/>
          </a:xfrm>
        </p:spPr>
        <p:txBody>
          <a:bodyPr>
            <a:normAutofit/>
          </a:bodyPr>
          <a:lstStyle/>
          <a:p>
            <a:r>
              <a:rPr lang="tr-TR" sz="2600" b="1" dirty="0">
                <a:solidFill>
                  <a:schemeClr val="bg2">
                    <a:lumMod val="10000"/>
                  </a:schemeClr>
                </a:solidFill>
              </a:rPr>
              <a:t>Parselde Birden Fazla Yapı Bulunması</a:t>
            </a:r>
          </a:p>
        </p:txBody>
      </p:sp>
      <p:pic>
        <p:nvPicPr>
          <p:cNvPr id="5" name="İçerik Yer Tutucusu 4">
            <a:extLst>
              <a:ext uri="{FF2B5EF4-FFF2-40B4-BE49-F238E27FC236}">
                <a16:creationId xmlns:a16="http://schemas.microsoft.com/office/drawing/2014/main" xmlns="" id="{2053F911-4F27-4953-B480-91CEECEEF23A}"/>
              </a:ext>
            </a:extLst>
          </p:cNvPr>
          <p:cNvPicPr>
            <a:picLocks noGrp="1"/>
          </p:cNvPicPr>
          <p:nvPr>
            <p:ph idx="1"/>
          </p:nvPr>
        </p:nvPicPr>
        <p:blipFill>
          <a:blip r:embed="rId2"/>
          <a:srcRect l="4150" t="9843" r="2767" b="14764"/>
          <a:stretch>
            <a:fillRect/>
          </a:stretch>
        </p:blipFill>
        <p:spPr bwMode="auto">
          <a:xfrm>
            <a:off x="179512" y="1124744"/>
            <a:ext cx="8784976" cy="4896544"/>
          </a:xfrm>
          <a:prstGeom prst="rect">
            <a:avLst/>
          </a:prstGeom>
          <a:noFill/>
          <a:ln w="9525">
            <a:noFill/>
            <a:miter lim="800000"/>
            <a:headEnd/>
            <a:tailEnd/>
          </a:ln>
        </p:spPr>
      </p:pic>
      <p:sp>
        <p:nvSpPr>
          <p:cNvPr id="7" name="Unvan 3">
            <a:extLst>
              <a:ext uri="{FF2B5EF4-FFF2-40B4-BE49-F238E27FC236}">
                <a16:creationId xmlns:a16="http://schemas.microsoft.com/office/drawing/2014/main" xmlns="" id="{37CACF20-8F7E-4815-B030-2985A581B54F}"/>
              </a:ext>
            </a:extLst>
          </p:cNvPr>
          <p:cNvSpPr txBox="1">
            <a:spLocks/>
          </p:cNvSpPr>
          <p:nvPr/>
        </p:nvSpPr>
        <p:spPr>
          <a:xfrm>
            <a:off x="457200" y="521488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tr-TR" sz="2400" dirty="0" smtClean="0">
                <a:solidFill>
                  <a:schemeClr val="bg2">
                    <a:lumMod val="10000"/>
                  </a:schemeClr>
                </a:solidFill>
              </a:rPr>
              <a:t>Her Yapı için ayrı yapı kayıt belgesi aranmalıdır.</a:t>
            </a:r>
            <a:endParaRPr lang="tr-TR" sz="2400" dirty="0">
              <a:solidFill>
                <a:schemeClr val="bg2">
                  <a:lumMod val="10000"/>
                </a:schemeClr>
              </a:solidFill>
            </a:endParaRPr>
          </a:p>
        </p:txBody>
      </p:sp>
      <p:sp>
        <p:nvSpPr>
          <p:cNvPr id="8" name="7 Altbilgi Yer Tutucusu"/>
          <p:cNvSpPr>
            <a:spLocks noGrp="1"/>
          </p:cNvSpPr>
          <p:nvPr>
            <p:ph type="ftr" sz="quarter" idx="11"/>
          </p:nvPr>
        </p:nvSpPr>
        <p:spPr/>
        <p:txBody>
          <a:bodyPr/>
          <a:lstStyle/>
          <a:p>
            <a:r>
              <a:rPr lang="tr-TR" smtClean="0"/>
              <a:t>Şubat 2019</a:t>
            </a:r>
            <a:endParaRPr lang="tr-TR" dirty="0"/>
          </a:p>
        </p:txBody>
      </p:sp>
      <p:pic>
        <p:nvPicPr>
          <p:cNvPr id="2" name="Resim 1"/>
          <p:cNvPicPr>
            <a:picLocks noChangeAspect="1"/>
          </p:cNvPicPr>
          <p:nvPr/>
        </p:nvPicPr>
        <p:blipFill>
          <a:blip r:embed="rId3"/>
          <a:stretch>
            <a:fillRect/>
          </a:stretch>
        </p:blipFill>
        <p:spPr>
          <a:xfrm>
            <a:off x="6516216" y="1772816"/>
            <a:ext cx="2201040" cy="3078483"/>
          </a:xfrm>
          <a:prstGeom prst="rect">
            <a:avLst/>
          </a:prstGeom>
        </p:spPr>
      </p:pic>
    </p:spTree>
    <p:extLst>
      <p:ext uri="{BB962C8B-B14F-4D97-AF65-F5344CB8AC3E}">
        <p14:creationId xmlns:p14="http://schemas.microsoft.com/office/powerpoint/2010/main" xmlns="" val="172346354"/>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a:xfrm>
            <a:off x="3131840" y="6324062"/>
            <a:ext cx="2895600" cy="365125"/>
          </a:xfrm>
        </p:spPr>
        <p:txBody>
          <a:bodyPr/>
          <a:lstStyle/>
          <a:p>
            <a:r>
              <a:rPr lang="tr-TR" smtClean="0"/>
              <a:t>Şubat 2019</a:t>
            </a:r>
            <a:endParaRPr lang="tr-TR" dirty="0"/>
          </a:p>
        </p:txBody>
      </p:sp>
      <p:sp>
        <p:nvSpPr>
          <p:cNvPr id="6" name="5 Dikdörtgen"/>
          <p:cNvSpPr/>
          <p:nvPr/>
        </p:nvSpPr>
        <p:spPr>
          <a:xfrm>
            <a:off x="622084" y="795266"/>
            <a:ext cx="8522461" cy="523220"/>
          </a:xfrm>
          <a:prstGeom prst="rect">
            <a:avLst/>
          </a:prstGeom>
        </p:spPr>
        <p:txBody>
          <a:bodyPr wrap="none">
            <a:spAutoFit/>
          </a:bodyPr>
          <a:lstStyle/>
          <a:p>
            <a:r>
              <a:rPr lang="tr-TR" sz="2700" b="1" dirty="0">
                <a:solidFill>
                  <a:srgbClr val="0070C0"/>
                </a:solidFill>
              </a:rPr>
              <a:t>LİHKAB VE SHKMMB TARAFINDAN YAPILACAK İŞLEMLER</a:t>
            </a:r>
          </a:p>
        </p:txBody>
      </p:sp>
      <p:sp>
        <p:nvSpPr>
          <p:cNvPr id="5" name="Dikdörtgen 4"/>
          <p:cNvSpPr/>
          <p:nvPr/>
        </p:nvSpPr>
        <p:spPr>
          <a:xfrm>
            <a:off x="323528" y="880592"/>
            <a:ext cx="8496944" cy="4493538"/>
          </a:xfrm>
          <a:prstGeom prst="rect">
            <a:avLst/>
          </a:prstGeom>
        </p:spPr>
        <p:txBody>
          <a:bodyPr wrap="square">
            <a:spAutoFit/>
          </a:bodyPr>
          <a:lstStyle/>
          <a:p>
            <a:pPr fontAlgn="base">
              <a:spcBef>
                <a:spcPct val="0"/>
              </a:spcBef>
              <a:spcAft>
                <a:spcPct val="0"/>
              </a:spcAft>
              <a:tabLst>
                <a:tab pos="625475" algn="l"/>
              </a:tabLst>
            </a:pPr>
            <a:r>
              <a:rPr lang="tr-TR" sz="2600" dirty="0"/>
              <a:t> </a:t>
            </a:r>
          </a:p>
          <a:p>
            <a:pPr algn="ctr" fontAlgn="base">
              <a:spcBef>
                <a:spcPct val="0"/>
              </a:spcBef>
              <a:spcAft>
                <a:spcPct val="0"/>
              </a:spcAft>
              <a:tabLst>
                <a:tab pos="625475" algn="l"/>
              </a:tabLst>
            </a:pPr>
            <a:r>
              <a:rPr lang="tr-TR" sz="2600" b="1" dirty="0"/>
              <a:t>LİHKAB/</a:t>
            </a:r>
            <a:r>
              <a:rPr lang="tr-TR" sz="2600" b="1" dirty="0" err="1"/>
              <a:t>SHKMMB'larca</a:t>
            </a:r>
            <a:r>
              <a:rPr lang="tr-TR" sz="2600" b="1" dirty="0"/>
              <a:t> zemin tespit tutanağı düzenlenebilmesi için;</a:t>
            </a:r>
          </a:p>
          <a:p>
            <a:pPr algn="just" fontAlgn="base">
              <a:spcBef>
                <a:spcPct val="0"/>
              </a:spcBef>
              <a:spcAft>
                <a:spcPct val="0"/>
              </a:spcAft>
              <a:tabLst>
                <a:tab pos="625475" algn="l"/>
              </a:tabLst>
            </a:pPr>
            <a:r>
              <a:rPr lang="tr-TR" sz="2600" dirty="0"/>
              <a:t>Tebliğ'in 6'ncı maddesinin 4/c bendi gereğince imar planlarında umumi hizmet alanlarına denk gelen alanların terk edildiğine ilişkin ilgili belediyesinden alınan belge aranacak olup yapı kayıt belgesi alınan yapıların üzerinde bulunduğu taşınmazın imar planında umumi hizmet alanlarına </a:t>
            </a:r>
            <a:r>
              <a:rPr lang="tr-TR" sz="2600" dirty="0" smtClean="0"/>
              <a:t>denk </a:t>
            </a:r>
            <a:r>
              <a:rPr lang="tr-TR" sz="2600" dirty="0"/>
              <a:t>gelen kısımlarının bulunması halinde bu kısımların 3194 sayılı İmar Kanunu gereğince 2010/22 Sayılı Genelgede açıklandığı şekilde terk edilmiş olması gerekmektedir. </a:t>
            </a: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a:xfrm>
            <a:off x="3131840" y="6324062"/>
            <a:ext cx="2895600" cy="365125"/>
          </a:xfrm>
        </p:spPr>
        <p:txBody>
          <a:bodyPr/>
          <a:lstStyle/>
          <a:p>
            <a:r>
              <a:rPr lang="tr-TR" smtClean="0"/>
              <a:t>Şubat 2019</a:t>
            </a:r>
            <a:endParaRPr lang="tr-TR" dirty="0"/>
          </a:p>
        </p:txBody>
      </p:sp>
      <p:sp>
        <p:nvSpPr>
          <p:cNvPr id="6" name="5 Dikdörtgen"/>
          <p:cNvSpPr/>
          <p:nvPr/>
        </p:nvSpPr>
        <p:spPr>
          <a:xfrm>
            <a:off x="617520" y="969601"/>
            <a:ext cx="8522461" cy="523220"/>
          </a:xfrm>
          <a:prstGeom prst="rect">
            <a:avLst/>
          </a:prstGeom>
        </p:spPr>
        <p:txBody>
          <a:bodyPr wrap="none">
            <a:spAutoFit/>
          </a:bodyPr>
          <a:lstStyle/>
          <a:p>
            <a:r>
              <a:rPr lang="tr-TR" sz="2700" b="1" dirty="0">
                <a:solidFill>
                  <a:srgbClr val="0070C0"/>
                </a:solidFill>
              </a:rPr>
              <a:t>LİHKAB VE SHKMMB TARAFINDAN YAPILACAK İŞLEMLER</a:t>
            </a:r>
          </a:p>
        </p:txBody>
      </p:sp>
      <p:sp>
        <p:nvSpPr>
          <p:cNvPr id="5" name="Dikdörtgen 4"/>
          <p:cNvSpPr/>
          <p:nvPr/>
        </p:nvSpPr>
        <p:spPr>
          <a:xfrm>
            <a:off x="796842" y="1782395"/>
            <a:ext cx="7550316" cy="3293209"/>
          </a:xfrm>
          <a:prstGeom prst="rect">
            <a:avLst/>
          </a:prstGeom>
        </p:spPr>
        <p:txBody>
          <a:bodyPr wrap="square">
            <a:spAutoFit/>
          </a:bodyPr>
          <a:lstStyle/>
          <a:p>
            <a:pPr algn="just" fontAlgn="base">
              <a:spcBef>
                <a:spcPct val="0"/>
              </a:spcBef>
              <a:spcAft>
                <a:spcPct val="0"/>
              </a:spcAft>
              <a:tabLst>
                <a:tab pos="625475" algn="l"/>
              </a:tabLst>
            </a:pPr>
            <a:r>
              <a:rPr lang="tr-TR" sz="2600" dirty="0"/>
              <a:t>Bu sebeple öncelikle LİHKAB/</a:t>
            </a:r>
            <a:r>
              <a:rPr lang="tr-TR" sz="2600" dirty="0" err="1"/>
              <a:t>SHKMMB'larca</a:t>
            </a:r>
            <a:r>
              <a:rPr lang="tr-TR" sz="2600" dirty="0"/>
              <a:t> taşınmazın imar planında umumi hizmet alanlarına denk gelen kısmı olup olmadığı araştırılacak, denk gelen alan yoksa Zemin Tespit Tutanağının uygun bir yerinde bu yönde belirtme yaparak imzalayacaklar, denk gelen alan varsa gerekli terk işlemleri için müracaat </a:t>
            </a:r>
            <a:r>
              <a:rPr lang="tr-TR" sz="2600" dirty="0" smtClean="0"/>
              <a:t>sahibini ilgili </a:t>
            </a:r>
            <a:r>
              <a:rPr lang="tr-TR" sz="2600" dirty="0"/>
              <a:t>belediye/kurumuna yönlendireceklerdir</a:t>
            </a:r>
          </a:p>
        </p:txBody>
      </p:sp>
    </p:spTree>
    <p:extLst>
      <p:ext uri="{BB962C8B-B14F-4D97-AF65-F5344CB8AC3E}">
        <p14:creationId xmlns:p14="http://schemas.microsoft.com/office/powerpoint/2010/main" xmlns="" val="998637651"/>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xmlns="" id="{4BE9A02F-1A81-4DE0-B58E-A4A819DDFC9A}"/>
              </a:ext>
            </a:extLst>
          </p:cNvPr>
          <p:cNvSpPr>
            <a:spLocks noGrp="1"/>
          </p:cNvSpPr>
          <p:nvPr>
            <p:ph type="title"/>
          </p:nvPr>
        </p:nvSpPr>
        <p:spPr/>
        <p:txBody>
          <a:bodyPr>
            <a:normAutofit/>
          </a:bodyPr>
          <a:lstStyle/>
          <a:p>
            <a:r>
              <a:rPr lang="tr-TR" sz="2600" b="1" dirty="0"/>
              <a:t>Yola Terki Bulunan Parsel</a:t>
            </a:r>
          </a:p>
        </p:txBody>
      </p:sp>
      <p:pic>
        <p:nvPicPr>
          <p:cNvPr id="5" name="İçerik Yer Tutucusu 4">
            <a:extLst>
              <a:ext uri="{FF2B5EF4-FFF2-40B4-BE49-F238E27FC236}">
                <a16:creationId xmlns:a16="http://schemas.microsoft.com/office/drawing/2014/main" xmlns="" id="{E0A661CA-B37B-4838-ACBD-3AFC727BD977}"/>
              </a:ext>
            </a:extLst>
          </p:cNvPr>
          <p:cNvPicPr>
            <a:picLocks noGrp="1"/>
          </p:cNvPicPr>
          <p:nvPr>
            <p:ph idx="1"/>
          </p:nvPr>
        </p:nvPicPr>
        <p:blipFill>
          <a:blip r:embed="rId2"/>
          <a:srcRect l="4150" t="9843" b="14764"/>
          <a:stretch>
            <a:fillRect/>
          </a:stretch>
        </p:blipFill>
        <p:spPr bwMode="auto">
          <a:xfrm>
            <a:off x="0" y="1417638"/>
            <a:ext cx="9144000" cy="4747666"/>
          </a:xfrm>
          <a:prstGeom prst="rect">
            <a:avLst/>
          </a:prstGeom>
          <a:noFill/>
          <a:ln w="9525">
            <a:noFill/>
            <a:miter lim="800000"/>
            <a:headEnd/>
            <a:tailEnd/>
          </a:ln>
        </p:spPr>
      </p:pic>
      <p:pic>
        <p:nvPicPr>
          <p:cNvPr id="6" name="Resim 5">
            <a:extLst>
              <a:ext uri="{FF2B5EF4-FFF2-40B4-BE49-F238E27FC236}">
                <a16:creationId xmlns:a16="http://schemas.microsoft.com/office/drawing/2014/main" xmlns="" id="{97BD94CC-53E0-4528-8FE5-00935F261B9A}"/>
              </a:ext>
            </a:extLst>
          </p:cNvPr>
          <p:cNvPicPr/>
          <p:nvPr/>
        </p:nvPicPr>
        <p:blipFill>
          <a:blip r:embed="rId3"/>
          <a:srcRect l="4150" t="9843" r="2767" b="14764"/>
          <a:stretch>
            <a:fillRect/>
          </a:stretch>
        </p:blipFill>
        <p:spPr bwMode="auto">
          <a:xfrm>
            <a:off x="14709" y="1417638"/>
            <a:ext cx="9144000" cy="4747666"/>
          </a:xfrm>
          <a:prstGeom prst="rect">
            <a:avLst/>
          </a:prstGeom>
          <a:noFill/>
          <a:ln w="9525">
            <a:noFill/>
            <a:miter lim="800000"/>
            <a:headEnd/>
            <a:tailEnd/>
          </a:ln>
        </p:spPr>
      </p:pic>
      <p:pic>
        <p:nvPicPr>
          <p:cNvPr id="7" name="Resim 6">
            <a:extLst>
              <a:ext uri="{FF2B5EF4-FFF2-40B4-BE49-F238E27FC236}">
                <a16:creationId xmlns:a16="http://schemas.microsoft.com/office/drawing/2014/main" xmlns="" id="{BE2624BE-0CB6-434F-8F53-1C5EFC1E9B13}"/>
              </a:ext>
            </a:extLst>
          </p:cNvPr>
          <p:cNvPicPr/>
          <p:nvPr/>
        </p:nvPicPr>
        <p:blipFill>
          <a:blip r:embed="rId4"/>
          <a:srcRect l="4150" t="9843" r="2767" b="14764"/>
          <a:stretch>
            <a:fillRect/>
          </a:stretch>
        </p:blipFill>
        <p:spPr bwMode="auto">
          <a:xfrm>
            <a:off x="14709" y="1417638"/>
            <a:ext cx="9114582" cy="4747666"/>
          </a:xfrm>
          <a:prstGeom prst="rect">
            <a:avLst/>
          </a:prstGeom>
          <a:noFill/>
          <a:ln w="9525">
            <a:noFill/>
            <a:miter lim="800000"/>
            <a:headEnd/>
            <a:tailEnd/>
          </a:ln>
        </p:spPr>
      </p:pic>
      <p:pic>
        <p:nvPicPr>
          <p:cNvPr id="8" name="Resim 7">
            <a:extLst>
              <a:ext uri="{FF2B5EF4-FFF2-40B4-BE49-F238E27FC236}">
                <a16:creationId xmlns:a16="http://schemas.microsoft.com/office/drawing/2014/main" xmlns="" id="{22F9DB95-64E5-43A9-9CB3-338F7EFB0AE8}"/>
              </a:ext>
            </a:extLst>
          </p:cNvPr>
          <p:cNvPicPr/>
          <p:nvPr/>
        </p:nvPicPr>
        <p:blipFill>
          <a:blip r:embed="rId5"/>
          <a:srcRect l="4150" t="9843" r="2767" b="14764"/>
          <a:stretch>
            <a:fillRect/>
          </a:stretch>
        </p:blipFill>
        <p:spPr bwMode="auto">
          <a:xfrm>
            <a:off x="597644" y="1140880"/>
            <a:ext cx="8103865" cy="4576240"/>
          </a:xfrm>
          <a:prstGeom prst="rect">
            <a:avLst/>
          </a:prstGeom>
          <a:noFill/>
          <a:ln w="9525">
            <a:noFill/>
            <a:miter lim="800000"/>
            <a:headEnd/>
            <a:tailEnd/>
          </a:ln>
        </p:spPr>
      </p:pic>
      <p:sp>
        <p:nvSpPr>
          <p:cNvPr id="9" name="8 Altbilgi Yer Tutucusu"/>
          <p:cNvSpPr>
            <a:spLocks noGrp="1"/>
          </p:cNvSpPr>
          <p:nvPr>
            <p:ph type="ftr" sz="quarter" idx="11"/>
          </p:nvPr>
        </p:nvSpPr>
        <p:spPr/>
        <p:txBody>
          <a:bodyPr/>
          <a:lstStyle/>
          <a:p>
            <a:r>
              <a:rPr lang="tr-TR" smtClean="0"/>
              <a:t>Şubat 2019</a:t>
            </a:r>
            <a:endParaRPr lang="tr-TR" dirty="0"/>
          </a:p>
        </p:txBody>
      </p:sp>
    </p:spTree>
    <p:extLst>
      <p:ext uri="{BB962C8B-B14F-4D97-AF65-F5344CB8AC3E}">
        <p14:creationId xmlns:p14="http://schemas.microsoft.com/office/powerpoint/2010/main" xmlns="" val="3599448853"/>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a:xfrm>
            <a:off x="3131840" y="6324062"/>
            <a:ext cx="2895600" cy="365125"/>
          </a:xfrm>
        </p:spPr>
        <p:txBody>
          <a:bodyPr/>
          <a:lstStyle/>
          <a:p>
            <a:r>
              <a:rPr lang="tr-TR" smtClean="0"/>
              <a:t>Şubat 2019</a:t>
            </a:r>
            <a:endParaRPr lang="tr-TR" dirty="0"/>
          </a:p>
        </p:txBody>
      </p:sp>
      <p:sp>
        <p:nvSpPr>
          <p:cNvPr id="6" name="5 Dikdörtgen"/>
          <p:cNvSpPr/>
          <p:nvPr/>
        </p:nvSpPr>
        <p:spPr>
          <a:xfrm>
            <a:off x="617520" y="969601"/>
            <a:ext cx="8522461" cy="523220"/>
          </a:xfrm>
          <a:prstGeom prst="rect">
            <a:avLst/>
          </a:prstGeom>
        </p:spPr>
        <p:txBody>
          <a:bodyPr wrap="none">
            <a:spAutoFit/>
          </a:bodyPr>
          <a:lstStyle/>
          <a:p>
            <a:r>
              <a:rPr lang="tr-TR" sz="2700" b="1" dirty="0">
                <a:solidFill>
                  <a:srgbClr val="0070C0"/>
                </a:solidFill>
              </a:rPr>
              <a:t>LİHKAB VE SHKMMB TARAFINDAN YAPILACAK İŞLEMLER</a:t>
            </a:r>
          </a:p>
        </p:txBody>
      </p:sp>
      <p:sp>
        <p:nvSpPr>
          <p:cNvPr id="2" name="Dikdörtgen 1"/>
          <p:cNvSpPr/>
          <p:nvPr/>
        </p:nvSpPr>
        <p:spPr>
          <a:xfrm>
            <a:off x="755576" y="1430415"/>
            <a:ext cx="7992888" cy="4493538"/>
          </a:xfrm>
          <a:prstGeom prst="rect">
            <a:avLst/>
          </a:prstGeom>
        </p:spPr>
        <p:txBody>
          <a:bodyPr wrap="square">
            <a:spAutoFit/>
          </a:bodyPr>
          <a:lstStyle/>
          <a:p>
            <a:pPr indent="228600" algn="just">
              <a:spcAft>
                <a:spcPts val="0"/>
              </a:spcAft>
            </a:pPr>
            <a:r>
              <a:rPr lang="tr-TR" sz="2600" dirty="0"/>
              <a:t>Hazineye ait sosyal donatı için tahsisli araziler üzerinde bulunan yapılar hariç olmak üzere, yola veya yeşil alana tecavüzlü olan yapılar için cins değişikliği ve kat mülkiyeti tesisi işlemlerinin yapılabileceği, bu tür işlemlerde zemin tespit tutanağının düşünceler sütununa ve tapu kütüğünün beyanlar hanesine "3194 Sayılı Kanunun Geçici 16. Maddesi uyarınca düzenlenen yapı kayıt belgesine istinaden yapıldığı, yapının yola veya yeşil alana tecavüzlü olduğu ve yapının yıkılması veya tecavüzün giderilmesi halinde belirtmenin kaldırılacağı" şeklinde belirtme yapılarak tescil işlemi yapılabilecektir.</a:t>
            </a:r>
          </a:p>
        </p:txBody>
      </p:sp>
    </p:spTree>
    <p:extLst>
      <p:ext uri="{BB962C8B-B14F-4D97-AF65-F5344CB8AC3E}">
        <p14:creationId xmlns:p14="http://schemas.microsoft.com/office/powerpoint/2010/main" xmlns="" val="210902958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a16="http://schemas.microsoft.com/office/drawing/2014/main" xmlns="" id="{AFD0224A-31A0-4956-A266-0AF2AB484F1C}"/>
              </a:ext>
            </a:extLst>
          </p:cNvPr>
          <p:cNvSpPr>
            <a:spLocks noGrp="1"/>
          </p:cNvSpPr>
          <p:nvPr>
            <p:ph type="title"/>
          </p:nvPr>
        </p:nvSpPr>
        <p:spPr/>
        <p:txBody>
          <a:bodyPr>
            <a:normAutofit/>
          </a:bodyPr>
          <a:lstStyle/>
          <a:p>
            <a:r>
              <a:rPr lang="tr-TR" sz="2600" b="1" dirty="0"/>
              <a:t>Yola Tecavüzlü Yapı</a:t>
            </a:r>
          </a:p>
        </p:txBody>
      </p:sp>
      <p:pic>
        <p:nvPicPr>
          <p:cNvPr id="5" name="İçerik Yer Tutucusu 4">
            <a:extLst>
              <a:ext uri="{FF2B5EF4-FFF2-40B4-BE49-F238E27FC236}">
                <a16:creationId xmlns:a16="http://schemas.microsoft.com/office/drawing/2014/main" xmlns="" id="{2AD7FD06-429C-40A6-A76E-A1547708AD38}"/>
              </a:ext>
            </a:extLst>
          </p:cNvPr>
          <p:cNvPicPr>
            <a:picLocks noGrp="1"/>
          </p:cNvPicPr>
          <p:nvPr>
            <p:ph idx="1"/>
          </p:nvPr>
        </p:nvPicPr>
        <p:blipFill>
          <a:blip r:embed="rId2"/>
          <a:srcRect l="4150" t="9843" r="2767" b="14764"/>
          <a:stretch>
            <a:fillRect/>
          </a:stretch>
        </p:blipFill>
        <p:spPr bwMode="auto">
          <a:xfrm>
            <a:off x="23378" y="1417638"/>
            <a:ext cx="9144000" cy="4747666"/>
          </a:xfrm>
          <a:prstGeom prst="rect">
            <a:avLst/>
          </a:prstGeom>
          <a:noFill/>
          <a:ln w="9525">
            <a:noFill/>
            <a:miter lim="800000"/>
            <a:headEnd/>
            <a:tailEnd/>
          </a:ln>
        </p:spPr>
      </p:pic>
      <p:pic>
        <p:nvPicPr>
          <p:cNvPr id="6" name="Resim 5">
            <a:extLst>
              <a:ext uri="{FF2B5EF4-FFF2-40B4-BE49-F238E27FC236}">
                <a16:creationId xmlns:a16="http://schemas.microsoft.com/office/drawing/2014/main" xmlns="" id="{D5D378E0-545D-465E-8656-71D5BE4EBE73}"/>
              </a:ext>
            </a:extLst>
          </p:cNvPr>
          <p:cNvPicPr/>
          <p:nvPr/>
        </p:nvPicPr>
        <p:blipFill>
          <a:blip r:embed="rId3"/>
          <a:srcRect l="4150" t="9843" r="2767" b="14764"/>
          <a:stretch>
            <a:fillRect/>
          </a:stretch>
        </p:blipFill>
        <p:spPr bwMode="auto">
          <a:xfrm>
            <a:off x="0" y="1417638"/>
            <a:ext cx="9144000" cy="4747666"/>
          </a:xfrm>
          <a:prstGeom prst="rect">
            <a:avLst/>
          </a:prstGeom>
          <a:noFill/>
          <a:ln w="9525">
            <a:noFill/>
            <a:miter lim="800000"/>
            <a:headEnd/>
            <a:tailEnd/>
          </a:ln>
        </p:spPr>
      </p:pic>
      <p:pic>
        <p:nvPicPr>
          <p:cNvPr id="9" name="Resim 8">
            <a:extLst>
              <a:ext uri="{FF2B5EF4-FFF2-40B4-BE49-F238E27FC236}">
                <a16:creationId xmlns:a16="http://schemas.microsoft.com/office/drawing/2014/main" xmlns="" id="{B41C8195-4995-4FB4-8032-20E69C5C3C8C}"/>
              </a:ext>
            </a:extLst>
          </p:cNvPr>
          <p:cNvPicPr/>
          <p:nvPr/>
        </p:nvPicPr>
        <p:blipFill>
          <a:blip r:embed="rId4"/>
          <a:srcRect l="4150" t="9843" r="2767" b="14764"/>
          <a:stretch>
            <a:fillRect/>
          </a:stretch>
        </p:blipFill>
        <p:spPr bwMode="auto">
          <a:xfrm>
            <a:off x="23378" y="1285860"/>
            <a:ext cx="9120622" cy="4747666"/>
          </a:xfrm>
          <a:prstGeom prst="rect">
            <a:avLst/>
          </a:prstGeom>
          <a:noFill/>
          <a:ln w="9525">
            <a:noFill/>
            <a:miter lim="800000"/>
            <a:headEnd/>
            <a:tailEnd/>
          </a:ln>
        </p:spPr>
      </p:pic>
      <p:sp>
        <p:nvSpPr>
          <p:cNvPr id="7" name="6 Altbilgi Yer Tutucusu"/>
          <p:cNvSpPr>
            <a:spLocks noGrp="1"/>
          </p:cNvSpPr>
          <p:nvPr>
            <p:ph type="ftr" sz="quarter" idx="11"/>
          </p:nvPr>
        </p:nvSpPr>
        <p:spPr/>
        <p:txBody>
          <a:bodyPr/>
          <a:lstStyle/>
          <a:p>
            <a:r>
              <a:rPr lang="tr-TR" smtClean="0"/>
              <a:t>Şubat 2019</a:t>
            </a:r>
            <a:endParaRPr lang="tr-TR" dirty="0"/>
          </a:p>
        </p:txBody>
      </p:sp>
    </p:spTree>
    <p:extLst>
      <p:ext uri="{BB962C8B-B14F-4D97-AF65-F5344CB8AC3E}">
        <p14:creationId xmlns:p14="http://schemas.microsoft.com/office/powerpoint/2010/main" xmlns="" val="20422546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a:xfrm>
            <a:off x="3131840" y="6324062"/>
            <a:ext cx="2895600" cy="365125"/>
          </a:xfrm>
        </p:spPr>
        <p:txBody>
          <a:bodyPr/>
          <a:lstStyle/>
          <a:p>
            <a:r>
              <a:rPr lang="tr-TR" smtClean="0"/>
              <a:t>Şubat 2019</a:t>
            </a:r>
            <a:endParaRPr lang="tr-TR" dirty="0"/>
          </a:p>
        </p:txBody>
      </p:sp>
      <p:sp>
        <p:nvSpPr>
          <p:cNvPr id="5" name="4 Dikdörtgen"/>
          <p:cNvSpPr/>
          <p:nvPr/>
        </p:nvSpPr>
        <p:spPr>
          <a:xfrm>
            <a:off x="1350175" y="1916832"/>
            <a:ext cx="7072362" cy="3293209"/>
          </a:xfrm>
          <a:prstGeom prst="rect">
            <a:avLst/>
          </a:prstGeom>
        </p:spPr>
        <p:txBody>
          <a:bodyPr wrap="square">
            <a:spAutoFit/>
          </a:bodyPr>
          <a:lstStyle/>
          <a:p>
            <a:pPr lvl="0">
              <a:spcBef>
                <a:spcPts val="1200"/>
              </a:spcBef>
              <a:spcAft>
                <a:spcPts val="1200"/>
              </a:spcAft>
              <a:buClr>
                <a:schemeClr val="accent6">
                  <a:lumMod val="75000"/>
                </a:schemeClr>
              </a:buClr>
              <a:defRPr/>
            </a:pPr>
            <a:r>
              <a:rPr lang="tr-TR" sz="3200" b="1" dirty="0">
                <a:solidFill>
                  <a:srgbClr val="0070C0"/>
                </a:solidFill>
              </a:rPr>
              <a:t>İMAR BARIŞI </a:t>
            </a:r>
            <a:r>
              <a:rPr lang="tr-TR" sz="3200" b="1" dirty="0" smtClean="0">
                <a:solidFill>
                  <a:srgbClr val="0070C0"/>
                </a:solidFill>
              </a:rPr>
              <a:t>NEDİR?</a:t>
            </a:r>
            <a:endParaRPr lang="tr-TR" sz="3200" dirty="0">
              <a:solidFill>
                <a:srgbClr val="0070C0"/>
              </a:solidFill>
            </a:endParaRPr>
          </a:p>
          <a:p>
            <a:pPr algn="just">
              <a:spcBef>
                <a:spcPts val="1200"/>
              </a:spcBef>
              <a:spcAft>
                <a:spcPts val="1200"/>
              </a:spcAft>
              <a:buClr>
                <a:schemeClr val="accent6">
                  <a:lumMod val="75000"/>
                </a:schemeClr>
              </a:buClr>
              <a:defRPr/>
            </a:pPr>
            <a:r>
              <a:rPr lang="tr-TR" sz="2600" dirty="0" smtClean="0"/>
              <a:t>Afet risklerine hazırlık kapsamında ruhsatsız </a:t>
            </a:r>
            <a:r>
              <a:rPr lang="tr-TR" sz="2600" dirty="0"/>
              <a:t>veya ruhsat ve eklerine aykırı </a:t>
            </a:r>
            <a:r>
              <a:rPr lang="tr-TR" sz="2600" dirty="0" smtClean="0"/>
              <a:t>olarak 31/12/2017 tarihinden önce yapılmış olan </a:t>
            </a:r>
            <a:r>
              <a:rPr lang="tr-TR" sz="2600" dirty="0"/>
              <a:t>yapılara Yapı Kayıt Belgesi düzenlenerek </a:t>
            </a:r>
            <a:r>
              <a:rPr lang="tr-TR" sz="2600" dirty="0" smtClean="0"/>
              <a:t>yapıların </a:t>
            </a:r>
            <a:r>
              <a:rPr lang="tr-TR" sz="2600" dirty="0"/>
              <a:t>kayıt altına alınması yoluyla </a:t>
            </a:r>
            <a:r>
              <a:rPr lang="tr-TR" sz="2600" dirty="0" smtClean="0"/>
              <a:t>yapı sahiplerinin imar </a:t>
            </a:r>
            <a:r>
              <a:rPr lang="tr-TR" sz="2600" dirty="0"/>
              <a:t>sorunlarının çözülmesi hedeflenmektedir.</a:t>
            </a:r>
          </a:p>
        </p:txBody>
      </p:sp>
      <p:sp>
        <p:nvSpPr>
          <p:cNvPr id="2" name="Unvan 1"/>
          <p:cNvSpPr>
            <a:spLocks noGrp="1"/>
          </p:cNvSpPr>
          <p:nvPr>
            <p:ph type="title"/>
          </p:nvPr>
        </p:nvSpPr>
        <p:spPr/>
        <p:txBody>
          <a:bodyPr/>
          <a:lstStyle/>
          <a:p>
            <a:endParaRPr lang="tr-T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pPr algn="just"/>
            <a:r>
              <a:rPr lang="tr-TR" sz="2600" dirty="0" smtClean="0"/>
              <a:t>Değişikliği talebinde bulunulan yapının bulunduğu parselin veya yapının tamamının mevcut imar planına göre umumi hizmet alanlarında kalması halinde, 3194 Sayılı İmar Kanununun Geçici 16.maddesi hükümleri bu yerlerin taşınmazın kaydından terk işlemlerinin sağlanmasını öngördüğü ancak, bu terk işlemlerinin sağlanması halinde üzerinde tescil yapılacak parsel kalmayacağından cins değişikliği işlemi yasal yönden yapılamayacaktır.</a:t>
            </a:r>
            <a:endParaRPr lang="tr-TR" sz="2600" dirty="0"/>
          </a:p>
        </p:txBody>
      </p:sp>
      <p:sp>
        <p:nvSpPr>
          <p:cNvPr id="3" name="2 Altbilgi Yer Tutucusu"/>
          <p:cNvSpPr>
            <a:spLocks noGrp="1"/>
          </p:cNvSpPr>
          <p:nvPr>
            <p:ph type="ftr" sz="quarter" idx="11"/>
          </p:nvPr>
        </p:nvSpPr>
        <p:spPr/>
        <p:txBody>
          <a:bodyPr/>
          <a:lstStyle/>
          <a:p>
            <a:r>
              <a:rPr lang="tr-TR" smtClean="0"/>
              <a:t>Şubat 2019</a:t>
            </a:r>
            <a:endParaRPr lang="tr-TR" dirty="0"/>
          </a:p>
        </p:txBody>
      </p:sp>
      <p:sp>
        <p:nvSpPr>
          <p:cNvPr id="4" name="3 Başlık"/>
          <p:cNvSpPr>
            <a:spLocks noGrp="1"/>
          </p:cNvSpPr>
          <p:nvPr>
            <p:ph type="title"/>
          </p:nvPr>
        </p:nvSpPr>
        <p:spPr>
          <a:xfrm>
            <a:off x="428596" y="500042"/>
            <a:ext cx="8229600" cy="1143000"/>
          </a:xfrm>
        </p:spPr>
        <p:txBody>
          <a:bodyPr>
            <a:normAutofit/>
          </a:bodyPr>
          <a:lstStyle/>
          <a:p>
            <a:r>
              <a:rPr lang="tr-TR" sz="2200" b="1" dirty="0" smtClean="0"/>
              <a:t>Plan gereğince tamamen umumi  hizmet alanında kalan</a:t>
            </a:r>
            <a:br>
              <a:rPr lang="tr-TR" sz="2200" b="1" dirty="0" smtClean="0"/>
            </a:br>
            <a:r>
              <a:rPr lang="tr-TR" sz="2200" b="1" dirty="0" smtClean="0"/>
              <a:t> parsel veya  yapı </a:t>
            </a:r>
            <a:endParaRPr lang="tr-TR" sz="2200" dirty="0"/>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xmlns="" id="{B15FBE68-3C1E-45C3-96EF-BFFF79EF97EA}"/>
              </a:ext>
            </a:extLst>
          </p:cNvPr>
          <p:cNvPicPr>
            <a:picLocks noGrp="1"/>
          </p:cNvPicPr>
          <p:nvPr>
            <p:ph idx="1"/>
          </p:nvPr>
        </p:nvPicPr>
        <p:blipFill>
          <a:blip r:embed="rId2"/>
          <a:srcRect l="4150" t="9843" r="2767" b="14764"/>
          <a:stretch>
            <a:fillRect/>
          </a:stretch>
        </p:blipFill>
        <p:spPr bwMode="auto">
          <a:xfrm>
            <a:off x="35496" y="1417638"/>
            <a:ext cx="9108504" cy="4675658"/>
          </a:xfrm>
          <a:prstGeom prst="rect">
            <a:avLst/>
          </a:prstGeom>
          <a:noFill/>
          <a:ln w="9525">
            <a:noFill/>
            <a:miter lim="800000"/>
            <a:headEnd/>
            <a:tailEnd/>
          </a:ln>
        </p:spPr>
      </p:pic>
      <p:pic>
        <p:nvPicPr>
          <p:cNvPr id="7" name="Resim 6">
            <a:extLst>
              <a:ext uri="{FF2B5EF4-FFF2-40B4-BE49-F238E27FC236}">
                <a16:creationId xmlns:a16="http://schemas.microsoft.com/office/drawing/2014/main" xmlns="" id="{1C58BE30-873C-43FE-BB34-63B3C6C3437F}"/>
              </a:ext>
            </a:extLst>
          </p:cNvPr>
          <p:cNvPicPr/>
          <p:nvPr/>
        </p:nvPicPr>
        <p:blipFill>
          <a:blip r:embed="rId3"/>
          <a:srcRect l="4150" t="9843" r="2767" b="14764"/>
          <a:stretch>
            <a:fillRect/>
          </a:stretch>
        </p:blipFill>
        <p:spPr bwMode="auto">
          <a:xfrm>
            <a:off x="68500" y="1549165"/>
            <a:ext cx="9144000" cy="4675658"/>
          </a:xfrm>
          <a:prstGeom prst="rect">
            <a:avLst/>
          </a:prstGeom>
          <a:noFill/>
          <a:ln w="9525">
            <a:noFill/>
            <a:miter lim="800000"/>
            <a:headEnd/>
            <a:tailEnd/>
          </a:ln>
        </p:spPr>
      </p:pic>
      <p:sp>
        <p:nvSpPr>
          <p:cNvPr id="3" name="Alt Bilgi Yer Tutucusu 2">
            <a:extLst>
              <a:ext uri="{FF2B5EF4-FFF2-40B4-BE49-F238E27FC236}">
                <a16:creationId xmlns:a16="http://schemas.microsoft.com/office/drawing/2014/main" xmlns="" id="{FB086EE4-1A7B-43F1-B95F-446E30572624}"/>
              </a:ext>
            </a:extLst>
          </p:cNvPr>
          <p:cNvSpPr>
            <a:spLocks noGrp="1"/>
          </p:cNvSpPr>
          <p:nvPr>
            <p:ph type="ftr" sz="quarter" idx="11"/>
          </p:nvPr>
        </p:nvSpPr>
        <p:spPr/>
        <p:txBody>
          <a:bodyPr/>
          <a:lstStyle/>
          <a:p>
            <a:r>
              <a:rPr lang="tr-TR" smtClean="0"/>
              <a:t>Şubat 2019</a:t>
            </a:r>
            <a:endParaRPr lang="tr-TR"/>
          </a:p>
        </p:txBody>
      </p:sp>
      <p:sp>
        <p:nvSpPr>
          <p:cNvPr id="4" name="Unvan 3">
            <a:extLst>
              <a:ext uri="{FF2B5EF4-FFF2-40B4-BE49-F238E27FC236}">
                <a16:creationId xmlns:a16="http://schemas.microsoft.com/office/drawing/2014/main" xmlns="" id="{22C90988-13FC-4DAB-9909-CDCF916C0B78}"/>
              </a:ext>
            </a:extLst>
          </p:cNvPr>
          <p:cNvSpPr>
            <a:spLocks noGrp="1"/>
          </p:cNvSpPr>
          <p:nvPr>
            <p:ph type="title"/>
          </p:nvPr>
        </p:nvSpPr>
        <p:spPr>
          <a:xfrm>
            <a:off x="457200" y="557808"/>
            <a:ext cx="8229600" cy="1143000"/>
          </a:xfrm>
        </p:spPr>
        <p:txBody>
          <a:bodyPr>
            <a:normAutofit/>
          </a:bodyPr>
          <a:lstStyle/>
          <a:p>
            <a:r>
              <a:rPr lang="tr-TR" sz="2600" b="1" dirty="0"/>
              <a:t>Plan gereğince tamamen parkta kalan </a:t>
            </a:r>
            <a:r>
              <a:rPr lang="tr-TR" sz="2600" b="1" dirty="0" smtClean="0"/>
              <a:t>yapı </a:t>
            </a:r>
            <a:endParaRPr lang="tr-TR" sz="2600" b="1" dirty="0"/>
          </a:p>
        </p:txBody>
      </p:sp>
    </p:spTree>
    <p:extLst>
      <p:ext uri="{BB962C8B-B14F-4D97-AF65-F5344CB8AC3E}">
        <p14:creationId xmlns:p14="http://schemas.microsoft.com/office/powerpoint/2010/main" xmlns="" val="39392543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t>Şubat 2019</a:t>
            </a:r>
            <a:endParaRPr lang="tr-TR"/>
          </a:p>
        </p:txBody>
      </p:sp>
      <p:sp>
        <p:nvSpPr>
          <p:cNvPr id="4" name="Unvan 3"/>
          <p:cNvSpPr>
            <a:spLocks noGrp="1"/>
          </p:cNvSpPr>
          <p:nvPr>
            <p:ph type="title"/>
          </p:nvPr>
        </p:nvSpPr>
        <p:spPr>
          <a:xfrm>
            <a:off x="571472" y="928670"/>
            <a:ext cx="8229600" cy="1143000"/>
          </a:xfrm>
        </p:spPr>
        <p:txBody>
          <a:bodyPr>
            <a:noAutofit/>
          </a:bodyPr>
          <a:lstStyle/>
          <a:p>
            <a:r>
              <a:rPr lang="tr-TR" sz="2700" b="1" dirty="0">
                <a:solidFill>
                  <a:srgbClr val="0070C0"/>
                </a:solidFill>
              </a:rPr>
              <a:t>LİHKAB VE SHKMMB TARAFINDAN YAPILACAK İŞLEMLER</a:t>
            </a:r>
            <a:br>
              <a:rPr lang="tr-TR" sz="2700" b="1" dirty="0">
                <a:solidFill>
                  <a:srgbClr val="0070C0"/>
                </a:solidFill>
              </a:rPr>
            </a:br>
            <a:endParaRPr lang="tr-TR" sz="2700" dirty="0"/>
          </a:p>
        </p:txBody>
      </p:sp>
      <p:sp>
        <p:nvSpPr>
          <p:cNvPr id="5" name="İçerik Yer Tutucusu 4"/>
          <p:cNvSpPr>
            <a:spLocks noGrp="1"/>
          </p:cNvSpPr>
          <p:nvPr>
            <p:ph idx="1"/>
          </p:nvPr>
        </p:nvSpPr>
        <p:spPr>
          <a:xfrm>
            <a:off x="539552" y="1714376"/>
            <a:ext cx="7818092" cy="4824536"/>
          </a:xfrm>
        </p:spPr>
        <p:txBody>
          <a:bodyPr>
            <a:normAutofit/>
          </a:bodyPr>
          <a:lstStyle/>
          <a:p>
            <a:pPr algn="just"/>
            <a:endParaRPr lang="tr-TR" sz="2600" dirty="0"/>
          </a:p>
        </p:txBody>
      </p:sp>
      <p:pic>
        <p:nvPicPr>
          <p:cNvPr id="6" name="5 Resim"/>
          <p:cNvPicPr/>
          <p:nvPr/>
        </p:nvPicPr>
        <p:blipFill>
          <a:blip r:embed="rId2"/>
          <a:srcRect/>
          <a:stretch>
            <a:fillRect/>
          </a:stretch>
        </p:blipFill>
        <p:spPr bwMode="auto">
          <a:xfrm>
            <a:off x="1428728" y="2071678"/>
            <a:ext cx="6072230" cy="3786214"/>
          </a:xfrm>
          <a:prstGeom prst="rect">
            <a:avLst/>
          </a:prstGeom>
          <a:noFill/>
          <a:ln w="9525">
            <a:noFill/>
            <a:miter lim="800000"/>
            <a:headEnd/>
            <a:tailEnd/>
          </a:ln>
        </p:spPr>
      </p:pic>
    </p:spTree>
    <p:extLst>
      <p:ext uri="{BB962C8B-B14F-4D97-AF65-F5344CB8AC3E}">
        <p14:creationId xmlns:p14="http://schemas.microsoft.com/office/powerpoint/2010/main" xmlns="" val="1963467612"/>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755576" y="1484784"/>
            <a:ext cx="7416824" cy="3312369"/>
          </a:xfrm>
        </p:spPr>
        <p:txBody>
          <a:bodyPr>
            <a:normAutofit lnSpcReduction="10000"/>
          </a:bodyPr>
          <a:lstStyle/>
          <a:p>
            <a:pPr marL="0" indent="0" algn="just">
              <a:buNone/>
            </a:pPr>
            <a:endParaRPr lang="tr-TR" sz="2600" dirty="0"/>
          </a:p>
          <a:p>
            <a:pPr marL="0" indent="0" algn="just">
              <a:buNone/>
            </a:pPr>
            <a:r>
              <a:rPr lang="tr-TR" sz="2600" b="1" dirty="0" smtClean="0"/>
              <a:t>     Zemin Tespit </a:t>
            </a:r>
            <a:r>
              <a:rPr lang="tr-TR" sz="2600" b="1" dirty="0"/>
              <a:t>T</a:t>
            </a:r>
            <a:r>
              <a:rPr lang="tr-TR" sz="2600" b="1" dirty="0" smtClean="0"/>
              <a:t>utanağı </a:t>
            </a:r>
            <a:r>
              <a:rPr lang="tr-TR" sz="2600" b="1" dirty="0"/>
              <a:t>N</a:t>
            </a:r>
            <a:r>
              <a:rPr lang="tr-TR" sz="2600" b="1" dirty="0" smtClean="0"/>
              <a:t>edir</a:t>
            </a:r>
            <a:r>
              <a:rPr lang="tr-TR" sz="5000" b="1" dirty="0" smtClean="0"/>
              <a:t>?</a:t>
            </a:r>
            <a:endParaRPr lang="tr-TR" sz="5000" b="1" dirty="0"/>
          </a:p>
          <a:p>
            <a:pPr algn="just">
              <a:buFont typeface="Wingdings" panose="05000000000000000000" pitchFamily="2" charset="2"/>
              <a:buChar char="q"/>
            </a:pPr>
            <a:r>
              <a:rPr lang="tr-TR" sz="2600" dirty="0" smtClean="0"/>
              <a:t>Yapı Kayıt Belgesi ile zemin ve mimari proje uyumunu gösteren ve tescil sayfasını da içeren özel harita mühendislik büroları veya Lisanslı Harita Kadastro Büroları (LİHKAB) tarafından düzenlenmiş olan tutanaktır.</a:t>
            </a:r>
            <a:endParaRPr lang="tr-TR" sz="2600" dirty="0"/>
          </a:p>
        </p:txBody>
      </p:sp>
      <p:sp>
        <p:nvSpPr>
          <p:cNvPr id="3" name="Altbilgi Yer Tutucusu 2"/>
          <p:cNvSpPr>
            <a:spLocks noGrp="1"/>
          </p:cNvSpPr>
          <p:nvPr>
            <p:ph type="ftr" sz="quarter" idx="11"/>
          </p:nvPr>
        </p:nvSpPr>
        <p:spPr/>
        <p:txBody>
          <a:bodyPr/>
          <a:lstStyle/>
          <a:p>
            <a:r>
              <a:rPr lang="tr-TR" smtClean="0"/>
              <a:t>Şubat 2019</a:t>
            </a:r>
            <a:endParaRPr lang="tr-TR" dirty="0"/>
          </a:p>
        </p:txBody>
      </p:sp>
      <p:sp>
        <p:nvSpPr>
          <p:cNvPr id="4" name="Unvan 3"/>
          <p:cNvSpPr>
            <a:spLocks noGrp="1"/>
          </p:cNvSpPr>
          <p:nvPr>
            <p:ph type="title"/>
          </p:nvPr>
        </p:nvSpPr>
        <p:spPr>
          <a:xfrm>
            <a:off x="457200" y="675464"/>
            <a:ext cx="8229600" cy="1143000"/>
          </a:xfrm>
        </p:spPr>
        <p:txBody>
          <a:bodyPr>
            <a:normAutofit/>
          </a:bodyPr>
          <a:lstStyle/>
          <a:p>
            <a:r>
              <a:rPr lang="tr-TR" sz="2700" b="1" dirty="0">
                <a:solidFill>
                  <a:srgbClr val="0070C0"/>
                </a:solidFill>
              </a:rPr>
              <a:t>LİHKAB VE SHKMMB TARAFINDAN YAPILACAK İŞLEMLER</a:t>
            </a:r>
          </a:p>
        </p:txBody>
      </p:sp>
    </p:spTree>
    <p:extLst>
      <p:ext uri="{BB962C8B-B14F-4D97-AF65-F5344CB8AC3E}">
        <p14:creationId xmlns:p14="http://schemas.microsoft.com/office/powerpoint/2010/main" xmlns="" val="110592093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r>
              <a:rPr lang="tr-TR" smtClean="0"/>
              <a:t>Şubat 2019</a:t>
            </a:r>
            <a:endParaRPr lang="tr-TR" dirty="0"/>
          </a:p>
        </p:txBody>
      </p:sp>
      <p:sp>
        <p:nvSpPr>
          <p:cNvPr id="5" name="4 İçerik Yer Tutucusu"/>
          <p:cNvSpPr>
            <a:spLocks noGrp="1"/>
          </p:cNvSpPr>
          <p:nvPr>
            <p:ph idx="1"/>
          </p:nvPr>
        </p:nvSpPr>
        <p:spPr>
          <a:xfrm>
            <a:off x="2571736" y="1357298"/>
            <a:ext cx="3714776"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algn="ctr" defTabSz="711200">
              <a:lnSpc>
                <a:spcPct val="90000"/>
              </a:lnSpc>
              <a:spcBef>
                <a:spcPct val="0"/>
              </a:spcBef>
              <a:spcAft>
                <a:spcPct val="35000"/>
              </a:spcAft>
              <a:buNone/>
            </a:pPr>
            <a:r>
              <a:rPr lang="tr-TR" sz="2400" b="1" dirty="0" smtClean="0">
                <a:effectLst>
                  <a:outerShdw blurRad="38100" dist="38100" dir="2700000" algn="tl">
                    <a:srgbClr val="000000">
                      <a:alpha val="43137"/>
                    </a:srgbClr>
                  </a:outerShdw>
                </a:effectLst>
              </a:rPr>
              <a:t>Zemin Tespit Tutanağı</a:t>
            </a:r>
            <a:endParaRPr lang="tr-TR" sz="2400" b="1" dirty="0">
              <a:effectLst>
                <a:outerShdw blurRad="38100" dist="38100" dir="2700000" algn="tl">
                  <a:srgbClr val="000000">
                    <a:alpha val="43137"/>
                  </a:srgbClr>
                </a:outerShdw>
              </a:effectLst>
            </a:endParaRPr>
          </a:p>
        </p:txBody>
      </p:sp>
      <p:sp>
        <p:nvSpPr>
          <p:cNvPr id="6" name="5 Sola Bükülü Ok"/>
          <p:cNvSpPr/>
          <p:nvPr/>
        </p:nvSpPr>
        <p:spPr>
          <a:xfrm rot="2103964">
            <a:off x="2894664" y="2472174"/>
            <a:ext cx="285752" cy="121444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6 Sağa Bükülü Ok"/>
          <p:cNvSpPr/>
          <p:nvPr/>
        </p:nvSpPr>
        <p:spPr>
          <a:xfrm rot="20182510">
            <a:off x="5489119" y="2512659"/>
            <a:ext cx="285752" cy="107157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nvGrpSpPr>
          <p:cNvPr id="8" name="7 Grup"/>
          <p:cNvGrpSpPr/>
          <p:nvPr/>
        </p:nvGrpSpPr>
        <p:grpSpPr>
          <a:xfrm>
            <a:off x="428596" y="3714752"/>
            <a:ext cx="3929090" cy="1612529"/>
            <a:chOff x="6404572" y="1960565"/>
            <a:chExt cx="1398215" cy="1398215"/>
          </a:xfrm>
          <a:scene3d>
            <a:camera prst="orthographicFront"/>
            <a:lightRig rig="threePt" dir="t">
              <a:rot lat="0" lon="0" rev="7500000"/>
            </a:lightRig>
          </a:scene3d>
        </p:grpSpPr>
        <p:sp>
          <p:nvSpPr>
            <p:cNvPr id="9" name="8 Oval"/>
            <p:cNvSpPr/>
            <p:nvPr/>
          </p:nvSpPr>
          <p:spPr>
            <a:xfrm>
              <a:off x="6404572" y="1960565"/>
              <a:ext cx="1398215" cy="1398215"/>
            </a:xfrm>
            <a:prstGeom prst="ellipse">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Oval 4"/>
            <p:cNvSpPr/>
            <p:nvPr/>
          </p:nvSpPr>
          <p:spPr>
            <a:xfrm>
              <a:off x="6633371" y="2146395"/>
              <a:ext cx="988687" cy="98868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b="1" dirty="0" smtClean="0">
                  <a:effectLst>
                    <a:outerShdw blurRad="38100" dist="38100" dir="2700000" algn="tl">
                      <a:srgbClr val="000000">
                        <a:alpha val="43137"/>
                      </a:srgbClr>
                    </a:outerShdw>
                  </a:effectLst>
                </a:rPr>
                <a:t>Tapu kütüğünde değişiklik işlemi gerektiren başvurular için (EK-1), Zemin Tespit Tutanağı düzenlenir. </a:t>
              </a:r>
              <a:endParaRPr lang="tr-TR" b="1" dirty="0">
                <a:effectLst>
                  <a:outerShdw blurRad="38100" dist="38100" dir="2700000" algn="tl">
                    <a:srgbClr val="000000">
                      <a:alpha val="43137"/>
                    </a:srgbClr>
                  </a:outerShdw>
                </a:effectLst>
              </a:endParaRPr>
            </a:p>
          </p:txBody>
        </p:sp>
      </p:grpSp>
      <p:sp>
        <p:nvSpPr>
          <p:cNvPr id="14" name="Unvan 3"/>
          <p:cNvSpPr>
            <a:spLocks noGrp="1"/>
          </p:cNvSpPr>
          <p:nvPr>
            <p:ph type="title"/>
          </p:nvPr>
        </p:nvSpPr>
        <p:spPr>
          <a:xfrm>
            <a:off x="928662" y="642918"/>
            <a:ext cx="8001056" cy="571504"/>
          </a:xfrm>
        </p:spPr>
        <p:txBody>
          <a:bodyPr>
            <a:noAutofit/>
          </a:bodyPr>
          <a:lstStyle/>
          <a:p>
            <a:r>
              <a:rPr lang="tr-TR" sz="2600" b="1" dirty="0">
                <a:solidFill>
                  <a:srgbClr val="0070C0"/>
                </a:solidFill>
              </a:rPr>
              <a:t>LİHKAB VE SHKMMB TARAFINDAN YAPILACAK İŞLEMLER</a:t>
            </a:r>
            <a:r>
              <a:rPr lang="tr-TR" sz="2700" b="1" dirty="0">
                <a:solidFill>
                  <a:srgbClr val="0070C0"/>
                </a:solidFill>
              </a:rPr>
              <a:t/>
            </a:r>
            <a:br>
              <a:rPr lang="tr-TR" sz="2700" b="1" dirty="0">
                <a:solidFill>
                  <a:srgbClr val="0070C0"/>
                </a:solidFill>
              </a:rPr>
            </a:br>
            <a:endParaRPr lang="tr-TR" sz="2700" dirty="0"/>
          </a:p>
        </p:txBody>
      </p:sp>
      <p:sp>
        <p:nvSpPr>
          <p:cNvPr id="17" name="Oval 4"/>
          <p:cNvSpPr/>
          <p:nvPr/>
        </p:nvSpPr>
        <p:spPr>
          <a:xfrm>
            <a:off x="5433154" y="3808026"/>
            <a:ext cx="2778285" cy="1140230"/>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dirty="0" smtClean="0"/>
              <a:t>Tapu kütüğünde değişiklik işlemi gerektiren başvurular için (EK-2), Zemin Tespit Tutanağı düzenlenir. </a:t>
            </a:r>
            <a:endParaRPr lang="tr-TR" sz="1600" b="1" dirty="0">
              <a:solidFill>
                <a:schemeClr val="tx1"/>
              </a:solidFill>
            </a:endParaRPr>
          </a:p>
        </p:txBody>
      </p:sp>
      <p:grpSp>
        <p:nvGrpSpPr>
          <p:cNvPr id="18" name="17 Grup"/>
          <p:cNvGrpSpPr/>
          <p:nvPr/>
        </p:nvGrpSpPr>
        <p:grpSpPr>
          <a:xfrm>
            <a:off x="4643438" y="3714752"/>
            <a:ext cx="3929090" cy="1612529"/>
            <a:chOff x="6404572" y="1960565"/>
            <a:chExt cx="1398215" cy="1398215"/>
          </a:xfrm>
          <a:scene3d>
            <a:camera prst="orthographicFront"/>
            <a:lightRig rig="threePt" dir="t">
              <a:rot lat="0" lon="0" rev="7500000"/>
            </a:lightRig>
          </a:scene3d>
        </p:grpSpPr>
        <p:sp>
          <p:nvSpPr>
            <p:cNvPr id="19" name="18 Oval"/>
            <p:cNvSpPr/>
            <p:nvPr/>
          </p:nvSpPr>
          <p:spPr>
            <a:xfrm>
              <a:off x="6404572" y="1960565"/>
              <a:ext cx="1398215" cy="1398215"/>
            </a:xfrm>
            <a:prstGeom prst="ellipse">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Oval 4"/>
            <p:cNvSpPr/>
            <p:nvPr/>
          </p:nvSpPr>
          <p:spPr>
            <a:xfrm>
              <a:off x="6633371" y="2146395"/>
              <a:ext cx="988687" cy="98868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indent="-342900" algn="ctr" defTabSz="711200">
                <a:lnSpc>
                  <a:spcPct val="90000"/>
                </a:lnSpc>
                <a:spcBef>
                  <a:spcPct val="0"/>
                </a:spcBef>
                <a:spcAft>
                  <a:spcPct val="35000"/>
                </a:spcAft>
              </a:pPr>
              <a:r>
                <a:rPr lang="tr-TR" b="1" dirty="0" smtClean="0">
                  <a:effectLst>
                    <a:outerShdw blurRad="38100" dist="38100" dir="2700000" algn="tl">
                      <a:srgbClr val="000000">
                        <a:alpha val="43137"/>
                      </a:srgbClr>
                    </a:outerShdw>
                  </a:effectLst>
                </a:rPr>
                <a:t>Tapu kütüğünde değişiklik işlemi gerektirmeyen başvurular için (EK-2), Zemin Tespit Tutanağı düzenlenir. </a:t>
              </a:r>
              <a:endParaRPr lang="tr-TR" b="1" dirty="0">
                <a:effectLst>
                  <a:outerShdw blurRad="38100" dist="38100" dir="2700000" algn="tl">
                    <a:srgbClr val="000000">
                      <a:alpha val="43137"/>
                    </a:srgbClr>
                  </a:outerShdw>
                </a:effectLst>
              </a:endParaRPr>
            </a:p>
          </p:txBody>
        </p:sp>
      </p:gr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r>
              <a:rPr lang="tr-TR" smtClean="0"/>
              <a:t>Şubat 2019</a:t>
            </a:r>
            <a:endParaRPr lang="tr-TR" dirty="0"/>
          </a:p>
        </p:txBody>
      </p:sp>
      <p:grpSp>
        <p:nvGrpSpPr>
          <p:cNvPr id="6" name="5 Grup"/>
          <p:cNvGrpSpPr/>
          <p:nvPr/>
        </p:nvGrpSpPr>
        <p:grpSpPr>
          <a:xfrm>
            <a:off x="2500298" y="1142984"/>
            <a:ext cx="3929090" cy="1612529"/>
            <a:chOff x="6353728" y="2084452"/>
            <a:chExt cx="1398215" cy="1398215"/>
          </a:xfrm>
          <a:scene3d>
            <a:camera prst="orthographicFront"/>
            <a:lightRig rig="threePt" dir="t">
              <a:rot lat="0" lon="0" rev="7500000"/>
            </a:lightRig>
          </a:scene3d>
        </p:grpSpPr>
        <p:sp>
          <p:nvSpPr>
            <p:cNvPr id="7" name="6 Oval"/>
            <p:cNvSpPr/>
            <p:nvPr/>
          </p:nvSpPr>
          <p:spPr>
            <a:xfrm>
              <a:off x="6353728" y="2084452"/>
              <a:ext cx="1398215" cy="1398215"/>
            </a:xfrm>
            <a:prstGeom prst="ellipse">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16200000" scaled="0"/>
            </a:grad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Oval 4"/>
            <p:cNvSpPr/>
            <p:nvPr/>
          </p:nvSpPr>
          <p:spPr>
            <a:xfrm>
              <a:off x="6557104" y="2332226"/>
              <a:ext cx="988687" cy="98868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2000" dirty="0" smtClean="0"/>
                <a:t>(</a:t>
              </a:r>
              <a:r>
                <a:rPr lang="tr-TR" sz="2000" b="1" dirty="0" smtClean="0">
                  <a:effectLst>
                    <a:outerShdw blurRad="38100" dist="38100" dir="2700000" algn="tl">
                      <a:srgbClr val="000000">
                        <a:alpha val="43137"/>
                      </a:srgbClr>
                    </a:outerShdw>
                  </a:effectLst>
                </a:rPr>
                <a:t>EK-2), Zemin Tespit Tutanağı hangi durumlarda düzenlenir. </a:t>
              </a:r>
              <a:endParaRPr lang="tr-TR" sz="2000" b="1" dirty="0">
                <a:effectLst>
                  <a:outerShdw blurRad="38100" dist="38100" dir="2700000" algn="tl">
                    <a:srgbClr val="000000">
                      <a:alpha val="43137"/>
                    </a:srgbClr>
                  </a:outerShdw>
                </a:effectLst>
              </a:endParaRPr>
            </a:p>
          </p:txBody>
        </p:sp>
      </p:grpSp>
      <p:sp>
        <p:nvSpPr>
          <p:cNvPr id="9" name="8 Dikdörtgen"/>
          <p:cNvSpPr/>
          <p:nvPr/>
        </p:nvSpPr>
        <p:spPr>
          <a:xfrm>
            <a:off x="142844" y="3000372"/>
            <a:ext cx="2428892"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rPr>
              <a:t>Yapının Hazineye ait taşınmazlar üzerinde kaldığının tespiti halinde</a:t>
            </a:r>
            <a:endParaRPr lang="tr-TR" b="1" dirty="0">
              <a:effectLst>
                <a:outerShdw blurRad="38100" dist="38100" dir="2700000" algn="tl">
                  <a:srgbClr val="000000">
                    <a:alpha val="43137"/>
                  </a:srgbClr>
                </a:outerShdw>
              </a:effectLst>
            </a:endParaRPr>
          </a:p>
        </p:txBody>
      </p:sp>
      <p:sp>
        <p:nvSpPr>
          <p:cNvPr id="10" name="9 Dikdörtgen"/>
          <p:cNvSpPr/>
          <p:nvPr/>
        </p:nvSpPr>
        <p:spPr>
          <a:xfrm>
            <a:off x="6429388" y="3000372"/>
            <a:ext cx="2571768"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rPr>
              <a:t>Yapının Belediyelere ait taşınmazlar üzerinde kaldığının tespiti halinde</a:t>
            </a:r>
            <a:endParaRPr lang="tr-TR" b="1" dirty="0">
              <a:effectLst>
                <a:outerShdw blurRad="38100" dist="38100" dir="2700000" algn="tl">
                  <a:srgbClr val="000000">
                    <a:alpha val="43137"/>
                  </a:srgbClr>
                </a:outerShdw>
              </a:effectLst>
            </a:endParaRPr>
          </a:p>
        </p:txBody>
      </p:sp>
      <p:sp>
        <p:nvSpPr>
          <p:cNvPr id="11" name="10 Dikdörtgen"/>
          <p:cNvSpPr/>
          <p:nvPr/>
        </p:nvSpPr>
        <p:spPr>
          <a:xfrm>
            <a:off x="2786050" y="3000372"/>
            <a:ext cx="3214710"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effectLst>
                  <a:outerShdw blurRad="38100" dist="38100" dir="2700000" algn="tl">
                    <a:srgbClr val="000000">
                      <a:alpha val="43137"/>
                    </a:srgbClr>
                  </a:outerShdw>
                </a:effectLst>
              </a:rPr>
              <a:t>Yapı kayıt belgesi düzenlenemeyecek taşınmazlarda  tamamen veya kısmen ( tecavüzlü) kaldığının tespiti halinde</a:t>
            </a:r>
            <a:endParaRPr lang="tr-TR" b="1" dirty="0">
              <a:effectLst>
                <a:outerShdw blurRad="38100" dist="38100" dir="2700000" algn="tl">
                  <a:srgbClr val="000000">
                    <a:alpha val="43137"/>
                  </a:srgbClr>
                </a:outerShdw>
              </a:effectLst>
            </a:endParaRPr>
          </a:p>
        </p:txBody>
      </p:sp>
      <p:sp>
        <p:nvSpPr>
          <p:cNvPr id="12" name="Unvan 3"/>
          <p:cNvSpPr>
            <a:spLocks noGrp="1"/>
          </p:cNvSpPr>
          <p:nvPr>
            <p:ph type="title"/>
          </p:nvPr>
        </p:nvSpPr>
        <p:spPr>
          <a:xfrm>
            <a:off x="914400" y="500042"/>
            <a:ext cx="8229600" cy="1143000"/>
          </a:xfrm>
        </p:spPr>
        <p:txBody>
          <a:bodyPr>
            <a:noAutofit/>
          </a:bodyPr>
          <a:lstStyle/>
          <a:p>
            <a:r>
              <a:rPr lang="tr-TR" sz="2700" b="1" dirty="0">
                <a:solidFill>
                  <a:srgbClr val="0070C0"/>
                </a:solidFill>
              </a:rPr>
              <a:t>LİHKAB VE SHKMMB TARAFINDAN YAPILACAK İŞLEMLER</a:t>
            </a:r>
            <a:br>
              <a:rPr lang="tr-TR" sz="2700" b="1" dirty="0">
                <a:solidFill>
                  <a:srgbClr val="0070C0"/>
                </a:solidFill>
              </a:rPr>
            </a:br>
            <a:endParaRPr lang="tr-TR" sz="2700" dirty="0"/>
          </a:p>
        </p:txBody>
      </p:sp>
      <p:sp>
        <p:nvSpPr>
          <p:cNvPr id="13" name="12 Metin kutusu"/>
          <p:cNvSpPr txBox="1"/>
          <p:nvPr/>
        </p:nvSpPr>
        <p:spPr>
          <a:xfrm>
            <a:off x="714348" y="5143512"/>
            <a:ext cx="7429552" cy="707886"/>
          </a:xfrm>
          <a:prstGeom prst="rect">
            <a:avLst/>
          </a:prstGeom>
          <a:effectLst>
            <a:glow rad="2286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tr-TR" sz="2000" b="1" dirty="0" smtClean="0">
                <a:solidFill>
                  <a:schemeClr val="tx2">
                    <a:lumMod val="75000"/>
                  </a:schemeClr>
                </a:solidFill>
              </a:rPr>
              <a:t>LİHKAB/SHKMMB  tarafından gereği yapılmak üzere Çevre Şehircilik İl Müdürlüğüne /Belediyesine gönderilir. </a:t>
            </a:r>
            <a:endParaRPr lang="tr-TR" sz="2000" b="1" dirty="0"/>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628800"/>
            <a:ext cx="8229600" cy="4525963"/>
          </a:xfrm>
        </p:spPr>
        <p:txBody>
          <a:bodyPr>
            <a:normAutofit/>
          </a:bodyPr>
          <a:lstStyle/>
          <a:p>
            <a:pPr algn="just"/>
            <a:r>
              <a:rPr lang="tr-TR" sz="2600" dirty="0"/>
              <a:t>Zemin tespit tutanağının  Kroki kısmında; İşleme konu yapıların ve eklentilerinin, proje ile zemin durumu dikkate alınarak, yapı ve eklentileri ile parsel köşe noktalarının kontrol noktalarına dayalı biçimde ölçülerek teknik mevzuata uygun olarak hesaplanan (kadastro paftasının koordinat sistemi ile uyumlu) koordinatlarını, yapıların birbirlerine göre ve parsele göre konumlarını, yapı cephelerini, kat adedini, yapı cinsini ve varsa tecavüz şekli ve miktarını  gösterecek şekilde hazırlanması zorunludur. </a:t>
            </a:r>
          </a:p>
          <a:p>
            <a:endParaRPr lang="tr-TR" dirty="0"/>
          </a:p>
        </p:txBody>
      </p:sp>
      <p:sp>
        <p:nvSpPr>
          <p:cNvPr id="3" name="Altbilgi Yer Tutucusu 2"/>
          <p:cNvSpPr>
            <a:spLocks noGrp="1"/>
          </p:cNvSpPr>
          <p:nvPr>
            <p:ph type="ftr" sz="quarter" idx="11"/>
          </p:nvPr>
        </p:nvSpPr>
        <p:spPr/>
        <p:txBody>
          <a:bodyPr/>
          <a:lstStyle/>
          <a:p>
            <a:r>
              <a:rPr lang="tr-TR" smtClean="0"/>
              <a:t>Şubat 2019</a:t>
            </a:r>
            <a:endParaRPr lang="tr-TR" dirty="0"/>
          </a:p>
        </p:txBody>
      </p:sp>
      <p:sp>
        <p:nvSpPr>
          <p:cNvPr id="5" name="Unvan 3"/>
          <p:cNvSpPr>
            <a:spLocks noGrp="1"/>
          </p:cNvSpPr>
          <p:nvPr>
            <p:ph type="title"/>
          </p:nvPr>
        </p:nvSpPr>
        <p:spPr>
          <a:xfrm>
            <a:off x="457200" y="855713"/>
            <a:ext cx="8229600" cy="1143000"/>
          </a:xfrm>
        </p:spPr>
        <p:txBody>
          <a:bodyPr>
            <a:noAutofit/>
          </a:bodyPr>
          <a:lstStyle/>
          <a:p>
            <a:r>
              <a:rPr lang="tr-TR" sz="2700" b="1" dirty="0">
                <a:solidFill>
                  <a:srgbClr val="0070C0"/>
                </a:solidFill>
              </a:rPr>
              <a:t>LİHKAB VE SHKMMB TARAFINDAN YAPILACAK İŞLEMLER</a:t>
            </a:r>
            <a:br>
              <a:rPr lang="tr-TR" sz="2700" b="1" dirty="0">
                <a:solidFill>
                  <a:srgbClr val="0070C0"/>
                </a:solidFill>
              </a:rPr>
            </a:br>
            <a:endParaRPr lang="tr-TR" sz="2700" dirty="0"/>
          </a:p>
        </p:txBody>
      </p:sp>
    </p:spTree>
    <p:extLst>
      <p:ext uri="{BB962C8B-B14F-4D97-AF65-F5344CB8AC3E}">
        <p14:creationId xmlns:p14="http://schemas.microsoft.com/office/powerpoint/2010/main" xmlns="" val="355842059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ilgi Yer Tutucusu 2">
            <a:extLst>
              <a:ext uri="{FF2B5EF4-FFF2-40B4-BE49-F238E27FC236}">
                <a16:creationId xmlns:a16="http://schemas.microsoft.com/office/drawing/2014/main" xmlns="" id="{BEDAC836-B71C-4027-9F59-EB426D827CA5}"/>
              </a:ext>
            </a:extLst>
          </p:cNvPr>
          <p:cNvSpPr>
            <a:spLocks noGrp="1"/>
          </p:cNvSpPr>
          <p:nvPr>
            <p:ph type="ftr" sz="quarter" idx="11"/>
          </p:nvPr>
        </p:nvSpPr>
        <p:spPr/>
        <p:txBody>
          <a:bodyPr/>
          <a:lstStyle/>
          <a:p>
            <a:r>
              <a:rPr lang="tr-TR" smtClean="0"/>
              <a:t>Şubat 2019</a:t>
            </a:r>
            <a:endParaRPr lang="tr-TR"/>
          </a:p>
        </p:txBody>
      </p:sp>
      <p:sp>
        <p:nvSpPr>
          <p:cNvPr id="4" name="Unvan 3">
            <a:extLst>
              <a:ext uri="{FF2B5EF4-FFF2-40B4-BE49-F238E27FC236}">
                <a16:creationId xmlns:a16="http://schemas.microsoft.com/office/drawing/2014/main" xmlns="" id="{A3A1D9DD-840F-44DD-94EA-B502B35DAF4E}"/>
              </a:ext>
            </a:extLst>
          </p:cNvPr>
          <p:cNvSpPr>
            <a:spLocks noGrp="1"/>
          </p:cNvSpPr>
          <p:nvPr>
            <p:ph type="title"/>
          </p:nvPr>
        </p:nvSpPr>
        <p:spPr/>
        <p:txBody>
          <a:bodyPr>
            <a:normAutofit/>
          </a:bodyPr>
          <a:lstStyle/>
          <a:p>
            <a:r>
              <a:rPr lang="tr-TR" sz="2300" b="1" dirty="0">
                <a:latin typeface="+mn-lt"/>
                <a:ea typeface="+mn-ea"/>
                <a:cs typeface="+mn-cs"/>
              </a:rPr>
              <a:t>(EK-2) Zemin Tespit </a:t>
            </a:r>
            <a:r>
              <a:rPr lang="tr-TR" sz="2300" b="1" dirty="0" smtClean="0">
                <a:latin typeface="+mn-lt"/>
                <a:ea typeface="+mn-ea"/>
                <a:cs typeface="+mn-cs"/>
              </a:rPr>
              <a:t>Tutanağı düzenlenecek yapılar</a:t>
            </a:r>
            <a:endParaRPr lang="tr-TR" sz="2300" b="1" dirty="0">
              <a:latin typeface="+mn-lt"/>
              <a:ea typeface="+mn-ea"/>
              <a:cs typeface="+mn-cs"/>
            </a:endParaRPr>
          </a:p>
        </p:txBody>
      </p:sp>
      <p:pic>
        <p:nvPicPr>
          <p:cNvPr id="5" name="İçerik Yer Tutucusu 4">
            <a:extLst>
              <a:ext uri="{FF2B5EF4-FFF2-40B4-BE49-F238E27FC236}">
                <a16:creationId xmlns:a16="http://schemas.microsoft.com/office/drawing/2014/main" xmlns="" id="{3AB709D1-5793-46C0-8E07-387D4DD0A497}"/>
              </a:ext>
            </a:extLst>
          </p:cNvPr>
          <p:cNvPicPr>
            <a:picLocks noGrp="1"/>
          </p:cNvPicPr>
          <p:nvPr>
            <p:ph idx="1"/>
          </p:nvPr>
        </p:nvPicPr>
        <p:blipFill>
          <a:blip r:embed="rId2"/>
          <a:srcRect t="17059" r="15868" b="5000"/>
          <a:stretch>
            <a:fillRect/>
          </a:stretch>
        </p:blipFill>
        <p:spPr bwMode="auto">
          <a:xfrm>
            <a:off x="0" y="1417638"/>
            <a:ext cx="9144000" cy="4747665"/>
          </a:xfrm>
          <a:prstGeom prst="rect">
            <a:avLst/>
          </a:prstGeom>
          <a:noFill/>
          <a:ln w="9525">
            <a:noFill/>
            <a:miter lim="800000"/>
            <a:headEnd/>
            <a:tailEnd/>
          </a:ln>
        </p:spPr>
      </p:pic>
      <p:sp>
        <p:nvSpPr>
          <p:cNvPr id="6" name="Oval 5">
            <a:extLst>
              <a:ext uri="{FF2B5EF4-FFF2-40B4-BE49-F238E27FC236}">
                <a16:creationId xmlns:a16="http://schemas.microsoft.com/office/drawing/2014/main" xmlns="" id="{B1E7F66B-70D2-45F9-90AF-3F5638B1AF7F}"/>
              </a:ext>
            </a:extLst>
          </p:cNvPr>
          <p:cNvSpPr/>
          <p:nvPr/>
        </p:nvSpPr>
        <p:spPr>
          <a:xfrm>
            <a:off x="4572000" y="2708920"/>
            <a:ext cx="1008112"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a:extLst>
              <a:ext uri="{FF2B5EF4-FFF2-40B4-BE49-F238E27FC236}">
                <a16:creationId xmlns:a16="http://schemas.microsoft.com/office/drawing/2014/main" xmlns="" id="{13E20A88-66E5-430E-8F2E-3C9F5F0E58C4}"/>
              </a:ext>
            </a:extLst>
          </p:cNvPr>
          <p:cNvSpPr/>
          <p:nvPr/>
        </p:nvSpPr>
        <p:spPr>
          <a:xfrm>
            <a:off x="3125861" y="3532946"/>
            <a:ext cx="3675622" cy="461665"/>
          </a:xfrm>
          <a:prstGeom prst="rect">
            <a:avLst/>
          </a:prstGeom>
          <a:noFill/>
        </p:spPr>
        <p:txBody>
          <a:bodyPr wrap="none" lIns="91440" tIns="45720" rIns="91440" bIns="45720">
            <a:spAutoFit/>
          </a:bodyPr>
          <a:lstStyle/>
          <a:p>
            <a:pPr algn="ctr"/>
            <a:r>
              <a:rPr lang="tr-TR" sz="2400" dirty="0" smtClean="0">
                <a:ln w="0"/>
                <a:solidFill>
                  <a:srgbClr val="FF0000"/>
                </a:solidFill>
                <a:effectLst>
                  <a:outerShdw blurRad="38100" dist="19050" dir="2700000" algn="tl" rotWithShape="0">
                    <a:schemeClr val="dk1">
                      <a:alpha val="40000"/>
                    </a:schemeClr>
                  </a:outerShdw>
                </a:effectLst>
              </a:rPr>
              <a:t> YAPI KISMEN </a:t>
            </a:r>
            <a:r>
              <a:rPr lang="tr-TR" sz="2400" dirty="0">
                <a:ln w="0"/>
                <a:solidFill>
                  <a:srgbClr val="FF0000"/>
                </a:solidFill>
                <a:effectLst>
                  <a:outerShdw blurRad="38100" dist="19050" dir="2700000" algn="tl" rotWithShape="0">
                    <a:schemeClr val="dk1">
                      <a:alpha val="40000"/>
                    </a:schemeClr>
                  </a:outerShdw>
                </a:effectLst>
              </a:rPr>
              <a:t>VE TAMAMEN</a:t>
            </a:r>
            <a:endParaRPr lang="tr-TR" sz="2400" b="0" cap="none" spc="0" dirty="0">
              <a:ln w="0"/>
              <a:solidFill>
                <a:srgbClr val="FF0000"/>
              </a:solidFill>
              <a:effectLst>
                <a:outerShdw blurRad="38100" dist="19050" dir="2700000" algn="tl" rotWithShape="0">
                  <a:schemeClr val="dk1">
                    <a:alpha val="40000"/>
                  </a:schemeClr>
                </a:outerShdw>
              </a:effectLst>
            </a:endParaRPr>
          </a:p>
        </p:txBody>
      </p:sp>
      <p:sp>
        <p:nvSpPr>
          <p:cNvPr id="8" name="Dikdörtgen 7">
            <a:extLst>
              <a:ext uri="{FF2B5EF4-FFF2-40B4-BE49-F238E27FC236}">
                <a16:creationId xmlns:a16="http://schemas.microsoft.com/office/drawing/2014/main" xmlns="" id="{DAC9BB13-00DF-4D42-B508-4C9B9785B88B}"/>
              </a:ext>
            </a:extLst>
          </p:cNvPr>
          <p:cNvSpPr/>
          <p:nvPr/>
        </p:nvSpPr>
        <p:spPr>
          <a:xfrm>
            <a:off x="3624012" y="3975447"/>
            <a:ext cx="2748188" cy="461665"/>
          </a:xfrm>
          <a:prstGeom prst="rect">
            <a:avLst/>
          </a:prstGeom>
          <a:noFill/>
        </p:spPr>
        <p:txBody>
          <a:bodyPr wrap="none" lIns="91440" tIns="45720" rIns="91440" bIns="45720">
            <a:spAutoFit/>
          </a:bodyPr>
          <a:lstStyle/>
          <a:p>
            <a:pPr algn="ctr"/>
            <a:r>
              <a:rPr lang="tr-TR" sz="2400" b="0" cap="none" spc="0" dirty="0">
                <a:ln w="0"/>
                <a:solidFill>
                  <a:srgbClr val="FF0000"/>
                </a:solidFill>
                <a:effectLst>
                  <a:outerShdw blurRad="38100" dist="19050" dir="2700000" algn="tl" rotWithShape="0">
                    <a:schemeClr val="dk1">
                      <a:alpha val="40000"/>
                    </a:schemeClr>
                  </a:outerShdw>
                </a:effectLst>
              </a:rPr>
              <a:t>MERADA KALMAKTA</a:t>
            </a:r>
          </a:p>
        </p:txBody>
      </p:sp>
    </p:spTree>
    <p:extLst>
      <p:ext uri="{BB962C8B-B14F-4D97-AF65-F5344CB8AC3E}">
        <p14:creationId xmlns:p14="http://schemas.microsoft.com/office/powerpoint/2010/main" xmlns="" val="4140939694"/>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a:p>
        </p:txBody>
      </p:sp>
      <p:pic>
        <p:nvPicPr>
          <p:cNvPr id="5" name="4 Resim"/>
          <p:cNvPicPr/>
          <p:nvPr/>
        </p:nvPicPr>
        <p:blipFill>
          <a:blip r:embed="rId2"/>
          <a:srcRect l="3802" t="9412" b="12059"/>
          <a:stretch>
            <a:fillRect/>
          </a:stretch>
        </p:blipFill>
        <p:spPr bwMode="auto">
          <a:xfrm>
            <a:off x="1071538" y="857232"/>
            <a:ext cx="7715304" cy="5143536"/>
          </a:xfrm>
          <a:prstGeom prst="rect">
            <a:avLst/>
          </a:prstGeom>
          <a:noFill/>
          <a:ln w="9525">
            <a:noFill/>
            <a:miter lim="800000"/>
            <a:headEnd/>
            <a:tailEnd/>
          </a:ln>
        </p:spPr>
      </p:pic>
      <p:sp>
        <p:nvSpPr>
          <p:cNvPr id="6" name="Dikdörtgen 5"/>
          <p:cNvSpPr/>
          <p:nvPr/>
        </p:nvSpPr>
        <p:spPr>
          <a:xfrm>
            <a:off x="6072198" y="2357430"/>
            <a:ext cx="2643206" cy="707886"/>
          </a:xfrm>
          <a:prstGeom prst="rect">
            <a:avLst/>
          </a:prstGeom>
        </p:spPr>
        <p:txBody>
          <a:bodyPr wrap="square">
            <a:spAutoFit/>
          </a:bodyPr>
          <a:lstStyle/>
          <a:p>
            <a:r>
              <a:rPr lang="tr-TR" sz="2000" b="1" dirty="0"/>
              <a:t>(</a:t>
            </a:r>
            <a:r>
              <a:rPr lang="tr-TR" sz="2000" b="1" dirty="0" smtClean="0"/>
              <a:t>Tescil harici alanda         </a:t>
            </a:r>
          </a:p>
          <a:p>
            <a:r>
              <a:rPr lang="tr-TR" sz="2000" b="1" dirty="0" smtClean="0"/>
              <a:t>        kalan yapı)</a:t>
            </a:r>
            <a:endParaRPr lang="tr-TR" sz="2000" dirty="0"/>
          </a:p>
        </p:txBody>
      </p:sp>
      <p:sp>
        <p:nvSpPr>
          <p:cNvPr id="7" name="Dikdörtgen 6"/>
          <p:cNvSpPr/>
          <p:nvPr/>
        </p:nvSpPr>
        <p:spPr>
          <a:xfrm>
            <a:off x="1691680" y="502042"/>
            <a:ext cx="6192688" cy="430887"/>
          </a:xfrm>
          <a:prstGeom prst="rect">
            <a:avLst/>
          </a:prstGeom>
        </p:spPr>
        <p:txBody>
          <a:bodyPr wrap="square">
            <a:spAutoFit/>
          </a:bodyPr>
          <a:lstStyle/>
          <a:p>
            <a:r>
              <a:rPr lang="tr-TR" sz="2200" b="1" dirty="0"/>
              <a:t>(EK-2) Zemin Tespit Tutanağı düzenlenecek yapılar</a:t>
            </a:r>
            <a:endParaRPr lang="tr-TR" sz="2200" dirty="0"/>
          </a:p>
        </p:txBody>
      </p:sp>
      <p:sp>
        <p:nvSpPr>
          <p:cNvPr id="8" name="7 Altbilgi Yer Tutucusu"/>
          <p:cNvSpPr>
            <a:spLocks noGrp="1"/>
          </p:cNvSpPr>
          <p:nvPr>
            <p:ph type="ftr" sz="quarter" idx="11"/>
          </p:nvPr>
        </p:nvSpPr>
        <p:spPr/>
        <p:txBody>
          <a:bodyPr/>
          <a:lstStyle/>
          <a:p>
            <a:r>
              <a:rPr lang="tr-TR" smtClean="0"/>
              <a:t>Şubat 2019</a:t>
            </a:r>
            <a:endParaRPr lang="tr-TR" dirty="0"/>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xmlns="" id="{D3A6873B-810D-4D3B-9EB6-EADD8E03008F}"/>
              </a:ext>
            </a:extLst>
          </p:cNvPr>
          <p:cNvSpPr>
            <a:spLocks noGrp="1"/>
          </p:cNvSpPr>
          <p:nvPr>
            <p:ph idx="1"/>
          </p:nvPr>
        </p:nvSpPr>
        <p:spPr/>
        <p:txBody>
          <a:bodyPr/>
          <a:lstStyle/>
          <a:p>
            <a:endParaRPr lang="tr-TR"/>
          </a:p>
        </p:txBody>
      </p:sp>
      <p:sp>
        <p:nvSpPr>
          <p:cNvPr id="3" name="Alt Bilgi Yer Tutucusu 2">
            <a:extLst>
              <a:ext uri="{FF2B5EF4-FFF2-40B4-BE49-F238E27FC236}">
                <a16:creationId xmlns:a16="http://schemas.microsoft.com/office/drawing/2014/main" xmlns="" id="{41241A69-ACF8-40ED-B5AB-C3A5AE2F8E55}"/>
              </a:ext>
            </a:extLst>
          </p:cNvPr>
          <p:cNvSpPr>
            <a:spLocks noGrp="1"/>
          </p:cNvSpPr>
          <p:nvPr>
            <p:ph type="ftr" sz="quarter" idx="11"/>
          </p:nvPr>
        </p:nvSpPr>
        <p:spPr/>
        <p:txBody>
          <a:bodyPr/>
          <a:lstStyle/>
          <a:p>
            <a:r>
              <a:rPr lang="tr-TR" smtClean="0"/>
              <a:t>Şubat 2019</a:t>
            </a:r>
            <a:endParaRPr lang="tr-TR"/>
          </a:p>
        </p:txBody>
      </p:sp>
      <p:sp>
        <p:nvSpPr>
          <p:cNvPr id="4" name="Unvan 3">
            <a:extLst>
              <a:ext uri="{FF2B5EF4-FFF2-40B4-BE49-F238E27FC236}">
                <a16:creationId xmlns:a16="http://schemas.microsoft.com/office/drawing/2014/main" xmlns="" id="{3D7CCFD4-C4ED-4D37-90E1-B13B3B050382}"/>
              </a:ext>
            </a:extLst>
          </p:cNvPr>
          <p:cNvSpPr>
            <a:spLocks noGrp="1"/>
          </p:cNvSpPr>
          <p:nvPr>
            <p:ph type="title"/>
          </p:nvPr>
        </p:nvSpPr>
        <p:spPr/>
        <p:txBody>
          <a:bodyPr>
            <a:normAutofit/>
          </a:bodyPr>
          <a:lstStyle/>
          <a:p>
            <a:r>
              <a:rPr lang="tr-TR" sz="2200" b="1" dirty="0">
                <a:latin typeface="+mn-lt"/>
                <a:ea typeface="+mn-ea"/>
                <a:cs typeface="+mn-cs"/>
              </a:rPr>
              <a:t>(EK-2) Zemin Tespit Tutanağı düzenlenecek yapılar</a:t>
            </a:r>
          </a:p>
        </p:txBody>
      </p:sp>
      <p:pic>
        <p:nvPicPr>
          <p:cNvPr id="5" name="Resim 4">
            <a:extLst>
              <a:ext uri="{FF2B5EF4-FFF2-40B4-BE49-F238E27FC236}">
                <a16:creationId xmlns:a16="http://schemas.microsoft.com/office/drawing/2014/main" xmlns="" id="{83749205-F096-49B9-B5D7-FC7587F3A3E8}"/>
              </a:ext>
            </a:extLst>
          </p:cNvPr>
          <p:cNvPicPr/>
          <p:nvPr/>
        </p:nvPicPr>
        <p:blipFill>
          <a:blip r:embed="rId2"/>
          <a:srcRect l="7438" t="17353" r="5785" b="12353"/>
          <a:stretch>
            <a:fillRect/>
          </a:stretch>
        </p:blipFill>
        <p:spPr bwMode="auto">
          <a:xfrm>
            <a:off x="205430" y="1574055"/>
            <a:ext cx="8229599" cy="4525964"/>
          </a:xfrm>
          <a:prstGeom prst="rect">
            <a:avLst/>
          </a:prstGeom>
          <a:noFill/>
          <a:ln w="9525">
            <a:noFill/>
            <a:miter lim="800000"/>
            <a:headEnd/>
            <a:tailEnd/>
          </a:ln>
        </p:spPr>
      </p:pic>
      <p:sp>
        <p:nvSpPr>
          <p:cNvPr id="6" name="Oval 5">
            <a:extLst>
              <a:ext uri="{FF2B5EF4-FFF2-40B4-BE49-F238E27FC236}">
                <a16:creationId xmlns:a16="http://schemas.microsoft.com/office/drawing/2014/main" xmlns="" id="{D1039C26-3C51-4FDB-B5AF-A69D04603B77}"/>
              </a:ext>
            </a:extLst>
          </p:cNvPr>
          <p:cNvSpPr/>
          <p:nvPr/>
        </p:nvSpPr>
        <p:spPr>
          <a:xfrm>
            <a:off x="2843808" y="2564904"/>
            <a:ext cx="2239888" cy="18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a:extLst>
              <a:ext uri="{FF2B5EF4-FFF2-40B4-BE49-F238E27FC236}">
                <a16:creationId xmlns:a16="http://schemas.microsoft.com/office/drawing/2014/main" xmlns="" id="{8FC99E65-F49D-4EB9-8F91-DADEEDAAA612}"/>
              </a:ext>
            </a:extLst>
          </p:cNvPr>
          <p:cNvSpPr/>
          <p:nvPr/>
        </p:nvSpPr>
        <p:spPr>
          <a:xfrm>
            <a:off x="2287783" y="4335487"/>
            <a:ext cx="4064895" cy="461665"/>
          </a:xfrm>
          <a:prstGeom prst="rect">
            <a:avLst/>
          </a:prstGeom>
          <a:noFill/>
        </p:spPr>
        <p:txBody>
          <a:bodyPr wrap="none" lIns="91440" tIns="45720" rIns="91440" bIns="45720">
            <a:spAutoFit/>
          </a:bodyPr>
          <a:lstStyle/>
          <a:p>
            <a:pPr algn="ctr"/>
            <a:r>
              <a:rPr lang="tr-TR" sz="2400" b="1" cap="none" spc="0" dirty="0">
                <a:ln w="0"/>
                <a:solidFill>
                  <a:srgbClr val="FF0000"/>
                </a:solidFill>
                <a:effectLst>
                  <a:outerShdw blurRad="38100" dist="19050" dir="2700000" algn="tl" rotWithShape="0">
                    <a:schemeClr val="dk1">
                      <a:alpha val="40000"/>
                    </a:schemeClr>
                  </a:outerShdw>
                </a:effectLst>
              </a:rPr>
              <a:t>ORMAN İÇERİNDE KALAN YAPI</a:t>
            </a:r>
          </a:p>
        </p:txBody>
      </p:sp>
    </p:spTree>
    <p:extLst>
      <p:ext uri="{BB962C8B-B14F-4D97-AF65-F5344CB8AC3E}">
        <p14:creationId xmlns:p14="http://schemas.microsoft.com/office/powerpoint/2010/main" xmlns="" val="2393004394"/>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a:xfrm>
            <a:off x="3131840" y="6324062"/>
            <a:ext cx="2895600" cy="365125"/>
          </a:xfrm>
        </p:spPr>
        <p:txBody>
          <a:bodyPr/>
          <a:lstStyle/>
          <a:p>
            <a:r>
              <a:rPr lang="tr-TR" smtClean="0"/>
              <a:t>Şubat 2019</a:t>
            </a:r>
            <a:endParaRPr lang="tr-TR" dirty="0"/>
          </a:p>
        </p:txBody>
      </p:sp>
      <p:sp>
        <p:nvSpPr>
          <p:cNvPr id="6" name="5 Dikdörtgen"/>
          <p:cNvSpPr/>
          <p:nvPr/>
        </p:nvSpPr>
        <p:spPr>
          <a:xfrm>
            <a:off x="428596" y="1142984"/>
            <a:ext cx="8501122" cy="3662541"/>
          </a:xfrm>
          <a:prstGeom prst="rect">
            <a:avLst/>
          </a:prstGeom>
        </p:spPr>
        <p:txBody>
          <a:bodyPr wrap="square">
            <a:spAutoFit/>
          </a:bodyPr>
          <a:lstStyle/>
          <a:p>
            <a:r>
              <a:rPr lang="tr-TR" sz="2600" dirty="0"/>
              <a:t>Yapılan yasal düzenleme ile ülkemizde imar barışını sağlamak maksadı hedeflemiştir. Yapılardaki mevcut aykırılıkların büyük çoğunluğu 1950-2000 yılları arasındaki yapılaşmalardan kaynaklanmaktadır. </a:t>
            </a:r>
          </a:p>
          <a:p>
            <a:endParaRPr lang="tr-TR" sz="2600" dirty="0"/>
          </a:p>
          <a:p>
            <a:r>
              <a:rPr lang="tr-TR" sz="2600" dirty="0"/>
              <a:t>Ülkemizdeki imara aykırı yapıların %50’in üzerinde olduğu bilinmektedir. Bu da yaklaşık olarak 13 milyon bağımsız birime tekabül etmektedir. </a:t>
            </a:r>
          </a:p>
          <a:p>
            <a:endParaRPr lang="tr-TR" sz="2400" dirty="0"/>
          </a:p>
        </p:txBody>
      </p:sp>
      <p:sp>
        <p:nvSpPr>
          <p:cNvPr id="8" name="7 Dikdörtgen"/>
          <p:cNvSpPr/>
          <p:nvPr/>
        </p:nvSpPr>
        <p:spPr>
          <a:xfrm>
            <a:off x="1571604" y="642918"/>
            <a:ext cx="6245236" cy="492443"/>
          </a:xfrm>
          <a:prstGeom prst="rect">
            <a:avLst/>
          </a:prstGeom>
        </p:spPr>
        <p:txBody>
          <a:bodyPr wrap="none">
            <a:spAutoFit/>
          </a:bodyPr>
          <a:lstStyle/>
          <a:p>
            <a:r>
              <a:rPr lang="tr-TR" sz="2600" b="1" dirty="0">
                <a:solidFill>
                  <a:srgbClr val="0070C0"/>
                </a:solidFill>
              </a:rPr>
              <a:t>İMAR BARIŞINA NEDEN İHTİYAÇ DUYULDU? </a:t>
            </a:r>
          </a:p>
        </p:txBody>
      </p:sp>
      <p:pic>
        <p:nvPicPr>
          <p:cNvPr id="7" name="6 Resim"/>
          <p:cNvPicPr/>
          <p:nvPr/>
        </p:nvPicPr>
        <p:blipFill>
          <a:blip r:embed="rId2"/>
          <a:srcRect/>
          <a:stretch>
            <a:fillRect/>
          </a:stretch>
        </p:blipFill>
        <p:spPr bwMode="auto">
          <a:xfrm>
            <a:off x="2571736" y="4286256"/>
            <a:ext cx="3857652" cy="17859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algn="just"/>
            <a:r>
              <a:rPr lang="tr-TR" sz="2600" dirty="0"/>
              <a:t>LİHKAB/SHKMMB tarafından yapılan inceleme sonucunda yapının yapı kayıt belgesi düzenlenemeyecek alanlarda/taşınmazlarda tamamen veya kısmen (tecavüzlü) kaldığının anlaşılması veya Tebliğin 8/1. maddesinde belirtilen alanlar dışındaki yerlere herhangi bir tecavüzünün veya Hazineye/belediyelere ait taşınmazlar üzerinde kaldığının belirlenmesi halinde bu durum düzenlenecek olan zemin tespit tutanağında belirtilerek LİHKAB/SHKMMB tarafından gereği yapılmak üzere Çevre ve Şehircilik İl Müdürlüğüne/Belediyesine gönderilir. </a:t>
            </a:r>
          </a:p>
        </p:txBody>
      </p:sp>
      <p:sp>
        <p:nvSpPr>
          <p:cNvPr id="3" name="Altbilgi Yer Tutucusu 2"/>
          <p:cNvSpPr>
            <a:spLocks noGrp="1"/>
          </p:cNvSpPr>
          <p:nvPr>
            <p:ph type="ftr" sz="quarter" idx="11"/>
          </p:nvPr>
        </p:nvSpPr>
        <p:spPr/>
        <p:txBody>
          <a:bodyPr/>
          <a:lstStyle/>
          <a:p>
            <a:r>
              <a:rPr lang="tr-TR" smtClean="0"/>
              <a:t>Şubat 2019</a:t>
            </a:r>
            <a:endParaRPr lang="tr-TR"/>
          </a:p>
        </p:txBody>
      </p:sp>
      <p:sp>
        <p:nvSpPr>
          <p:cNvPr id="5" name="Unvan 3"/>
          <p:cNvSpPr>
            <a:spLocks noGrp="1"/>
          </p:cNvSpPr>
          <p:nvPr>
            <p:ph type="title"/>
          </p:nvPr>
        </p:nvSpPr>
        <p:spPr>
          <a:xfrm>
            <a:off x="611560" y="798513"/>
            <a:ext cx="8229600" cy="1143000"/>
          </a:xfrm>
        </p:spPr>
        <p:txBody>
          <a:bodyPr>
            <a:noAutofit/>
          </a:bodyPr>
          <a:lstStyle/>
          <a:p>
            <a:r>
              <a:rPr lang="tr-TR" sz="2700" b="1" dirty="0">
                <a:solidFill>
                  <a:srgbClr val="0070C0"/>
                </a:solidFill>
              </a:rPr>
              <a:t>LİHKAB VE SHKMMB TARAFINDAN YAPILACAK İŞLEMLER</a:t>
            </a:r>
            <a:br>
              <a:rPr lang="tr-TR" sz="2700" b="1" dirty="0">
                <a:solidFill>
                  <a:srgbClr val="0070C0"/>
                </a:solidFill>
              </a:rPr>
            </a:br>
            <a:endParaRPr lang="tr-TR" sz="2700" dirty="0"/>
          </a:p>
        </p:txBody>
      </p:sp>
    </p:spTree>
    <p:extLst>
      <p:ext uri="{BB962C8B-B14F-4D97-AF65-F5344CB8AC3E}">
        <p14:creationId xmlns:p14="http://schemas.microsoft.com/office/powerpoint/2010/main" xmlns="" val="286070202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1663099"/>
            <a:ext cx="7884368" cy="4693251"/>
          </a:xfrm>
        </p:spPr>
        <p:txBody>
          <a:bodyPr>
            <a:normAutofit/>
          </a:bodyPr>
          <a:lstStyle/>
          <a:p>
            <a:pPr algn="just"/>
            <a:r>
              <a:rPr lang="tr-TR" sz="2600" dirty="0"/>
              <a:t>Bu kapsamdaki başvurular tescile konu olmadığından Ek-2 Zemin Tespit Tutanağı Formu düzenlenir. Hazinenin ve üçüncü kişilerin özel mülkiyetinde bulunan taşınmazlar üzerinde kısmen tecavüzü bulunan yapılar için hazinenin/ilgililerinin muvafakati alınması koşuluyla tapu kütüğünün beyanlar hanesinde tecavüze yönelik belirtme yapılarak tapu sicilinde gerekli tescil işlemi yapılabilecektir. </a:t>
            </a:r>
          </a:p>
          <a:p>
            <a:endParaRPr lang="tr-TR" dirty="0"/>
          </a:p>
        </p:txBody>
      </p:sp>
      <p:sp>
        <p:nvSpPr>
          <p:cNvPr id="5" name="Unvan 3"/>
          <p:cNvSpPr>
            <a:spLocks noGrp="1"/>
          </p:cNvSpPr>
          <p:nvPr>
            <p:ph type="title"/>
          </p:nvPr>
        </p:nvSpPr>
        <p:spPr>
          <a:xfrm>
            <a:off x="611560" y="897174"/>
            <a:ext cx="8229600" cy="1143000"/>
          </a:xfrm>
        </p:spPr>
        <p:txBody>
          <a:bodyPr>
            <a:noAutofit/>
          </a:bodyPr>
          <a:lstStyle/>
          <a:p>
            <a:r>
              <a:rPr lang="tr-TR" sz="2700" b="1" dirty="0">
                <a:solidFill>
                  <a:srgbClr val="0070C0"/>
                </a:solidFill>
              </a:rPr>
              <a:t>LİHKAB VE SHKMMB TARAFINDAN YAPILACAK İŞLEMLER</a:t>
            </a:r>
            <a:br>
              <a:rPr lang="tr-TR" sz="2700" b="1" dirty="0">
                <a:solidFill>
                  <a:srgbClr val="0070C0"/>
                </a:solidFill>
              </a:rPr>
            </a:br>
            <a:endParaRPr lang="tr-TR" sz="2700" dirty="0"/>
          </a:p>
        </p:txBody>
      </p:sp>
      <p:sp>
        <p:nvSpPr>
          <p:cNvPr id="4" name="3 Altbilgi Yer Tutucusu"/>
          <p:cNvSpPr>
            <a:spLocks noGrp="1"/>
          </p:cNvSpPr>
          <p:nvPr>
            <p:ph type="ftr" sz="quarter" idx="11"/>
          </p:nvPr>
        </p:nvSpPr>
        <p:spPr/>
        <p:txBody>
          <a:bodyPr/>
          <a:lstStyle/>
          <a:p>
            <a:r>
              <a:rPr lang="tr-TR" smtClean="0"/>
              <a:t>Şubat 2019</a:t>
            </a:r>
            <a:endParaRPr lang="tr-TR" dirty="0"/>
          </a:p>
        </p:txBody>
      </p:sp>
    </p:spTree>
    <p:extLst>
      <p:ext uri="{BB962C8B-B14F-4D97-AF65-F5344CB8AC3E}">
        <p14:creationId xmlns:p14="http://schemas.microsoft.com/office/powerpoint/2010/main" xmlns="" val="26731788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1285860"/>
            <a:ext cx="8858280" cy="4808554"/>
          </a:xfrm>
        </p:spPr>
        <p:txBody>
          <a:bodyPr>
            <a:noAutofit/>
          </a:bodyPr>
          <a:lstStyle/>
          <a:p>
            <a:pPr algn="just"/>
            <a:r>
              <a:rPr lang="tr-TR" sz="2500" dirty="0"/>
              <a:t>Hazinenin veya üçüncü kişilerin muvafakati olmadan tescil işlemi gerçekleştirilemeyeceğinden dolayı; işlem LİHKAB/SHKMMB de iken ilgililere bu hususta gerekli bilgilendirme yapılarak, üçüncü kişilerin özel mülkiyetindeki taşınmazlara tecavüzlü durumlarda Kadastro Müdürlüğünce zemin tespit tutanağına imza almak veya noterden onaylı </a:t>
            </a:r>
            <a:r>
              <a:rPr lang="tr-TR" sz="2500" dirty="0" err="1"/>
              <a:t>muvafakatnameyi</a:t>
            </a:r>
            <a:r>
              <a:rPr lang="tr-TR" sz="2500" dirty="0"/>
              <a:t> ya da birden fazla bloklu çok sayıda </a:t>
            </a:r>
            <a:r>
              <a:rPr lang="tr-TR" sz="2500" dirty="0" err="1"/>
              <a:t>malikli</a:t>
            </a:r>
            <a:r>
              <a:rPr lang="tr-TR" sz="2500" dirty="0"/>
              <a:t> yapılarda kat malikleri kurulunca bu yönde alınmış kararına ilişkin karar defterinin noter onaylı örneğini tutanağa eklemek suretiyle; hazine taşınmazına tecavüzlü durumlarda ise yine Kadastro Müdürlüğü tarafından Milli Emlak Müdürlüklerine yazılı sorularak alınacak muvafakat akabinde işlemlere devam edilecektir.</a:t>
            </a:r>
          </a:p>
        </p:txBody>
      </p:sp>
      <p:sp>
        <p:nvSpPr>
          <p:cNvPr id="3" name="Altbilgi Yer Tutucusu 2"/>
          <p:cNvSpPr>
            <a:spLocks noGrp="1"/>
          </p:cNvSpPr>
          <p:nvPr>
            <p:ph type="ftr" sz="quarter" idx="11"/>
          </p:nvPr>
        </p:nvSpPr>
        <p:spPr/>
        <p:txBody>
          <a:bodyPr/>
          <a:lstStyle/>
          <a:p>
            <a:r>
              <a:rPr lang="tr-TR" smtClean="0"/>
              <a:t>Şubat 2019</a:t>
            </a:r>
            <a:endParaRPr lang="tr-TR" dirty="0"/>
          </a:p>
        </p:txBody>
      </p:sp>
      <p:sp>
        <p:nvSpPr>
          <p:cNvPr id="5" name="Unvan 3"/>
          <p:cNvSpPr>
            <a:spLocks noGrp="1"/>
          </p:cNvSpPr>
          <p:nvPr>
            <p:ph type="title"/>
          </p:nvPr>
        </p:nvSpPr>
        <p:spPr>
          <a:xfrm>
            <a:off x="642910" y="642918"/>
            <a:ext cx="8229600" cy="1143000"/>
          </a:xfrm>
        </p:spPr>
        <p:txBody>
          <a:bodyPr>
            <a:noAutofit/>
          </a:bodyPr>
          <a:lstStyle/>
          <a:p>
            <a:r>
              <a:rPr lang="tr-TR" sz="2700" b="1" dirty="0">
                <a:solidFill>
                  <a:srgbClr val="0070C0"/>
                </a:solidFill>
              </a:rPr>
              <a:t>LİHKAB VE SHKMMB TARAFINDAN YAPILACAK İŞLEMLER</a:t>
            </a:r>
            <a:br>
              <a:rPr lang="tr-TR" sz="2700" b="1" dirty="0">
                <a:solidFill>
                  <a:srgbClr val="0070C0"/>
                </a:solidFill>
              </a:rPr>
            </a:br>
            <a:endParaRPr lang="tr-TR" sz="2700" dirty="0"/>
          </a:p>
        </p:txBody>
      </p:sp>
    </p:spTree>
    <p:extLst>
      <p:ext uri="{BB962C8B-B14F-4D97-AF65-F5344CB8AC3E}">
        <p14:creationId xmlns:p14="http://schemas.microsoft.com/office/powerpoint/2010/main" xmlns="" val="4172911988"/>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t>Şubat 2019</a:t>
            </a:r>
            <a:endParaRPr lang="tr-TR" dirty="0"/>
          </a:p>
        </p:txBody>
      </p:sp>
      <p:pic>
        <p:nvPicPr>
          <p:cNvPr id="5" name="İçerik Yer Tutucusu 4"/>
          <p:cNvPicPr>
            <a:picLocks noGrp="1"/>
          </p:cNvPicPr>
          <p:nvPr>
            <p:ph idx="1"/>
          </p:nvPr>
        </p:nvPicPr>
        <p:blipFill>
          <a:blip r:embed="rId2"/>
          <a:srcRect l="4628" t="9412" b="12647"/>
          <a:stretch>
            <a:fillRect/>
          </a:stretch>
        </p:blipFill>
        <p:spPr bwMode="auto">
          <a:xfrm>
            <a:off x="179512" y="1052736"/>
            <a:ext cx="8507288" cy="5040560"/>
          </a:xfrm>
          <a:prstGeom prst="rect">
            <a:avLst/>
          </a:prstGeom>
          <a:noFill/>
          <a:ln w="9525">
            <a:noFill/>
            <a:miter lim="800000"/>
            <a:headEnd/>
            <a:tailEnd/>
          </a:ln>
        </p:spPr>
      </p:pic>
      <p:sp>
        <p:nvSpPr>
          <p:cNvPr id="6" name="Unvan 5"/>
          <p:cNvSpPr>
            <a:spLocks noGrp="1"/>
          </p:cNvSpPr>
          <p:nvPr>
            <p:ph type="title"/>
          </p:nvPr>
        </p:nvSpPr>
        <p:spPr>
          <a:xfrm>
            <a:off x="457200" y="492195"/>
            <a:ext cx="8229600" cy="707886"/>
          </a:xfrm>
          <a:prstGeom prst="rect">
            <a:avLst/>
          </a:prstGeom>
        </p:spPr>
        <p:txBody>
          <a:bodyPr wrap="square">
            <a:spAutoFit/>
          </a:bodyPr>
          <a:lstStyle/>
          <a:p>
            <a:r>
              <a:rPr lang="tr-TR" sz="2000" b="1" dirty="0" smtClean="0"/>
              <a:t>Üçüncü kişilerin özel mülkiyetinde bulunan taşınmaza</a:t>
            </a:r>
            <a:br>
              <a:rPr lang="tr-TR" sz="2000" b="1" dirty="0" smtClean="0"/>
            </a:br>
            <a:r>
              <a:rPr lang="tr-TR" sz="2000" b="1" dirty="0" smtClean="0"/>
              <a:t> kısmen tecavüzlü yapıya örnek</a:t>
            </a:r>
            <a:endParaRPr lang="tr-TR" sz="2000" dirty="0"/>
          </a:p>
        </p:txBody>
      </p:sp>
      <p:sp>
        <p:nvSpPr>
          <p:cNvPr id="7" name="Dikdörtgen 6"/>
          <p:cNvSpPr/>
          <p:nvPr/>
        </p:nvSpPr>
        <p:spPr>
          <a:xfrm>
            <a:off x="4133835" y="5301208"/>
            <a:ext cx="3771930" cy="369332"/>
          </a:xfrm>
          <a:prstGeom prst="rect">
            <a:avLst/>
          </a:prstGeom>
        </p:spPr>
        <p:txBody>
          <a:bodyPr wrap="none">
            <a:spAutoFit/>
          </a:bodyPr>
          <a:lstStyle/>
          <a:p>
            <a:r>
              <a:rPr lang="tr-TR" dirty="0" smtClean="0"/>
              <a:t>Noter onaylı </a:t>
            </a:r>
            <a:r>
              <a:rPr lang="tr-TR" dirty="0" err="1" smtClean="0"/>
              <a:t>muvafakatnamesi</a:t>
            </a:r>
            <a:r>
              <a:rPr lang="tr-TR" dirty="0" smtClean="0"/>
              <a:t> vardır.</a:t>
            </a:r>
            <a:endParaRPr lang="tr-TR" dirty="0"/>
          </a:p>
        </p:txBody>
      </p:sp>
      <p:pic>
        <p:nvPicPr>
          <p:cNvPr id="2" name="Resim 1"/>
          <p:cNvPicPr>
            <a:picLocks noChangeAspect="1"/>
          </p:cNvPicPr>
          <p:nvPr/>
        </p:nvPicPr>
        <p:blipFill>
          <a:blip r:embed="rId3"/>
          <a:stretch>
            <a:fillRect/>
          </a:stretch>
        </p:blipFill>
        <p:spPr>
          <a:xfrm>
            <a:off x="523875" y="2615158"/>
            <a:ext cx="8553450" cy="2686050"/>
          </a:xfrm>
          <a:prstGeom prst="rect">
            <a:avLst/>
          </a:prstGeom>
        </p:spPr>
      </p:pic>
    </p:spTree>
    <p:extLst>
      <p:ext uri="{BB962C8B-B14F-4D97-AF65-F5344CB8AC3E}">
        <p14:creationId xmlns:p14="http://schemas.microsoft.com/office/powerpoint/2010/main" xmlns="" val="3545000353"/>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dirty="0"/>
          </a:p>
        </p:txBody>
      </p:sp>
      <p:sp>
        <p:nvSpPr>
          <p:cNvPr id="3" name="2 Altbilgi Yer Tutucusu"/>
          <p:cNvSpPr>
            <a:spLocks noGrp="1"/>
          </p:cNvSpPr>
          <p:nvPr>
            <p:ph type="ftr" sz="quarter" idx="11"/>
          </p:nvPr>
        </p:nvSpPr>
        <p:spPr/>
        <p:txBody>
          <a:bodyPr/>
          <a:lstStyle/>
          <a:p>
            <a:r>
              <a:rPr lang="tr-TR" smtClean="0"/>
              <a:t>Şubat 2019</a:t>
            </a:r>
            <a:endParaRPr lang="tr-TR" dirty="0"/>
          </a:p>
        </p:txBody>
      </p:sp>
      <p:pic>
        <p:nvPicPr>
          <p:cNvPr id="5" name="4 Resim" descr="property ile ilgili gÃ¶rsel sonucu"/>
          <p:cNvPicPr/>
          <p:nvPr/>
        </p:nvPicPr>
        <p:blipFill>
          <a:blip r:embed="rId2"/>
          <a:srcRect/>
          <a:stretch>
            <a:fillRect/>
          </a:stretch>
        </p:blipFill>
        <p:spPr bwMode="auto">
          <a:xfrm>
            <a:off x="1857356" y="1785926"/>
            <a:ext cx="5572164" cy="4357718"/>
          </a:xfrm>
          <a:prstGeom prst="rect">
            <a:avLst/>
          </a:prstGeom>
          <a:noFill/>
          <a:ln w="9525">
            <a:noFill/>
            <a:miter lim="800000"/>
            <a:headEnd/>
            <a:tailEnd/>
          </a:ln>
        </p:spPr>
      </p:pic>
      <p:sp>
        <p:nvSpPr>
          <p:cNvPr id="6" name="5 Başlık"/>
          <p:cNvSpPr>
            <a:spLocks noGrp="1"/>
          </p:cNvSpPr>
          <p:nvPr>
            <p:ph type="title"/>
          </p:nvPr>
        </p:nvSpPr>
        <p:spPr>
          <a:xfrm>
            <a:off x="428596" y="1000108"/>
            <a:ext cx="8715404" cy="523220"/>
          </a:xfrm>
          <a:prstGeom prst="rect">
            <a:avLst/>
          </a:prstGeom>
        </p:spPr>
        <p:txBody>
          <a:bodyPr wrap="square">
            <a:spAutoFit/>
          </a:bodyPr>
          <a:lstStyle/>
          <a:p>
            <a:r>
              <a:rPr lang="tr-TR" sz="2800" b="1" dirty="0" smtClean="0">
                <a:solidFill>
                  <a:srgbClr val="0070C0"/>
                </a:solidFill>
              </a:rPr>
              <a:t>KADASTRO   </a:t>
            </a:r>
            <a:r>
              <a:rPr lang="tr-TR" sz="2800" b="1" dirty="0">
                <a:solidFill>
                  <a:srgbClr val="0070C0"/>
                </a:solidFill>
              </a:rPr>
              <a:t>MÜDÜRLÜKLERİNCE YAPILACAK İŞLEMLER</a:t>
            </a: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a:xfrm>
            <a:off x="3131840" y="6324062"/>
            <a:ext cx="2895600" cy="365125"/>
          </a:xfrm>
        </p:spPr>
        <p:txBody>
          <a:bodyPr/>
          <a:lstStyle/>
          <a:p>
            <a:r>
              <a:rPr lang="tr-TR" smtClean="0"/>
              <a:t>Şubat 2019</a:t>
            </a:r>
            <a:endParaRPr lang="tr-TR" dirty="0"/>
          </a:p>
        </p:txBody>
      </p:sp>
      <p:sp>
        <p:nvSpPr>
          <p:cNvPr id="5" name="4 Dikdörtgen"/>
          <p:cNvSpPr/>
          <p:nvPr/>
        </p:nvSpPr>
        <p:spPr>
          <a:xfrm>
            <a:off x="755576" y="764704"/>
            <a:ext cx="8640960" cy="523220"/>
          </a:xfrm>
          <a:prstGeom prst="rect">
            <a:avLst/>
          </a:prstGeom>
        </p:spPr>
        <p:txBody>
          <a:bodyPr wrap="square">
            <a:spAutoFit/>
          </a:bodyPr>
          <a:lstStyle/>
          <a:p>
            <a:r>
              <a:rPr lang="tr-TR" sz="2800" b="1" dirty="0">
                <a:solidFill>
                  <a:srgbClr val="0070C0"/>
                </a:solidFill>
              </a:rPr>
              <a:t>KADASTRO  MÜDÜRLÜKLERİNCE YAPILACAK İŞLEMLER</a:t>
            </a:r>
          </a:p>
        </p:txBody>
      </p:sp>
      <p:sp>
        <p:nvSpPr>
          <p:cNvPr id="2" name="Dikdörtgen 1"/>
          <p:cNvSpPr/>
          <p:nvPr/>
        </p:nvSpPr>
        <p:spPr>
          <a:xfrm>
            <a:off x="428596" y="1285860"/>
            <a:ext cx="8429684" cy="5093702"/>
          </a:xfrm>
          <a:prstGeom prst="rect">
            <a:avLst/>
          </a:prstGeom>
        </p:spPr>
        <p:txBody>
          <a:bodyPr wrap="square">
            <a:spAutoFit/>
          </a:bodyPr>
          <a:lstStyle/>
          <a:p>
            <a:pPr lvl="0" indent="228600" algn="just" eaLnBrk="0" fontAlgn="base" hangingPunct="0">
              <a:spcBef>
                <a:spcPct val="0"/>
              </a:spcBef>
              <a:spcAft>
                <a:spcPct val="0"/>
              </a:spcAft>
              <a:buFontTx/>
              <a:buChar char="•"/>
              <a:tabLst>
                <a:tab pos="644525" algn="l"/>
              </a:tabLst>
            </a:pPr>
            <a:r>
              <a:rPr lang="tr-TR" sz="2400" dirty="0"/>
              <a:t>İstemde bulunanın kimlik belgesi,</a:t>
            </a:r>
          </a:p>
          <a:p>
            <a:pPr lvl="0" indent="228600" algn="just" eaLnBrk="0" fontAlgn="base" hangingPunct="0">
              <a:spcBef>
                <a:spcPct val="0"/>
              </a:spcBef>
              <a:spcAft>
                <a:spcPct val="0"/>
              </a:spcAft>
              <a:buFontTx/>
              <a:buChar char="•"/>
              <a:tabLst>
                <a:tab pos="644525" algn="l"/>
              </a:tabLst>
            </a:pPr>
            <a:r>
              <a:rPr lang="tr-TR" sz="2400" dirty="0"/>
              <a:t>İstemde bulunan temsilci ise temsil belgesi,</a:t>
            </a:r>
          </a:p>
          <a:p>
            <a:pPr lvl="0" indent="228600" algn="just" eaLnBrk="0" fontAlgn="base" hangingPunct="0">
              <a:spcBef>
                <a:spcPct val="0"/>
              </a:spcBef>
              <a:spcAft>
                <a:spcPct val="0"/>
              </a:spcAft>
              <a:buFontTx/>
              <a:buChar char="•"/>
              <a:tabLst>
                <a:tab pos="644525" algn="l"/>
              </a:tabLst>
            </a:pPr>
            <a:r>
              <a:rPr lang="tr-TR" sz="2400" dirty="0"/>
              <a:t>Yapı kayıt belgesi/belgeleri,</a:t>
            </a:r>
          </a:p>
          <a:p>
            <a:pPr lvl="0" indent="228600" algn="just" eaLnBrk="0" fontAlgn="base" hangingPunct="0">
              <a:spcBef>
                <a:spcPct val="0"/>
              </a:spcBef>
              <a:spcAft>
                <a:spcPct val="0"/>
              </a:spcAft>
              <a:buFontTx/>
              <a:buChar char="•"/>
              <a:tabLst>
                <a:tab pos="644525" algn="l"/>
              </a:tabLst>
            </a:pPr>
            <a:r>
              <a:rPr lang="tr-TR" sz="2400" dirty="0"/>
              <a:t>Zemin Tespit Tutanağı,</a:t>
            </a:r>
          </a:p>
          <a:p>
            <a:pPr lvl="0" indent="228600" algn="just" eaLnBrk="0" fontAlgn="base" hangingPunct="0">
              <a:spcBef>
                <a:spcPct val="0"/>
              </a:spcBef>
              <a:spcAft>
                <a:spcPct val="0"/>
              </a:spcAft>
              <a:buFontTx/>
              <a:buChar char="•"/>
              <a:tabLst>
                <a:tab pos="644525" algn="l"/>
              </a:tabLst>
            </a:pPr>
            <a:r>
              <a:rPr lang="tr-TR" sz="2400" dirty="0"/>
              <a:t>LİHKAB/SHKMMB tarafından imar planlarında umumi hizmet alanlarına denk gelen alanların bulunduğunun tespiti halinde bu kısımların terk edildiğine ilişkin ilgili belediyesinden veya kurumundan alınan belge,</a:t>
            </a:r>
          </a:p>
          <a:p>
            <a:pPr lvl="0" indent="228600" algn="just" eaLnBrk="0" fontAlgn="base" hangingPunct="0">
              <a:spcBef>
                <a:spcPct val="0"/>
              </a:spcBef>
              <a:spcAft>
                <a:spcPct val="0"/>
              </a:spcAft>
              <a:buFontTx/>
              <a:buChar char="•"/>
              <a:tabLst>
                <a:tab pos="644525" algn="l"/>
              </a:tabLst>
            </a:pPr>
            <a:r>
              <a:rPr lang="tr-TR" sz="2400" dirty="0"/>
              <a:t>Tapu malikleri veya maliklerden en az birisi ile LİHKAB/SHKMMB arasında düzenlenmiş olan hizmet sözleşmesi/tip sözleşme ve fatura,</a:t>
            </a:r>
          </a:p>
          <a:p>
            <a:pPr lvl="0" indent="228600" algn="just" eaLnBrk="0" fontAlgn="base" hangingPunct="0">
              <a:spcBef>
                <a:spcPct val="0"/>
              </a:spcBef>
              <a:spcAft>
                <a:spcPct val="0"/>
              </a:spcAft>
              <a:buFontTx/>
              <a:buChar char="•"/>
              <a:tabLst>
                <a:tab pos="644525" algn="l"/>
              </a:tabLst>
            </a:pPr>
            <a:r>
              <a:rPr lang="tr-TR" sz="2400" dirty="0"/>
              <a:t>Sözleşmeye ilişkin tahakkuk eden damga vergisinin ödendiğine dair makbuz, ibraz edilmesi gerekmektedir</a:t>
            </a:r>
            <a:r>
              <a:rPr lang="tr-TR" sz="2500" dirty="0"/>
              <a:t>.</a:t>
            </a: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00034" y="1714488"/>
            <a:ext cx="8229600" cy="4525963"/>
          </a:xfrm>
        </p:spPr>
        <p:txBody>
          <a:bodyPr>
            <a:normAutofit/>
          </a:bodyPr>
          <a:lstStyle/>
          <a:p>
            <a:pPr algn="just"/>
            <a:r>
              <a:rPr lang="tr-TR" sz="2600" dirty="0"/>
              <a:t>Kadastro müdürlüklerince yukarıdaki belgelerin varlığı tespit edildikten sonra başvuru konusu parselin zemin tespit tutanağındaki köşe koordinatlarının kadastro teknik evrakına uygunluğu,  yapının </a:t>
            </a:r>
            <a:r>
              <a:rPr lang="tr-TR" sz="2600" dirty="0" err="1"/>
              <a:t>tersimat</a:t>
            </a:r>
            <a:r>
              <a:rPr lang="tr-TR" sz="2600" dirty="0"/>
              <a:t> kontrolü ve parsel içerisindeki konum kontrolü yapılır.</a:t>
            </a:r>
          </a:p>
          <a:p>
            <a:pPr algn="just"/>
            <a:r>
              <a:rPr lang="tr-TR" sz="2600" b="1" dirty="0"/>
              <a:t>Tebliğ gereğince, zemin tespit tutanağını hazırlayan mühendisler bu belgelerin içeriklerinin doğruluğundan yapı malikleri ile birlikte hukuken sorumlu olduklarından kadastro müdürlüğünce sadece </a:t>
            </a:r>
            <a:r>
              <a:rPr lang="tr-TR" sz="2600" b="1" u="sng" dirty="0"/>
              <a:t>büro kontrolü</a:t>
            </a:r>
            <a:r>
              <a:rPr lang="tr-TR" sz="2600" b="1" dirty="0"/>
              <a:t> yapılmakla yetinilecektir.</a:t>
            </a:r>
          </a:p>
          <a:p>
            <a:pPr algn="just"/>
            <a:endParaRPr lang="tr-TR" sz="2600" dirty="0"/>
          </a:p>
        </p:txBody>
      </p:sp>
      <p:sp>
        <p:nvSpPr>
          <p:cNvPr id="5" name="4 Dikdörtgen"/>
          <p:cNvSpPr/>
          <p:nvPr/>
        </p:nvSpPr>
        <p:spPr>
          <a:xfrm>
            <a:off x="611560" y="1052736"/>
            <a:ext cx="8208912" cy="523220"/>
          </a:xfrm>
          <a:prstGeom prst="rect">
            <a:avLst/>
          </a:prstGeom>
        </p:spPr>
        <p:txBody>
          <a:bodyPr wrap="square">
            <a:spAutoFit/>
          </a:bodyPr>
          <a:lstStyle/>
          <a:p>
            <a:r>
              <a:rPr lang="tr-TR" sz="2800" b="1" dirty="0">
                <a:solidFill>
                  <a:srgbClr val="0070C0"/>
                </a:solidFill>
              </a:rPr>
              <a:t>KADASTRO  MÜDÜRLÜKLERİNCE YAPILACAK İŞLEMLER</a:t>
            </a:r>
          </a:p>
        </p:txBody>
      </p:sp>
      <p:sp>
        <p:nvSpPr>
          <p:cNvPr id="4" name="3 Altbilgi Yer Tutucusu"/>
          <p:cNvSpPr>
            <a:spLocks noGrp="1"/>
          </p:cNvSpPr>
          <p:nvPr>
            <p:ph type="ftr" sz="quarter" idx="11"/>
          </p:nvPr>
        </p:nvSpPr>
        <p:spPr/>
        <p:txBody>
          <a:bodyPr/>
          <a:lstStyle/>
          <a:p>
            <a:r>
              <a:rPr lang="tr-TR" smtClean="0"/>
              <a:t>Şubat 2019</a:t>
            </a:r>
            <a:endParaRPr lang="tr-TR" dirty="0"/>
          </a:p>
        </p:txBody>
      </p:sp>
    </p:spTree>
    <p:extLst>
      <p:ext uri="{BB962C8B-B14F-4D97-AF65-F5344CB8AC3E}">
        <p14:creationId xmlns:p14="http://schemas.microsoft.com/office/powerpoint/2010/main" xmlns="" val="2001367640"/>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600200"/>
            <a:ext cx="8229600" cy="4756150"/>
          </a:xfrm>
        </p:spPr>
        <p:txBody>
          <a:bodyPr>
            <a:normAutofit/>
          </a:bodyPr>
          <a:lstStyle/>
          <a:p>
            <a:pPr algn="just"/>
            <a:r>
              <a:rPr lang="tr-TR" sz="2600" dirty="0"/>
              <a:t> Zemin Tespit Tutanağının Tescil Sayfası kısmına “Tescil sayfası 3194 sayılı Kanunun Geçici 16. maddesi uyarınca isteğime uygun olarak düzenlenmiştir” ibaresi yazılarak kontrol ve onay ve imzaları tamamlandıktan sonra 2010/4 sayılı Genelge gereğince Zemin Tespit Tutanağı üst yazı ile fiziksel olarak, ekleri </a:t>
            </a:r>
            <a:r>
              <a:rPr lang="tr-TR" sz="2600" dirty="0" smtClean="0"/>
              <a:t>taranarak </a:t>
            </a:r>
            <a:r>
              <a:rPr lang="tr-TR" sz="2600" dirty="0"/>
              <a:t>2017/3 Sayılı Genelgeye uygun şekilde sistem üzerinden güvenli elektronik ortamda tapu müdürlüğüne gönderilecektir.</a:t>
            </a:r>
          </a:p>
          <a:p>
            <a:endParaRPr lang="tr-TR" dirty="0"/>
          </a:p>
        </p:txBody>
      </p:sp>
      <p:sp>
        <p:nvSpPr>
          <p:cNvPr id="5" name="4 Dikdörtgen"/>
          <p:cNvSpPr/>
          <p:nvPr/>
        </p:nvSpPr>
        <p:spPr>
          <a:xfrm>
            <a:off x="461218" y="846793"/>
            <a:ext cx="8363272" cy="523220"/>
          </a:xfrm>
          <a:prstGeom prst="rect">
            <a:avLst/>
          </a:prstGeom>
        </p:spPr>
        <p:txBody>
          <a:bodyPr wrap="square">
            <a:spAutoFit/>
          </a:bodyPr>
          <a:lstStyle/>
          <a:p>
            <a:r>
              <a:rPr lang="tr-TR" sz="2800" b="1" dirty="0">
                <a:solidFill>
                  <a:srgbClr val="0070C0"/>
                </a:solidFill>
              </a:rPr>
              <a:t>KADASTRO  MÜDÜRLÜKLERİNCE YAPILACAK İŞLEMLER</a:t>
            </a:r>
          </a:p>
        </p:txBody>
      </p:sp>
      <p:sp>
        <p:nvSpPr>
          <p:cNvPr id="4" name="3 Altbilgi Yer Tutucusu"/>
          <p:cNvSpPr>
            <a:spLocks noGrp="1"/>
          </p:cNvSpPr>
          <p:nvPr>
            <p:ph type="ftr" sz="quarter" idx="11"/>
          </p:nvPr>
        </p:nvSpPr>
        <p:spPr/>
        <p:txBody>
          <a:bodyPr/>
          <a:lstStyle/>
          <a:p>
            <a:r>
              <a:rPr lang="tr-TR" smtClean="0"/>
              <a:t>Şubat 2019</a:t>
            </a:r>
            <a:endParaRPr lang="tr-TR" dirty="0"/>
          </a:p>
        </p:txBody>
      </p:sp>
    </p:spTree>
    <p:extLst>
      <p:ext uri="{BB962C8B-B14F-4D97-AF65-F5344CB8AC3E}">
        <p14:creationId xmlns:p14="http://schemas.microsoft.com/office/powerpoint/2010/main" xmlns="" val="357855938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59532" y="1340768"/>
            <a:ext cx="8424936" cy="4752527"/>
          </a:xfrm>
        </p:spPr>
        <p:txBody>
          <a:bodyPr>
            <a:normAutofit/>
          </a:bodyPr>
          <a:lstStyle/>
          <a:p>
            <a:pPr algn="just"/>
            <a:r>
              <a:rPr lang="tr-TR" sz="2600" dirty="0"/>
              <a:t> Kısmen yapı ruhsatı/yapı kullanma izin belgesi, kısmen de yapı kayıt belgesi olan yapıların cins değişikliği işlemlerinde, talebin bir bütün olarak değerlendirilerek, LİHKAB/SHKMMB tarafından düzenlenen Ek-1 Zemin Tespit Tutanağına göre işlemin gerçekleştirilmesi gerekmekte olup, bu şekilde gerçekleştirilen işlemlerde daha önceden yapı kullanma izin belgesi düzenlenmiş olan kısımlar için ayrıca daha önce idaresince tasdikli vaziyet planı istenilecektir.</a:t>
            </a:r>
          </a:p>
        </p:txBody>
      </p:sp>
      <p:sp>
        <p:nvSpPr>
          <p:cNvPr id="3" name="Altbilgi Yer Tutucusu 2"/>
          <p:cNvSpPr>
            <a:spLocks noGrp="1"/>
          </p:cNvSpPr>
          <p:nvPr>
            <p:ph type="ftr" sz="quarter" idx="11"/>
          </p:nvPr>
        </p:nvSpPr>
        <p:spPr/>
        <p:txBody>
          <a:bodyPr/>
          <a:lstStyle/>
          <a:p>
            <a:r>
              <a:rPr lang="tr-TR" smtClean="0"/>
              <a:t>Şubat 2019</a:t>
            </a:r>
            <a:endParaRPr lang="tr-TR" dirty="0"/>
          </a:p>
        </p:txBody>
      </p:sp>
      <p:sp>
        <p:nvSpPr>
          <p:cNvPr id="5" name="4 Başlık"/>
          <p:cNvSpPr>
            <a:spLocks noGrp="1"/>
          </p:cNvSpPr>
          <p:nvPr>
            <p:ph type="title"/>
          </p:nvPr>
        </p:nvSpPr>
        <p:spPr>
          <a:xfrm>
            <a:off x="683568" y="548680"/>
            <a:ext cx="8229600" cy="1143000"/>
          </a:xfrm>
          <a:prstGeom prst="rect">
            <a:avLst/>
          </a:prstGeom>
        </p:spPr>
        <p:txBody>
          <a:bodyPr wrap="square">
            <a:spAutoFit/>
          </a:bodyPr>
          <a:lstStyle/>
          <a:p>
            <a:r>
              <a:rPr lang="tr-TR" sz="2800" b="1" dirty="0">
                <a:solidFill>
                  <a:srgbClr val="0070C0"/>
                </a:solidFill>
              </a:rPr>
              <a:t>KADASTRO  MÜDÜRLÜKLERİNCE YAPILACAK İŞLEMLER</a:t>
            </a:r>
          </a:p>
        </p:txBody>
      </p:sp>
    </p:spTree>
    <p:extLst>
      <p:ext uri="{BB962C8B-B14F-4D97-AF65-F5344CB8AC3E}">
        <p14:creationId xmlns:p14="http://schemas.microsoft.com/office/powerpoint/2010/main" xmlns="" val="16389937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algn="just"/>
            <a:r>
              <a:rPr lang="tr-TR" sz="2600" dirty="0"/>
              <a:t>Tarım arazileri üzerine yapılan yapılar için imar barışı kapsamında cins değişikliği yapılabilmesi için Tapu Dairesi Başkanlığının 12/06/2014 tarih ve 34306 sayılı “5403 Sayılı Kanun Uygulamaları” konulu Genel Duyurusunun “D- Tarım Arazilerinde Teknik Nitelikli İşlem Talebi” bölümüne göre İl/ilçe Tarım ve Orman Müdürlüklerinin uygunluk görüşünün Kadastro Müdürlüklerince işlem öncesi alınması gerekmektedir.</a:t>
            </a:r>
          </a:p>
          <a:p>
            <a:endParaRPr lang="tr-TR" sz="2700" dirty="0"/>
          </a:p>
        </p:txBody>
      </p:sp>
      <p:sp>
        <p:nvSpPr>
          <p:cNvPr id="5" name="4 Dikdörtgen"/>
          <p:cNvSpPr/>
          <p:nvPr/>
        </p:nvSpPr>
        <p:spPr>
          <a:xfrm>
            <a:off x="575048" y="961887"/>
            <a:ext cx="8568952" cy="523220"/>
          </a:xfrm>
          <a:prstGeom prst="rect">
            <a:avLst/>
          </a:prstGeom>
        </p:spPr>
        <p:txBody>
          <a:bodyPr wrap="square">
            <a:spAutoFit/>
          </a:bodyPr>
          <a:lstStyle/>
          <a:p>
            <a:r>
              <a:rPr lang="tr-TR" sz="2800" b="1" dirty="0">
                <a:solidFill>
                  <a:srgbClr val="0070C0"/>
                </a:solidFill>
              </a:rPr>
              <a:t>KADASTRO  MÜDÜRLÜKLERİNCE YAPILACAK İŞLEMLER</a:t>
            </a:r>
          </a:p>
        </p:txBody>
      </p:sp>
      <p:sp>
        <p:nvSpPr>
          <p:cNvPr id="4" name="3 Altbilgi Yer Tutucusu"/>
          <p:cNvSpPr>
            <a:spLocks noGrp="1"/>
          </p:cNvSpPr>
          <p:nvPr>
            <p:ph type="ftr" sz="quarter" idx="11"/>
          </p:nvPr>
        </p:nvSpPr>
        <p:spPr/>
        <p:txBody>
          <a:bodyPr/>
          <a:lstStyle/>
          <a:p>
            <a:r>
              <a:rPr lang="tr-TR" smtClean="0"/>
              <a:t>Şubat 2019</a:t>
            </a:r>
            <a:endParaRPr lang="tr-TR" dirty="0"/>
          </a:p>
        </p:txBody>
      </p:sp>
    </p:spTree>
    <p:extLst>
      <p:ext uri="{BB962C8B-B14F-4D97-AF65-F5344CB8AC3E}">
        <p14:creationId xmlns:p14="http://schemas.microsoft.com/office/powerpoint/2010/main" xmlns="" val="408647354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a:xfrm>
            <a:off x="3131840" y="6324062"/>
            <a:ext cx="2895600" cy="365125"/>
          </a:xfrm>
        </p:spPr>
        <p:txBody>
          <a:bodyPr/>
          <a:lstStyle/>
          <a:p>
            <a:r>
              <a:rPr lang="tr-TR" smtClean="0"/>
              <a:t>Şubat 2019</a:t>
            </a:r>
            <a:endParaRPr lang="tr-TR" dirty="0"/>
          </a:p>
        </p:txBody>
      </p:sp>
      <p:sp>
        <p:nvSpPr>
          <p:cNvPr id="6" name="5 Dikdörtgen"/>
          <p:cNvSpPr/>
          <p:nvPr/>
        </p:nvSpPr>
        <p:spPr>
          <a:xfrm>
            <a:off x="428596" y="928670"/>
            <a:ext cx="8501122" cy="5262979"/>
          </a:xfrm>
          <a:prstGeom prst="rect">
            <a:avLst/>
          </a:prstGeom>
        </p:spPr>
        <p:txBody>
          <a:bodyPr wrap="square">
            <a:spAutoFit/>
          </a:bodyPr>
          <a:lstStyle/>
          <a:p>
            <a:endParaRPr lang="tr-TR" sz="2400" dirty="0"/>
          </a:p>
          <a:p>
            <a:r>
              <a:rPr lang="tr-TR" sz="2600" b="1" dirty="0"/>
              <a:t>İmar Barışına; </a:t>
            </a:r>
            <a:endParaRPr lang="tr-TR" sz="2600" b="1" dirty="0" smtClean="0"/>
          </a:p>
          <a:p>
            <a:pPr marL="342900" indent="-342900">
              <a:buFont typeface="Wingdings" panose="05000000000000000000" pitchFamily="2" charset="2"/>
              <a:buChar char="q"/>
            </a:pPr>
            <a:r>
              <a:rPr lang="tr-TR" sz="2400" dirty="0" smtClean="0"/>
              <a:t>Ülkemizde kayıt dışı yapının çok fazla olmasından dolayı herhangi bir yapı envanterinin bulunmaması</a:t>
            </a:r>
            <a:endParaRPr lang="tr-TR" sz="2400" dirty="0"/>
          </a:p>
          <a:p>
            <a:endParaRPr lang="tr-TR" sz="2400" dirty="0"/>
          </a:p>
          <a:p>
            <a:pPr marL="342900" indent="-342900">
              <a:buFont typeface="Wingdings" panose="05000000000000000000" pitchFamily="2" charset="2"/>
              <a:buChar char="q"/>
            </a:pPr>
            <a:r>
              <a:rPr lang="tr-TR" sz="2400" dirty="0" smtClean="0"/>
              <a:t>Vatandaş </a:t>
            </a:r>
            <a:r>
              <a:rPr lang="tr-TR" sz="2400" dirty="0"/>
              <a:t>ve Belediyeler arasında ortaya çıkan imardan kaynaklı sorunlar, Mahkemelerde süreçlerin uzaması,</a:t>
            </a:r>
          </a:p>
          <a:p>
            <a:endParaRPr lang="tr-TR" sz="2400" dirty="0"/>
          </a:p>
          <a:p>
            <a:pPr marL="342900" indent="-342900">
              <a:buFont typeface="Wingdings" panose="05000000000000000000" pitchFamily="2" charset="2"/>
              <a:buChar char="q"/>
            </a:pPr>
            <a:r>
              <a:rPr lang="tr-TR" sz="2400" dirty="0" smtClean="0"/>
              <a:t> </a:t>
            </a:r>
            <a:r>
              <a:rPr lang="tr-TR" sz="2400" dirty="0"/>
              <a:t>Belediyeler </a:t>
            </a:r>
            <a:r>
              <a:rPr lang="tr-TR" sz="2400" dirty="0" smtClean="0"/>
              <a:t>imara </a:t>
            </a:r>
            <a:r>
              <a:rPr lang="tr-TR" sz="2400" dirty="0"/>
              <a:t>aykırı yapılarla ilgili olarak yıkım işlemini gerçekleştirirken yaşanan zorluklar,</a:t>
            </a:r>
          </a:p>
          <a:p>
            <a:endParaRPr lang="tr-TR" sz="2400" dirty="0"/>
          </a:p>
          <a:p>
            <a:pPr marL="342900" indent="-342900">
              <a:buFont typeface="Wingdings" panose="05000000000000000000" pitchFamily="2" charset="2"/>
              <a:buChar char="q"/>
            </a:pPr>
            <a:r>
              <a:rPr lang="tr-TR" sz="2400" dirty="0" smtClean="0"/>
              <a:t> </a:t>
            </a:r>
            <a:r>
              <a:rPr lang="tr-TR" sz="2400" dirty="0"/>
              <a:t>Vatandaşlar bu ihtilaflardan dolayı oturdukları evlerine su, elektrik ve doğal gaz bağlatamamaları ya da kaçak kullanım </a:t>
            </a:r>
            <a:r>
              <a:rPr lang="tr-TR" sz="2400" dirty="0" smtClean="0"/>
              <a:t>yapmaları sebebiyle </a:t>
            </a:r>
            <a:r>
              <a:rPr lang="tr-TR" sz="2400" dirty="0"/>
              <a:t>ihtiyaç duyulmuştur.</a:t>
            </a:r>
          </a:p>
        </p:txBody>
      </p:sp>
      <p:sp>
        <p:nvSpPr>
          <p:cNvPr id="8" name="7 Dikdörtgen"/>
          <p:cNvSpPr/>
          <p:nvPr/>
        </p:nvSpPr>
        <p:spPr>
          <a:xfrm>
            <a:off x="1357290" y="642918"/>
            <a:ext cx="6760184" cy="584775"/>
          </a:xfrm>
          <a:prstGeom prst="rect">
            <a:avLst/>
          </a:prstGeom>
        </p:spPr>
        <p:txBody>
          <a:bodyPr wrap="none">
            <a:spAutoFit/>
          </a:bodyPr>
          <a:lstStyle/>
          <a:p>
            <a:r>
              <a:rPr lang="tr-TR" sz="2800" b="1" dirty="0">
                <a:solidFill>
                  <a:srgbClr val="0070C0"/>
                </a:solidFill>
              </a:rPr>
              <a:t>İMAR BARIŞINA NEDEN İHTİYAÇ DUYULDU</a:t>
            </a:r>
            <a:r>
              <a:rPr lang="tr-TR" sz="3200" b="1" dirty="0">
                <a:solidFill>
                  <a:srgbClr val="0070C0"/>
                </a:solidFill>
              </a:rPr>
              <a:t>? </a:t>
            </a:r>
          </a:p>
        </p:txBody>
      </p:sp>
    </p:spTree>
    <p:extLst>
      <p:ext uri="{BB962C8B-B14F-4D97-AF65-F5344CB8AC3E}">
        <p14:creationId xmlns:p14="http://schemas.microsoft.com/office/powerpoint/2010/main" xmlns="" val="138433188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lnSpcReduction="10000"/>
          </a:bodyPr>
          <a:lstStyle/>
          <a:p>
            <a:pPr algn="just"/>
            <a:r>
              <a:rPr lang="tr-TR" sz="2800" dirty="0"/>
              <a:t>Mülkiyeti kamu kurum ve kuruluşlarına ait binalar, mülkiyeti Hazine adına kayıtlı olup, kamu kurum ve kuruluşlarına tahsisli yapılara ait taleplerde; zemin tespit tutanağının ilgili kurumun bünyesinde çalışan harita mühendisi sorumluluğunda yapılması, ilgili kurumun bünyesinde harita mühendisi bulunmaması durumunda  Lisanslı Harita Kadastro Mühendislik Büroları veya Serbest Harita Kadastro Mühendislik ve Müşavirlik Bürolarından hizmet satın alınmak suretiyle yaptırılması gerekmektedir. Yasal muafiyeti olan kurum ve kuruluşlardan teknik belge ve kontrollük bedeli alınmayacaktır.</a:t>
            </a:r>
          </a:p>
        </p:txBody>
      </p:sp>
      <p:sp>
        <p:nvSpPr>
          <p:cNvPr id="5" name="4 Dikdörtgen"/>
          <p:cNvSpPr/>
          <p:nvPr/>
        </p:nvSpPr>
        <p:spPr>
          <a:xfrm>
            <a:off x="575048" y="961887"/>
            <a:ext cx="8568952" cy="523220"/>
          </a:xfrm>
          <a:prstGeom prst="rect">
            <a:avLst/>
          </a:prstGeom>
        </p:spPr>
        <p:txBody>
          <a:bodyPr wrap="square">
            <a:spAutoFit/>
          </a:bodyPr>
          <a:lstStyle/>
          <a:p>
            <a:r>
              <a:rPr lang="tr-TR" sz="2800" b="1" dirty="0">
                <a:solidFill>
                  <a:srgbClr val="0070C0"/>
                </a:solidFill>
              </a:rPr>
              <a:t>KADASTRO  MÜDÜRLÜKLERİNCE YAPILACAK İŞLEMLER</a:t>
            </a:r>
          </a:p>
        </p:txBody>
      </p:sp>
      <p:sp>
        <p:nvSpPr>
          <p:cNvPr id="4" name="3 Altbilgi Yer Tutucusu"/>
          <p:cNvSpPr>
            <a:spLocks noGrp="1"/>
          </p:cNvSpPr>
          <p:nvPr>
            <p:ph type="ftr" sz="quarter" idx="11"/>
          </p:nvPr>
        </p:nvSpPr>
        <p:spPr/>
        <p:txBody>
          <a:bodyPr/>
          <a:lstStyle/>
          <a:p>
            <a:r>
              <a:rPr lang="tr-TR" smtClean="0"/>
              <a:t>Şubat 2019</a:t>
            </a:r>
            <a:endParaRPr lang="tr-TR" dirty="0"/>
          </a:p>
        </p:txBody>
      </p:sp>
    </p:spTree>
    <p:extLst>
      <p:ext uri="{BB962C8B-B14F-4D97-AF65-F5344CB8AC3E}">
        <p14:creationId xmlns:p14="http://schemas.microsoft.com/office/powerpoint/2010/main" xmlns="" val="408647354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2332037"/>
            <a:ext cx="8229600" cy="4525963"/>
          </a:xfrm>
        </p:spPr>
        <p:txBody>
          <a:bodyPr>
            <a:normAutofit/>
          </a:bodyPr>
          <a:lstStyle/>
          <a:p>
            <a:pPr algn="just"/>
            <a:r>
              <a:rPr lang="tr-TR" sz="2600" dirty="0"/>
              <a:t>Mülkiyeti Hazine adına kayıtlı bulunan kamu kurum ve kuruluşlarına tahsis edilen yapılara ait cins değişikliği taleplerinde; talebin Hazine adına Milli Emlak Müdürlüklerince yapılması esastır.</a:t>
            </a:r>
          </a:p>
        </p:txBody>
      </p:sp>
      <p:sp>
        <p:nvSpPr>
          <p:cNvPr id="3" name="Altbilgi Yer Tutucusu 2"/>
          <p:cNvSpPr>
            <a:spLocks noGrp="1"/>
          </p:cNvSpPr>
          <p:nvPr>
            <p:ph type="ftr" sz="quarter" idx="11"/>
          </p:nvPr>
        </p:nvSpPr>
        <p:spPr/>
        <p:txBody>
          <a:bodyPr/>
          <a:lstStyle/>
          <a:p>
            <a:r>
              <a:rPr lang="tr-TR" smtClean="0"/>
              <a:t>Şubat 2019</a:t>
            </a:r>
            <a:endParaRPr lang="tr-TR"/>
          </a:p>
        </p:txBody>
      </p:sp>
      <p:sp>
        <p:nvSpPr>
          <p:cNvPr id="5" name="4 Dikdörtgen"/>
          <p:cNvSpPr/>
          <p:nvPr/>
        </p:nvSpPr>
        <p:spPr>
          <a:xfrm>
            <a:off x="575048" y="961887"/>
            <a:ext cx="8568952" cy="523220"/>
          </a:xfrm>
          <a:prstGeom prst="rect">
            <a:avLst/>
          </a:prstGeom>
        </p:spPr>
        <p:txBody>
          <a:bodyPr wrap="square">
            <a:spAutoFit/>
          </a:bodyPr>
          <a:lstStyle/>
          <a:p>
            <a:r>
              <a:rPr lang="tr-TR" sz="2800" b="1" dirty="0">
                <a:solidFill>
                  <a:srgbClr val="0070C0"/>
                </a:solidFill>
              </a:rPr>
              <a:t>KADASTRO  MÜDÜRLÜKLERİNCE YAPILACAK İŞLEMLER</a:t>
            </a:r>
          </a:p>
        </p:txBody>
      </p:sp>
    </p:spTree>
    <p:extLst>
      <p:ext uri="{BB962C8B-B14F-4D97-AF65-F5344CB8AC3E}">
        <p14:creationId xmlns:p14="http://schemas.microsoft.com/office/powerpoint/2010/main" xmlns="" val="408647354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algn="just"/>
            <a:r>
              <a:rPr lang="tr-TR" sz="2800" dirty="0"/>
              <a:t>Parselde teknik hata tespit edilmesi halinde hatanın türü araştırılarak kadastro teknik mevzuatına göre düzeltilir. Mevzuat gereği ilgilisinin muvafakati ile düzeltilebilen hatalar işlem için düzenlenen zemin tespit tutanağının tescil sayfasında gerekli açıklama yapılmak sureti ile düzeltilir. </a:t>
            </a:r>
          </a:p>
          <a:p>
            <a:endParaRPr lang="tr-TR" sz="2700" dirty="0"/>
          </a:p>
        </p:txBody>
      </p:sp>
      <p:sp>
        <p:nvSpPr>
          <p:cNvPr id="3" name="Altbilgi Yer Tutucusu 2"/>
          <p:cNvSpPr>
            <a:spLocks noGrp="1"/>
          </p:cNvSpPr>
          <p:nvPr>
            <p:ph type="ftr" sz="quarter" idx="11"/>
          </p:nvPr>
        </p:nvSpPr>
        <p:spPr/>
        <p:txBody>
          <a:bodyPr/>
          <a:lstStyle/>
          <a:p>
            <a:r>
              <a:rPr lang="tr-TR" smtClean="0"/>
              <a:t>Şubat 2019</a:t>
            </a:r>
            <a:endParaRPr lang="tr-TR"/>
          </a:p>
        </p:txBody>
      </p:sp>
      <p:sp>
        <p:nvSpPr>
          <p:cNvPr id="5" name="4 Dikdörtgen"/>
          <p:cNvSpPr/>
          <p:nvPr/>
        </p:nvSpPr>
        <p:spPr>
          <a:xfrm>
            <a:off x="575048" y="961887"/>
            <a:ext cx="8568952" cy="523220"/>
          </a:xfrm>
          <a:prstGeom prst="rect">
            <a:avLst/>
          </a:prstGeom>
        </p:spPr>
        <p:txBody>
          <a:bodyPr wrap="square">
            <a:spAutoFit/>
          </a:bodyPr>
          <a:lstStyle/>
          <a:p>
            <a:r>
              <a:rPr lang="tr-TR" sz="2800" b="1" dirty="0">
                <a:solidFill>
                  <a:srgbClr val="0070C0"/>
                </a:solidFill>
              </a:rPr>
              <a:t>KADASTRO  MÜDÜRLÜKLERİNCE YAPILACAK İŞLEMLER</a:t>
            </a:r>
          </a:p>
        </p:txBody>
      </p:sp>
    </p:spTree>
    <p:extLst>
      <p:ext uri="{BB962C8B-B14F-4D97-AF65-F5344CB8AC3E}">
        <p14:creationId xmlns:p14="http://schemas.microsoft.com/office/powerpoint/2010/main" xmlns="" val="408647354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t>Şubat 2019</a:t>
            </a:r>
            <a:endParaRPr lang="tr-TR" dirty="0"/>
          </a:p>
        </p:txBody>
      </p:sp>
      <p:sp>
        <p:nvSpPr>
          <p:cNvPr id="4" name="Unvan 3"/>
          <p:cNvSpPr>
            <a:spLocks noGrp="1"/>
          </p:cNvSpPr>
          <p:nvPr>
            <p:ph type="title"/>
          </p:nvPr>
        </p:nvSpPr>
        <p:spPr/>
        <p:txBody>
          <a:bodyPr>
            <a:normAutofit/>
          </a:bodyPr>
          <a:lstStyle/>
          <a:p>
            <a:r>
              <a:rPr lang="tr-TR" sz="2000" b="1" dirty="0" err="1" smtClean="0"/>
              <a:t>Yüzölçüm</a:t>
            </a:r>
            <a:r>
              <a:rPr lang="tr-TR" sz="2000" b="1" dirty="0" smtClean="0"/>
              <a:t> düzeltmesi yapılan Ek-1 Örneği</a:t>
            </a:r>
            <a:endParaRPr lang="tr-TR" sz="2000" b="1" dirty="0"/>
          </a:p>
        </p:txBody>
      </p:sp>
      <p:pic>
        <p:nvPicPr>
          <p:cNvPr id="5" name="İçerik Yer Tutucusu 4"/>
          <p:cNvPicPr>
            <a:picLocks noGrp="1"/>
          </p:cNvPicPr>
          <p:nvPr>
            <p:ph idx="1"/>
          </p:nvPr>
        </p:nvPicPr>
        <p:blipFill>
          <a:blip r:embed="rId2"/>
          <a:srcRect l="4298" t="8529" b="11177"/>
          <a:stretch>
            <a:fillRect/>
          </a:stretch>
        </p:blipFill>
        <p:spPr bwMode="auto">
          <a:xfrm>
            <a:off x="251520" y="1234373"/>
            <a:ext cx="8712968" cy="46428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416123890"/>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2872638"/>
            <a:ext cx="8229600" cy="3257203"/>
          </a:xfrm>
        </p:spPr>
        <p:txBody>
          <a:bodyPr>
            <a:normAutofit/>
          </a:bodyPr>
          <a:lstStyle/>
          <a:p>
            <a:r>
              <a:rPr lang="tr-TR" sz="2800" dirty="0" smtClean="0"/>
              <a:t> </a:t>
            </a:r>
            <a:r>
              <a:rPr lang="tr-TR" sz="2800" dirty="0"/>
              <a:t>Yapı zemin tespit tutanağının düşünceler kısmında ve taşınmazın kaydının beyanlar hanesinde gösterilir. Taşınmazın cinsinde değişiklik yapılamaz.</a:t>
            </a:r>
          </a:p>
          <a:p>
            <a:endParaRPr lang="tr-TR" dirty="0"/>
          </a:p>
        </p:txBody>
      </p:sp>
      <p:sp>
        <p:nvSpPr>
          <p:cNvPr id="3" name="Altbilgi Yer Tutucusu 2"/>
          <p:cNvSpPr>
            <a:spLocks noGrp="1"/>
          </p:cNvSpPr>
          <p:nvPr>
            <p:ph type="ftr" sz="quarter" idx="11"/>
          </p:nvPr>
        </p:nvSpPr>
        <p:spPr/>
        <p:txBody>
          <a:bodyPr/>
          <a:lstStyle/>
          <a:p>
            <a:r>
              <a:rPr lang="tr-TR" smtClean="0"/>
              <a:t>Şubat 2019</a:t>
            </a:r>
            <a:endParaRPr lang="tr-TR" dirty="0"/>
          </a:p>
        </p:txBody>
      </p:sp>
      <p:sp>
        <p:nvSpPr>
          <p:cNvPr id="4" name="Unvan 3"/>
          <p:cNvSpPr>
            <a:spLocks noGrp="1"/>
          </p:cNvSpPr>
          <p:nvPr>
            <p:ph type="title"/>
          </p:nvPr>
        </p:nvSpPr>
        <p:spPr>
          <a:xfrm>
            <a:off x="497468" y="1760537"/>
            <a:ext cx="8229600" cy="1143000"/>
          </a:xfrm>
        </p:spPr>
        <p:txBody>
          <a:bodyPr>
            <a:normAutofit fontScale="90000"/>
          </a:bodyPr>
          <a:lstStyle/>
          <a:p>
            <a:r>
              <a:rPr lang="tr-TR" sz="2700" b="1" dirty="0" smtClean="0"/>
              <a:t/>
            </a:r>
            <a:br>
              <a:rPr lang="tr-TR" sz="2700" b="1" dirty="0" smtClean="0"/>
            </a:br>
            <a:r>
              <a:rPr lang="tr-TR" sz="2700" b="1" dirty="0"/>
              <a:t/>
            </a:r>
            <a:br>
              <a:rPr lang="tr-TR" sz="2700" b="1" dirty="0"/>
            </a:br>
            <a:r>
              <a:rPr lang="tr-TR" sz="2700" b="1" dirty="0" smtClean="0"/>
              <a:t>Hisseli </a:t>
            </a:r>
            <a:r>
              <a:rPr lang="tr-TR" sz="2700" b="1" dirty="0"/>
              <a:t>parsellerde hissedarın birine ait yapının cins değişikliği </a:t>
            </a:r>
            <a:r>
              <a:rPr lang="tr-TR" sz="2700" b="1" dirty="0" err="1" smtClean="0"/>
              <a:t>yapılırmı</a:t>
            </a:r>
            <a:r>
              <a:rPr lang="tr-TR" sz="2700" b="1" dirty="0" smtClean="0"/>
              <a:t> </a:t>
            </a:r>
            <a:r>
              <a:rPr lang="tr-TR" sz="3900" b="1" dirty="0" smtClean="0"/>
              <a:t>?</a:t>
            </a:r>
            <a:r>
              <a:rPr lang="tr-TR" sz="2400" b="1" dirty="0"/>
              <a:t/>
            </a:r>
            <a:br>
              <a:rPr lang="tr-TR" sz="2400" b="1" dirty="0"/>
            </a:br>
            <a:r>
              <a:rPr lang="tr-TR" dirty="0"/>
              <a:t/>
            </a:r>
            <a:br>
              <a:rPr lang="tr-TR" dirty="0"/>
            </a:br>
            <a:endParaRPr lang="tr-TR" dirty="0"/>
          </a:p>
        </p:txBody>
      </p:sp>
      <p:sp>
        <p:nvSpPr>
          <p:cNvPr id="5" name="4 Dikdörtgen"/>
          <p:cNvSpPr/>
          <p:nvPr/>
        </p:nvSpPr>
        <p:spPr>
          <a:xfrm>
            <a:off x="683568" y="767090"/>
            <a:ext cx="8568952" cy="523220"/>
          </a:xfrm>
          <a:prstGeom prst="rect">
            <a:avLst/>
          </a:prstGeom>
        </p:spPr>
        <p:txBody>
          <a:bodyPr wrap="square">
            <a:spAutoFit/>
          </a:bodyPr>
          <a:lstStyle/>
          <a:p>
            <a:r>
              <a:rPr lang="tr-TR" sz="2800" b="1" dirty="0">
                <a:solidFill>
                  <a:srgbClr val="0070C0"/>
                </a:solidFill>
              </a:rPr>
              <a:t>KADASTRO  MÜDÜRLÜKLERİNCE YAPILACAK İŞLEMLER</a:t>
            </a:r>
          </a:p>
        </p:txBody>
      </p:sp>
    </p:spTree>
    <p:extLst>
      <p:ext uri="{BB962C8B-B14F-4D97-AF65-F5344CB8AC3E}">
        <p14:creationId xmlns:p14="http://schemas.microsoft.com/office/powerpoint/2010/main" xmlns="" val="2479279631"/>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ilgi Yer Tutucusu 2">
            <a:extLst>
              <a:ext uri="{FF2B5EF4-FFF2-40B4-BE49-F238E27FC236}">
                <a16:creationId xmlns:a16="http://schemas.microsoft.com/office/drawing/2014/main" xmlns="" id="{98D911EB-46E6-4987-9CF8-5F5E2E4790CD}"/>
              </a:ext>
            </a:extLst>
          </p:cNvPr>
          <p:cNvSpPr>
            <a:spLocks noGrp="1"/>
          </p:cNvSpPr>
          <p:nvPr>
            <p:ph type="ftr" sz="quarter" idx="11"/>
          </p:nvPr>
        </p:nvSpPr>
        <p:spPr/>
        <p:txBody>
          <a:bodyPr/>
          <a:lstStyle/>
          <a:p>
            <a:r>
              <a:rPr lang="tr-TR" smtClean="0"/>
              <a:t>Şubat 2019</a:t>
            </a:r>
            <a:endParaRPr lang="tr-TR"/>
          </a:p>
        </p:txBody>
      </p:sp>
      <p:pic>
        <p:nvPicPr>
          <p:cNvPr id="5" name="İçerik Yer Tutucusu 4">
            <a:extLst>
              <a:ext uri="{FF2B5EF4-FFF2-40B4-BE49-F238E27FC236}">
                <a16:creationId xmlns:a16="http://schemas.microsoft.com/office/drawing/2014/main" xmlns="" id="{9B7B92FD-1648-4F83-A3BE-E9BB3BE5D76A}"/>
              </a:ext>
            </a:extLst>
          </p:cNvPr>
          <p:cNvPicPr>
            <a:picLocks noGrp="1"/>
          </p:cNvPicPr>
          <p:nvPr>
            <p:ph idx="1"/>
          </p:nvPr>
        </p:nvPicPr>
        <p:blipFill>
          <a:blip r:embed="rId2"/>
          <a:srcRect l="4150" t="9843" r="2767" b="13780"/>
          <a:stretch>
            <a:fillRect/>
          </a:stretch>
        </p:blipFill>
        <p:spPr bwMode="auto">
          <a:xfrm>
            <a:off x="143041" y="1196752"/>
            <a:ext cx="8893455" cy="4898815"/>
          </a:xfrm>
          <a:prstGeom prst="rect">
            <a:avLst/>
          </a:prstGeom>
          <a:noFill/>
          <a:ln w="9525">
            <a:noFill/>
            <a:miter lim="800000"/>
            <a:headEnd/>
            <a:tailEnd/>
          </a:ln>
        </p:spPr>
      </p:pic>
      <p:sp>
        <p:nvSpPr>
          <p:cNvPr id="2" name="Dikdörtgen 1"/>
          <p:cNvSpPr/>
          <p:nvPr/>
        </p:nvSpPr>
        <p:spPr>
          <a:xfrm>
            <a:off x="1475656" y="607867"/>
            <a:ext cx="6336704" cy="400110"/>
          </a:xfrm>
          <a:prstGeom prst="rect">
            <a:avLst/>
          </a:prstGeom>
        </p:spPr>
        <p:txBody>
          <a:bodyPr wrap="square">
            <a:spAutoFit/>
          </a:bodyPr>
          <a:lstStyle/>
          <a:p>
            <a:r>
              <a:rPr lang="tr-TR" sz="2000" b="1" dirty="0" smtClean="0"/>
              <a:t>Hisseli </a:t>
            </a:r>
            <a:r>
              <a:rPr lang="tr-TR" sz="2000" b="1" dirty="0"/>
              <a:t>p</a:t>
            </a:r>
            <a:r>
              <a:rPr lang="tr-TR" sz="2000" b="1" dirty="0" smtClean="0"/>
              <a:t>arsellerde hissedarın birine ait yapının gösterimi</a:t>
            </a:r>
            <a:endParaRPr lang="tr-TR" sz="2000" dirty="0"/>
          </a:p>
        </p:txBody>
      </p:sp>
      <p:pic>
        <p:nvPicPr>
          <p:cNvPr id="4" name="Resim 3"/>
          <p:cNvPicPr>
            <a:picLocks noChangeAspect="1"/>
          </p:cNvPicPr>
          <p:nvPr/>
        </p:nvPicPr>
        <p:blipFill>
          <a:blip r:embed="rId3"/>
          <a:stretch>
            <a:fillRect/>
          </a:stretch>
        </p:blipFill>
        <p:spPr>
          <a:xfrm>
            <a:off x="281558" y="3861048"/>
            <a:ext cx="8724900" cy="2095500"/>
          </a:xfrm>
          <a:prstGeom prst="rect">
            <a:avLst/>
          </a:prstGeom>
        </p:spPr>
      </p:pic>
    </p:spTree>
    <p:extLst>
      <p:ext uri="{BB962C8B-B14F-4D97-AF65-F5344CB8AC3E}">
        <p14:creationId xmlns:p14="http://schemas.microsoft.com/office/powerpoint/2010/main" xmlns="" val="326439734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ilgi Yer Tutucusu 2">
            <a:extLst>
              <a:ext uri="{FF2B5EF4-FFF2-40B4-BE49-F238E27FC236}">
                <a16:creationId xmlns:a16="http://schemas.microsoft.com/office/drawing/2014/main" xmlns="" id="{BAF80729-DB24-4537-8D54-23A3AB50BBCA}"/>
              </a:ext>
            </a:extLst>
          </p:cNvPr>
          <p:cNvSpPr>
            <a:spLocks noGrp="1"/>
          </p:cNvSpPr>
          <p:nvPr>
            <p:ph type="ftr" sz="quarter" idx="11"/>
          </p:nvPr>
        </p:nvSpPr>
        <p:spPr/>
        <p:txBody>
          <a:bodyPr/>
          <a:lstStyle/>
          <a:p>
            <a:r>
              <a:rPr lang="tr-TR" smtClean="0"/>
              <a:t>Şubat 2019</a:t>
            </a:r>
            <a:endParaRPr lang="tr-TR"/>
          </a:p>
        </p:txBody>
      </p:sp>
      <p:pic>
        <p:nvPicPr>
          <p:cNvPr id="5" name="İçerik Yer Tutucusu 4">
            <a:extLst>
              <a:ext uri="{FF2B5EF4-FFF2-40B4-BE49-F238E27FC236}">
                <a16:creationId xmlns:a16="http://schemas.microsoft.com/office/drawing/2014/main" xmlns="" id="{0453F941-CD66-440C-9CCE-CAFD1FB825DF}"/>
              </a:ext>
            </a:extLst>
          </p:cNvPr>
          <p:cNvPicPr>
            <a:picLocks noGrp="1"/>
          </p:cNvPicPr>
          <p:nvPr>
            <p:ph idx="1"/>
          </p:nvPr>
        </p:nvPicPr>
        <p:blipFill>
          <a:blip r:embed="rId2"/>
          <a:srcRect l="4150" t="9843" r="2767" b="13780"/>
          <a:stretch>
            <a:fillRect/>
          </a:stretch>
        </p:blipFill>
        <p:spPr bwMode="auto">
          <a:xfrm>
            <a:off x="285720" y="1071546"/>
            <a:ext cx="8858280" cy="4736568"/>
          </a:xfrm>
          <a:prstGeom prst="rect">
            <a:avLst/>
          </a:prstGeom>
          <a:noFill/>
          <a:ln w="9525">
            <a:noFill/>
            <a:miter lim="800000"/>
            <a:headEnd/>
            <a:tailEnd/>
          </a:ln>
        </p:spPr>
      </p:pic>
      <p:sp>
        <p:nvSpPr>
          <p:cNvPr id="6" name="Dikdörtgen 1"/>
          <p:cNvSpPr>
            <a:spLocks noGrp="1"/>
          </p:cNvSpPr>
          <p:nvPr>
            <p:ph type="title"/>
          </p:nvPr>
        </p:nvSpPr>
        <p:spPr>
          <a:xfrm>
            <a:off x="428596" y="428604"/>
            <a:ext cx="8229600" cy="707886"/>
          </a:xfrm>
          <a:prstGeom prst="rect">
            <a:avLst/>
          </a:prstGeom>
        </p:spPr>
        <p:txBody>
          <a:bodyPr wrap="square">
            <a:spAutoFit/>
          </a:bodyPr>
          <a:lstStyle/>
          <a:p>
            <a:r>
              <a:rPr lang="tr-TR" sz="2000" b="1" dirty="0" smtClean="0"/>
              <a:t>Hisseli </a:t>
            </a:r>
            <a:r>
              <a:rPr lang="tr-TR" sz="2000" b="1" dirty="0"/>
              <a:t>p</a:t>
            </a:r>
            <a:r>
              <a:rPr lang="tr-TR" sz="2000" b="1" dirty="0" smtClean="0"/>
              <a:t>arsellerde hissedarların tamamına ait </a:t>
            </a:r>
            <a:br>
              <a:rPr lang="tr-TR" sz="2000" b="1" dirty="0" smtClean="0"/>
            </a:br>
            <a:r>
              <a:rPr lang="tr-TR" sz="2000" b="1" dirty="0" smtClean="0"/>
              <a:t>yapı kayıt belgesi sunulması halinde </a:t>
            </a:r>
            <a:endParaRPr lang="tr-TR" sz="2000" dirty="0"/>
          </a:p>
        </p:txBody>
      </p:sp>
      <p:pic>
        <p:nvPicPr>
          <p:cNvPr id="2" name="Resim 1"/>
          <p:cNvPicPr>
            <a:picLocks noChangeAspect="1"/>
          </p:cNvPicPr>
          <p:nvPr/>
        </p:nvPicPr>
        <p:blipFill>
          <a:blip r:embed="rId3"/>
          <a:stretch>
            <a:fillRect/>
          </a:stretch>
        </p:blipFill>
        <p:spPr>
          <a:xfrm>
            <a:off x="328597" y="2996952"/>
            <a:ext cx="8772525" cy="2609850"/>
          </a:xfrm>
          <a:prstGeom prst="rect">
            <a:avLst/>
          </a:prstGeom>
        </p:spPr>
      </p:pic>
    </p:spTree>
    <p:extLst>
      <p:ext uri="{BB962C8B-B14F-4D97-AF65-F5344CB8AC3E}">
        <p14:creationId xmlns:p14="http://schemas.microsoft.com/office/powerpoint/2010/main" xmlns="" val="288601754"/>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Altbilgi Yer Tutucusu 2"/>
          <p:cNvSpPr>
            <a:spLocks noGrp="1"/>
          </p:cNvSpPr>
          <p:nvPr>
            <p:ph type="ftr" sz="quarter" idx="11"/>
          </p:nvPr>
        </p:nvSpPr>
        <p:spPr/>
        <p:txBody>
          <a:bodyPr/>
          <a:lstStyle/>
          <a:p>
            <a:r>
              <a:rPr lang="tr-TR" smtClean="0"/>
              <a:t>Şubat 2019</a:t>
            </a:r>
            <a:endParaRPr lang="tr-TR" dirty="0"/>
          </a:p>
        </p:txBody>
      </p:sp>
      <p:sp>
        <p:nvSpPr>
          <p:cNvPr id="4" name="Unvan 3"/>
          <p:cNvSpPr>
            <a:spLocks noGrp="1"/>
          </p:cNvSpPr>
          <p:nvPr>
            <p:ph type="title"/>
          </p:nvPr>
        </p:nvSpPr>
        <p:spPr>
          <a:xfrm>
            <a:off x="381108" y="1600200"/>
            <a:ext cx="8229600" cy="1143000"/>
          </a:xfrm>
        </p:spPr>
        <p:txBody>
          <a:bodyPr>
            <a:normAutofit/>
          </a:bodyPr>
          <a:lstStyle/>
          <a:p>
            <a:r>
              <a:rPr lang="tr-TR" sz="2400" b="1" dirty="0">
                <a:latin typeface="+mn-lt"/>
                <a:ea typeface="+mn-ea"/>
                <a:cs typeface="+mn-cs"/>
              </a:rPr>
              <a:t>Yapılı </a:t>
            </a:r>
            <a:r>
              <a:rPr lang="tr-TR" sz="2400" b="1" dirty="0" smtClean="0">
                <a:latin typeface="+mn-lt"/>
                <a:ea typeface="+mn-ea"/>
                <a:cs typeface="+mn-cs"/>
              </a:rPr>
              <a:t>taşınmazdaki </a:t>
            </a:r>
            <a:r>
              <a:rPr lang="tr-TR" sz="2400" b="1" dirty="0">
                <a:latin typeface="+mn-lt"/>
                <a:ea typeface="+mn-ea"/>
                <a:cs typeface="+mn-cs"/>
              </a:rPr>
              <a:t>yapının yıkılarak yeniden yapılı hale gelmesi</a:t>
            </a:r>
          </a:p>
        </p:txBody>
      </p:sp>
      <p:sp>
        <p:nvSpPr>
          <p:cNvPr id="5" name="Dikdörtgen 4"/>
          <p:cNvSpPr/>
          <p:nvPr/>
        </p:nvSpPr>
        <p:spPr>
          <a:xfrm>
            <a:off x="388948" y="2447502"/>
            <a:ext cx="8290012" cy="3319498"/>
          </a:xfrm>
          <a:prstGeom prst="rect">
            <a:avLst/>
          </a:prstGeom>
        </p:spPr>
        <p:txBody>
          <a:bodyPr wrap="square">
            <a:spAutoFit/>
          </a:bodyPr>
          <a:lstStyle/>
          <a:p>
            <a:pPr algn="just">
              <a:lnSpc>
                <a:spcPct val="107000"/>
              </a:lnSpc>
              <a:spcAft>
                <a:spcPts val="800"/>
              </a:spcAft>
            </a:pPr>
            <a:r>
              <a:rPr lang="tr-TR" sz="2800" dirty="0" smtClean="0"/>
              <a:t>Yapılı </a:t>
            </a:r>
            <a:r>
              <a:rPr lang="tr-TR" sz="2800" dirty="0"/>
              <a:t>taşınmazın üzerindeki yapının yıkılarak yapısız hale geldikten sonra cins değişikliğine konu edilmeden yeniden yapılı hale gelmesi nedeniyle imar barışı kapsamında cins değişikliği taleplerinde, Zemin tespit tutanağının tescil sayfasında ve kroki yerinde eski ve yeni binanın şekli ve cinsi gösterilir. Eski binanın şekli ve cinsi usulünce iptal edilerek talep aynı işlemde karşılanır. </a:t>
            </a:r>
          </a:p>
        </p:txBody>
      </p:sp>
      <p:sp>
        <p:nvSpPr>
          <p:cNvPr id="6" name="4 Dikdörtgen"/>
          <p:cNvSpPr/>
          <p:nvPr/>
        </p:nvSpPr>
        <p:spPr>
          <a:xfrm>
            <a:off x="388948" y="927799"/>
            <a:ext cx="8568952" cy="523220"/>
          </a:xfrm>
          <a:prstGeom prst="rect">
            <a:avLst/>
          </a:prstGeom>
        </p:spPr>
        <p:txBody>
          <a:bodyPr wrap="square">
            <a:spAutoFit/>
          </a:bodyPr>
          <a:lstStyle/>
          <a:p>
            <a:r>
              <a:rPr lang="tr-TR" sz="2800" b="1" dirty="0">
                <a:solidFill>
                  <a:srgbClr val="0070C0"/>
                </a:solidFill>
              </a:rPr>
              <a:t>KADASTRO  MÜDÜRLÜKLERİNCE YAPILACAK İŞLEMLER</a:t>
            </a:r>
          </a:p>
        </p:txBody>
      </p:sp>
    </p:spTree>
    <p:extLst>
      <p:ext uri="{BB962C8B-B14F-4D97-AF65-F5344CB8AC3E}">
        <p14:creationId xmlns:p14="http://schemas.microsoft.com/office/powerpoint/2010/main" xmlns="" val="3375170991"/>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a:p>
        </p:txBody>
      </p:sp>
      <p:sp>
        <p:nvSpPr>
          <p:cNvPr id="3" name="2 Altbilgi Yer Tutucusu"/>
          <p:cNvSpPr>
            <a:spLocks noGrp="1"/>
          </p:cNvSpPr>
          <p:nvPr>
            <p:ph type="ftr" sz="quarter" idx="11"/>
          </p:nvPr>
        </p:nvSpPr>
        <p:spPr/>
        <p:txBody>
          <a:bodyPr/>
          <a:lstStyle/>
          <a:p>
            <a:r>
              <a:rPr lang="tr-TR" smtClean="0"/>
              <a:t>Şubat 2019</a:t>
            </a:r>
            <a:endParaRPr lang="tr-TR"/>
          </a:p>
        </p:txBody>
      </p:sp>
      <p:sp>
        <p:nvSpPr>
          <p:cNvPr id="4" name="3 Başlık"/>
          <p:cNvSpPr>
            <a:spLocks noGrp="1"/>
          </p:cNvSpPr>
          <p:nvPr>
            <p:ph type="title"/>
          </p:nvPr>
        </p:nvSpPr>
        <p:spPr/>
        <p:txBody>
          <a:bodyPr>
            <a:normAutofit/>
          </a:bodyPr>
          <a:lstStyle/>
          <a:p>
            <a:r>
              <a:rPr lang="tr-TR" sz="2000" b="1" dirty="0" smtClean="0"/>
              <a:t>Yapılı taşınmazdaki yapının yıkılarak yeniden yapılı hale gelmesi</a:t>
            </a:r>
            <a:endParaRPr lang="tr-TR" sz="2000" b="1" dirty="0"/>
          </a:p>
        </p:txBody>
      </p:sp>
      <p:pic>
        <p:nvPicPr>
          <p:cNvPr id="5" name="4 Resim"/>
          <p:cNvPicPr/>
          <p:nvPr/>
        </p:nvPicPr>
        <p:blipFill>
          <a:blip r:embed="rId2"/>
          <a:srcRect l="2479" t="8824" b="11471"/>
          <a:stretch>
            <a:fillRect/>
          </a:stretch>
        </p:blipFill>
        <p:spPr bwMode="auto">
          <a:xfrm>
            <a:off x="215516" y="1052736"/>
            <a:ext cx="8712968" cy="5001420"/>
          </a:xfrm>
          <a:prstGeom prst="rect">
            <a:avLst/>
          </a:prstGeom>
          <a:noFill/>
          <a:ln w="9525">
            <a:noFill/>
            <a:miter lim="800000"/>
            <a:headEnd/>
            <a:tailEnd/>
          </a:ln>
        </p:spPr>
      </p:pic>
      <p:pic>
        <p:nvPicPr>
          <p:cNvPr id="6" name="Resim 5"/>
          <p:cNvPicPr>
            <a:picLocks noChangeAspect="1"/>
          </p:cNvPicPr>
          <p:nvPr/>
        </p:nvPicPr>
        <p:blipFill>
          <a:blip r:embed="rId3"/>
          <a:stretch>
            <a:fillRect/>
          </a:stretch>
        </p:blipFill>
        <p:spPr>
          <a:xfrm>
            <a:off x="342900" y="3645024"/>
            <a:ext cx="8458200" cy="20193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a:xfrm>
            <a:off x="3131840" y="6324062"/>
            <a:ext cx="2895600" cy="365125"/>
          </a:xfrm>
        </p:spPr>
        <p:txBody>
          <a:bodyPr/>
          <a:lstStyle/>
          <a:p>
            <a:r>
              <a:rPr lang="tr-TR" smtClean="0"/>
              <a:t>Şubat 2019</a:t>
            </a:r>
            <a:endParaRPr lang="tr-TR" dirty="0"/>
          </a:p>
        </p:txBody>
      </p:sp>
      <p:sp>
        <p:nvSpPr>
          <p:cNvPr id="5" name="4 Dikdörtgen"/>
          <p:cNvSpPr/>
          <p:nvPr/>
        </p:nvSpPr>
        <p:spPr>
          <a:xfrm>
            <a:off x="812900" y="947921"/>
            <a:ext cx="7533480" cy="523220"/>
          </a:xfrm>
          <a:prstGeom prst="rect">
            <a:avLst/>
          </a:prstGeom>
        </p:spPr>
        <p:txBody>
          <a:bodyPr wrap="square">
            <a:spAutoFit/>
          </a:bodyPr>
          <a:lstStyle/>
          <a:p>
            <a:r>
              <a:rPr lang="tr-TR" sz="2800" b="1" dirty="0">
                <a:solidFill>
                  <a:srgbClr val="0070C0"/>
                </a:solidFill>
              </a:rPr>
              <a:t>TAPU  MÜDÜRLÜKLERİNCE YAPILACAK İŞLEMLER</a:t>
            </a:r>
          </a:p>
        </p:txBody>
      </p:sp>
      <p:pic>
        <p:nvPicPr>
          <p:cNvPr id="6" name="5 Resim"/>
          <p:cNvPicPr/>
          <p:nvPr/>
        </p:nvPicPr>
        <p:blipFill>
          <a:blip r:embed="rId2"/>
          <a:srcRect/>
          <a:stretch>
            <a:fillRect/>
          </a:stretch>
        </p:blipFill>
        <p:spPr bwMode="auto">
          <a:xfrm>
            <a:off x="1015244" y="1471141"/>
            <a:ext cx="7157156" cy="4569161"/>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92500"/>
          </a:bodyPr>
          <a:lstStyle/>
          <a:p>
            <a:pPr algn="just">
              <a:buFont typeface="Wingdings" panose="05000000000000000000" pitchFamily="2" charset="2"/>
              <a:buChar char="q"/>
            </a:pPr>
            <a:r>
              <a:rPr lang="tr-TR" sz="2600" dirty="0" smtClean="0"/>
              <a:t>Yapı kayıt belgesi alındıktan sonra maliklerin tamamının </a:t>
            </a:r>
            <a:r>
              <a:rPr lang="tr-TR" sz="2600" dirty="0" err="1" smtClean="0"/>
              <a:t>muvafakatının</a:t>
            </a:r>
            <a:r>
              <a:rPr lang="tr-TR" sz="2600" dirty="0" smtClean="0"/>
              <a:t> bulunması ve varsa umumi hizmet alanlarına denk gelen alanların terk edilmesinden sonra kullanım maksadı değişiklikleri de dahil olmak üzere tapuda cins değişikliği ve kat mülkiyeti tesis edilebilecektir. </a:t>
            </a:r>
          </a:p>
          <a:p>
            <a:pPr algn="just">
              <a:buFont typeface="Wingdings" panose="05000000000000000000" pitchFamily="2" charset="2"/>
              <a:buChar char="q"/>
            </a:pPr>
            <a:r>
              <a:rPr lang="tr-TR" sz="2600" dirty="0" smtClean="0"/>
              <a:t> Kat mülkiyetine geçen yapıların alım satım işlemleri yasallık kazanacak, arsa vasfından alınan emlak vergisi, yapılı vasfından alınmaya başlanacağından vergi kayıpları önlenecek,  teminat, ipotek veya her türlü bankacılık işlemlerinde değerlendirilmeye alınabileceğinden yapı malikleri mülklerini ekonomik bir değer olarak kullanabileceklerdir.</a:t>
            </a:r>
          </a:p>
          <a:p>
            <a:endParaRPr lang="tr-TR" dirty="0"/>
          </a:p>
        </p:txBody>
      </p:sp>
      <p:sp>
        <p:nvSpPr>
          <p:cNvPr id="3" name="2 Altbilgi Yer Tutucusu"/>
          <p:cNvSpPr>
            <a:spLocks noGrp="1"/>
          </p:cNvSpPr>
          <p:nvPr>
            <p:ph type="ftr" sz="quarter" idx="11"/>
          </p:nvPr>
        </p:nvSpPr>
        <p:spPr/>
        <p:txBody>
          <a:bodyPr/>
          <a:lstStyle/>
          <a:p>
            <a:r>
              <a:rPr lang="tr-TR" smtClean="0"/>
              <a:t>Şubat 2019</a:t>
            </a:r>
            <a:endParaRPr lang="tr-TR" dirty="0"/>
          </a:p>
        </p:txBody>
      </p:sp>
      <p:sp>
        <p:nvSpPr>
          <p:cNvPr id="5" name="4 Başlık"/>
          <p:cNvSpPr>
            <a:spLocks noGrp="1"/>
          </p:cNvSpPr>
          <p:nvPr>
            <p:ph type="title"/>
          </p:nvPr>
        </p:nvSpPr>
        <p:spPr>
          <a:prstGeom prst="rect">
            <a:avLst/>
          </a:prstGeom>
        </p:spPr>
        <p:txBody>
          <a:bodyPr wrap="none">
            <a:spAutoFit/>
          </a:bodyPr>
          <a:lstStyle/>
          <a:p>
            <a:r>
              <a:rPr lang="tr-TR" sz="2800" b="1" dirty="0">
                <a:solidFill>
                  <a:srgbClr val="0070C0"/>
                </a:solidFill>
              </a:rPr>
              <a:t>İMAR BARIŞINA NEDEN İHTİYAÇ DUYULDU</a:t>
            </a:r>
            <a:r>
              <a:rPr lang="tr-TR" sz="3200" b="1" dirty="0">
                <a:solidFill>
                  <a:srgbClr val="0070C0"/>
                </a:solidFill>
              </a:rPr>
              <a:t>? </a:t>
            </a: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a:xfrm>
            <a:off x="3131840" y="6324062"/>
            <a:ext cx="2895600" cy="365125"/>
          </a:xfrm>
        </p:spPr>
        <p:txBody>
          <a:bodyPr/>
          <a:lstStyle/>
          <a:p>
            <a:r>
              <a:rPr lang="tr-TR" smtClean="0"/>
              <a:t>Şubat 2019</a:t>
            </a:r>
            <a:endParaRPr lang="tr-TR" dirty="0"/>
          </a:p>
        </p:txBody>
      </p:sp>
      <p:sp>
        <p:nvSpPr>
          <p:cNvPr id="5" name="4 Dikdörtgen"/>
          <p:cNvSpPr/>
          <p:nvPr/>
        </p:nvSpPr>
        <p:spPr>
          <a:xfrm>
            <a:off x="1142976" y="857232"/>
            <a:ext cx="7533480" cy="523220"/>
          </a:xfrm>
          <a:prstGeom prst="rect">
            <a:avLst/>
          </a:prstGeom>
        </p:spPr>
        <p:txBody>
          <a:bodyPr wrap="square">
            <a:spAutoFit/>
          </a:bodyPr>
          <a:lstStyle/>
          <a:p>
            <a:r>
              <a:rPr lang="tr-TR" sz="2800" b="1" dirty="0">
                <a:solidFill>
                  <a:srgbClr val="0070C0"/>
                </a:solidFill>
              </a:rPr>
              <a:t>TAPU  MÜDÜRLÜKLERİNCE YAPILACAK İŞLEMLER</a:t>
            </a:r>
          </a:p>
        </p:txBody>
      </p:sp>
      <p:sp>
        <p:nvSpPr>
          <p:cNvPr id="6" name="5 Dikdörtgen"/>
          <p:cNvSpPr/>
          <p:nvPr/>
        </p:nvSpPr>
        <p:spPr>
          <a:xfrm>
            <a:off x="357126" y="1857364"/>
            <a:ext cx="7959290" cy="2613023"/>
          </a:xfrm>
          <a:prstGeom prst="rect">
            <a:avLst/>
          </a:prstGeom>
        </p:spPr>
        <p:txBody>
          <a:bodyPr wrap="square">
            <a:spAutoFit/>
          </a:bodyPr>
          <a:lstStyle/>
          <a:p>
            <a:pPr marL="342900" lvl="0" indent="-342900" algn="just">
              <a:lnSpc>
                <a:spcPct val="90000"/>
              </a:lnSpc>
              <a:spcBef>
                <a:spcPct val="20000"/>
              </a:spcBef>
              <a:buFont typeface="Arial" pitchFamily="34" charset="0"/>
              <a:buChar char="•"/>
            </a:pPr>
            <a:r>
              <a:rPr lang="tr-TR" sz="2600" dirty="0"/>
              <a:t> 1- Kadastro Müdürlüğü tarafından gönderilen Yapı Kayıt Belgesi/Belgeleri, Zemin Tespit Tutanağı (Ek-1), LİHKAB/SHKMMB tarafından imar planlarında umumi hizmet alanlarına denk gelen alanların bulunduğunun tespit edilmesi halinde bu kısımların terk edildiğine ilişkin ilgili belediyesinden veya kurumundan alınan belge,</a:t>
            </a:r>
          </a:p>
        </p:txBody>
      </p:sp>
    </p:spTree>
    <p:extLst>
      <p:ext uri="{BB962C8B-B14F-4D97-AF65-F5344CB8AC3E}">
        <p14:creationId xmlns:p14="http://schemas.microsoft.com/office/powerpoint/2010/main" xmlns="" val="107342141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a:xfrm>
            <a:off x="3131840" y="6324062"/>
            <a:ext cx="2895600" cy="365125"/>
          </a:xfrm>
        </p:spPr>
        <p:txBody>
          <a:bodyPr/>
          <a:lstStyle/>
          <a:p>
            <a:r>
              <a:rPr lang="tr-TR" smtClean="0"/>
              <a:t>Şubat 2019</a:t>
            </a:r>
            <a:endParaRPr lang="tr-TR" dirty="0"/>
          </a:p>
        </p:txBody>
      </p:sp>
      <p:sp>
        <p:nvSpPr>
          <p:cNvPr id="5" name="4 Dikdörtgen"/>
          <p:cNvSpPr/>
          <p:nvPr/>
        </p:nvSpPr>
        <p:spPr>
          <a:xfrm>
            <a:off x="1142976" y="857232"/>
            <a:ext cx="7533480" cy="523220"/>
          </a:xfrm>
          <a:prstGeom prst="rect">
            <a:avLst/>
          </a:prstGeom>
        </p:spPr>
        <p:txBody>
          <a:bodyPr wrap="square">
            <a:spAutoFit/>
          </a:bodyPr>
          <a:lstStyle/>
          <a:p>
            <a:r>
              <a:rPr lang="tr-TR" sz="2800" b="1" dirty="0">
                <a:solidFill>
                  <a:srgbClr val="0070C0"/>
                </a:solidFill>
              </a:rPr>
              <a:t>TAPU  MÜDÜRLÜKLERİNCE YAPILACAK İŞLEMLER</a:t>
            </a:r>
          </a:p>
        </p:txBody>
      </p:sp>
      <p:sp>
        <p:nvSpPr>
          <p:cNvPr id="6" name="5 Dikdörtgen"/>
          <p:cNvSpPr/>
          <p:nvPr/>
        </p:nvSpPr>
        <p:spPr>
          <a:xfrm>
            <a:off x="357126" y="1357298"/>
            <a:ext cx="8786874" cy="4893647"/>
          </a:xfrm>
          <a:prstGeom prst="rect">
            <a:avLst/>
          </a:prstGeom>
        </p:spPr>
        <p:txBody>
          <a:bodyPr wrap="square">
            <a:spAutoFit/>
          </a:bodyPr>
          <a:lstStyle/>
          <a:p>
            <a:pPr lvl="0">
              <a:buFont typeface="Arial" pitchFamily="34" charset="0"/>
              <a:buChar char="•"/>
            </a:pPr>
            <a:r>
              <a:rPr lang="tr-TR" sz="2600" dirty="0"/>
              <a:t>2- Mevcut yapının veya yapıların dış cepheler ve iç taksimatı bağımsız bölüm, eklenti, ortak yerlerinin ölçüleri ve bağımsız bölümlerin konum ve büyüklüklerine göre hesaplanan değerleriyle oranlı arsa payları, kat, daire, iş bürosu gibi nevi ile bunların birden başlayıp sırayla giden numarası ve bağımsız bölümlerin yapı inşaat alanı ve yapı maliklerini de gösteren ve mimar tarafından yapılan ve ana gayrimenkulün yapı maliki veya bütün paydaşlarca imzalanan ve elektronik ortamda 200 </a:t>
            </a:r>
            <a:r>
              <a:rPr lang="tr-TR" sz="2600" dirty="0" err="1"/>
              <a:t>dpi</a:t>
            </a:r>
            <a:r>
              <a:rPr lang="tr-TR" sz="2600" dirty="0"/>
              <a:t> çözünürlükte siyah beyaz taranmış olarak (üzerinde mimarın kaşesi ve imzası bulunan .</a:t>
            </a:r>
            <a:r>
              <a:rPr lang="tr-TR" sz="2600" dirty="0" err="1"/>
              <a:t>tif</a:t>
            </a:r>
            <a:r>
              <a:rPr lang="tr-TR" sz="2600" dirty="0"/>
              <a:t> formatında düzenlenmiş CD ) tapu müdürlüğüne belediye onayı alınmaksızın ibraz edilen proje, (Kat mülkiyeti tesis edilmeyecek yapılar için istenmeyecektir.)</a:t>
            </a: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a:xfrm>
            <a:off x="3131840" y="6324062"/>
            <a:ext cx="2895600" cy="365125"/>
          </a:xfrm>
        </p:spPr>
        <p:txBody>
          <a:bodyPr/>
          <a:lstStyle/>
          <a:p>
            <a:r>
              <a:rPr lang="tr-TR" smtClean="0"/>
              <a:t>Şubat 2019</a:t>
            </a:r>
            <a:endParaRPr lang="tr-TR" dirty="0"/>
          </a:p>
        </p:txBody>
      </p:sp>
      <p:sp>
        <p:nvSpPr>
          <p:cNvPr id="5" name="4 Dikdörtgen"/>
          <p:cNvSpPr/>
          <p:nvPr/>
        </p:nvSpPr>
        <p:spPr>
          <a:xfrm>
            <a:off x="1071538" y="785794"/>
            <a:ext cx="7748934" cy="523220"/>
          </a:xfrm>
          <a:prstGeom prst="rect">
            <a:avLst/>
          </a:prstGeom>
        </p:spPr>
        <p:txBody>
          <a:bodyPr wrap="square">
            <a:spAutoFit/>
          </a:bodyPr>
          <a:lstStyle/>
          <a:p>
            <a:r>
              <a:rPr lang="tr-TR" sz="2800" b="1" dirty="0">
                <a:solidFill>
                  <a:srgbClr val="0070C0"/>
                </a:solidFill>
              </a:rPr>
              <a:t>TAPU  MÜDÜRLÜKLERİNCE YAPILACAK İŞLEMLER</a:t>
            </a:r>
          </a:p>
        </p:txBody>
      </p:sp>
      <p:sp>
        <p:nvSpPr>
          <p:cNvPr id="7" name="6 Dikdörtgen"/>
          <p:cNvSpPr/>
          <p:nvPr/>
        </p:nvSpPr>
        <p:spPr>
          <a:xfrm>
            <a:off x="1071538" y="1556792"/>
            <a:ext cx="6858000" cy="3293209"/>
          </a:xfrm>
          <a:prstGeom prst="rect">
            <a:avLst/>
          </a:prstGeom>
        </p:spPr>
        <p:txBody>
          <a:bodyPr wrap="square">
            <a:spAutoFit/>
          </a:bodyPr>
          <a:lstStyle/>
          <a:p>
            <a:pPr lvl="0">
              <a:buFont typeface="Arial" pitchFamily="34" charset="0"/>
              <a:buChar char="•"/>
            </a:pPr>
            <a:r>
              <a:rPr lang="tr-TR" sz="2600" dirty="0"/>
              <a:t>3- Bağımsız bölümlerin kullanılış tarzına, birden çok yapının varlığı halinde bu yapıların özelliğine göre hazırlanmış, kat mülkiyetini kuran yapı maliki veya malikleri tarafından imzalanmış yönetim plânı,</a:t>
            </a:r>
          </a:p>
          <a:p>
            <a:pPr lvl="0">
              <a:buFont typeface="Arial" pitchFamily="34" charset="0"/>
              <a:buChar char="•"/>
            </a:pPr>
            <a:endParaRPr lang="tr-TR" sz="2600" dirty="0"/>
          </a:p>
          <a:p>
            <a:pPr lvl="0">
              <a:buFont typeface="Arial" pitchFamily="34" charset="0"/>
              <a:buChar char="•"/>
            </a:pPr>
            <a:r>
              <a:rPr lang="tr-TR" sz="2600" dirty="0"/>
              <a:t>4-2014/2 Sayılı Genelge kapsamında zorunlu deprem sigortası,</a:t>
            </a: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a:xfrm>
            <a:off x="3131840" y="6324062"/>
            <a:ext cx="2895600" cy="365125"/>
          </a:xfrm>
        </p:spPr>
        <p:txBody>
          <a:bodyPr/>
          <a:lstStyle/>
          <a:p>
            <a:r>
              <a:rPr lang="tr-TR" smtClean="0"/>
              <a:t>Şubat 2019</a:t>
            </a:r>
            <a:endParaRPr lang="tr-TR" dirty="0"/>
          </a:p>
        </p:txBody>
      </p:sp>
      <p:sp>
        <p:nvSpPr>
          <p:cNvPr id="5" name="4 Dikdörtgen"/>
          <p:cNvSpPr/>
          <p:nvPr/>
        </p:nvSpPr>
        <p:spPr>
          <a:xfrm>
            <a:off x="1071538" y="785794"/>
            <a:ext cx="7676926" cy="523220"/>
          </a:xfrm>
          <a:prstGeom prst="rect">
            <a:avLst/>
          </a:prstGeom>
        </p:spPr>
        <p:txBody>
          <a:bodyPr wrap="square">
            <a:spAutoFit/>
          </a:bodyPr>
          <a:lstStyle/>
          <a:p>
            <a:r>
              <a:rPr lang="tr-TR" sz="2800" b="1" dirty="0">
                <a:solidFill>
                  <a:srgbClr val="0070C0"/>
                </a:solidFill>
              </a:rPr>
              <a:t>TAPU  MÜDÜRLÜKLERİNCE YAPILACAK İŞLEMLER</a:t>
            </a:r>
          </a:p>
        </p:txBody>
      </p:sp>
      <p:sp>
        <p:nvSpPr>
          <p:cNvPr id="7" name="6 Dikdörtgen"/>
          <p:cNvSpPr/>
          <p:nvPr/>
        </p:nvSpPr>
        <p:spPr>
          <a:xfrm>
            <a:off x="899592" y="1556792"/>
            <a:ext cx="6858000" cy="2893100"/>
          </a:xfrm>
          <a:prstGeom prst="rect">
            <a:avLst/>
          </a:prstGeom>
        </p:spPr>
        <p:txBody>
          <a:bodyPr wrap="square">
            <a:spAutoFit/>
          </a:bodyPr>
          <a:lstStyle/>
          <a:p>
            <a:pPr lvl="0" algn="just">
              <a:buFont typeface="Arial" pitchFamily="34" charset="0"/>
              <a:buChar char="•"/>
            </a:pPr>
            <a:r>
              <a:rPr lang="tr-TR" sz="2600" dirty="0"/>
              <a:t>5-Yapı Kayıt Belgesi için ödenen meblağ kadar bir bedelin yatırıldığının TAKBİS üzerinden tespit edilmesi, (İbadethaneler ile merkezi yönetim kapsamındaki kamu idarelerinin ticari maksatla kullanılmayan yapıları için belge bedeli alınmayacağından bu taşınmazlar için yapılan taleplerde bedele ilişkin tespit yapılmayacaktır.),</a:t>
            </a: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a:xfrm>
            <a:off x="3131840" y="6324062"/>
            <a:ext cx="2895600" cy="365125"/>
          </a:xfrm>
        </p:spPr>
        <p:txBody>
          <a:bodyPr/>
          <a:lstStyle/>
          <a:p>
            <a:r>
              <a:rPr lang="tr-TR" smtClean="0"/>
              <a:t>Şubat 2019</a:t>
            </a:r>
            <a:endParaRPr lang="tr-TR" dirty="0"/>
          </a:p>
        </p:txBody>
      </p:sp>
      <p:sp>
        <p:nvSpPr>
          <p:cNvPr id="5" name="4 Dikdörtgen"/>
          <p:cNvSpPr/>
          <p:nvPr/>
        </p:nvSpPr>
        <p:spPr>
          <a:xfrm>
            <a:off x="899592" y="851120"/>
            <a:ext cx="7669286" cy="523220"/>
          </a:xfrm>
          <a:prstGeom prst="rect">
            <a:avLst/>
          </a:prstGeom>
        </p:spPr>
        <p:txBody>
          <a:bodyPr wrap="square">
            <a:spAutoFit/>
          </a:bodyPr>
          <a:lstStyle/>
          <a:p>
            <a:r>
              <a:rPr lang="tr-TR" sz="2800" b="1" dirty="0">
                <a:solidFill>
                  <a:srgbClr val="0070C0"/>
                </a:solidFill>
              </a:rPr>
              <a:t>TAPU  MÜDÜRLÜKLERİNCE YAPILACAK İŞLEMLER</a:t>
            </a:r>
          </a:p>
        </p:txBody>
      </p:sp>
      <p:sp>
        <p:nvSpPr>
          <p:cNvPr id="6" name="5 Dikdörtgen"/>
          <p:cNvSpPr/>
          <p:nvPr/>
        </p:nvSpPr>
        <p:spPr>
          <a:xfrm>
            <a:off x="698724" y="1700808"/>
            <a:ext cx="7416824" cy="4493538"/>
          </a:xfrm>
          <a:prstGeom prst="rect">
            <a:avLst/>
          </a:prstGeom>
        </p:spPr>
        <p:txBody>
          <a:bodyPr wrap="square">
            <a:spAutoFit/>
          </a:bodyPr>
          <a:lstStyle/>
          <a:p>
            <a:pPr algn="just">
              <a:buFont typeface="Arial" pitchFamily="34" charset="0"/>
              <a:buChar char="•"/>
            </a:pPr>
            <a:r>
              <a:rPr lang="tr-TR" sz="2600" dirty="0"/>
              <a:t>6- Daha evvel Yapı Kayıt Belgesi için ödenen meblağ kadar bir bedelin yatırıldığının TAKBİS üzerinden tespitinden sonra ilgili tapu müdürlüğünce ilgili vergi dairesi müdürlüğüne ibraz edilmek üzere düzenlene yazınının </a:t>
            </a:r>
            <a:r>
              <a:rPr lang="tr-TR" sz="2600" dirty="0" err="1"/>
              <a:t>basvuru</a:t>
            </a:r>
            <a:r>
              <a:rPr lang="tr-TR" sz="2600" dirty="0"/>
              <a:t> sahibine verilmesinden sonra, ilgili vergi dairesince ilgililere verilen ve söz konusu yapıya ilişkin olarak 492 sayılı Kanuna bağlı (4) sayılı tarifenin I-13/a fıkrasında belirtilen harcın tahsil edildiğine ilişkin 59 Seri </a:t>
            </a:r>
            <a:r>
              <a:rPr lang="tr-TR" sz="2600" dirty="0" err="1"/>
              <a:t>Nolu</a:t>
            </a:r>
            <a:r>
              <a:rPr lang="tr-TR" sz="2600" dirty="0"/>
              <a:t> Harçlar Kanunu Genel Tebliği ekinde yer alan belge,</a:t>
            </a:r>
          </a:p>
          <a:p>
            <a:pPr>
              <a:buFont typeface="Arial" pitchFamily="34" charset="0"/>
              <a:buChar char="•"/>
            </a:pPr>
            <a:endParaRPr lang="tr-TR" sz="2600" dirty="0"/>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a:xfrm>
            <a:off x="3131840" y="6324062"/>
            <a:ext cx="2895600" cy="365125"/>
          </a:xfrm>
        </p:spPr>
        <p:txBody>
          <a:bodyPr/>
          <a:lstStyle/>
          <a:p>
            <a:r>
              <a:rPr lang="tr-TR" smtClean="0"/>
              <a:t>Şubat 2019</a:t>
            </a:r>
            <a:endParaRPr lang="tr-TR" dirty="0"/>
          </a:p>
        </p:txBody>
      </p:sp>
      <p:sp>
        <p:nvSpPr>
          <p:cNvPr id="5" name="4 Dikdörtgen"/>
          <p:cNvSpPr/>
          <p:nvPr/>
        </p:nvSpPr>
        <p:spPr>
          <a:xfrm>
            <a:off x="1187624" y="770106"/>
            <a:ext cx="7560840" cy="523220"/>
          </a:xfrm>
          <a:prstGeom prst="rect">
            <a:avLst/>
          </a:prstGeom>
        </p:spPr>
        <p:txBody>
          <a:bodyPr wrap="square">
            <a:spAutoFit/>
          </a:bodyPr>
          <a:lstStyle/>
          <a:p>
            <a:r>
              <a:rPr lang="tr-TR" sz="2800" b="1" dirty="0">
                <a:solidFill>
                  <a:srgbClr val="0070C0"/>
                </a:solidFill>
              </a:rPr>
              <a:t>TAPU  MÜDÜRLÜKLERİNCE YAPILACAK İŞLEMLER</a:t>
            </a:r>
          </a:p>
        </p:txBody>
      </p:sp>
      <p:sp>
        <p:nvSpPr>
          <p:cNvPr id="6" name="5 Dikdörtgen"/>
          <p:cNvSpPr/>
          <p:nvPr/>
        </p:nvSpPr>
        <p:spPr>
          <a:xfrm>
            <a:off x="827584" y="1380094"/>
            <a:ext cx="7715304" cy="5293757"/>
          </a:xfrm>
          <a:prstGeom prst="rect">
            <a:avLst/>
          </a:prstGeom>
        </p:spPr>
        <p:txBody>
          <a:bodyPr wrap="square">
            <a:spAutoFit/>
          </a:bodyPr>
          <a:lstStyle/>
          <a:p>
            <a:pPr algn="just"/>
            <a:r>
              <a:rPr lang="tr-TR" sz="2600" dirty="0"/>
              <a:t>7-Sadece kat irtifakına geçilmiş yapılarda tescilin esas unsurlarında (bağımsız bölüm değişikliği, eklemesi, nitelik, arsa payı v.b.) değişiklik getirmeyen durumlarda tek malikin talebiyle işlemlerin gerçekleştirilmesi gerekmekte olup, kat irtifakına geçilip geçilmediğine bakılmaksızın yapılacak tescil işlemlerinde ise tüm maliklerin talebinin alınması gerekmektedir.</a:t>
            </a:r>
          </a:p>
          <a:p>
            <a:pPr algn="just"/>
            <a:endParaRPr lang="tr-TR" sz="2600" dirty="0"/>
          </a:p>
          <a:p>
            <a:pPr algn="just"/>
            <a:r>
              <a:rPr lang="tr-TR" sz="2600" dirty="0"/>
              <a:t>Kat mülkiyeti tesisli yapılarda sadece yapının içine ilişkin bağımsız bölüm ilavesi, ifrazı, tevhidi, niteliğinin değiştirilmesi gibi durumlarda zemin tespit tutanağı aranmayacaktır.</a:t>
            </a:r>
          </a:p>
          <a:p>
            <a:pPr>
              <a:buFont typeface="Arial" pitchFamily="34" charset="0"/>
              <a:buChar char="•"/>
            </a:pPr>
            <a:endParaRPr lang="tr-TR" sz="2600" dirty="0"/>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a:xfrm>
            <a:off x="3131840" y="6324062"/>
            <a:ext cx="2895600" cy="365125"/>
          </a:xfrm>
        </p:spPr>
        <p:txBody>
          <a:bodyPr/>
          <a:lstStyle/>
          <a:p>
            <a:r>
              <a:rPr lang="tr-TR" smtClean="0"/>
              <a:t>Şubat 2019</a:t>
            </a:r>
            <a:endParaRPr lang="tr-TR" dirty="0"/>
          </a:p>
        </p:txBody>
      </p:sp>
      <p:sp>
        <p:nvSpPr>
          <p:cNvPr id="5" name="4 Dikdörtgen"/>
          <p:cNvSpPr/>
          <p:nvPr/>
        </p:nvSpPr>
        <p:spPr>
          <a:xfrm>
            <a:off x="1035818" y="769714"/>
            <a:ext cx="7568629" cy="523220"/>
          </a:xfrm>
          <a:prstGeom prst="rect">
            <a:avLst/>
          </a:prstGeom>
        </p:spPr>
        <p:txBody>
          <a:bodyPr wrap="square">
            <a:spAutoFit/>
          </a:bodyPr>
          <a:lstStyle/>
          <a:p>
            <a:r>
              <a:rPr lang="tr-TR" sz="2800" b="1" dirty="0">
                <a:solidFill>
                  <a:srgbClr val="0070C0"/>
                </a:solidFill>
              </a:rPr>
              <a:t>TAPU  MÜDÜRLÜKLERİNCE YAPILACAK İŞLEMLER</a:t>
            </a:r>
          </a:p>
        </p:txBody>
      </p:sp>
      <p:sp>
        <p:nvSpPr>
          <p:cNvPr id="6" name="5 Dikdörtgen"/>
          <p:cNvSpPr/>
          <p:nvPr/>
        </p:nvSpPr>
        <p:spPr>
          <a:xfrm>
            <a:off x="750067" y="1382286"/>
            <a:ext cx="7643866" cy="4093428"/>
          </a:xfrm>
          <a:prstGeom prst="rect">
            <a:avLst/>
          </a:prstGeom>
        </p:spPr>
        <p:txBody>
          <a:bodyPr wrap="square">
            <a:spAutoFit/>
          </a:bodyPr>
          <a:lstStyle/>
          <a:p>
            <a:pPr algn="just"/>
            <a:r>
              <a:rPr lang="tr-TR" sz="2600" dirty="0"/>
              <a:t>8-Kat mülkiyeti tesisli yapılarda yapılacak tadilatlarda projenin tadil edilen ilgili bölümler için çizilmesi asıl olmakla birlikte yapının tamamı için ibraz edilmesi halinde, projeyi düzenleyen mimar tarafından değişikliğin sadece yapı kayıt belgesine konu bölümler için yapıldığı yönünde projenin uygun bir yerine açıklama yapılarak onaylanması ve mevcut tasdikli proje ile birlikte </a:t>
            </a:r>
            <a:r>
              <a:rPr lang="tr-TR" sz="2600" dirty="0" err="1"/>
              <a:t>irtibatlandırılması</a:t>
            </a:r>
            <a:r>
              <a:rPr lang="tr-TR" sz="2600" dirty="0"/>
              <a:t>; bununla birlikte kat mülkiyeti tesisli yapılar için mimar tarafından onaylanmış tadilat projesinde ortak kullanım alanları, </a:t>
            </a: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a:xfrm>
            <a:off x="3131840" y="6324062"/>
            <a:ext cx="2895600" cy="365125"/>
          </a:xfrm>
        </p:spPr>
        <p:txBody>
          <a:bodyPr/>
          <a:lstStyle/>
          <a:p>
            <a:r>
              <a:rPr lang="tr-TR" smtClean="0"/>
              <a:t>Şubat 2019</a:t>
            </a:r>
            <a:endParaRPr lang="tr-TR" dirty="0"/>
          </a:p>
        </p:txBody>
      </p:sp>
      <p:sp>
        <p:nvSpPr>
          <p:cNvPr id="5" name="4 Dikdörtgen"/>
          <p:cNvSpPr/>
          <p:nvPr/>
        </p:nvSpPr>
        <p:spPr>
          <a:xfrm>
            <a:off x="1259632" y="780437"/>
            <a:ext cx="7391174" cy="523220"/>
          </a:xfrm>
          <a:prstGeom prst="rect">
            <a:avLst/>
          </a:prstGeom>
        </p:spPr>
        <p:txBody>
          <a:bodyPr wrap="square">
            <a:spAutoFit/>
          </a:bodyPr>
          <a:lstStyle/>
          <a:p>
            <a:r>
              <a:rPr lang="tr-TR" sz="2800" b="1" dirty="0">
                <a:solidFill>
                  <a:srgbClr val="0070C0"/>
                </a:solidFill>
              </a:rPr>
              <a:t>TAPU  MÜDÜRLÜKLERİNCE YAPILACAK İŞLEMLER</a:t>
            </a:r>
          </a:p>
        </p:txBody>
      </p:sp>
      <p:sp>
        <p:nvSpPr>
          <p:cNvPr id="6" name="5 Dikdörtgen"/>
          <p:cNvSpPr/>
          <p:nvPr/>
        </p:nvSpPr>
        <p:spPr>
          <a:xfrm>
            <a:off x="928662" y="1571612"/>
            <a:ext cx="7286676" cy="3693319"/>
          </a:xfrm>
          <a:prstGeom prst="rect">
            <a:avLst/>
          </a:prstGeom>
        </p:spPr>
        <p:txBody>
          <a:bodyPr wrap="square">
            <a:spAutoFit/>
          </a:bodyPr>
          <a:lstStyle/>
          <a:p>
            <a:pPr algn="just"/>
            <a:r>
              <a:rPr lang="tr-TR" sz="2600" dirty="0"/>
              <a:t>binanın genel görüntüsü, binanın ana unsurlarında değişiklik yapmayan ve ana yapıya zarar vermeyen durumlar ile diğer bağımsız. bölümlerin tapuya kayıtlı tescilli unsurlarında değişiklik oluşturmayan durumlarda sadece işlemin tarafı bağımsız bölüm maliki/maliklerinin tadilat projesini imzalamaları, sayılan unsurlarda değişiklik bulunmadığına ilişkin olarak projenin uygun bir yerine mimarınca açıklama yapılmak suretiyle imzalanması gerekmektedir.</a:t>
            </a: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a:xfrm>
            <a:off x="3131840" y="6324062"/>
            <a:ext cx="2895600" cy="365125"/>
          </a:xfrm>
        </p:spPr>
        <p:txBody>
          <a:bodyPr/>
          <a:lstStyle/>
          <a:p>
            <a:r>
              <a:rPr lang="tr-TR" smtClean="0"/>
              <a:t>Şubat 2019</a:t>
            </a:r>
            <a:endParaRPr lang="tr-TR" dirty="0"/>
          </a:p>
        </p:txBody>
      </p:sp>
      <p:sp>
        <p:nvSpPr>
          <p:cNvPr id="5" name="4 Dikdörtgen"/>
          <p:cNvSpPr/>
          <p:nvPr/>
        </p:nvSpPr>
        <p:spPr>
          <a:xfrm>
            <a:off x="928662" y="855284"/>
            <a:ext cx="7459762" cy="523220"/>
          </a:xfrm>
          <a:prstGeom prst="rect">
            <a:avLst/>
          </a:prstGeom>
        </p:spPr>
        <p:txBody>
          <a:bodyPr wrap="square">
            <a:spAutoFit/>
          </a:bodyPr>
          <a:lstStyle/>
          <a:p>
            <a:r>
              <a:rPr lang="tr-TR" sz="2800" b="1" dirty="0">
                <a:solidFill>
                  <a:srgbClr val="0070C0"/>
                </a:solidFill>
              </a:rPr>
              <a:t>TAPU  MÜDÜRLÜKLERİNCE YAPILACAK İŞLEMLER</a:t>
            </a:r>
          </a:p>
        </p:txBody>
      </p:sp>
      <p:sp>
        <p:nvSpPr>
          <p:cNvPr id="52226" name="Rectangle 2"/>
          <p:cNvSpPr>
            <a:spLocks noChangeArrowheads="1"/>
          </p:cNvSpPr>
          <p:nvPr/>
        </p:nvSpPr>
        <p:spPr bwMode="auto">
          <a:xfrm>
            <a:off x="928662" y="1785926"/>
            <a:ext cx="7286676"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lang="tr-TR" sz="2600" dirty="0"/>
              <a:t>9-Projede malik veya paydaş imzalarının; bağımsız bölüm listesinde, proje kapağında, projenin uygun bir yerinde veya elektronik ortamda proje ile ilişkilendirilmiş ve mimar tarafından onaylanmış bir belgede olması yeterlidir. Tüm sayfaların ve bağımsız bölümlerin ayrı ayrı imzalanmış olması aranmaz.</a:t>
            </a: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a:xfrm>
            <a:off x="3131840" y="6324062"/>
            <a:ext cx="2895600" cy="365125"/>
          </a:xfrm>
        </p:spPr>
        <p:txBody>
          <a:bodyPr/>
          <a:lstStyle/>
          <a:p>
            <a:r>
              <a:rPr lang="tr-TR" smtClean="0"/>
              <a:t>Şubat 2019</a:t>
            </a:r>
            <a:endParaRPr lang="tr-TR" dirty="0"/>
          </a:p>
        </p:txBody>
      </p:sp>
      <p:sp>
        <p:nvSpPr>
          <p:cNvPr id="5" name="4 Dikdörtgen"/>
          <p:cNvSpPr/>
          <p:nvPr/>
        </p:nvSpPr>
        <p:spPr>
          <a:xfrm>
            <a:off x="1071538" y="764704"/>
            <a:ext cx="7676926" cy="523220"/>
          </a:xfrm>
          <a:prstGeom prst="rect">
            <a:avLst/>
          </a:prstGeom>
        </p:spPr>
        <p:txBody>
          <a:bodyPr wrap="square">
            <a:spAutoFit/>
          </a:bodyPr>
          <a:lstStyle/>
          <a:p>
            <a:r>
              <a:rPr lang="tr-TR" sz="2800" b="1" dirty="0">
                <a:solidFill>
                  <a:srgbClr val="0070C0"/>
                </a:solidFill>
              </a:rPr>
              <a:t>TAPU  MÜDÜRLÜKLERİNCE YAPILACAK İŞLEMLER</a:t>
            </a:r>
          </a:p>
        </p:txBody>
      </p:sp>
      <p:sp>
        <p:nvSpPr>
          <p:cNvPr id="8" name="7 Dikdörtgen"/>
          <p:cNvSpPr/>
          <p:nvPr/>
        </p:nvSpPr>
        <p:spPr>
          <a:xfrm>
            <a:off x="251520" y="1287924"/>
            <a:ext cx="8640960" cy="5093702"/>
          </a:xfrm>
          <a:prstGeom prst="rect">
            <a:avLst/>
          </a:prstGeom>
        </p:spPr>
        <p:txBody>
          <a:bodyPr wrap="square">
            <a:spAutoFit/>
          </a:bodyPr>
          <a:lstStyle/>
          <a:p>
            <a:pPr algn="just"/>
            <a:r>
              <a:rPr lang="tr-TR" sz="2500" dirty="0"/>
              <a:t>10-Yapı Kayıt Belgesi alınan yapılarda cins değişikliği ve kat mülkiyeti tesisi işlemi yapılabilmesi için söz konusu yapıların tabi olduğu özel kanunlarda (6306 sayılı Kanun, Kıyı Kanunu, Mera Kanunu, Toprak Koruma Kanunu, Orman Kanunu, Doğal Sit, Arkeolojik Sit, Kentsel sit, Askeri Güvenlik Alanı vs.) cins değişikliği ve kat mülkiyeti işlemlerine izin veriliyor olması gerekmektedir. Bu itibarla mevzuatı gereğince işlemler öncesinde diğer kurumlardan izin/muvafakat alınması gereken durumlarda gerekli yazışmalar yapılarak işlemlere yön verilecektir. Söz konusu taşınmazlarla ilgili olarak Yapı Kayıt Belgesi alınması mümkün iken, ilgili idaresince mevzuatı gereği işleme uygunluk verilmemesi halinde idaremizce işlem yapılması mümkün olmayacaktır.</a:t>
            </a: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a:xfrm>
            <a:off x="3131840" y="6324062"/>
            <a:ext cx="2895600" cy="365125"/>
          </a:xfrm>
        </p:spPr>
        <p:txBody>
          <a:bodyPr/>
          <a:lstStyle/>
          <a:p>
            <a:r>
              <a:rPr lang="tr-TR" smtClean="0"/>
              <a:t>Şubat 2019</a:t>
            </a:r>
            <a:endParaRPr lang="tr-TR" dirty="0"/>
          </a:p>
        </p:txBody>
      </p:sp>
      <p:pic>
        <p:nvPicPr>
          <p:cNvPr id="6" name="Picture 6" descr="3402 sayılı kanun ile ilgili görsel sonucu"/>
          <p:cNvPicPr>
            <a:picLocks noChangeAspect="1" noChangeArrowheads="1"/>
          </p:cNvPicPr>
          <p:nvPr/>
        </p:nvPicPr>
        <p:blipFill>
          <a:blip r:embed="rId2" cstate="screen">
            <a:lum bright="12000" contrast="-30000"/>
          </a:blip>
          <a:srcRect/>
          <a:stretch>
            <a:fillRect/>
          </a:stretch>
        </p:blipFill>
        <p:spPr bwMode="auto">
          <a:xfrm rot="19610433">
            <a:off x="179534" y="739317"/>
            <a:ext cx="1912240" cy="1225795"/>
          </a:xfrm>
          <a:prstGeom prst="rect">
            <a:avLst/>
          </a:prstGeom>
          <a:ln>
            <a:noFill/>
          </a:ln>
          <a:effectLst>
            <a:softEdge rad="112500"/>
          </a:effectLst>
        </p:spPr>
      </p:pic>
      <p:sp>
        <p:nvSpPr>
          <p:cNvPr id="7" name="6 Metin kutusu"/>
          <p:cNvSpPr txBox="1"/>
          <p:nvPr/>
        </p:nvSpPr>
        <p:spPr>
          <a:xfrm>
            <a:off x="2987824" y="548680"/>
            <a:ext cx="4143406" cy="984885"/>
          </a:xfrm>
          <a:prstGeom prst="rect">
            <a:avLst/>
          </a:prstGeom>
          <a:noFill/>
        </p:spPr>
        <p:txBody>
          <a:bodyPr wrap="square" rtlCol="0">
            <a:spAutoFit/>
          </a:bodyPr>
          <a:lstStyle/>
          <a:p>
            <a:r>
              <a:rPr lang="tr-TR" sz="40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Yasal Dayanak </a:t>
            </a:r>
          </a:p>
          <a:p>
            <a:endParaRPr lang="tr-TR" dirty="0"/>
          </a:p>
        </p:txBody>
      </p:sp>
      <p:sp>
        <p:nvSpPr>
          <p:cNvPr id="8" name="7 Dikdörtgen"/>
          <p:cNvSpPr/>
          <p:nvPr/>
        </p:nvSpPr>
        <p:spPr>
          <a:xfrm>
            <a:off x="683568" y="344530"/>
            <a:ext cx="8064896" cy="5940088"/>
          </a:xfrm>
          <a:prstGeom prst="rect">
            <a:avLst/>
          </a:prstGeom>
        </p:spPr>
        <p:txBody>
          <a:bodyPr wrap="square">
            <a:spAutoFit/>
          </a:bodyPr>
          <a:lstStyle/>
          <a:p>
            <a:pPr marL="457200" indent="-457200" algn="just">
              <a:spcBef>
                <a:spcPts val="1200"/>
              </a:spcBef>
              <a:spcAft>
                <a:spcPts val="1200"/>
              </a:spcAft>
              <a:buClr>
                <a:schemeClr val="accent6">
                  <a:lumMod val="75000"/>
                </a:schemeClr>
              </a:buClr>
            </a:pPr>
            <a:r>
              <a:rPr lang="tr-TR" sz="3000" b="1" dirty="0">
                <a:solidFill>
                  <a:srgbClr val="002060"/>
                </a:solidFill>
                <a:cs typeface="Times New Roman" panose="02020603050405020304" pitchFamily="18" charset="0"/>
              </a:rPr>
              <a:t>                            </a:t>
            </a:r>
          </a:p>
          <a:p>
            <a:pPr marL="457200" indent="-457200" algn="just">
              <a:spcBef>
                <a:spcPts val="1200"/>
              </a:spcBef>
              <a:spcAft>
                <a:spcPts val="1200"/>
              </a:spcAft>
              <a:buClr>
                <a:schemeClr val="accent6">
                  <a:lumMod val="75000"/>
                </a:schemeClr>
              </a:buClr>
            </a:pPr>
            <a:r>
              <a:rPr lang="tr-TR" sz="3000" b="1" dirty="0">
                <a:solidFill>
                  <a:srgbClr val="002060"/>
                </a:solidFill>
                <a:cs typeface="Times New Roman" panose="02020603050405020304" pitchFamily="18" charset="0"/>
              </a:rPr>
              <a:t>		                İmar Barışı işlemleri,</a:t>
            </a:r>
          </a:p>
          <a:p>
            <a:pPr indent="-457200" algn="just">
              <a:spcBef>
                <a:spcPts val="1200"/>
              </a:spcBef>
              <a:spcAft>
                <a:spcPts val="1200"/>
              </a:spcAft>
              <a:buClr>
                <a:schemeClr val="accent6">
                  <a:lumMod val="75000"/>
                </a:schemeClr>
              </a:buClr>
              <a:buFont typeface="Wingdings" pitchFamily="2" charset="2"/>
              <a:buChar char="v"/>
            </a:pPr>
            <a:r>
              <a:rPr lang="tr-TR" sz="2600" dirty="0">
                <a:solidFill>
                  <a:srgbClr val="002060"/>
                </a:solidFill>
                <a:cs typeface="Times New Roman" panose="02020603050405020304" pitchFamily="18" charset="0"/>
              </a:rPr>
              <a:t> </a:t>
            </a:r>
            <a:r>
              <a:rPr lang="tr-TR" sz="2600" dirty="0"/>
              <a:t>3194 sayılı İmar Kanununa eklenen Geçici 16. Madde, </a:t>
            </a:r>
            <a:r>
              <a:rPr lang="tr-TR" sz="2600" dirty="0" smtClean="0"/>
              <a:t>(18/05/2018 tarihli 30425 sayılı Resmi Gazetede yayımlanan 7143 </a:t>
            </a:r>
            <a:r>
              <a:rPr lang="tr-TR" sz="2600" dirty="0"/>
              <a:t>sayılı Vergi ve Bazı Alacakların Yeniden Yapılandırılması ile Bazı Kanunlarda Değişiklik Yapılmasına İlişkin Kanunun 16. maddesi ile eklenmiştir)</a:t>
            </a:r>
          </a:p>
          <a:p>
            <a:pPr indent="-457200" algn="just">
              <a:spcBef>
                <a:spcPts val="1200"/>
              </a:spcBef>
              <a:spcAft>
                <a:spcPts val="1200"/>
              </a:spcAft>
              <a:buClr>
                <a:schemeClr val="accent6">
                  <a:lumMod val="75000"/>
                </a:schemeClr>
              </a:buClr>
              <a:buFont typeface="Wingdings" pitchFamily="2" charset="2"/>
              <a:buChar char="v"/>
            </a:pPr>
            <a:r>
              <a:rPr lang="tr-TR" sz="2600" dirty="0"/>
              <a:t>Geçici 16. </a:t>
            </a:r>
            <a:r>
              <a:rPr lang="tr-TR" sz="2600" dirty="0" smtClean="0"/>
              <a:t>maddede </a:t>
            </a:r>
            <a:r>
              <a:rPr lang="tr-TR" sz="2600" dirty="0"/>
              <a:t>bahsi geçen 2960 sayılı Boğaziçi Kanununda tanımlanan Boğaziçi sahil şeridi ve öngörünüm bölgesine ait sınır ve koordinatlarda değişiklik yapılmıştır. (28.12.2018 tarihinde </a:t>
            </a:r>
            <a:r>
              <a:rPr lang="tr-TR" sz="2600" dirty="0" smtClean="0"/>
              <a:t>yayımlanan </a:t>
            </a:r>
            <a:r>
              <a:rPr lang="tr-TR" sz="2600" dirty="0"/>
              <a:t>Karayolları Trafik Kanunu ile Bazı Kanunlarda Değişiklik yapılmasına Dair Kanun) </a:t>
            </a: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a:xfrm>
            <a:off x="3131840" y="6324062"/>
            <a:ext cx="2895600" cy="365125"/>
          </a:xfrm>
        </p:spPr>
        <p:txBody>
          <a:bodyPr/>
          <a:lstStyle/>
          <a:p>
            <a:r>
              <a:rPr lang="tr-TR" smtClean="0"/>
              <a:t>Şubat 2019</a:t>
            </a:r>
            <a:endParaRPr lang="tr-TR" dirty="0"/>
          </a:p>
        </p:txBody>
      </p:sp>
      <p:sp>
        <p:nvSpPr>
          <p:cNvPr id="5" name="4 Dikdörtgen"/>
          <p:cNvSpPr/>
          <p:nvPr/>
        </p:nvSpPr>
        <p:spPr>
          <a:xfrm>
            <a:off x="835224" y="896556"/>
            <a:ext cx="7488832" cy="523220"/>
          </a:xfrm>
          <a:prstGeom prst="rect">
            <a:avLst/>
          </a:prstGeom>
        </p:spPr>
        <p:txBody>
          <a:bodyPr wrap="square">
            <a:spAutoFit/>
          </a:bodyPr>
          <a:lstStyle/>
          <a:p>
            <a:r>
              <a:rPr lang="tr-TR" sz="2800" b="1" dirty="0">
                <a:solidFill>
                  <a:srgbClr val="0070C0"/>
                </a:solidFill>
              </a:rPr>
              <a:t>TAPU  MÜDÜRLÜKLERİNCE YAPILACAK İŞLEMLER</a:t>
            </a:r>
          </a:p>
        </p:txBody>
      </p:sp>
      <p:sp>
        <p:nvSpPr>
          <p:cNvPr id="58369" name="Rectangle 1"/>
          <p:cNvSpPr>
            <a:spLocks noChangeArrowheads="1"/>
          </p:cNvSpPr>
          <p:nvPr/>
        </p:nvSpPr>
        <p:spPr bwMode="auto">
          <a:xfrm>
            <a:off x="820935" y="1782395"/>
            <a:ext cx="7358114"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0363" algn="just" defTabSz="914400" rtl="0" eaLnBrk="1" fontAlgn="base" latinLnBrk="0" hangingPunct="1">
              <a:lnSpc>
                <a:spcPct val="100000"/>
              </a:lnSpc>
              <a:spcBef>
                <a:spcPct val="0"/>
              </a:spcBef>
              <a:spcAft>
                <a:spcPct val="0"/>
              </a:spcAft>
              <a:buClrTx/>
              <a:buSzTx/>
              <a:buFontTx/>
              <a:buNone/>
              <a:tabLst/>
            </a:pPr>
            <a:r>
              <a:rPr lang="tr-TR" sz="2600" dirty="0"/>
              <a:t>6306 sayılı Afet Riski Altındaki Alanların Dönüştürülmesi Hakkında Kanunun 2 inci maddesinin "d" bendi kapsamında riskli yapı olarak tanımlanmış olup, üzerinde riskli yapı belirtmesi bulunan ve yıkılmasına karar verilen yapı için yapı kullanma izni yerine geçecek yapı kayıt belgesi alınmış olsa dahi cinsinin değiştirilerek kat mülkiyeti kurulması mümkün değildir.</a:t>
            </a: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a:xfrm>
            <a:off x="3131840" y="6324062"/>
            <a:ext cx="2895600" cy="365125"/>
          </a:xfrm>
        </p:spPr>
        <p:txBody>
          <a:bodyPr/>
          <a:lstStyle/>
          <a:p>
            <a:r>
              <a:rPr lang="tr-TR" smtClean="0"/>
              <a:t>Şubat 2019</a:t>
            </a:r>
            <a:endParaRPr lang="tr-TR" dirty="0"/>
          </a:p>
        </p:txBody>
      </p:sp>
      <p:sp>
        <p:nvSpPr>
          <p:cNvPr id="5" name="4 Dikdörtgen"/>
          <p:cNvSpPr/>
          <p:nvPr/>
        </p:nvSpPr>
        <p:spPr>
          <a:xfrm>
            <a:off x="971600" y="938874"/>
            <a:ext cx="7632848" cy="523220"/>
          </a:xfrm>
          <a:prstGeom prst="rect">
            <a:avLst/>
          </a:prstGeom>
        </p:spPr>
        <p:txBody>
          <a:bodyPr wrap="square">
            <a:spAutoFit/>
          </a:bodyPr>
          <a:lstStyle/>
          <a:p>
            <a:r>
              <a:rPr lang="tr-TR" sz="2800" b="1" dirty="0">
                <a:solidFill>
                  <a:srgbClr val="0070C0"/>
                </a:solidFill>
              </a:rPr>
              <a:t>TAPU  MÜDÜRLÜKLERİNCE YAPILACAK İŞLEMLER</a:t>
            </a:r>
          </a:p>
        </p:txBody>
      </p:sp>
      <p:sp>
        <p:nvSpPr>
          <p:cNvPr id="8" name="7 Dikdörtgen"/>
          <p:cNvSpPr/>
          <p:nvPr/>
        </p:nvSpPr>
        <p:spPr>
          <a:xfrm>
            <a:off x="611560" y="1700808"/>
            <a:ext cx="7992888" cy="4093428"/>
          </a:xfrm>
          <a:prstGeom prst="rect">
            <a:avLst/>
          </a:prstGeom>
        </p:spPr>
        <p:txBody>
          <a:bodyPr wrap="square">
            <a:spAutoFit/>
          </a:bodyPr>
          <a:lstStyle/>
          <a:p>
            <a:pPr algn="just"/>
            <a:r>
              <a:rPr lang="tr-TR" sz="2600" dirty="0"/>
              <a:t>3621 sayılı Kıyı Kanunu kapsamında kalan ve imar planında da "Toplumun Yararlanmasına Ayrılan Yapı ve Turizm Tesisi" alanı olarak ayrılan ve tapu kütüğünde de belirtme yapılan taşınmaz için yapı kayıt belgesi alınmış olsa dahi, Kıyı Kanunu'nun Uygulanmasına Dair Yönetmeliğin 4 üncü maddesinde Toplumun Yararlanmasına Ayrılan Yapı ve Turizm Tesisinde ilgili İdarece bu belirtmenin terkini sağlanmadıkça taşınmazın cinsinin değiştirilerek kat mülkiyeti kurulması mümkün bulunmamaktadır.</a:t>
            </a: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a:xfrm>
            <a:off x="3131840" y="6324062"/>
            <a:ext cx="2895600" cy="365125"/>
          </a:xfrm>
        </p:spPr>
        <p:txBody>
          <a:bodyPr/>
          <a:lstStyle/>
          <a:p>
            <a:r>
              <a:rPr lang="tr-TR" smtClean="0"/>
              <a:t>Şubat 2019</a:t>
            </a:r>
            <a:endParaRPr lang="tr-TR" dirty="0"/>
          </a:p>
        </p:txBody>
      </p:sp>
      <p:sp>
        <p:nvSpPr>
          <p:cNvPr id="5" name="4 Dikdörtgen"/>
          <p:cNvSpPr/>
          <p:nvPr/>
        </p:nvSpPr>
        <p:spPr>
          <a:xfrm>
            <a:off x="983855" y="811828"/>
            <a:ext cx="7604918" cy="523220"/>
          </a:xfrm>
          <a:prstGeom prst="rect">
            <a:avLst/>
          </a:prstGeom>
        </p:spPr>
        <p:txBody>
          <a:bodyPr wrap="square">
            <a:spAutoFit/>
          </a:bodyPr>
          <a:lstStyle/>
          <a:p>
            <a:r>
              <a:rPr lang="tr-TR" sz="2800" b="1" dirty="0">
                <a:solidFill>
                  <a:srgbClr val="0070C0"/>
                </a:solidFill>
              </a:rPr>
              <a:t>TAPU  MÜDÜRLÜKLERİNCE YAPILACAK İŞLEMLER</a:t>
            </a:r>
          </a:p>
        </p:txBody>
      </p:sp>
      <p:sp>
        <p:nvSpPr>
          <p:cNvPr id="11" name="10 Dikdörtgen"/>
          <p:cNvSpPr/>
          <p:nvPr/>
        </p:nvSpPr>
        <p:spPr>
          <a:xfrm>
            <a:off x="1357290" y="1357298"/>
            <a:ext cx="6858048" cy="4493538"/>
          </a:xfrm>
          <a:prstGeom prst="rect">
            <a:avLst/>
          </a:prstGeom>
        </p:spPr>
        <p:txBody>
          <a:bodyPr wrap="square">
            <a:spAutoFit/>
          </a:bodyPr>
          <a:lstStyle/>
          <a:p>
            <a:pPr lvl="0" algn="just"/>
            <a:r>
              <a:rPr lang="tr-TR" sz="2600" dirty="0"/>
              <a:t> Tapu müdürlüğünce tescil sonrası zemin tespit tutanağı üst yazı ile kadastro müdürlüğüne gönderilecektir. Tescil sonrasında değişiklik kadastro müdürlüğü tarafından paftasına ve fen klasörüne işlenecektir.</a:t>
            </a:r>
          </a:p>
          <a:p>
            <a:pPr algn="just"/>
            <a:endParaRPr lang="tr-TR" sz="2600" dirty="0"/>
          </a:p>
          <a:p>
            <a:pPr algn="just"/>
            <a:r>
              <a:rPr lang="tr-TR" sz="2600" dirty="0"/>
              <a:t>İşlem sonrasında yapı kayıt belgesi ile söz konusu kanundan yararlanan taşınmazın/bağımsız bölümün beyanlar hanesine, yapılan işlemin ilgi (a) Kanun maddesi kapsamında gerçekleştiği yönünde belirtme yapılır.</a:t>
            </a: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bilgi Yer Tutucusu"/>
          <p:cNvSpPr>
            <a:spLocks noGrp="1"/>
          </p:cNvSpPr>
          <p:nvPr>
            <p:ph type="ftr" sz="quarter" idx="11"/>
          </p:nvPr>
        </p:nvSpPr>
        <p:spPr/>
        <p:txBody>
          <a:bodyPr/>
          <a:lstStyle/>
          <a:p>
            <a:r>
              <a:rPr lang="tr-TR" smtClean="0"/>
              <a:t>Şubat 2019</a:t>
            </a:r>
            <a:endParaRPr lang="tr-TR" dirty="0"/>
          </a:p>
        </p:txBody>
      </p:sp>
      <p:sp>
        <p:nvSpPr>
          <p:cNvPr id="5" name="4 İçerik Yer Tutucusu"/>
          <p:cNvSpPr>
            <a:spLocks noGrp="1"/>
          </p:cNvSpPr>
          <p:nvPr>
            <p:ph idx="1"/>
          </p:nvPr>
        </p:nvSpPr>
        <p:spPr>
          <a:xfrm>
            <a:off x="0" y="2714620"/>
            <a:ext cx="8258204" cy="2400304"/>
          </a:xfrm>
        </p:spPr>
        <p:txBody>
          <a:bodyPr/>
          <a:lstStyle/>
          <a:p>
            <a:pPr>
              <a:buNone/>
            </a:pPr>
            <a:endParaRPr lang="tr-TR" dirty="0" smtClean="0">
              <a:latin typeface="Times New Roman" pitchFamily="18" charset="0"/>
              <a:cs typeface="Times New Roman" pitchFamily="18" charset="0"/>
            </a:endParaRPr>
          </a:p>
          <a:p>
            <a:pPr>
              <a:buNone/>
            </a:pPr>
            <a:r>
              <a:rPr lang="tr-TR" b="1" dirty="0" smtClean="0">
                <a:latin typeface="Times New Roman" pitchFamily="18" charset="0"/>
                <a:cs typeface="Times New Roman" pitchFamily="18" charset="0"/>
              </a:rPr>
              <a:t>             </a:t>
            </a:r>
            <a:r>
              <a:rPr lang="tr-TR" sz="4000" b="1" dirty="0" smtClean="0">
                <a:solidFill>
                  <a:schemeClr val="tx1">
                    <a:lumMod val="95000"/>
                    <a:lumOff val="5000"/>
                  </a:schemeClr>
                </a:solidFill>
                <a:latin typeface="Times New Roman" pitchFamily="18" charset="0"/>
                <a:cs typeface="Times New Roman" pitchFamily="18" charset="0"/>
              </a:rPr>
              <a:t>TEŞEKKÜR  EDERİM…</a:t>
            </a:r>
            <a:endParaRPr lang="tr-TR" sz="4000" b="1" dirty="0">
              <a:solidFill>
                <a:schemeClr val="tx1">
                  <a:lumMod val="95000"/>
                  <a:lumOff val="5000"/>
                </a:schemeClr>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a:xfrm>
            <a:off x="3131840" y="6324062"/>
            <a:ext cx="2895600" cy="365125"/>
          </a:xfrm>
        </p:spPr>
        <p:txBody>
          <a:bodyPr/>
          <a:lstStyle/>
          <a:p>
            <a:r>
              <a:rPr lang="tr-TR" smtClean="0"/>
              <a:t>Şubat 2019</a:t>
            </a:r>
            <a:endParaRPr lang="tr-TR" dirty="0"/>
          </a:p>
        </p:txBody>
      </p:sp>
      <p:pic>
        <p:nvPicPr>
          <p:cNvPr id="6" name="Picture 6" descr="3402 sayılı kanun ile ilgili görsel sonucu"/>
          <p:cNvPicPr>
            <a:picLocks noChangeAspect="1" noChangeArrowheads="1"/>
          </p:cNvPicPr>
          <p:nvPr/>
        </p:nvPicPr>
        <p:blipFill>
          <a:blip r:embed="rId2" cstate="screen">
            <a:lum bright="12000" contrast="-30000"/>
          </a:blip>
          <a:srcRect/>
          <a:stretch>
            <a:fillRect/>
          </a:stretch>
        </p:blipFill>
        <p:spPr bwMode="auto">
          <a:xfrm rot="19610433">
            <a:off x="-56529" y="759359"/>
            <a:ext cx="1912240" cy="1225795"/>
          </a:xfrm>
          <a:prstGeom prst="rect">
            <a:avLst/>
          </a:prstGeom>
          <a:ln>
            <a:noFill/>
          </a:ln>
          <a:effectLst>
            <a:softEdge rad="112500"/>
          </a:effectLst>
        </p:spPr>
      </p:pic>
      <p:sp>
        <p:nvSpPr>
          <p:cNvPr id="7" name="6 Metin kutusu"/>
          <p:cNvSpPr txBox="1"/>
          <p:nvPr/>
        </p:nvSpPr>
        <p:spPr>
          <a:xfrm>
            <a:off x="2843808" y="387371"/>
            <a:ext cx="4143406" cy="984885"/>
          </a:xfrm>
          <a:prstGeom prst="rect">
            <a:avLst/>
          </a:prstGeom>
          <a:noFill/>
        </p:spPr>
        <p:txBody>
          <a:bodyPr wrap="square" rtlCol="0">
            <a:spAutoFit/>
          </a:bodyPr>
          <a:lstStyle/>
          <a:p>
            <a:r>
              <a:rPr lang="tr-TR" sz="40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Yasal Dayanak </a:t>
            </a:r>
          </a:p>
          <a:p>
            <a:endParaRPr lang="tr-TR" dirty="0"/>
          </a:p>
        </p:txBody>
      </p:sp>
      <p:sp>
        <p:nvSpPr>
          <p:cNvPr id="8" name="7 Dikdörtgen"/>
          <p:cNvSpPr/>
          <p:nvPr/>
        </p:nvSpPr>
        <p:spPr>
          <a:xfrm>
            <a:off x="204747" y="1321083"/>
            <a:ext cx="8749785" cy="4939814"/>
          </a:xfrm>
          <a:prstGeom prst="rect">
            <a:avLst/>
          </a:prstGeom>
        </p:spPr>
        <p:txBody>
          <a:bodyPr wrap="square">
            <a:spAutoFit/>
          </a:bodyPr>
          <a:lstStyle/>
          <a:p>
            <a:pPr marL="457200" indent="-457200" algn="just">
              <a:spcBef>
                <a:spcPts val="1200"/>
              </a:spcBef>
              <a:spcAft>
                <a:spcPts val="1200"/>
              </a:spcAft>
              <a:buClr>
                <a:schemeClr val="accent6">
                  <a:lumMod val="75000"/>
                </a:schemeClr>
              </a:buClr>
            </a:pPr>
            <a:r>
              <a:rPr lang="tr-TR" sz="3000" b="1" dirty="0">
                <a:solidFill>
                  <a:srgbClr val="002060"/>
                </a:solidFill>
                <a:cs typeface="Times New Roman" panose="02020603050405020304" pitchFamily="18" charset="0"/>
              </a:rPr>
              <a:t>                         </a:t>
            </a:r>
            <a:r>
              <a:rPr lang="tr-TR" sz="3000" b="1" dirty="0" smtClean="0">
                <a:solidFill>
                  <a:srgbClr val="002060"/>
                </a:solidFill>
                <a:cs typeface="Times New Roman" panose="02020603050405020304" pitchFamily="18" charset="0"/>
              </a:rPr>
              <a:t>      </a:t>
            </a:r>
            <a:r>
              <a:rPr lang="tr-TR" sz="3000" b="1" dirty="0">
                <a:solidFill>
                  <a:srgbClr val="002060"/>
                </a:solidFill>
                <a:cs typeface="Times New Roman" panose="02020603050405020304" pitchFamily="18" charset="0"/>
              </a:rPr>
              <a:t>İmar Barışı işlemleri,</a:t>
            </a:r>
          </a:p>
          <a:p>
            <a:pPr indent="-457200" algn="just">
              <a:spcBef>
                <a:spcPts val="1200"/>
              </a:spcBef>
              <a:spcAft>
                <a:spcPts val="1200"/>
              </a:spcAft>
              <a:buClr>
                <a:schemeClr val="accent6">
                  <a:lumMod val="75000"/>
                </a:schemeClr>
              </a:buClr>
              <a:buFont typeface="Wingdings" pitchFamily="2" charset="2"/>
              <a:buChar char="v"/>
            </a:pPr>
            <a:r>
              <a:rPr lang="tr-TR" sz="2500" dirty="0"/>
              <a:t>Çevre ve Şehircilik Bakanlığının </a:t>
            </a:r>
            <a:r>
              <a:rPr lang="tr-TR" sz="2500" dirty="0" smtClean="0"/>
              <a:t>06/06/2018 tarihli 30443 sayılı Resmi Gazetede yayımlanan «Yapı </a:t>
            </a:r>
            <a:r>
              <a:rPr lang="tr-TR" sz="2500" dirty="0"/>
              <a:t>Kayıt Belgesi Verilmesine İlişkin Usul ve </a:t>
            </a:r>
            <a:r>
              <a:rPr lang="tr-TR" sz="2500" dirty="0" smtClean="0"/>
              <a:t>Esaslar» </a:t>
            </a:r>
            <a:r>
              <a:rPr lang="tr-TR" sz="2500" dirty="0"/>
              <a:t>Hakkında </a:t>
            </a:r>
            <a:r>
              <a:rPr lang="tr-TR" sz="2500" dirty="0" smtClean="0"/>
              <a:t>Tebliği yayımlanmıştır. (Tebliğde 20/09/2018 de değişiklik yapılmıştır)</a:t>
            </a:r>
            <a:endParaRPr lang="tr-TR" sz="2500" dirty="0"/>
          </a:p>
          <a:p>
            <a:pPr indent="-457200" algn="just">
              <a:spcBef>
                <a:spcPts val="1200"/>
              </a:spcBef>
              <a:spcAft>
                <a:spcPts val="1200"/>
              </a:spcAft>
              <a:buClr>
                <a:schemeClr val="accent6">
                  <a:lumMod val="75000"/>
                </a:schemeClr>
              </a:buClr>
              <a:buFont typeface="Wingdings" pitchFamily="2" charset="2"/>
              <a:buChar char="v"/>
            </a:pPr>
            <a:r>
              <a:rPr lang="tr-TR" sz="2500" dirty="0"/>
              <a:t> Genel Müdürlüğümüzün </a:t>
            </a:r>
            <a:r>
              <a:rPr lang="tr-TR" sz="2500" dirty="0" smtClean="0"/>
              <a:t>06/07/2018 tarihinde yayınladığı </a:t>
            </a:r>
            <a:r>
              <a:rPr lang="tr-TR" sz="2500" dirty="0"/>
              <a:t>2018/8 (1787) </a:t>
            </a:r>
            <a:r>
              <a:rPr lang="tr-TR" sz="2500" dirty="0" err="1"/>
              <a:t>nolu</a:t>
            </a:r>
            <a:r>
              <a:rPr lang="tr-TR" sz="2500" dirty="0"/>
              <a:t> Genelge kapsamında yürütülmektedir.</a:t>
            </a:r>
          </a:p>
          <a:p>
            <a:pPr indent="-457200" algn="just">
              <a:spcBef>
                <a:spcPts val="1200"/>
              </a:spcBef>
              <a:spcAft>
                <a:spcPts val="1200"/>
              </a:spcAft>
              <a:buClr>
                <a:schemeClr val="accent6">
                  <a:lumMod val="75000"/>
                </a:schemeClr>
              </a:buClr>
              <a:buFont typeface="Wingdings" pitchFamily="2" charset="2"/>
              <a:buChar char="v"/>
            </a:pPr>
            <a:r>
              <a:rPr lang="tr-TR" sz="2500" dirty="0" smtClean="0"/>
              <a:t>Ayrıca TKGM </a:t>
            </a:r>
            <a:r>
              <a:rPr lang="tr-TR" sz="2500" dirty="0"/>
              <a:t>sitesinde </a:t>
            </a:r>
            <a:r>
              <a:rPr lang="tr-TR" sz="2500" dirty="0" smtClean="0"/>
              <a:t>yayınlanan </a:t>
            </a:r>
            <a:r>
              <a:rPr lang="tr-TR" sz="2500" dirty="0"/>
              <a:t>«Sıkça Sorulan </a:t>
            </a:r>
            <a:r>
              <a:rPr lang="tr-TR" sz="2500" dirty="0" smtClean="0"/>
              <a:t>Sorular» </a:t>
            </a:r>
            <a:r>
              <a:rPr lang="tr-TR" sz="2500" dirty="0" err="1" smtClean="0"/>
              <a:t>bölümüde</a:t>
            </a:r>
            <a:r>
              <a:rPr lang="tr-TR" sz="2500" dirty="0" smtClean="0"/>
              <a:t>  </a:t>
            </a:r>
            <a:r>
              <a:rPr lang="tr-TR" sz="2500" dirty="0"/>
              <a:t>Kadastro ve Tapu Müdürlüklerimizden gelen sorulara göre güncellenerek iş ve işlemler yön vermek amacıyla yayındadır.</a:t>
            </a:r>
          </a:p>
        </p:txBody>
      </p:sp>
    </p:spTree>
    <p:extLst>
      <p:ext uri="{BB962C8B-B14F-4D97-AF65-F5344CB8AC3E}">
        <p14:creationId xmlns:p14="http://schemas.microsoft.com/office/powerpoint/2010/main" xmlns="" val="1547511211"/>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a:xfrm>
            <a:off x="3131840" y="6324062"/>
            <a:ext cx="2895600" cy="365125"/>
          </a:xfrm>
        </p:spPr>
        <p:txBody>
          <a:bodyPr/>
          <a:lstStyle/>
          <a:p>
            <a:r>
              <a:rPr lang="tr-TR" smtClean="0"/>
              <a:t>Şubat 2019</a:t>
            </a:r>
            <a:endParaRPr lang="tr-TR" dirty="0"/>
          </a:p>
        </p:txBody>
      </p:sp>
      <p:pic>
        <p:nvPicPr>
          <p:cNvPr id="3074" name="Picture 2"/>
          <p:cNvPicPr>
            <a:picLocks noChangeAspect="1" noChangeArrowheads="1"/>
          </p:cNvPicPr>
          <p:nvPr/>
        </p:nvPicPr>
        <p:blipFill>
          <a:blip r:embed="rId2"/>
          <a:srcRect/>
          <a:stretch>
            <a:fillRect/>
          </a:stretch>
        </p:blipFill>
        <p:spPr bwMode="auto">
          <a:xfrm>
            <a:off x="1851991" y="517648"/>
            <a:ext cx="5440018" cy="5841885"/>
          </a:xfrm>
          <a:prstGeom prst="rect">
            <a:avLst/>
          </a:prstGeom>
          <a:noFill/>
          <a:ln w="9525">
            <a:noFill/>
            <a:miter lim="800000"/>
            <a:headEnd/>
            <a:tailEnd/>
          </a:ln>
          <a:effectLst/>
        </p:spPr>
      </p:pic>
      <p:sp>
        <p:nvSpPr>
          <p:cNvPr id="5" name="4 Dikdörtgen"/>
          <p:cNvSpPr/>
          <p:nvPr/>
        </p:nvSpPr>
        <p:spPr>
          <a:xfrm rot="19841852">
            <a:off x="357158" y="1214422"/>
            <a:ext cx="1954381" cy="369332"/>
          </a:xfrm>
          <a:prstGeom prst="rect">
            <a:avLst/>
          </a:prstGeom>
        </p:spPr>
        <p:txBody>
          <a:bodyPr wrap="none">
            <a:spAutoFit/>
          </a:bodyPr>
          <a:lstStyle/>
          <a:p>
            <a:r>
              <a:rPr lang="tr-TR"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Geçici 16. Madde.</a:t>
            </a:r>
          </a:p>
        </p:txBody>
      </p:sp>
    </p:spTree>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4163</TotalTime>
  <Words>3354</Words>
  <Application>Microsoft Office PowerPoint</Application>
  <PresentationFormat>Ekran Gösterisi (4:3)</PresentationFormat>
  <Paragraphs>283</Paragraphs>
  <Slides>73</Slides>
  <Notes>1</Notes>
  <HiddenSlides>0</HiddenSlides>
  <MMClips>0</MMClips>
  <ScaleCrop>false</ScaleCrop>
  <HeadingPairs>
    <vt:vector size="4" baseType="variant">
      <vt:variant>
        <vt:lpstr>Tema</vt:lpstr>
      </vt:variant>
      <vt:variant>
        <vt:i4>2</vt:i4>
      </vt:variant>
      <vt:variant>
        <vt:lpstr>Slayt Başlıkları</vt:lpstr>
      </vt:variant>
      <vt:variant>
        <vt:i4>73</vt:i4>
      </vt:variant>
    </vt:vector>
  </HeadingPairs>
  <TitlesOfParts>
    <vt:vector size="75" baseType="lpstr">
      <vt:lpstr>Ofis Teması</vt:lpstr>
      <vt:lpstr>Özel Tasarım</vt:lpstr>
      <vt:lpstr>Slayt 1</vt:lpstr>
      <vt:lpstr>Slayt 2</vt:lpstr>
      <vt:lpstr>Slayt 3</vt:lpstr>
      <vt:lpstr>Slayt 4</vt:lpstr>
      <vt:lpstr>Slayt 5</vt:lpstr>
      <vt:lpstr>İMAR BARIŞINA NEDEN İHTİYAÇ DUYULDU? </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LİHKAB VE SHKMMB TARAFINDAN YAPILACAK İŞLEMLER </vt:lpstr>
      <vt:lpstr>Parselde Birden Fazla Yapı Bulunması</vt:lpstr>
      <vt:lpstr>Slayt 25</vt:lpstr>
      <vt:lpstr>Slayt 26</vt:lpstr>
      <vt:lpstr>Yola Terki Bulunan Parsel</vt:lpstr>
      <vt:lpstr>Slayt 28</vt:lpstr>
      <vt:lpstr>Yola Tecavüzlü Yapı</vt:lpstr>
      <vt:lpstr>Plan gereğince tamamen umumi  hizmet alanında kalan  parsel veya  yapı </vt:lpstr>
      <vt:lpstr>Plan gereğince tamamen parkta kalan yapı </vt:lpstr>
      <vt:lpstr>LİHKAB VE SHKMMB TARAFINDAN YAPILACAK İŞLEMLER </vt:lpstr>
      <vt:lpstr>LİHKAB VE SHKMMB TARAFINDAN YAPILACAK İŞLEMLER</vt:lpstr>
      <vt:lpstr>LİHKAB VE SHKMMB TARAFINDAN YAPILACAK İŞLEMLER </vt:lpstr>
      <vt:lpstr>LİHKAB VE SHKMMB TARAFINDAN YAPILACAK İŞLEMLER </vt:lpstr>
      <vt:lpstr>LİHKAB VE SHKMMB TARAFINDAN YAPILACAK İŞLEMLER </vt:lpstr>
      <vt:lpstr>(EK-2) Zemin Tespit Tutanağı düzenlenecek yapılar</vt:lpstr>
      <vt:lpstr>Slayt 38</vt:lpstr>
      <vt:lpstr>(EK-2) Zemin Tespit Tutanağı düzenlenecek yapılar</vt:lpstr>
      <vt:lpstr>LİHKAB VE SHKMMB TARAFINDAN YAPILACAK İŞLEMLER </vt:lpstr>
      <vt:lpstr>LİHKAB VE SHKMMB TARAFINDAN YAPILACAK İŞLEMLER </vt:lpstr>
      <vt:lpstr>LİHKAB VE SHKMMB TARAFINDAN YAPILACAK İŞLEMLER </vt:lpstr>
      <vt:lpstr>Üçüncü kişilerin özel mülkiyetinde bulunan taşınmaza  kısmen tecavüzlü yapıya örnek</vt:lpstr>
      <vt:lpstr>KADASTRO   MÜDÜRLÜKLERİNCE YAPILACAK İŞLEMLER</vt:lpstr>
      <vt:lpstr>Slayt 45</vt:lpstr>
      <vt:lpstr>Slayt 46</vt:lpstr>
      <vt:lpstr>Slayt 47</vt:lpstr>
      <vt:lpstr>KADASTRO  MÜDÜRLÜKLERİNCE YAPILACAK İŞLEMLER</vt:lpstr>
      <vt:lpstr>Slayt 49</vt:lpstr>
      <vt:lpstr>Slayt 50</vt:lpstr>
      <vt:lpstr>Slayt 51</vt:lpstr>
      <vt:lpstr>Slayt 52</vt:lpstr>
      <vt:lpstr>Yüzölçüm düzeltmesi yapılan Ek-1 Örneği</vt:lpstr>
      <vt:lpstr>  Hisseli parsellerde hissedarın birine ait yapının cins değişikliği yapılırmı ?  </vt:lpstr>
      <vt:lpstr>Slayt 55</vt:lpstr>
      <vt:lpstr>Hisseli parsellerde hissedarların tamamına ait  yapı kayıt belgesi sunulması halinde </vt:lpstr>
      <vt:lpstr>Yapılı taşınmazdaki yapının yıkılarak yeniden yapılı hale gelmesi</vt:lpstr>
      <vt:lpstr>Yapılı taşınmazdaki yapının yıkılarak yeniden yapılı hale gelmesi</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tgunes</dc:creator>
  <cp:lastModifiedBy>ssimsek</cp:lastModifiedBy>
  <cp:revision>687</cp:revision>
  <dcterms:created xsi:type="dcterms:W3CDTF">2018-05-28T08:34:00Z</dcterms:created>
  <dcterms:modified xsi:type="dcterms:W3CDTF">2019-04-02T06:55:50Z</dcterms:modified>
</cp:coreProperties>
</file>