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90" r:id="rId3"/>
    <p:sldId id="291" r:id="rId4"/>
    <p:sldId id="292" r:id="rId5"/>
    <p:sldId id="293" r:id="rId6"/>
    <p:sldId id="294" r:id="rId7"/>
    <p:sldId id="297" r:id="rId8"/>
    <p:sldId id="323" r:id="rId9"/>
    <p:sldId id="296" r:id="rId10"/>
    <p:sldId id="324" r:id="rId11"/>
    <p:sldId id="298" r:id="rId12"/>
    <p:sldId id="325" r:id="rId13"/>
    <p:sldId id="299" r:id="rId14"/>
    <p:sldId id="326" r:id="rId15"/>
    <p:sldId id="300" r:id="rId16"/>
    <p:sldId id="301" r:id="rId17"/>
    <p:sldId id="327" r:id="rId18"/>
    <p:sldId id="302" r:id="rId19"/>
    <p:sldId id="303" r:id="rId20"/>
    <p:sldId id="304" r:id="rId21"/>
    <p:sldId id="305" r:id="rId22"/>
    <p:sldId id="306" r:id="rId23"/>
    <p:sldId id="307" r:id="rId24"/>
    <p:sldId id="308" r:id="rId25"/>
    <p:sldId id="309" r:id="rId26"/>
    <p:sldId id="328" r:id="rId27"/>
    <p:sldId id="310" r:id="rId28"/>
    <p:sldId id="329" r:id="rId29"/>
    <p:sldId id="311" r:id="rId30"/>
    <p:sldId id="312" r:id="rId31"/>
    <p:sldId id="313" r:id="rId32"/>
    <p:sldId id="314" r:id="rId33"/>
    <p:sldId id="315" r:id="rId34"/>
    <p:sldId id="316" r:id="rId35"/>
    <p:sldId id="317" r:id="rId36"/>
    <p:sldId id="318" r:id="rId37"/>
    <p:sldId id="319" r:id="rId38"/>
    <p:sldId id="320" r:id="rId39"/>
    <p:sldId id="322" r:id="rId40"/>
    <p:sldId id="276" r:id="rId41"/>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0EA6"/>
    <a:srgbClr val="E77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3"/>
    <p:restoredTop sz="94653"/>
  </p:normalViewPr>
  <p:slideViewPr>
    <p:cSldViewPr snapToGrid="0" snapToObjects="1">
      <p:cViewPr varScale="1">
        <p:scale>
          <a:sx n="73" d="100"/>
          <a:sy n="73" d="100"/>
        </p:scale>
        <p:origin x="2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10BB12-2C0A-EC4E-AC3D-531201242E9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841768A3-319D-D44F-A9C5-0B2D1BBE08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3A48D4F-E0C1-8445-8A01-8B0F69FD97FB}"/>
              </a:ext>
            </a:extLst>
          </p:cNvPr>
          <p:cNvSpPr>
            <a:spLocks noGrp="1"/>
          </p:cNvSpPr>
          <p:nvPr>
            <p:ph type="dt" sz="half" idx="10"/>
          </p:nvPr>
        </p:nvSpPr>
        <p:spPr/>
        <p:txBody>
          <a:bodyPr/>
          <a:lstStyle/>
          <a:p>
            <a:fld id="{77428E68-251D-FF42-B583-C91C772A4B4B}" type="datetimeFigureOut">
              <a:rPr lang="tr-TR" smtClean="0"/>
              <a:t>20.11.2022</a:t>
            </a:fld>
            <a:endParaRPr lang="tr-TR"/>
          </a:p>
        </p:txBody>
      </p:sp>
      <p:sp>
        <p:nvSpPr>
          <p:cNvPr id="5" name="Alt Bilgi Yer Tutucusu 4">
            <a:extLst>
              <a:ext uri="{FF2B5EF4-FFF2-40B4-BE49-F238E27FC236}">
                <a16:creationId xmlns:a16="http://schemas.microsoft.com/office/drawing/2014/main" id="{A57953FA-A1E8-2C49-BC05-A1B6ECBB31B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A9A8561-B1BB-1040-A65A-8E07FE84A5A4}"/>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3285684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45C947-CCCF-3543-AEB2-CF7096DB840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BF11CFD-3716-5E49-996E-9CE3E342C16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5ADD7AC-BB9D-B449-AA24-95F46925BA6E}"/>
              </a:ext>
            </a:extLst>
          </p:cNvPr>
          <p:cNvSpPr>
            <a:spLocks noGrp="1"/>
          </p:cNvSpPr>
          <p:nvPr>
            <p:ph type="dt" sz="half" idx="10"/>
          </p:nvPr>
        </p:nvSpPr>
        <p:spPr/>
        <p:txBody>
          <a:bodyPr/>
          <a:lstStyle/>
          <a:p>
            <a:fld id="{77428E68-251D-FF42-B583-C91C772A4B4B}" type="datetimeFigureOut">
              <a:rPr lang="tr-TR" smtClean="0"/>
              <a:t>20.11.2022</a:t>
            </a:fld>
            <a:endParaRPr lang="tr-TR"/>
          </a:p>
        </p:txBody>
      </p:sp>
      <p:sp>
        <p:nvSpPr>
          <p:cNvPr id="5" name="Alt Bilgi Yer Tutucusu 4">
            <a:extLst>
              <a:ext uri="{FF2B5EF4-FFF2-40B4-BE49-F238E27FC236}">
                <a16:creationId xmlns:a16="http://schemas.microsoft.com/office/drawing/2014/main" id="{F179F4C9-7F3B-6241-AC9C-0DFA00C5019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C062B58-5827-A846-A2E0-93053A40E549}"/>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272412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8A830352-DEA0-EF41-822E-A3D9897AD8B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F52B88A-99BD-554D-A25B-1EA9E19E4D3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5C686AE-D696-0A46-9DF8-076E3BB3A0DE}"/>
              </a:ext>
            </a:extLst>
          </p:cNvPr>
          <p:cNvSpPr>
            <a:spLocks noGrp="1"/>
          </p:cNvSpPr>
          <p:nvPr>
            <p:ph type="dt" sz="half" idx="10"/>
          </p:nvPr>
        </p:nvSpPr>
        <p:spPr/>
        <p:txBody>
          <a:bodyPr/>
          <a:lstStyle/>
          <a:p>
            <a:fld id="{77428E68-251D-FF42-B583-C91C772A4B4B}" type="datetimeFigureOut">
              <a:rPr lang="tr-TR" smtClean="0"/>
              <a:t>20.11.2022</a:t>
            </a:fld>
            <a:endParaRPr lang="tr-TR"/>
          </a:p>
        </p:txBody>
      </p:sp>
      <p:sp>
        <p:nvSpPr>
          <p:cNvPr id="5" name="Alt Bilgi Yer Tutucusu 4">
            <a:extLst>
              <a:ext uri="{FF2B5EF4-FFF2-40B4-BE49-F238E27FC236}">
                <a16:creationId xmlns:a16="http://schemas.microsoft.com/office/drawing/2014/main" id="{44933AE5-6CAB-2C4D-B96F-A4C5D866CFF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A7A1C30-CBFC-D04F-B967-AE22F3151B74}"/>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92371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9327D9-4490-6A48-AEF2-C343AD85945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D751BC7-B4F2-0C41-A730-EC145B9D637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FDE7E7D-88D4-8948-AA9A-14ED9D1861D3}"/>
              </a:ext>
            </a:extLst>
          </p:cNvPr>
          <p:cNvSpPr>
            <a:spLocks noGrp="1"/>
          </p:cNvSpPr>
          <p:nvPr>
            <p:ph type="dt" sz="half" idx="10"/>
          </p:nvPr>
        </p:nvSpPr>
        <p:spPr/>
        <p:txBody>
          <a:bodyPr/>
          <a:lstStyle/>
          <a:p>
            <a:fld id="{77428E68-251D-FF42-B583-C91C772A4B4B}" type="datetimeFigureOut">
              <a:rPr lang="tr-TR" smtClean="0"/>
              <a:t>20.11.2022</a:t>
            </a:fld>
            <a:endParaRPr lang="tr-TR"/>
          </a:p>
        </p:txBody>
      </p:sp>
      <p:sp>
        <p:nvSpPr>
          <p:cNvPr id="5" name="Alt Bilgi Yer Tutucusu 4">
            <a:extLst>
              <a:ext uri="{FF2B5EF4-FFF2-40B4-BE49-F238E27FC236}">
                <a16:creationId xmlns:a16="http://schemas.microsoft.com/office/drawing/2014/main" id="{7140A4D1-0F72-8648-B851-CC7049448A8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E15DE91-EB38-5945-AC35-B33D58D8549E}"/>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2234521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80E7F7-3EE1-1345-9653-1D52C135D45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673E9C8-DEFB-B742-A1E6-D558B7D7C9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13C08F4B-E736-DB4F-BA08-4B70FC11867F}"/>
              </a:ext>
            </a:extLst>
          </p:cNvPr>
          <p:cNvSpPr>
            <a:spLocks noGrp="1"/>
          </p:cNvSpPr>
          <p:nvPr>
            <p:ph type="dt" sz="half" idx="10"/>
          </p:nvPr>
        </p:nvSpPr>
        <p:spPr/>
        <p:txBody>
          <a:bodyPr/>
          <a:lstStyle/>
          <a:p>
            <a:fld id="{77428E68-251D-FF42-B583-C91C772A4B4B}" type="datetimeFigureOut">
              <a:rPr lang="tr-TR" smtClean="0"/>
              <a:t>20.11.2022</a:t>
            </a:fld>
            <a:endParaRPr lang="tr-TR"/>
          </a:p>
        </p:txBody>
      </p:sp>
      <p:sp>
        <p:nvSpPr>
          <p:cNvPr id="5" name="Alt Bilgi Yer Tutucusu 4">
            <a:extLst>
              <a:ext uri="{FF2B5EF4-FFF2-40B4-BE49-F238E27FC236}">
                <a16:creationId xmlns:a16="http://schemas.microsoft.com/office/drawing/2014/main" id="{FFABD80A-C438-194F-9AE5-6C44E378954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E9F4613-893F-154C-8951-52CED5E9DCF9}"/>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452642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17DF0E-CDD4-9748-9156-C13AA8A4D56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C187036-60BA-A147-B14D-3210011978D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06D5719-D469-ED4C-9E10-3270FB0A06D6}"/>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8EB0C60-E022-6E41-9A69-996652DEA6D3}"/>
              </a:ext>
            </a:extLst>
          </p:cNvPr>
          <p:cNvSpPr>
            <a:spLocks noGrp="1"/>
          </p:cNvSpPr>
          <p:nvPr>
            <p:ph type="dt" sz="half" idx="10"/>
          </p:nvPr>
        </p:nvSpPr>
        <p:spPr/>
        <p:txBody>
          <a:bodyPr/>
          <a:lstStyle/>
          <a:p>
            <a:fld id="{77428E68-251D-FF42-B583-C91C772A4B4B}" type="datetimeFigureOut">
              <a:rPr lang="tr-TR" smtClean="0"/>
              <a:t>20.11.2022</a:t>
            </a:fld>
            <a:endParaRPr lang="tr-TR"/>
          </a:p>
        </p:txBody>
      </p:sp>
      <p:sp>
        <p:nvSpPr>
          <p:cNvPr id="6" name="Alt Bilgi Yer Tutucusu 5">
            <a:extLst>
              <a:ext uri="{FF2B5EF4-FFF2-40B4-BE49-F238E27FC236}">
                <a16:creationId xmlns:a16="http://schemas.microsoft.com/office/drawing/2014/main" id="{158127E9-8517-864C-8560-01C651E2C3A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8786148-EAB1-1E4A-B5E7-2D6084609896}"/>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954942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3678BE-D7BE-F447-A7C3-C36F9DE3D2A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9AF4610-4A04-394E-9DDF-F78A0E951F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EB36B3A-AECD-8644-A6E8-855D3133F26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F25BA2B-DA2E-BA4F-B118-9A3B537E2A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2A8CB41E-5D43-8742-AE69-49490E8070A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FC39671-89B9-F04D-957A-E56FC93D562A}"/>
              </a:ext>
            </a:extLst>
          </p:cNvPr>
          <p:cNvSpPr>
            <a:spLocks noGrp="1"/>
          </p:cNvSpPr>
          <p:nvPr>
            <p:ph type="dt" sz="half" idx="10"/>
          </p:nvPr>
        </p:nvSpPr>
        <p:spPr/>
        <p:txBody>
          <a:bodyPr/>
          <a:lstStyle/>
          <a:p>
            <a:fld id="{77428E68-251D-FF42-B583-C91C772A4B4B}" type="datetimeFigureOut">
              <a:rPr lang="tr-TR" smtClean="0"/>
              <a:t>20.11.2022</a:t>
            </a:fld>
            <a:endParaRPr lang="tr-TR"/>
          </a:p>
        </p:txBody>
      </p:sp>
      <p:sp>
        <p:nvSpPr>
          <p:cNvPr id="8" name="Alt Bilgi Yer Tutucusu 7">
            <a:extLst>
              <a:ext uri="{FF2B5EF4-FFF2-40B4-BE49-F238E27FC236}">
                <a16:creationId xmlns:a16="http://schemas.microsoft.com/office/drawing/2014/main" id="{8AC81389-2D34-824D-9F4E-866EFD134F0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3B055C5-B3E9-AA44-912B-F19EAC66F13D}"/>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112446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7E3B5A-26AC-F84B-A65E-35198DB970F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89CFD16-4982-364C-96F4-B4F7D696D7CD}"/>
              </a:ext>
            </a:extLst>
          </p:cNvPr>
          <p:cNvSpPr>
            <a:spLocks noGrp="1"/>
          </p:cNvSpPr>
          <p:nvPr>
            <p:ph type="dt" sz="half" idx="10"/>
          </p:nvPr>
        </p:nvSpPr>
        <p:spPr/>
        <p:txBody>
          <a:bodyPr/>
          <a:lstStyle/>
          <a:p>
            <a:fld id="{77428E68-251D-FF42-B583-C91C772A4B4B}" type="datetimeFigureOut">
              <a:rPr lang="tr-TR" smtClean="0"/>
              <a:t>20.11.2022</a:t>
            </a:fld>
            <a:endParaRPr lang="tr-TR"/>
          </a:p>
        </p:txBody>
      </p:sp>
      <p:sp>
        <p:nvSpPr>
          <p:cNvPr id="4" name="Alt Bilgi Yer Tutucusu 3">
            <a:extLst>
              <a:ext uri="{FF2B5EF4-FFF2-40B4-BE49-F238E27FC236}">
                <a16:creationId xmlns:a16="http://schemas.microsoft.com/office/drawing/2014/main" id="{70D7FB34-FF2E-D947-90E6-2B210ED94DD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76F22E3-749C-6140-A05D-15752AB1FA84}"/>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3752797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7622F29-844E-D14A-A10A-7FDC6CB2C1AB}"/>
              </a:ext>
            </a:extLst>
          </p:cNvPr>
          <p:cNvSpPr>
            <a:spLocks noGrp="1"/>
          </p:cNvSpPr>
          <p:nvPr>
            <p:ph type="dt" sz="half" idx="10"/>
          </p:nvPr>
        </p:nvSpPr>
        <p:spPr/>
        <p:txBody>
          <a:bodyPr/>
          <a:lstStyle/>
          <a:p>
            <a:fld id="{77428E68-251D-FF42-B583-C91C772A4B4B}" type="datetimeFigureOut">
              <a:rPr lang="tr-TR" smtClean="0"/>
              <a:t>20.11.2022</a:t>
            </a:fld>
            <a:endParaRPr lang="tr-TR"/>
          </a:p>
        </p:txBody>
      </p:sp>
      <p:sp>
        <p:nvSpPr>
          <p:cNvPr id="3" name="Alt Bilgi Yer Tutucusu 2">
            <a:extLst>
              <a:ext uri="{FF2B5EF4-FFF2-40B4-BE49-F238E27FC236}">
                <a16:creationId xmlns:a16="http://schemas.microsoft.com/office/drawing/2014/main" id="{0461FABE-4A85-8744-A612-8ED9E74E8F6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95AF82D-68EB-1A4F-9BA0-D4411AFBE61B}"/>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1992764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35A83A-ECCE-B94C-8A6D-FC3F59BB1E3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53DCCB3-F5D0-BA43-83B7-ECB56FD96A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804E3625-2A65-2240-9AD2-795FB6A7F9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331C0A4-CCD6-634F-957C-11F266AF61D3}"/>
              </a:ext>
            </a:extLst>
          </p:cNvPr>
          <p:cNvSpPr>
            <a:spLocks noGrp="1"/>
          </p:cNvSpPr>
          <p:nvPr>
            <p:ph type="dt" sz="half" idx="10"/>
          </p:nvPr>
        </p:nvSpPr>
        <p:spPr/>
        <p:txBody>
          <a:bodyPr/>
          <a:lstStyle/>
          <a:p>
            <a:fld id="{77428E68-251D-FF42-B583-C91C772A4B4B}" type="datetimeFigureOut">
              <a:rPr lang="tr-TR" smtClean="0"/>
              <a:t>20.11.2022</a:t>
            </a:fld>
            <a:endParaRPr lang="tr-TR"/>
          </a:p>
        </p:txBody>
      </p:sp>
      <p:sp>
        <p:nvSpPr>
          <p:cNvPr id="6" name="Alt Bilgi Yer Tutucusu 5">
            <a:extLst>
              <a:ext uri="{FF2B5EF4-FFF2-40B4-BE49-F238E27FC236}">
                <a16:creationId xmlns:a16="http://schemas.microsoft.com/office/drawing/2014/main" id="{E98101CC-80F6-274E-B21E-905147E70CA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266A50A-9E17-9B4C-AC79-FF4A3EB24489}"/>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785724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78E9F5-BCD7-7C44-BF2E-D4ACE35A81A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9699746-3490-D144-AE09-B3F3C1E2BA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48B7AFC0-42CD-7E42-A05F-4C1135C7BB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87E6C37-127A-B54C-8E36-003ECFD948BA}"/>
              </a:ext>
            </a:extLst>
          </p:cNvPr>
          <p:cNvSpPr>
            <a:spLocks noGrp="1"/>
          </p:cNvSpPr>
          <p:nvPr>
            <p:ph type="dt" sz="half" idx="10"/>
          </p:nvPr>
        </p:nvSpPr>
        <p:spPr/>
        <p:txBody>
          <a:bodyPr/>
          <a:lstStyle/>
          <a:p>
            <a:fld id="{77428E68-251D-FF42-B583-C91C772A4B4B}" type="datetimeFigureOut">
              <a:rPr lang="tr-TR" smtClean="0"/>
              <a:t>20.11.2022</a:t>
            </a:fld>
            <a:endParaRPr lang="tr-TR"/>
          </a:p>
        </p:txBody>
      </p:sp>
      <p:sp>
        <p:nvSpPr>
          <p:cNvPr id="6" name="Alt Bilgi Yer Tutucusu 5">
            <a:extLst>
              <a:ext uri="{FF2B5EF4-FFF2-40B4-BE49-F238E27FC236}">
                <a16:creationId xmlns:a16="http://schemas.microsoft.com/office/drawing/2014/main" id="{0F32F136-5536-0743-A0D6-24C8A0E179B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885840B-895A-BD48-BDF8-51DA2D6CD902}"/>
              </a:ext>
            </a:extLst>
          </p:cNvPr>
          <p:cNvSpPr>
            <a:spLocks noGrp="1"/>
          </p:cNvSpPr>
          <p:nvPr>
            <p:ph type="sldNum" sz="quarter" idx="12"/>
          </p:nvPr>
        </p:nvSpPr>
        <p:spPr/>
        <p:txBody>
          <a:bodyPr/>
          <a:lstStyle/>
          <a:p>
            <a:fld id="{A413CC06-D0F8-0F43-BE45-BF6B76BC7346}" type="slidenum">
              <a:rPr lang="tr-TR" smtClean="0"/>
              <a:t>‹#›</a:t>
            </a:fld>
            <a:endParaRPr lang="tr-TR"/>
          </a:p>
        </p:txBody>
      </p:sp>
    </p:spTree>
    <p:extLst>
      <p:ext uri="{BB962C8B-B14F-4D97-AF65-F5344CB8AC3E}">
        <p14:creationId xmlns:p14="http://schemas.microsoft.com/office/powerpoint/2010/main" val="3016788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448E8F6-AD17-D64C-8B52-5A580442DF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6806028-4742-2740-857E-CF65380F4C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68FCC8E-BA9F-6B40-8537-E960CF0FC7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428E68-251D-FF42-B583-C91C772A4B4B}" type="datetimeFigureOut">
              <a:rPr lang="tr-TR" smtClean="0"/>
              <a:t>20.11.2022</a:t>
            </a:fld>
            <a:endParaRPr lang="tr-TR"/>
          </a:p>
        </p:txBody>
      </p:sp>
      <p:sp>
        <p:nvSpPr>
          <p:cNvPr id="5" name="Alt Bilgi Yer Tutucusu 4">
            <a:extLst>
              <a:ext uri="{FF2B5EF4-FFF2-40B4-BE49-F238E27FC236}">
                <a16:creationId xmlns:a16="http://schemas.microsoft.com/office/drawing/2014/main" id="{BAD75DB2-79B2-E74A-98D7-96762958E6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5913F90-D6CB-DC4E-87EB-864211465E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3CC06-D0F8-0F43-BE45-BF6B76BC7346}" type="slidenum">
              <a:rPr lang="tr-TR" smtClean="0"/>
              <a:t>‹#›</a:t>
            </a:fld>
            <a:endParaRPr lang="tr-TR"/>
          </a:p>
        </p:txBody>
      </p:sp>
    </p:spTree>
    <p:extLst>
      <p:ext uri="{BB962C8B-B14F-4D97-AF65-F5344CB8AC3E}">
        <p14:creationId xmlns:p14="http://schemas.microsoft.com/office/powerpoint/2010/main" val="1319034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vzuat.tkgm.gov.tr/" TargetMode="External"/><Relationship Id="rId2" Type="http://schemas.openxmlformats.org/officeDocument/2006/relationships/hyperlink" Target="https://kaliteyonetimsistemi.tkgm.gov.tr/KYSDokumanlar.aspx?Id=21"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kaliteyonetimsistemi.tkgm.gov.tr/KYSDokumanlar.aspx?Id=21"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kaliteyonetimsistemi.tkgm.gov.tr/KYSDokumanlar.aspx?Id=21"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vzuat.tkgm.gov.tr/mbs.aspx" TargetMode="External"/><Relationship Id="rId2" Type="http://schemas.openxmlformats.org/officeDocument/2006/relationships/hyperlink" Target="https://kaliteyonetimsistemi.tkgm.gov.tr/KYSDokumanlar.aspx?Id=21" TargetMode="External"/><Relationship Id="rId1" Type="http://schemas.openxmlformats.org/officeDocument/2006/relationships/slideLayout" Target="../slideLayouts/slideLayout1.xml"/><Relationship Id="rId4" Type="http://schemas.openxmlformats.org/officeDocument/2006/relationships/hyperlink" Target="https://www.tkgm.gov.tr/stratejig-db/hizmet-envanteri-ve-standartlari"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a:extLst>
              <a:ext uri="{FF2B5EF4-FFF2-40B4-BE49-F238E27FC236}">
                <a16:creationId xmlns:a16="http://schemas.microsoft.com/office/drawing/2014/main" id="{B707D910-EC96-5E43-824D-A4B77D0D00AC}"/>
              </a:ext>
            </a:extLst>
          </p:cNvPr>
          <p:cNvSpPr txBox="1">
            <a:spLocks/>
          </p:cNvSpPr>
          <p:nvPr/>
        </p:nvSpPr>
        <p:spPr>
          <a:xfrm>
            <a:off x="2282291" y="3587250"/>
            <a:ext cx="8398381" cy="7315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fontAlgn="auto">
              <a:spcBef>
                <a:spcPts val="0"/>
              </a:spcBef>
              <a:spcAft>
                <a:spcPts val="0"/>
              </a:spcAft>
              <a:defRPr/>
            </a:pPr>
            <a:r>
              <a:rPr lang="tr-TR" altLang="ko-KR" sz="2000" b="1" dirty="0">
                <a:solidFill>
                  <a:schemeClr val="accent2">
                    <a:lumMod val="75000"/>
                  </a:schemeClr>
                </a:solidFill>
                <a:latin typeface="Times New Roman" panose="02020603050405020304" pitchFamily="18" charset="0"/>
                <a:cs typeface="Times New Roman" panose="02020603050405020304" pitchFamily="18" charset="0"/>
              </a:rPr>
              <a:t>TAPU VE KADASTRO II. (İSTANBUL) BÖLGE MÜDÜRLÜĞÜ</a:t>
            </a:r>
          </a:p>
          <a:p>
            <a:pPr algn="ctr" fontAlgn="auto">
              <a:spcBef>
                <a:spcPts val="0"/>
              </a:spcBef>
              <a:spcAft>
                <a:spcPts val="0"/>
              </a:spcAft>
              <a:defRPr/>
            </a:pPr>
            <a:r>
              <a:rPr kumimoji="0" lang="tr-TR" altLang="ko-KR" sz="1600" b="1" dirty="0">
                <a:solidFill>
                  <a:schemeClr val="accent2">
                    <a:lumMod val="75000"/>
                  </a:schemeClr>
                </a:solidFill>
                <a:latin typeface="Times New Roman" panose="02020603050405020304" pitchFamily="18" charset="0"/>
                <a:cs typeface="Times New Roman" panose="02020603050405020304" pitchFamily="18" charset="0"/>
              </a:rPr>
              <a:t>KALİTE KOORDİNATÖRLÜK OFİSİ (HENÜZ KURULMAMIŞ OLSADA)</a:t>
            </a:r>
            <a:endParaRPr kumimoji="0" lang="en-US" altLang="ko-KR" sz="16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6" name="Başlık 1">
            <a:extLst>
              <a:ext uri="{FF2B5EF4-FFF2-40B4-BE49-F238E27FC236}">
                <a16:creationId xmlns:a16="http://schemas.microsoft.com/office/drawing/2014/main" id="{02190DF1-A65B-0045-827E-7283B2432FB8}"/>
              </a:ext>
            </a:extLst>
          </p:cNvPr>
          <p:cNvSpPr txBox="1">
            <a:spLocks/>
          </p:cNvSpPr>
          <p:nvPr/>
        </p:nvSpPr>
        <p:spPr>
          <a:xfrm>
            <a:off x="1780391" y="2145654"/>
            <a:ext cx="9402183" cy="102197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altLang="ko-KR" sz="3600" b="1" dirty="0">
                <a:solidFill>
                  <a:schemeClr val="accent2">
                    <a:lumMod val="75000"/>
                  </a:schemeClr>
                </a:solidFill>
                <a:latin typeface="Times New Roman" panose="02020603050405020304" pitchFamily="18" charset="0"/>
                <a:ea typeface="맑은 고딕" pitchFamily="50" charset="-127"/>
                <a:cs typeface="Times New Roman" panose="02020603050405020304" pitchFamily="18" charset="0"/>
              </a:rPr>
              <a:t>KALİTE YÖNETİM SİSTEMİ İLE İLGİLİ GENEL BİLGİLER</a:t>
            </a:r>
          </a:p>
        </p:txBody>
      </p:sp>
      <p:pic>
        <p:nvPicPr>
          <p:cNvPr id="7" name="Resim 6">
            <a:extLst>
              <a:ext uri="{FF2B5EF4-FFF2-40B4-BE49-F238E27FC236}">
                <a16:creationId xmlns:a16="http://schemas.microsoft.com/office/drawing/2014/main" id="{E267900C-C92D-492A-AEC3-14F1C4D58475}"/>
              </a:ext>
            </a:extLst>
          </p:cNvPr>
          <p:cNvPicPr>
            <a:picLocks noChangeAspect="1"/>
          </p:cNvPicPr>
          <p:nvPr/>
        </p:nvPicPr>
        <p:blipFill>
          <a:blip r:embed="rId2">
            <a:duotone>
              <a:prstClr val="black"/>
              <a:srgbClr val="060EA6">
                <a:tint val="45000"/>
                <a:satMod val="400000"/>
              </a:srgbClr>
            </a:duotone>
            <a:extLst>
              <a:ext uri="{BEBA8EAE-BF5A-486C-A8C5-ECC9F3942E4B}">
                <a14:imgProps xmlns:a14="http://schemas.microsoft.com/office/drawing/2010/main">
                  <a14:imgLayer r:embed="rId3">
                    <a14:imgEffect>
                      <a14:artisticChalkSketch/>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303520" y="425911"/>
            <a:ext cx="1347400" cy="1300123"/>
          </a:xfrm>
          <a:prstGeom prst="rect">
            <a:avLst/>
          </a:prstGeom>
        </p:spPr>
      </p:pic>
      <p:sp>
        <p:nvSpPr>
          <p:cNvPr id="8" name="Başlık 1">
            <a:extLst>
              <a:ext uri="{FF2B5EF4-FFF2-40B4-BE49-F238E27FC236}">
                <a16:creationId xmlns:a16="http://schemas.microsoft.com/office/drawing/2014/main" id="{171D4204-7B03-424E-9AA9-9D74C03CCDFC}"/>
              </a:ext>
            </a:extLst>
          </p:cNvPr>
          <p:cNvSpPr txBox="1">
            <a:spLocks/>
          </p:cNvSpPr>
          <p:nvPr/>
        </p:nvSpPr>
        <p:spPr>
          <a:xfrm>
            <a:off x="2140248" y="5272826"/>
            <a:ext cx="8398381" cy="731520"/>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fontAlgn="auto">
              <a:spcBef>
                <a:spcPts val="0"/>
              </a:spcBef>
              <a:spcAft>
                <a:spcPts val="0"/>
              </a:spcAft>
              <a:defRPr/>
            </a:pPr>
            <a:r>
              <a:rPr lang="tr-TR" altLang="ko-KR" sz="1800" b="1" dirty="0">
                <a:latin typeface="Times New Roman" panose="02020603050405020304" pitchFamily="18" charset="0"/>
                <a:cs typeface="Times New Roman" panose="02020603050405020304" pitchFamily="18" charset="0"/>
              </a:rPr>
              <a:t>Hasan UZUN</a:t>
            </a:r>
          </a:p>
          <a:p>
            <a:pPr algn="ctr" fontAlgn="auto">
              <a:spcBef>
                <a:spcPts val="0"/>
              </a:spcBef>
              <a:spcAft>
                <a:spcPts val="0"/>
              </a:spcAft>
              <a:defRPr/>
            </a:pPr>
            <a:r>
              <a:rPr kumimoji="0" lang="tr-TR" altLang="ko-KR" sz="1800" b="1" dirty="0">
                <a:latin typeface="Times New Roman" panose="02020603050405020304" pitchFamily="18" charset="0"/>
                <a:cs typeface="Times New Roman" panose="02020603050405020304" pitchFamily="18" charset="0"/>
              </a:rPr>
              <a:t>Bölge Müdür Yardımcısı</a:t>
            </a:r>
          </a:p>
          <a:p>
            <a:pPr algn="ctr" fontAlgn="auto">
              <a:spcBef>
                <a:spcPts val="0"/>
              </a:spcBef>
              <a:spcAft>
                <a:spcPts val="0"/>
              </a:spcAft>
              <a:defRPr/>
            </a:pPr>
            <a:r>
              <a:rPr kumimoji="0" lang="tr-TR" altLang="ko-KR" sz="1400" b="1" dirty="0">
                <a:latin typeface="Times New Roman" panose="02020603050405020304" pitchFamily="18" charset="0"/>
                <a:cs typeface="Times New Roman" panose="02020603050405020304" pitchFamily="18" charset="0"/>
              </a:rPr>
              <a:t>Kalite Koordinatör Yardımcısı)</a:t>
            </a:r>
            <a:endParaRPr kumimoji="0" lang="en-US" altLang="ko-KR"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5563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etin kutusu 12">
            <a:extLst>
              <a:ext uri="{FF2B5EF4-FFF2-40B4-BE49-F238E27FC236}">
                <a16:creationId xmlns:a16="http://schemas.microsoft.com/office/drawing/2014/main" id="{4ECFC996-4C9D-4365-9FA8-A83E9B2E6782}"/>
              </a:ext>
            </a:extLst>
          </p:cNvPr>
          <p:cNvSpPr txBox="1"/>
          <p:nvPr/>
        </p:nvSpPr>
        <p:spPr>
          <a:xfrm>
            <a:off x="337751" y="906199"/>
            <a:ext cx="11516498" cy="5314275"/>
          </a:xfrm>
          <a:prstGeom prst="rect">
            <a:avLst/>
          </a:prstGeom>
          <a:noFill/>
        </p:spPr>
        <p:txBody>
          <a:bodyPr wrap="square">
            <a:spAutoFit/>
          </a:bodyPr>
          <a:lstStyle/>
          <a:p>
            <a:pPr marL="951230" indent="-647700" algn="just">
              <a:tabLst>
                <a:tab pos="627380" algn="l"/>
              </a:tabLst>
            </a:pPr>
            <a:r>
              <a:rPr lang="tr-TR" b="1" dirty="0">
                <a:solidFill>
                  <a:srgbClr val="FF0000"/>
                </a:solidFill>
                <a:effectLst/>
                <a:latin typeface="Times New Roman" panose="02020603050405020304" pitchFamily="18" charset="0"/>
                <a:ea typeface="Times New Roman" panose="02020603050405020304" pitchFamily="18" charset="0"/>
              </a:rPr>
              <a:t>Uygulanabilir olmayan maddeler biliniyor mu?</a:t>
            </a:r>
            <a:endParaRPr lang="tr-TR" b="1" dirty="0">
              <a:effectLst/>
              <a:latin typeface="Times New Roman" panose="02020603050405020304" pitchFamily="18" charset="0"/>
              <a:ea typeface="Times New Roman" panose="02020603050405020304" pitchFamily="18" charset="0"/>
            </a:endParaRP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ve Kalite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951230" indent="-647700" algn="just">
              <a:tabLst>
                <a:tab pos="627380" algn="l"/>
              </a:tabLst>
            </a:pPr>
            <a:r>
              <a:rPr lang="tr-TR" b="0" dirty="0">
                <a:effectLst/>
                <a:latin typeface="Times New Roman" panose="02020603050405020304" pitchFamily="18" charset="0"/>
                <a:ea typeface="Times New Roman" panose="02020603050405020304" pitchFamily="18" charset="0"/>
              </a:rPr>
              <a:t>Kalite Yönetim Sistemleri kapsamında uygulanabilir olmayan hususlar ve gerekçeleri aşağıda verilmiştir;</a:t>
            </a:r>
          </a:p>
          <a:p>
            <a:pPr marL="951230" indent="-647700" algn="just">
              <a:tabLst>
                <a:tab pos="627380" algn="l"/>
              </a:tabLst>
            </a:pPr>
            <a:endParaRPr lang="tr-TR" b="1" dirty="0">
              <a:effectLst/>
              <a:latin typeface="Times New Roman" panose="02020603050405020304" pitchFamily="18" charset="0"/>
              <a:ea typeface="Times New Roman" panose="02020603050405020304" pitchFamily="18" charset="0"/>
            </a:endParaRPr>
          </a:p>
          <a:p>
            <a:pPr algn="just">
              <a:spcAft>
                <a:spcPts val="800"/>
              </a:spcAft>
              <a:tabLst>
                <a:tab pos="756920" algn="l"/>
              </a:tabLst>
            </a:pPr>
            <a:r>
              <a:rPr lang="tr-TR" b="1" dirty="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8.3</a:t>
            </a:r>
            <a:r>
              <a:rPr lang="tr-TR" dirty="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dirty="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Ürün ve Hizmetlerin Tasarımı ve Geliştirilmesi:</a:t>
            </a:r>
            <a:r>
              <a:rPr lang="tr-TR" dirty="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Kurumsal hizmetlerde tasarım faaliyeti olmadığından bu madde uygulanmamaktadır.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56920" algn="l"/>
              </a:tabLst>
            </a:pPr>
            <a:r>
              <a:rPr lang="tr-TR" b="1" dirty="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8.5.1.f  Üretim ve Hizmet Sunumunun Kontrolü:</a:t>
            </a:r>
            <a:r>
              <a:rPr lang="tr-TR" dirty="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Üretim ve hizmetin sunumu için proseslerin planlanan sonuçlara erişme yeteneğinin, sonuçtaki çıktılar daha sonra izlenemediği veya ölçülemediği durumda, geçerli kılınması ve periyodik olarak yeniden vasıflandırılması, Kurumsal hizmetlerin işleyişi gereği verilen hizmetlerin sonuçlarının kısa süre de alınmasından dolayı bu madde uygulanmamaktadır.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56920" algn="l"/>
              </a:tabLst>
            </a:pPr>
            <a:r>
              <a:rPr lang="tr-TR" b="1" dirty="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8.5.1.h Ürünün piyasaya sürülmesi, teslimatı ve teslimat sonrası faaliyetlerin uygulanması: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Kurumsal hizmetlerde, hizmetler ile ilgili teslimat ve sonrası ile ilgili faaliyet bulunmadığından bu madde uygulanmamaktadır.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dirty="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8.5.5 Teslimat Sonrası Faaliyetler:</a:t>
            </a:r>
            <a:r>
              <a:rPr lang="tr-TR" dirty="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Kurumsal hizmetlerde, hizmetler ile ilgili teslimat sonrası faaliyet bulunmadığından bu madde uygulanmamaktadır.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dirty="0">
                <a:solidFill>
                  <a:srgbClr val="00B0F0"/>
                </a:solidFill>
                <a:effectLst/>
                <a:latin typeface="Times New Roman" panose="02020603050405020304" pitchFamily="18" charset="0"/>
                <a:ea typeface="Times New Roman" panose="02020603050405020304" pitchFamily="18" charset="0"/>
                <a:cs typeface="Times New Roman" panose="02020603050405020304" pitchFamily="18" charset="0"/>
              </a:rPr>
              <a:t>         8.6 Ürün ve Hizmetin Sunumu:</a:t>
            </a:r>
            <a:r>
              <a:rPr lang="tr-TR"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Kurumsal hizmetler başvurudan son adıma kadar bir süreç dahilinde müşteri tarafından onaylanarak ilerlediği için ayrıca hizmet sunumu için planlı düzenleme ve onay süreci yürütülmemekte olup bu nedenle bu madde uygulanmamaktadır.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Başlık 1">
            <a:extLst>
              <a:ext uri="{FF2B5EF4-FFF2-40B4-BE49-F238E27FC236}">
                <a16:creationId xmlns:a16="http://schemas.microsoft.com/office/drawing/2014/main" id="{F7F1F9BE-D8E0-7A12-AC1A-162B8F4D81A3}"/>
              </a:ext>
            </a:extLst>
          </p:cNvPr>
          <p:cNvSpPr txBox="1">
            <a:spLocks/>
          </p:cNvSpPr>
          <p:nvPr/>
        </p:nvSpPr>
        <p:spPr>
          <a:xfrm>
            <a:off x="271678" y="295730"/>
            <a:ext cx="11563272" cy="34428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000" b="1">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752869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a:extLst>
              <a:ext uri="{FF2B5EF4-FFF2-40B4-BE49-F238E27FC236}">
                <a16:creationId xmlns:a16="http://schemas.microsoft.com/office/drawing/2014/main" id="{28CBA135-93C4-4EAC-A06A-154EBC5639AE}"/>
              </a:ext>
            </a:extLst>
          </p:cNvPr>
          <p:cNvSpPr txBox="1"/>
          <p:nvPr/>
        </p:nvSpPr>
        <p:spPr>
          <a:xfrm>
            <a:off x="666934" y="1290944"/>
            <a:ext cx="10793027" cy="3217356"/>
          </a:xfrm>
          <a:prstGeom prst="rect">
            <a:avLst/>
          </a:prstGeom>
          <a:noFill/>
        </p:spPr>
        <p:txBody>
          <a:bodyPr wrap="square">
            <a:spAutoFit/>
          </a:bodyPr>
          <a:lstStyle/>
          <a:p>
            <a:pPr algn="just">
              <a:lnSpc>
                <a:spcPct val="150000"/>
              </a:lnSpc>
              <a:spcAft>
                <a:spcPts val="800"/>
              </a:spcAft>
              <a:tabLst>
                <a:tab pos="760730" algn="l"/>
              </a:tabLst>
            </a:pPr>
            <a:r>
              <a:rPr lang="tr-TR"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Kapsam </a:t>
            </a:r>
            <a:r>
              <a:rPr lang="tr-TR" sz="2000" b="1"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edilmiş mi?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760730" algn="l"/>
              </a:tabLst>
            </a:pPr>
            <a:r>
              <a:rPr lang="tr-TR" sz="2000"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 Yönetim Temsilcilikleri)</a:t>
            </a:r>
            <a:endParaRPr lang="tr-TR"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760730" algn="l"/>
              </a:tabLst>
            </a:pPr>
            <a:r>
              <a:rPr lang="tr-TR" sz="2000" dirty="0">
                <a:effectLst/>
                <a:latin typeface="Times New Roman" panose="02020603050405020304" pitchFamily="18" charset="0"/>
                <a:ea typeface="Times New Roman" panose="02020603050405020304" pitchFamily="18" charset="0"/>
                <a:cs typeface="Times New Roman" panose="02020603050405020304" pitchFamily="18" charset="0"/>
              </a:rPr>
              <a:t>KYS kapsamı; kurum web sitesinde yer alan aşağıdaki linkler aracılığı ile ulaşılan veri alanlarında </a:t>
            </a:r>
            <a:r>
              <a:rPr lang="tr-TR" sz="2000" dirty="0" err="1">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sz="2000" dirty="0">
                <a:effectLst/>
                <a:latin typeface="Times New Roman" panose="02020603050405020304" pitchFamily="18" charset="0"/>
                <a:ea typeface="Times New Roman" panose="02020603050405020304" pitchFamily="18" charset="0"/>
                <a:cs typeface="Times New Roman" panose="02020603050405020304" pitchFamily="18" charset="0"/>
              </a:rPr>
              <a:t> edilmektedir.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760730" algn="l"/>
              </a:tabLst>
            </a:pPr>
            <a:r>
              <a:rPr lang="tr-TR"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https://kaliteyonetimsistemi.tkgm.gov.tr/KYSDokumanlar.aspx?Id=21</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p>
            <a:pPr marL="951230" indent="-647700">
              <a:lnSpc>
                <a:spcPct val="150000"/>
              </a:lnSpc>
              <a:tabLst>
                <a:tab pos="627380" algn="l"/>
              </a:tabLst>
            </a:pPr>
            <a:r>
              <a:rPr lang="tr-TR" sz="2000" b="1" u="sng" dirty="0">
                <a:solidFill>
                  <a:srgbClr val="0000FF"/>
                </a:solidFill>
                <a:effectLst/>
                <a:latin typeface="Times New Roman" panose="02020603050405020304" pitchFamily="18" charset="0"/>
                <a:ea typeface="Times New Roman" panose="02020603050405020304" pitchFamily="18" charset="0"/>
                <a:hlinkClick r:id="rId3"/>
              </a:rPr>
              <a:t>https://mevzuat.tkgm.gov.tr/</a:t>
            </a:r>
            <a:endParaRPr lang="tr-TR" sz="2000" b="1" dirty="0">
              <a:effectLst/>
              <a:latin typeface="Times New Roman" panose="02020603050405020304" pitchFamily="18" charset="0"/>
              <a:ea typeface="Times New Roman" panose="02020603050405020304" pitchFamily="18" charset="0"/>
            </a:endParaRPr>
          </a:p>
        </p:txBody>
      </p:sp>
      <p:sp>
        <p:nvSpPr>
          <p:cNvPr id="3" name="Başlık 1">
            <a:extLst>
              <a:ext uri="{FF2B5EF4-FFF2-40B4-BE49-F238E27FC236}">
                <a16:creationId xmlns:a16="http://schemas.microsoft.com/office/drawing/2014/main" id="{FDA5BA88-C49B-ACDB-00AA-A2242A7A58C2}"/>
              </a:ext>
            </a:extLst>
          </p:cNvPr>
          <p:cNvSpPr txBox="1">
            <a:spLocks/>
          </p:cNvSpPr>
          <p:nvPr/>
        </p:nvSpPr>
        <p:spPr>
          <a:xfrm>
            <a:off x="271678" y="295730"/>
            <a:ext cx="11563272" cy="34428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000" b="1">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426388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etin kutusu 8">
            <a:extLst>
              <a:ext uri="{FF2B5EF4-FFF2-40B4-BE49-F238E27FC236}">
                <a16:creationId xmlns:a16="http://schemas.microsoft.com/office/drawing/2014/main" id="{A872B35F-F21C-4B8A-8877-33318871E486}"/>
              </a:ext>
            </a:extLst>
          </p:cNvPr>
          <p:cNvSpPr txBox="1"/>
          <p:nvPr/>
        </p:nvSpPr>
        <p:spPr>
          <a:xfrm>
            <a:off x="475271" y="735389"/>
            <a:ext cx="11378977" cy="5242461"/>
          </a:xfrm>
          <a:prstGeom prst="rect">
            <a:avLst/>
          </a:prstGeom>
          <a:noFill/>
        </p:spPr>
        <p:txBody>
          <a:bodyPr wrap="square">
            <a:spAutoFit/>
          </a:bodyPr>
          <a:lstStyle/>
          <a:p>
            <a:pPr marL="951230" indent="-647700" algn="just">
              <a:tabLst>
                <a:tab pos="627380" algn="l"/>
              </a:tabLst>
            </a:pPr>
            <a:r>
              <a:rPr lang="tr-TR" b="1" dirty="0">
                <a:effectLst/>
                <a:latin typeface="Times New Roman" panose="02020603050405020304" pitchFamily="18" charset="0"/>
                <a:ea typeface="Times New Roman" panose="02020603050405020304" pitchFamily="18" charset="0"/>
              </a:rPr>
              <a:t>4.4 Kalite Yönetim Sistemi ve Prosesleri:</a:t>
            </a:r>
          </a:p>
          <a:p>
            <a:pPr marL="951230" indent="-647700" algn="just">
              <a:tabLst>
                <a:tab pos="627380" algn="l"/>
              </a:tabLst>
            </a:pPr>
            <a:endParaRPr lang="tr-TR" b="1" dirty="0">
              <a:effectLst/>
              <a:latin typeface="Times New Roman" panose="02020603050405020304" pitchFamily="18" charset="0"/>
              <a:ea typeface="Times New Roman" panose="02020603050405020304" pitchFamily="18" charset="0"/>
            </a:endParaRPr>
          </a:p>
          <a:p>
            <a:pPr marL="951230" indent="-647700">
              <a:tabLst>
                <a:tab pos="627380" algn="l"/>
              </a:tabLst>
            </a:pPr>
            <a:r>
              <a:rPr lang="tr-TR" b="1" dirty="0">
                <a:solidFill>
                  <a:srgbClr val="FF0000"/>
                </a:solidFill>
                <a:effectLst/>
                <a:latin typeface="Times New Roman" panose="02020603050405020304" pitchFamily="18" charset="0"/>
                <a:ea typeface="Times New Roman" panose="02020603050405020304" pitchFamily="18" charset="0"/>
              </a:rPr>
              <a:t>      KYS için ihtiyaç duyulan prosesler oluşturulmuş mu?</a:t>
            </a:r>
            <a:endParaRPr lang="tr-TR" b="1" dirty="0">
              <a:effectLst/>
              <a:latin typeface="Times New Roman" panose="02020603050405020304" pitchFamily="18" charset="0"/>
              <a:ea typeface="Times New Roman" panose="02020603050405020304" pitchFamily="18" charset="0"/>
            </a:endParaRP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 Yönetim Temsilcilikleri)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Kalite Yönetim Sistemi; Planla, Uygula, Kontrol et, Önlem al (PUKO) döngüsü ve risk temelli düşünmeyi içeren “proses yaklaşımı” modeli baz alınarak oluşturulmuş ve uygulamaya alınmıştır.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Prosesler; Genel Müdürlüğümüzün kalite politikası ve stratejik planı doğrultusunda istenilen sonuçlara erişmek için Proses Kartları ile tanımlanmış, proseslere ilişkin performans göstergeleri ve kontrol kriterleri söz konusu kartlarda belirtilmiştir. Proseslerin detaylı olarak tanımlanması ve açıklanması gereken noktalar için İş Akışları oluşturulmuştur. Proseslere ait hedefler ile risk ve fırsatlar ilgili formlarda oluşturulmuştur.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Kalite Yönetim Sistemi kapsamındaki hazırlanan bu prosesler; Tapu ve Kadastro Kalite Kurulu ve Yönetimin Kalite Sistemini Gözden Geçirme Toplantıları kapsamında izlenir, proseslerin iyileştirilmesi sağlanır.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İlgili Dokümanlar: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Proses Kartları,  İş Akış Şemaları</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Performans Hedefleri Formu, Risk Yönetim Formu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İlgili Dokümanlar,</a:t>
            </a:r>
            <a:r>
              <a:rPr lang="tr-TR"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Kurum web sitesinde yer alan KYS Dokümanları bölümde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edilmektedir.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Başlık 1">
            <a:extLst>
              <a:ext uri="{FF2B5EF4-FFF2-40B4-BE49-F238E27FC236}">
                <a16:creationId xmlns:a16="http://schemas.microsoft.com/office/drawing/2014/main" id="{CEA1D020-226F-423B-EE2D-70881CCB4351}"/>
              </a:ext>
            </a:extLst>
          </p:cNvPr>
          <p:cNvSpPr txBox="1">
            <a:spLocks/>
          </p:cNvSpPr>
          <p:nvPr/>
        </p:nvSpPr>
        <p:spPr>
          <a:xfrm>
            <a:off x="271678" y="295730"/>
            <a:ext cx="11563272" cy="34428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000" b="1">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2010355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43B279A-6322-40D6-9910-ACAB64329AB9}"/>
              </a:ext>
            </a:extLst>
          </p:cNvPr>
          <p:cNvSpPr txBox="1"/>
          <p:nvPr/>
        </p:nvSpPr>
        <p:spPr>
          <a:xfrm>
            <a:off x="409303" y="857818"/>
            <a:ext cx="11326977" cy="5239063"/>
          </a:xfrm>
          <a:prstGeom prst="rect">
            <a:avLst/>
          </a:prstGeom>
          <a:noFill/>
        </p:spPr>
        <p:txBody>
          <a:bodyPr wrap="square">
            <a:spAutoFit/>
          </a:bodyPr>
          <a:lstStyle/>
          <a:p>
            <a:pPr marL="951230" indent="-647700">
              <a:lnSpc>
                <a:spcPct val="150000"/>
              </a:lnSpc>
              <a:tabLst>
                <a:tab pos="627380" algn="l"/>
              </a:tabLst>
            </a:pPr>
            <a:r>
              <a:rPr lang="tr-TR" b="1" dirty="0">
                <a:solidFill>
                  <a:srgbClr val="FF0000"/>
                </a:solidFill>
                <a:effectLst/>
                <a:latin typeface="Times New Roman" panose="02020603050405020304" pitchFamily="18" charset="0"/>
                <a:ea typeface="Times New Roman" panose="02020603050405020304" pitchFamily="18" charset="0"/>
              </a:rPr>
              <a:t>Risk</a:t>
            </a:r>
            <a:r>
              <a:rPr lang="tr-TR" b="0" dirty="0">
                <a:effectLst/>
                <a:latin typeface="Times New Roman" panose="02020603050405020304" pitchFamily="18" charset="0"/>
                <a:ea typeface="Times New Roman" panose="02020603050405020304" pitchFamily="18" charset="0"/>
              </a:rPr>
              <a:t> </a:t>
            </a:r>
            <a:r>
              <a:rPr lang="tr-TR" b="1" dirty="0">
                <a:solidFill>
                  <a:srgbClr val="FF0000"/>
                </a:solidFill>
                <a:effectLst/>
                <a:latin typeface="Times New Roman" panose="02020603050405020304" pitchFamily="18" charset="0"/>
                <a:ea typeface="Times New Roman" panose="02020603050405020304" pitchFamily="18" charset="0"/>
              </a:rPr>
              <a:t>tabanlı Proses Yönetimi biliniyor mu?</a:t>
            </a:r>
            <a:endParaRPr lang="tr-TR" b="1" dirty="0">
              <a:effectLst/>
              <a:latin typeface="Times New Roman" panose="02020603050405020304" pitchFamily="18" charset="0"/>
              <a:ea typeface="Times New Roman" panose="02020603050405020304" pitchFamily="18" charset="0"/>
            </a:endParaRPr>
          </a:p>
          <a:p>
            <a:pPr algn="just">
              <a:lnSpc>
                <a:spcPct val="150000"/>
              </a:lnSpc>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ve Kalite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951230" indent="-647700" algn="just">
              <a:lnSpc>
                <a:spcPct val="150000"/>
              </a:lnSpc>
              <a:tabLst>
                <a:tab pos="627380" algn="l"/>
              </a:tabLst>
            </a:pPr>
            <a:r>
              <a:rPr lang="tr-TR" b="0" dirty="0">
                <a:effectLst/>
                <a:latin typeface="Times New Roman" panose="02020603050405020304" pitchFamily="18" charset="0"/>
                <a:ea typeface="Times New Roman" panose="02020603050405020304" pitchFamily="18" charset="0"/>
              </a:rPr>
              <a:t>                 Tapu ve Kadastro Genel Müdürlüğü Merkez ve Taşra Teşkilatı’na bağlı hizmet birimlerince yürütülen hizmetlere yönelik TSE EN ISO 9001:2015 Kalite Yönetim Sistemi doğrultusunda risklerin belirlenmesi faaliyetleri‘’ Risk Yönetim Prosedürü’’ çerçevesinde yapılmaktadır.</a:t>
            </a:r>
            <a:endParaRPr lang="tr-TR" b="1" dirty="0">
              <a:effectLst/>
              <a:latin typeface="Times New Roman" panose="02020603050405020304" pitchFamily="18" charset="0"/>
              <a:ea typeface="Times New Roman" panose="02020603050405020304" pitchFamily="18" charset="0"/>
            </a:endParaRPr>
          </a:p>
          <a:p>
            <a:pPr algn="just">
              <a:lnSpc>
                <a:spcPct val="150000"/>
              </a:lnSpc>
              <a:spcAft>
                <a:spcPts val="800"/>
              </a:spcAft>
            </a:pPr>
            <a:r>
              <a:rPr lang="tr-TR" dirty="0">
                <a:effectLst/>
                <a:latin typeface="Times New Roman" panose="02020603050405020304" pitchFamily="18" charset="0"/>
                <a:ea typeface="Calibri" panose="020F0502020204030204" pitchFamily="34" charset="0"/>
                <a:cs typeface="Times New Roman" panose="02020603050405020304" pitchFamily="18" charset="0"/>
              </a:rPr>
              <a:t>     Bu prosedürün hazırlanması ve yönetiminden Strateji Geliştirme Daire Başkanlığı Kalite Koordinatörlüğü sorumlu olup faaliyetlerin uygulanması   esnasında ortaya çıkabilecek tehlikelerin tespitinden, risklerin belirlenmesinden, sonrasında yapılacak çalışmaların düzenlenmesinden ve sonuçlandırılmasından Tapu ve Kadastro Genel Müdürlüğü Merkez ve Taşra Teşkilatı’na bağlı tüm birimler sorumludur.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tr-TR" dirty="0">
                <a:effectLst/>
                <a:latin typeface="Times New Roman" panose="02020603050405020304" pitchFamily="18" charset="0"/>
                <a:ea typeface="Calibri" panose="020F0502020204030204" pitchFamily="34" charset="0"/>
                <a:cs typeface="Times New Roman" panose="02020603050405020304" pitchFamily="18" charset="0"/>
              </a:rPr>
              <a:t>     Risk Yönetim Prosedürü çerçevesinde oluşturulan ‘Risk Yönetim Formları’ ile riskler belirlenmekte, değerlendirilmekte ve risklere cevap verilmektedir. Prosesler oluşturulurken söz konusu prosedür ve formlar ile risk ve fırsatlar tayin edilerek Risk tabanlı Proses Yönetimi tamamlanmaktadır.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Başlık 1">
            <a:extLst>
              <a:ext uri="{FF2B5EF4-FFF2-40B4-BE49-F238E27FC236}">
                <a16:creationId xmlns:a16="http://schemas.microsoft.com/office/drawing/2014/main" id="{A6293A3A-2BAF-E4AB-2516-6892A32DA1BB}"/>
              </a:ext>
            </a:extLst>
          </p:cNvPr>
          <p:cNvSpPr txBox="1">
            <a:spLocks/>
          </p:cNvSpPr>
          <p:nvPr/>
        </p:nvSpPr>
        <p:spPr>
          <a:xfrm>
            <a:off x="271678" y="295730"/>
            <a:ext cx="11563272" cy="34428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000" b="1">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351212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23FCEAF-4429-4A8E-8C23-D7FE524F0E3E}"/>
              </a:ext>
            </a:extLst>
          </p:cNvPr>
          <p:cNvSpPr>
            <a:spLocks noChangeArrowheads="1"/>
          </p:cNvSpPr>
          <p:nvPr/>
        </p:nvSpPr>
        <p:spPr bwMode="auto">
          <a:xfrm>
            <a:off x="322217" y="2197241"/>
            <a:ext cx="11532032" cy="3679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760413" algn="l"/>
              </a:tabLst>
              <a:defRPr>
                <a:solidFill>
                  <a:schemeClr val="tx1"/>
                </a:solidFill>
                <a:latin typeface="Arial" panose="020B0604020202020204" pitchFamily="34" charset="0"/>
              </a:defRPr>
            </a:lvl1pPr>
            <a:lvl2pPr eaLnBrk="0" fontAlgn="base" hangingPunct="0">
              <a:spcBef>
                <a:spcPct val="0"/>
              </a:spcBef>
              <a:spcAft>
                <a:spcPct val="0"/>
              </a:spcAft>
              <a:tabLst>
                <a:tab pos="760413" algn="l"/>
              </a:tabLst>
              <a:defRPr>
                <a:solidFill>
                  <a:schemeClr val="tx1"/>
                </a:solidFill>
                <a:latin typeface="Arial" panose="020B0604020202020204" pitchFamily="34" charset="0"/>
              </a:defRPr>
            </a:lvl2pPr>
            <a:lvl3pPr eaLnBrk="0" fontAlgn="base" hangingPunct="0">
              <a:spcBef>
                <a:spcPct val="0"/>
              </a:spcBef>
              <a:spcAft>
                <a:spcPct val="0"/>
              </a:spcAft>
              <a:tabLst>
                <a:tab pos="760413" algn="l"/>
              </a:tabLst>
              <a:defRPr>
                <a:solidFill>
                  <a:schemeClr val="tx1"/>
                </a:solidFill>
                <a:latin typeface="Arial" panose="020B0604020202020204" pitchFamily="34" charset="0"/>
              </a:defRPr>
            </a:lvl3pPr>
            <a:lvl4pPr eaLnBrk="0" fontAlgn="base" hangingPunct="0">
              <a:spcBef>
                <a:spcPct val="0"/>
              </a:spcBef>
              <a:spcAft>
                <a:spcPct val="0"/>
              </a:spcAft>
              <a:tabLst>
                <a:tab pos="760413" algn="l"/>
              </a:tabLst>
              <a:defRPr>
                <a:solidFill>
                  <a:schemeClr val="tx1"/>
                </a:solidFill>
                <a:latin typeface="Arial" panose="020B0604020202020204" pitchFamily="34" charset="0"/>
              </a:defRPr>
            </a:lvl4pPr>
            <a:lvl5pPr eaLnBrk="0" fontAlgn="base" hangingPunct="0">
              <a:spcBef>
                <a:spcPct val="0"/>
              </a:spcBef>
              <a:spcAft>
                <a:spcPct val="0"/>
              </a:spcAft>
              <a:tabLst>
                <a:tab pos="760413" algn="l"/>
              </a:tabLst>
              <a:defRPr>
                <a:solidFill>
                  <a:schemeClr val="tx1"/>
                </a:solidFill>
                <a:latin typeface="Arial" panose="020B0604020202020204" pitchFamily="34" charset="0"/>
              </a:defRPr>
            </a:lvl5pPr>
            <a:lvl6pPr eaLnBrk="0" fontAlgn="base" hangingPunct="0">
              <a:spcBef>
                <a:spcPct val="0"/>
              </a:spcBef>
              <a:spcAft>
                <a:spcPct val="0"/>
              </a:spcAft>
              <a:tabLst>
                <a:tab pos="760413" algn="l"/>
              </a:tabLst>
              <a:defRPr>
                <a:solidFill>
                  <a:schemeClr val="tx1"/>
                </a:solidFill>
                <a:latin typeface="Arial" panose="020B0604020202020204" pitchFamily="34" charset="0"/>
              </a:defRPr>
            </a:lvl6pPr>
            <a:lvl7pPr eaLnBrk="0" fontAlgn="base" hangingPunct="0">
              <a:spcBef>
                <a:spcPct val="0"/>
              </a:spcBef>
              <a:spcAft>
                <a:spcPct val="0"/>
              </a:spcAft>
              <a:tabLst>
                <a:tab pos="760413" algn="l"/>
              </a:tabLst>
              <a:defRPr>
                <a:solidFill>
                  <a:schemeClr val="tx1"/>
                </a:solidFill>
                <a:latin typeface="Arial" panose="020B0604020202020204" pitchFamily="34" charset="0"/>
              </a:defRPr>
            </a:lvl7pPr>
            <a:lvl8pPr eaLnBrk="0" fontAlgn="base" hangingPunct="0">
              <a:spcBef>
                <a:spcPct val="0"/>
              </a:spcBef>
              <a:spcAft>
                <a:spcPct val="0"/>
              </a:spcAft>
              <a:tabLst>
                <a:tab pos="760413" algn="l"/>
              </a:tabLst>
              <a:defRPr>
                <a:solidFill>
                  <a:schemeClr val="tx1"/>
                </a:solidFill>
                <a:latin typeface="Arial" panose="020B0604020202020204" pitchFamily="34" charset="0"/>
              </a:defRPr>
            </a:lvl8pPr>
            <a:lvl9pPr eaLnBrk="0" fontAlgn="base" hangingPunct="0">
              <a:spcBef>
                <a:spcPct val="0"/>
              </a:spcBef>
              <a:spcAft>
                <a:spcPct val="0"/>
              </a:spcAft>
              <a:tabLst>
                <a:tab pos="760413" algn="l"/>
              </a:tabLst>
              <a:defRPr>
                <a:solidFill>
                  <a:schemeClr val="tx1"/>
                </a:solidFill>
                <a:latin typeface="Arial" panose="020B0604020202020204" pitchFamily="34" charset="0"/>
              </a:defRPr>
            </a:lvl9pPr>
          </a:lstStyle>
          <a:p>
            <a:pPr algn="just">
              <a:lnSpc>
                <a:spcPct val="150000"/>
              </a:lnSpc>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Prosedürler, İş Akışı ve talimatlar, Proses kartları ve formlar Kurum web sitesinde yer alan KYS Dokümanları bölümde dokümante edilmektedir.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760730" algn="l"/>
              </a:tabLst>
            </a:pPr>
            <a:r>
              <a:rPr lang="tr-TR"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https://kaliteyonetimsistemi.tkgm.gov.tr/KYSDokumanlar.aspx?Id=21</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Bundan ayrı olarak ilgili dokümanlar hizmet birimlerinin sabit disk sürücülerinde (HDD) ve arşivlerinde fiziksel belge olarak </a:t>
            </a:r>
            <a:r>
              <a:rPr lang="tr-TR" dirty="0" err="1">
                <a:effectLst/>
                <a:latin typeface="Times New Roman" panose="02020603050405020304" pitchFamily="18" charset="0"/>
                <a:ea typeface="Calibri" panose="020F0502020204030204" pitchFamily="34" charset="0"/>
                <a:cs typeface="Times New Roman" panose="02020603050405020304" pitchFamily="18" charset="0"/>
              </a:rPr>
              <a:t>dokümante</a:t>
            </a:r>
            <a:r>
              <a:rPr lang="tr-TR" dirty="0">
                <a:effectLst/>
                <a:latin typeface="Times New Roman" panose="02020603050405020304" pitchFamily="18" charset="0"/>
                <a:ea typeface="Calibri" panose="020F0502020204030204" pitchFamily="34" charset="0"/>
                <a:cs typeface="Times New Roman" panose="02020603050405020304" pitchFamily="18" charset="0"/>
              </a:rPr>
              <a:t> edilip arşivlenmektedir.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  Kalite Yönetim Sistemi kapsamında oluşturulan prosedür ve prosedürlere bağlı formlar ile prosesler Strateji Geliştirme Dairesi Başkanlığı Kalite Koordinatörlüğünce revize edilmekte iş akışı ve talimatlar ise oluşturan ilgili birimler tarafından revize edilmektedir.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
            <a:extLst>
              <a:ext uri="{FF2B5EF4-FFF2-40B4-BE49-F238E27FC236}">
                <a16:creationId xmlns:a16="http://schemas.microsoft.com/office/drawing/2014/main" id="{076C1536-6024-4211-AFEE-EC6EE3DE2EF4}"/>
              </a:ext>
            </a:extLst>
          </p:cNvPr>
          <p:cNvSpPr>
            <a:spLocks noChangeArrowheads="1"/>
          </p:cNvSpPr>
          <p:nvPr/>
        </p:nvSpPr>
        <p:spPr bwMode="auto">
          <a:xfrm>
            <a:off x="337751" y="753806"/>
            <a:ext cx="11532032" cy="1289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760413" algn="l"/>
              </a:tabLst>
              <a:defRPr>
                <a:solidFill>
                  <a:schemeClr val="tx1"/>
                </a:solidFill>
                <a:latin typeface="Arial" panose="020B0604020202020204" pitchFamily="34" charset="0"/>
              </a:defRPr>
            </a:lvl1pPr>
            <a:lvl2pPr eaLnBrk="0" fontAlgn="base" hangingPunct="0">
              <a:spcBef>
                <a:spcPct val="0"/>
              </a:spcBef>
              <a:spcAft>
                <a:spcPct val="0"/>
              </a:spcAft>
              <a:tabLst>
                <a:tab pos="760413" algn="l"/>
              </a:tabLst>
              <a:defRPr>
                <a:solidFill>
                  <a:schemeClr val="tx1"/>
                </a:solidFill>
                <a:latin typeface="Arial" panose="020B0604020202020204" pitchFamily="34" charset="0"/>
              </a:defRPr>
            </a:lvl2pPr>
            <a:lvl3pPr eaLnBrk="0" fontAlgn="base" hangingPunct="0">
              <a:spcBef>
                <a:spcPct val="0"/>
              </a:spcBef>
              <a:spcAft>
                <a:spcPct val="0"/>
              </a:spcAft>
              <a:tabLst>
                <a:tab pos="760413" algn="l"/>
              </a:tabLst>
              <a:defRPr>
                <a:solidFill>
                  <a:schemeClr val="tx1"/>
                </a:solidFill>
                <a:latin typeface="Arial" panose="020B0604020202020204" pitchFamily="34" charset="0"/>
              </a:defRPr>
            </a:lvl3pPr>
            <a:lvl4pPr eaLnBrk="0" fontAlgn="base" hangingPunct="0">
              <a:spcBef>
                <a:spcPct val="0"/>
              </a:spcBef>
              <a:spcAft>
                <a:spcPct val="0"/>
              </a:spcAft>
              <a:tabLst>
                <a:tab pos="760413" algn="l"/>
              </a:tabLst>
              <a:defRPr>
                <a:solidFill>
                  <a:schemeClr val="tx1"/>
                </a:solidFill>
                <a:latin typeface="Arial" panose="020B0604020202020204" pitchFamily="34" charset="0"/>
              </a:defRPr>
            </a:lvl4pPr>
            <a:lvl5pPr eaLnBrk="0" fontAlgn="base" hangingPunct="0">
              <a:spcBef>
                <a:spcPct val="0"/>
              </a:spcBef>
              <a:spcAft>
                <a:spcPct val="0"/>
              </a:spcAft>
              <a:tabLst>
                <a:tab pos="760413" algn="l"/>
              </a:tabLst>
              <a:defRPr>
                <a:solidFill>
                  <a:schemeClr val="tx1"/>
                </a:solidFill>
                <a:latin typeface="Arial" panose="020B0604020202020204" pitchFamily="34" charset="0"/>
              </a:defRPr>
            </a:lvl5pPr>
            <a:lvl6pPr eaLnBrk="0" fontAlgn="base" hangingPunct="0">
              <a:spcBef>
                <a:spcPct val="0"/>
              </a:spcBef>
              <a:spcAft>
                <a:spcPct val="0"/>
              </a:spcAft>
              <a:tabLst>
                <a:tab pos="760413" algn="l"/>
              </a:tabLst>
              <a:defRPr>
                <a:solidFill>
                  <a:schemeClr val="tx1"/>
                </a:solidFill>
                <a:latin typeface="Arial" panose="020B0604020202020204" pitchFamily="34" charset="0"/>
              </a:defRPr>
            </a:lvl6pPr>
            <a:lvl7pPr eaLnBrk="0" fontAlgn="base" hangingPunct="0">
              <a:spcBef>
                <a:spcPct val="0"/>
              </a:spcBef>
              <a:spcAft>
                <a:spcPct val="0"/>
              </a:spcAft>
              <a:tabLst>
                <a:tab pos="760413" algn="l"/>
              </a:tabLst>
              <a:defRPr>
                <a:solidFill>
                  <a:schemeClr val="tx1"/>
                </a:solidFill>
                <a:latin typeface="Arial" panose="020B0604020202020204" pitchFamily="34" charset="0"/>
              </a:defRPr>
            </a:lvl7pPr>
            <a:lvl8pPr eaLnBrk="0" fontAlgn="base" hangingPunct="0">
              <a:spcBef>
                <a:spcPct val="0"/>
              </a:spcBef>
              <a:spcAft>
                <a:spcPct val="0"/>
              </a:spcAft>
              <a:tabLst>
                <a:tab pos="760413" algn="l"/>
              </a:tabLst>
              <a:defRPr>
                <a:solidFill>
                  <a:schemeClr val="tx1"/>
                </a:solidFill>
                <a:latin typeface="Arial" panose="020B0604020202020204" pitchFamily="34" charset="0"/>
              </a:defRPr>
            </a:lvl8pPr>
            <a:lvl9pPr eaLnBrk="0" fontAlgn="base" hangingPunct="0">
              <a:spcBef>
                <a:spcPct val="0"/>
              </a:spcBef>
              <a:spcAft>
                <a:spcPct val="0"/>
              </a:spcAft>
              <a:tabLst>
                <a:tab pos="760413" algn="l"/>
              </a:tabLst>
              <a:defRPr>
                <a:solidFill>
                  <a:schemeClr val="tx1"/>
                </a:solidFill>
                <a:latin typeface="Arial" panose="020B0604020202020204" pitchFamily="34" charset="0"/>
              </a:defRPr>
            </a:lvl9pPr>
          </a:lstStyle>
          <a:p>
            <a:pPr marL="951230" indent="-647700" algn="just">
              <a:lnSpc>
                <a:spcPct val="150000"/>
              </a:lnSpc>
              <a:tabLst>
                <a:tab pos="627380" algn="l"/>
              </a:tabLst>
            </a:pPr>
            <a:r>
              <a:rPr lang="tr-TR" b="1" dirty="0">
                <a:solidFill>
                  <a:srgbClr val="FF0000"/>
                </a:solidFill>
                <a:effectLst/>
                <a:latin typeface="Times New Roman" panose="02020603050405020304" pitchFamily="18" charset="0"/>
                <a:ea typeface="Times New Roman" panose="02020603050405020304" pitchFamily="18" charset="0"/>
              </a:rPr>
              <a:t>Kurum belirlenen proseslerin işletimini desteklemek için gerekli bilgiyi (prosedür, iş akışı, proses kartı, hedef planı, risk yönetimi formu vb.) dokümante</a:t>
            </a:r>
            <a:r>
              <a:rPr lang="tr-TR" b="1" dirty="0">
                <a:solidFill>
                  <a:srgbClr val="FF0000"/>
                </a:solidFill>
                <a:latin typeface="Times New Roman" panose="02020603050405020304" pitchFamily="18" charset="0"/>
                <a:ea typeface="Times New Roman" panose="02020603050405020304" pitchFamily="18" charset="0"/>
              </a:rPr>
              <a:t> </a:t>
            </a:r>
            <a:r>
              <a:rPr lang="tr-TR" b="1" dirty="0">
                <a:solidFill>
                  <a:srgbClr val="FF0000"/>
                </a:solidFill>
                <a:effectLst/>
                <a:latin typeface="Times New Roman" panose="02020603050405020304" pitchFamily="18" charset="0"/>
                <a:ea typeface="Times New Roman" panose="02020603050405020304" pitchFamily="18" charset="0"/>
              </a:rPr>
              <a:t>ediyor mu? sürekliliğini sağlıyor mu? güncelliyor mu?</a:t>
            </a:r>
            <a:endParaRPr lang="tr-TR" b="1" dirty="0">
              <a:effectLst/>
              <a:latin typeface="Times New Roman" panose="02020603050405020304" pitchFamily="18" charset="0"/>
              <a:ea typeface="Times New Roman" panose="02020603050405020304" pitchFamily="18" charset="0"/>
            </a:endParaRPr>
          </a:p>
          <a:p>
            <a:pPr algn="just">
              <a:lnSpc>
                <a:spcPct val="150000"/>
              </a:lnSpc>
            </a:pPr>
            <a:r>
              <a:rPr lang="tr-TR" b="1" spc="-10" dirty="0">
                <a:solidFill>
                  <a:srgbClr val="FF0000"/>
                </a:solidFill>
                <a:effectLst/>
                <a:latin typeface="Times New Roman" panose="02020603050405020304" pitchFamily="18" charset="0"/>
                <a:ea typeface="Times New Roman" panose="02020603050405020304" pitchFamily="18" charset="0"/>
              </a:rPr>
              <a:t>           </a:t>
            </a:r>
            <a:r>
              <a:rPr lang="tr-TR" b="1" spc="-10" dirty="0">
                <a:solidFill>
                  <a:srgbClr val="0070C0"/>
                </a:solidFill>
                <a:effectLst/>
                <a:latin typeface="Times New Roman" panose="02020603050405020304" pitchFamily="18" charset="0"/>
                <a:ea typeface="Times New Roman" panose="02020603050405020304" pitchFamily="18" charset="0"/>
              </a:rPr>
              <a:t>İlgili Birim/Makam: (Yönetim Temsilcilikleri ve Kalite Birimleri)</a:t>
            </a:r>
            <a:endParaRPr lang="tr-TR"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Başlık 1">
            <a:extLst>
              <a:ext uri="{FF2B5EF4-FFF2-40B4-BE49-F238E27FC236}">
                <a16:creationId xmlns:a16="http://schemas.microsoft.com/office/drawing/2014/main" id="{9962DBA1-10AA-3C9F-6CAA-74ACE145FB6C}"/>
              </a:ext>
            </a:extLst>
          </p:cNvPr>
          <p:cNvSpPr txBox="1">
            <a:spLocks/>
          </p:cNvSpPr>
          <p:nvPr/>
        </p:nvSpPr>
        <p:spPr>
          <a:xfrm>
            <a:off x="271678" y="295730"/>
            <a:ext cx="11563272" cy="34428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000" b="1">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2320778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02190DF1-A65B-0045-827E-7283B2432FB8}"/>
              </a:ext>
            </a:extLst>
          </p:cNvPr>
          <p:cNvSpPr txBox="1">
            <a:spLocks/>
          </p:cNvSpPr>
          <p:nvPr/>
        </p:nvSpPr>
        <p:spPr>
          <a:xfrm>
            <a:off x="337751" y="1618755"/>
            <a:ext cx="10684476" cy="4485439"/>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tr-TR" sz="16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9" name="Metin kutusu 8">
            <a:extLst>
              <a:ext uri="{FF2B5EF4-FFF2-40B4-BE49-F238E27FC236}">
                <a16:creationId xmlns:a16="http://schemas.microsoft.com/office/drawing/2014/main" id="{2A3D79B0-147D-44B5-B587-5B8AB29E66EF}"/>
              </a:ext>
            </a:extLst>
          </p:cNvPr>
          <p:cNvSpPr txBox="1"/>
          <p:nvPr/>
        </p:nvSpPr>
        <p:spPr>
          <a:xfrm>
            <a:off x="337751" y="720349"/>
            <a:ext cx="11516498" cy="1754326"/>
          </a:xfrm>
          <a:prstGeom prst="rect">
            <a:avLst/>
          </a:prstGeom>
          <a:noFill/>
        </p:spPr>
        <p:txBody>
          <a:bodyPr wrap="square">
            <a:spAutoFit/>
          </a:bodyPr>
          <a:lstStyle/>
          <a:p>
            <a:pPr marL="951230" indent="-647700" algn="just">
              <a:tabLst>
                <a:tab pos="627380" algn="l"/>
              </a:tabLst>
            </a:pPr>
            <a:r>
              <a:rPr lang="tr-TR" b="1" dirty="0">
                <a:effectLst/>
                <a:latin typeface="Times New Roman" panose="02020603050405020304" pitchFamily="18" charset="0"/>
                <a:ea typeface="Times New Roman" panose="02020603050405020304" pitchFamily="18" charset="0"/>
              </a:rPr>
              <a:t>5. LİDERLİK:</a:t>
            </a:r>
          </a:p>
          <a:p>
            <a:pPr marL="951230" indent="-647700" algn="just">
              <a:tabLst>
                <a:tab pos="627380" algn="l"/>
              </a:tabLst>
            </a:pPr>
            <a:r>
              <a:rPr lang="tr-TR" b="1" dirty="0">
                <a:effectLst/>
                <a:latin typeface="Times New Roman" panose="02020603050405020304" pitchFamily="18" charset="0"/>
                <a:ea typeface="Times New Roman" panose="02020603050405020304" pitchFamily="18" charset="0"/>
              </a:rPr>
              <a:t>        5.1.1 Liderlik ve taahhüt (Genel)</a:t>
            </a:r>
          </a:p>
          <a:p>
            <a:pPr marL="951230" indent="-647700" algn="just">
              <a:tabLst>
                <a:tab pos="627380" algn="l"/>
              </a:tabLst>
            </a:pPr>
            <a:r>
              <a:rPr lang="tr-TR" b="1" spc="-10" dirty="0" err="1">
                <a:solidFill>
                  <a:srgbClr val="FF0000"/>
                </a:solidFill>
                <a:effectLst/>
                <a:latin typeface="Times New Roman" panose="02020603050405020304" pitchFamily="18" charset="0"/>
                <a:ea typeface="Times New Roman" panose="02020603050405020304" pitchFamily="18" charset="0"/>
              </a:rPr>
              <a:t>KYS’nin</a:t>
            </a:r>
            <a:r>
              <a:rPr lang="tr-TR" b="1" spc="-10" dirty="0">
                <a:solidFill>
                  <a:srgbClr val="FF0000"/>
                </a:solidFill>
                <a:effectLst/>
                <a:latin typeface="Times New Roman" panose="02020603050405020304" pitchFamily="18" charset="0"/>
                <a:ea typeface="Times New Roman" panose="02020603050405020304" pitchFamily="18" charset="0"/>
              </a:rPr>
              <a:t> etkinliği ve amaçlarına ulaşılması için liderlik ve taahhüt gösteriliyor mu? </a:t>
            </a:r>
            <a:endParaRPr lang="tr-TR" b="1" dirty="0">
              <a:effectLst/>
              <a:latin typeface="Times New Roman" panose="02020603050405020304" pitchFamily="18" charset="0"/>
              <a:ea typeface="Times New Roman" panose="02020603050405020304" pitchFamily="18" charset="0"/>
            </a:endParaRPr>
          </a:p>
          <a:p>
            <a:pPr marL="951230" indent="-647700" algn="just">
              <a:tabLst>
                <a:tab pos="627380" algn="l"/>
              </a:tabLst>
            </a:pPr>
            <a:r>
              <a:rPr lang="tr-TR" b="1" spc="-10" dirty="0">
                <a:solidFill>
                  <a:srgbClr val="0070C0"/>
                </a:solidFill>
                <a:effectLst/>
                <a:latin typeface="Times New Roman" panose="02020603050405020304" pitchFamily="18" charset="0"/>
                <a:ea typeface="Times New Roman" panose="02020603050405020304" pitchFamily="18" charset="0"/>
              </a:rPr>
              <a:t>İlgili Birim/Makam: (Üst Yönetim, Bölge Müdürü)</a:t>
            </a:r>
            <a:endParaRPr lang="tr-TR" b="1" dirty="0">
              <a:solidFill>
                <a:srgbClr val="0070C0"/>
              </a:solidFill>
              <a:effectLst/>
              <a:latin typeface="Times New Roman" panose="02020603050405020304" pitchFamily="18" charset="0"/>
              <a:ea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        Tapu ve Kadastro Genel Müdürlüğü Üst Yönetimi, aşağıdaki maddeleri yerine getirerek Kalite Yönetim Sistemi için liderlik ve taahhütte bulunmaktadır;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Metin kutusu 9">
            <a:extLst>
              <a:ext uri="{FF2B5EF4-FFF2-40B4-BE49-F238E27FC236}">
                <a16:creationId xmlns:a16="http://schemas.microsoft.com/office/drawing/2014/main" id="{9CFB363C-6987-4380-AD5F-49F801764722}"/>
              </a:ext>
            </a:extLst>
          </p:cNvPr>
          <p:cNvSpPr txBox="1"/>
          <p:nvPr/>
        </p:nvSpPr>
        <p:spPr>
          <a:xfrm>
            <a:off x="337750" y="2342657"/>
            <a:ext cx="11516497" cy="74892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Kurumun iş süreçleri KYS şartları ile entegre mi yürütülmektedir</a:t>
            </a:r>
            <a:r>
              <a:rPr lang="tr-TR" b="1" spc="-1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spc="-10" dirty="0">
                <a:solidFill>
                  <a:srgbClr val="0070C0"/>
                </a:solidFill>
                <a:effectLst/>
                <a:latin typeface="Times New Roman" panose="02020603050405020304" pitchFamily="18" charset="0"/>
                <a:ea typeface="Times New Roman" panose="02020603050405020304" pitchFamily="18" charset="0"/>
              </a:rPr>
              <a:t>İlgili Birim/Makam: (Üst Yönetim, Bölge Müdürü, Tapu Müdürü ve Kadastro Müdürü)</a:t>
            </a:r>
            <a:endParaRPr lang="tr-TR" b="1" dirty="0">
              <a:solidFill>
                <a:srgbClr val="0070C0"/>
              </a:solidFill>
              <a:effectLst/>
              <a:latin typeface="Times New Roman" panose="02020603050405020304" pitchFamily="18" charset="0"/>
              <a:ea typeface="Times New Roman" panose="02020603050405020304" pitchFamily="18" charset="0"/>
            </a:endParaRPr>
          </a:p>
        </p:txBody>
      </p:sp>
      <p:sp>
        <p:nvSpPr>
          <p:cNvPr id="12" name="Metin kutusu 11">
            <a:extLst>
              <a:ext uri="{FF2B5EF4-FFF2-40B4-BE49-F238E27FC236}">
                <a16:creationId xmlns:a16="http://schemas.microsoft.com/office/drawing/2014/main" id="{928195A0-1B8C-483C-8098-0B09E0DF56CF}"/>
              </a:ext>
            </a:extLst>
          </p:cNvPr>
          <p:cNvSpPr txBox="1"/>
          <p:nvPr/>
        </p:nvSpPr>
        <p:spPr>
          <a:xfrm>
            <a:off x="337751" y="3055367"/>
            <a:ext cx="11516496" cy="74892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KYS için gerekli kaynak sağlanıyor mu?</a:t>
            </a:r>
            <a:endParaRPr lang="tr-TR" dirty="0">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rPr>
              <a:t>İlgili Birim/Makam: (Üst Yönetim, Bölge </a:t>
            </a:r>
            <a:r>
              <a:rPr lang="tr-TR" b="1" spc="-10" dirty="0" err="1">
                <a:solidFill>
                  <a:srgbClr val="0070C0"/>
                </a:solidFill>
                <a:effectLst/>
                <a:latin typeface="Times New Roman" panose="02020603050405020304" pitchFamily="18" charset="0"/>
                <a:ea typeface="Times New Roman" panose="02020603050405020304" pitchFamily="18" charset="0"/>
              </a:rPr>
              <a:t>Müdürü,Tapu</a:t>
            </a:r>
            <a:r>
              <a:rPr lang="tr-TR" b="1" spc="-10" dirty="0">
                <a:solidFill>
                  <a:srgbClr val="0070C0"/>
                </a:solidFill>
                <a:effectLst/>
                <a:latin typeface="Times New Roman" panose="02020603050405020304" pitchFamily="18" charset="0"/>
                <a:ea typeface="Times New Roman" panose="02020603050405020304" pitchFamily="18" charset="0"/>
              </a:rPr>
              <a:t> Müdürü ve Kadastro Müdürü)</a:t>
            </a:r>
            <a:endParaRPr lang="tr-TR" b="1" dirty="0">
              <a:solidFill>
                <a:srgbClr val="0070C0"/>
              </a:solidFill>
              <a:effectLst/>
              <a:latin typeface="Times New Roman" panose="02020603050405020304" pitchFamily="18" charset="0"/>
              <a:ea typeface="Times New Roman" panose="02020603050405020304" pitchFamily="18" charset="0"/>
            </a:endParaRPr>
          </a:p>
        </p:txBody>
      </p:sp>
      <p:sp>
        <p:nvSpPr>
          <p:cNvPr id="14" name="Metin kutusu 13">
            <a:extLst>
              <a:ext uri="{FF2B5EF4-FFF2-40B4-BE49-F238E27FC236}">
                <a16:creationId xmlns:a16="http://schemas.microsoft.com/office/drawing/2014/main" id="{638280A7-F710-47E2-901A-5350A7FECE51}"/>
              </a:ext>
            </a:extLst>
          </p:cNvPr>
          <p:cNvSpPr txBox="1"/>
          <p:nvPr/>
        </p:nvSpPr>
        <p:spPr>
          <a:xfrm>
            <a:off x="337751" y="3785491"/>
            <a:ext cx="11516496" cy="748923"/>
          </a:xfrm>
          <a:prstGeom prst="rect">
            <a:avLst/>
          </a:prstGeom>
          <a:noFill/>
        </p:spPr>
        <p:txBody>
          <a:bodyPr wrap="square">
            <a:spAutoFit/>
          </a:bodyPr>
          <a:lstStyle/>
          <a:p>
            <a:pPr algn="just">
              <a:spcAft>
                <a:spcPts val="800"/>
              </a:spcAft>
              <a:tabLst>
                <a:tab pos="760730" algn="l"/>
              </a:tabLst>
            </a:pPr>
            <a:r>
              <a:rPr lang="tr-TR" b="1" spc="-1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KYS’ne</a:t>
            </a: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katkı sağlayacak kişiler görevlendiriliyor mu? Yeterli destek sağlanıyor mu?</a:t>
            </a:r>
            <a:endParaRPr lang="tr-TR" dirty="0">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rPr>
              <a:t>İlgili Birim/Makam: (Üst Yönetim, Bölge Müdürü)</a:t>
            </a:r>
            <a:endParaRPr lang="tr-TR" b="1" dirty="0">
              <a:solidFill>
                <a:srgbClr val="0070C0"/>
              </a:solidFill>
              <a:effectLst/>
              <a:latin typeface="Times New Roman" panose="02020603050405020304" pitchFamily="18" charset="0"/>
              <a:ea typeface="Times New Roman" panose="02020603050405020304" pitchFamily="18" charset="0"/>
            </a:endParaRPr>
          </a:p>
        </p:txBody>
      </p:sp>
      <p:sp>
        <p:nvSpPr>
          <p:cNvPr id="3" name="Metin kutusu 2">
            <a:extLst>
              <a:ext uri="{FF2B5EF4-FFF2-40B4-BE49-F238E27FC236}">
                <a16:creationId xmlns:a16="http://schemas.microsoft.com/office/drawing/2014/main" id="{DF890847-F647-4F8E-8F11-4F7C24FF7203}"/>
              </a:ext>
            </a:extLst>
          </p:cNvPr>
          <p:cNvSpPr txBox="1"/>
          <p:nvPr/>
        </p:nvSpPr>
        <p:spPr>
          <a:xfrm>
            <a:off x="337751" y="4505177"/>
            <a:ext cx="11584283" cy="1025922"/>
          </a:xfrm>
          <a:prstGeom prst="rect">
            <a:avLst/>
          </a:prstGeom>
          <a:noFill/>
        </p:spPr>
        <p:txBody>
          <a:bodyPr wrap="square">
            <a:spAutoFit/>
          </a:bodyPr>
          <a:lstStyle/>
          <a:p>
            <a:pPr marL="951230" indent="-647700" algn="just">
              <a:tabLst>
                <a:tab pos="627380" algn="l"/>
              </a:tabLst>
            </a:pPr>
            <a:r>
              <a:rPr lang="tr-TR" b="1" dirty="0">
                <a:effectLst/>
                <a:latin typeface="Times New Roman" panose="02020603050405020304" pitchFamily="18" charset="0"/>
                <a:ea typeface="Times New Roman" panose="02020603050405020304" pitchFamily="18" charset="0"/>
              </a:rPr>
              <a:t>5.1.1 Müşteri Odağı</a:t>
            </a: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Müşteri ihtiyaçlarının tespit edilmesi ve ihtiyaçların karşılanması gerektiği taahhüt edilmekte midir?</a:t>
            </a: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rPr>
              <a:t>İlgili Birim/Makam: (Üst Yönetim, Bölge Müdürü)</a:t>
            </a:r>
            <a:endParaRPr lang="tr-TR" b="1" dirty="0">
              <a:solidFill>
                <a:srgbClr val="0070C0"/>
              </a:solidFill>
              <a:effectLst/>
              <a:latin typeface="Times New Roman" panose="02020603050405020304" pitchFamily="18" charset="0"/>
              <a:ea typeface="Times New Roman" panose="02020603050405020304" pitchFamily="18" charset="0"/>
            </a:endParaRPr>
          </a:p>
        </p:txBody>
      </p:sp>
      <p:sp>
        <p:nvSpPr>
          <p:cNvPr id="4" name="Metin kutusu 3">
            <a:extLst>
              <a:ext uri="{FF2B5EF4-FFF2-40B4-BE49-F238E27FC236}">
                <a16:creationId xmlns:a16="http://schemas.microsoft.com/office/drawing/2014/main" id="{76E2EB74-16A8-D7E3-149E-23CB9FEB419E}"/>
              </a:ext>
            </a:extLst>
          </p:cNvPr>
          <p:cNvSpPr txBox="1"/>
          <p:nvPr/>
        </p:nvSpPr>
        <p:spPr>
          <a:xfrm>
            <a:off x="332782" y="5492312"/>
            <a:ext cx="11516498" cy="74892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Müşteri memnuniyetini nasıl ölçüyorsunuz?</a:t>
            </a: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rPr>
              <a:t>İlgili Birim/Makam: (Üst Yönetim, Bölge Müdürü)</a:t>
            </a:r>
            <a:endParaRPr lang="tr-TR" b="1" dirty="0">
              <a:solidFill>
                <a:srgbClr val="0070C0"/>
              </a:solidFill>
              <a:effectLst/>
              <a:latin typeface="Times New Roman" panose="02020603050405020304" pitchFamily="18" charset="0"/>
              <a:ea typeface="Times New Roman" panose="02020603050405020304" pitchFamily="18" charset="0"/>
            </a:endParaRPr>
          </a:p>
        </p:txBody>
      </p:sp>
      <p:sp>
        <p:nvSpPr>
          <p:cNvPr id="8" name="Başlık 1">
            <a:extLst>
              <a:ext uri="{FF2B5EF4-FFF2-40B4-BE49-F238E27FC236}">
                <a16:creationId xmlns:a16="http://schemas.microsoft.com/office/drawing/2014/main" id="{DDFE0E1B-3D70-4D89-C4A3-93F242C2F709}"/>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109208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45875A-CF8A-DC4D-8DEF-958EF3185420}"/>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
        <p:nvSpPr>
          <p:cNvPr id="11" name="Metin kutusu 10">
            <a:extLst>
              <a:ext uri="{FF2B5EF4-FFF2-40B4-BE49-F238E27FC236}">
                <a16:creationId xmlns:a16="http://schemas.microsoft.com/office/drawing/2014/main" id="{12E2AD4B-54E2-4CC0-B3EB-B4D5BCE54600}"/>
              </a:ext>
            </a:extLst>
          </p:cNvPr>
          <p:cNvSpPr txBox="1"/>
          <p:nvPr/>
        </p:nvSpPr>
        <p:spPr>
          <a:xfrm>
            <a:off x="271676" y="599912"/>
            <a:ext cx="11563271" cy="585673"/>
          </a:xfrm>
          <a:prstGeom prst="rect">
            <a:avLst/>
          </a:prstGeom>
          <a:noFill/>
        </p:spPr>
        <p:txBody>
          <a:bodyPr wrap="square">
            <a:spAutoFit/>
          </a:bodyPr>
          <a:lstStyle/>
          <a:p>
            <a:pPr algn="just">
              <a:lnSpc>
                <a:spcPts val="1470"/>
              </a:lnSpc>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Hizmet kalitesini etkileyen risk ve fırsatlar ile müşteri memnuniyetinin nasıl artırılması gerektiği belirlenmiş mi?</a:t>
            </a:r>
            <a:endParaRPr lang="tr-TR"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ts val="1470"/>
              </a:lnSpc>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rPr>
              <a:t>İlgili Birim/Makam: (Üst Yönetim, Bölge Müdürü)</a:t>
            </a:r>
            <a:endParaRPr lang="tr-TR" b="1" dirty="0">
              <a:solidFill>
                <a:srgbClr val="0070C0"/>
              </a:solidFill>
              <a:effectLst/>
              <a:latin typeface="Times New Roman" panose="02020603050405020304" pitchFamily="18" charset="0"/>
              <a:ea typeface="Times New Roman" panose="02020603050405020304" pitchFamily="18" charset="0"/>
            </a:endParaRPr>
          </a:p>
        </p:txBody>
      </p:sp>
      <p:sp>
        <p:nvSpPr>
          <p:cNvPr id="13" name="Metin kutusu 12">
            <a:extLst>
              <a:ext uri="{FF2B5EF4-FFF2-40B4-BE49-F238E27FC236}">
                <a16:creationId xmlns:a16="http://schemas.microsoft.com/office/drawing/2014/main" id="{154A3968-5EC0-452F-BABA-6B678EEB8B5B}"/>
              </a:ext>
            </a:extLst>
          </p:cNvPr>
          <p:cNvSpPr txBox="1"/>
          <p:nvPr/>
        </p:nvSpPr>
        <p:spPr>
          <a:xfrm>
            <a:off x="271681" y="1633335"/>
            <a:ext cx="11563269" cy="1025922"/>
          </a:xfrm>
          <a:prstGeom prst="rect">
            <a:avLst/>
          </a:prstGeom>
          <a:noFill/>
        </p:spPr>
        <p:txBody>
          <a:bodyPr wrap="square">
            <a:spAutoFit/>
          </a:bodyPr>
          <a:lstStyle/>
          <a:p>
            <a:pPr marL="951230" indent="-647700" algn="just">
              <a:tabLst>
                <a:tab pos="627380" algn="l"/>
              </a:tabLst>
            </a:pPr>
            <a:r>
              <a:rPr lang="tr-TR" b="1" dirty="0">
                <a:effectLst/>
                <a:latin typeface="Times New Roman" panose="02020603050405020304" pitchFamily="18" charset="0"/>
                <a:ea typeface="Times New Roman" panose="02020603050405020304" pitchFamily="18" charset="0"/>
              </a:rPr>
              <a:t>5.2 Politika</a:t>
            </a: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Kalite </a:t>
            </a:r>
            <a:r>
              <a:rPr lang="tr-TR" b="1" spc="-1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Politikası’nın</a:t>
            </a: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uygulanması ve sürekliliğinin sağlanması için neler yapılmaktadır?</a:t>
            </a:r>
            <a:endParaRPr lang="tr-TR" dirty="0">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rPr>
              <a:t>İlgili Birim/Makam: (Üst Yönetim, Bölge Müdürü)</a:t>
            </a:r>
            <a:endParaRPr lang="tr-TR" b="1" dirty="0">
              <a:solidFill>
                <a:srgbClr val="0070C0"/>
              </a:solidFill>
              <a:effectLst/>
              <a:latin typeface="Times New Roman" panose="02020603050405020304" pitchFamily="18" charset="0"/>
              <a:ea typeface="Times New Roman" panose="02020603050405020304" pitchFamily="18" charset="0"/>
            </a:endParaRPr>
          </a:p>
        </p:txBody>
      </p:sp>
      <p:sp>
        <p:nvSpPr>
          <p:cNvPr id="15" name="Metin kutusu 14">
            <a:extLst>
              <a:ext uri="{FF2B5EF4-FFF2-40B4-BE49-F238E27FC236}">
                <a16:creationId xmlns:a16="http://schemas.microsoft.com/office/drawing/2014/main" id="{405E8AF0-E933-43DC-A3C7-4FC5D3DC04E4}"/>
              </a:ext>
            </a:extLst>
          </p:cNvPr>
          <p:cNvSpPr txBox="1"/>
          <p:nvPr/>
        </p:nvSpPr>
        <p:spPr>
          <a:xfrm>
            <a:off x="271674" y="2815882"/>
            <a:ext cx="11563272" cy="74892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Kalite Politikası çalışanlara ve müşterilere nasıl iletilmektedir?</a:t>
            </a: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rPr>
              <a:t>İlgili Birim/Makam: (Üst Yönetim, Bölge </a:t>
            </a:r>
            <a:r>
              <a:rPr lang="tr-TR" b="1" spc="-10" dirty="0" err="1">
                <a:solidFill>
                  <a:srgbClr val="0070C0"/>
                </a:solidFill>
                <a:effectLst/>
                <a:latin typeface="Times New Roman" panose="02020603050405020304" pitchFamily="18" charset="0"/>
                <a:ea typeface="Times New Roman" panose="02020603050405020304" pitchFamily="18" charset="0"/>
              </a:rPr>
              <a:t>Müdürü,Tapu</a:t>
            </a:r>
            <a:r>
              <a:rPr lang="tr-TR" b="1" spc="-10" dirty="0">
                <a:solidFill>
                  <a:srgbClr val="0070C0"/>
                </a:solidFill>
                <a:effectLst/>
                <a:latin typeface="Times New Roman" panose="02020603050405020304" pitchFamily="18" charset="0"/>
                <a:ea typeface="Times New Roman" panose="02020603050405020304" pitchFamily="18" charset="0"/>
              </a:rPr>
              <a:t> Müdürü ve Kadastro Müdürü)</a:t>
            </a:r>
            <a:endParaRPr lang="tr-TR" b="1" dirty="0">
              <a:solidFill>
                <a:srgbClr val="0070C0"/>
              </a:solidFill>
              <a:effectLst/>
              <a:latin typeface="Times New Roman" panose="02020603050405020304" pitchFamily="18" charset="0"/>
              <a:ea typeface="Times New Roman" panose="02020603050405020304" pitchFamily="18" charset="0"/>
            </a:endParaRPr>
          </a:p>
        </p:txBody>
      </p:sp>
      <p:sp>
        <p:nvSpPr>
          <p:cNvPr id="17" name="Metin kutusu 16">
            <a:extLst>
              <a:ext uri="{FF2B5EF4-FFF2-40B4-BE49-F238E27FC236}">
                <a16:creationId xmlns:a16="http://schemas.microsoft.com/office/drawing/2014/main" id="{0F275277-6D23-4E40-85DC-8795C272A754}"/>
              </a:ext>
            </a:extLst>
          </p:cNvPr>
          <p:cNvSpPr txBox="1"/>
          <p:nvPr/>
        </p:nvSpPr>
        <p:spPr>
          <a:xfrm>
            <a:off x="271677" y="3878056"/>
            <a:ext cx="11563273" cy="1025922"/>
          </a:xfrm>
          <a:prstGeom prst="rect">
            <a:avLst/>
          </a:prstGeom>
          <a:noFill/>
        </p:spPr>
        <p:txBody>
          <a:bodyPr wrap="square">
            <a:spAutoFit/>
          </a:bodyPr>
          <a:lstStyle/>
          <a:p>
            <a:pPr marL="951230" indent="-647700" algn="just">
              <a:tabLst>
                <a:tab pos="627380" algn="l"/>
              </a:tabLst>
            </a:pPr>
            <a:r>
              <a:rPr lang="tr-TR" b="1" dirty="0">
                <a:effectLst/>
                <a:latin typeface="Times New Roman" panose="02020603050405020304" pitchFamily="18" charset="0"/>
                <a:ea typeface="Times New Roman" panose="02020603050405020304" pitchFamily="18" charset="0"/>
              </a:rPr>
              <a:t>5.3 Görev, Yetki ve Sorumluluklar</a:t>
            </a: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Görev tanımları belirlenmiş mi ve personele duyurulmuş mu?</a:t>
            </a: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rPr>
              <a:t>İlgili Birim/Makam: (Üst Yönetim, Bölge </a:t>
            </a:r>
            <a:r>
              <a:rPr lang="tr-TR" b="1" spc="-10" dirty="0" err="1">
                <a:solidFill>
                  <a:srgbClr val="0070C0"/>
                </a:solidFill>
                <a:effectLst/>
                <a:latin typeface="Times New Roman" panose="02020603050405020304" pitchFamily="18" charset="0"/>
                <a:ea typeface="Times New Roman" panose="02020603050405020304" pitchFamily="18" charset="0"/>
              </a:rPr>
              <a:t>Müdürü,Tapu</a:t>
            </a:r>
            <a:r>
              <a:rPr lang="tr-TR" b="1" spc="-10" dirty="0">
                <a:solidFill>
                  <a:srgbClr val="0070C0"/>
                </a:solidFill>
                <a:effectLst/>
                <a:latin typeface="Times New Roman" panose="02020603050405020304" pitchFamily="18" charset="0"/>
                <a:ea typeface="Times New Roman" panose="02020603050405020304" pitchFamily="18" charset="0"/>
              </a:rPr>
              <a:t> Müdürü ve Kadastro Müdürü)</a:t>
            </a:r>
            <a:endParaRPr lang="tr-TR" b="1" dirty="0">
              <a:solidFill>
                <a:srgbClr val="0070C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48653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45875A-CF8A-DC4D-8DEF-958EF3185420}"/>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
        <p:nvSpPr>
          <p:cNvPr id="19" name="Metin kutusu 18">
            <a:extLst>
              <a:ext uri="{FF2B5EF4-FFF2-40B4-BE49-F238E27FC236}">
                <a16:creationId xmlns:a16="http://schemas.microsoft.com/office/drawing/2014/main" id="{8685BF66-D78B-4D48-AA6E-E6A2F2669A84}"/>
              </a:ext>
            </a:extLst>
          </p:cNvPr>
          <p:cNvSpPr txBox="1"/>
          <p:nvPr/>
        </p:nvSpPr>
        <p:spPr>
          <a:xfrm>
            <a:off x="271676" y="659670"/>
            <a:ext cx="11563268" cy="2091342"/>
          </a:xfrm>
          <a:prstGeom prst="rect">
            <a:avLst/>
          </a:prstGeom>
          <a:noFill/>
        </p:spPr>
        <p:txBody>
          <a:bodyPr wrap="square">
            <a:spAutoFit/>
          </a:bodyPr>
          <a:lstStyle/>
          <a:p>
            <a:pPr marL="951230" indent="-647700" algn="just">
              <a:tabLst>
                <a:tab pos="627380" algn="l"/>
              </a:tabLst>
            </a:pPr>
            <a:r>
              <a:rPr lang="tr-TR" b="1" dirty="0">
                <a:effectLst/>
                <a:latin typeface="Times New Roman" panose="02020603050405020304" pitchFamily="18" charset="0"/>
                <a:ea typeface="Times New Roman" panose="02020603050405020304" pitchFamily="18" charset="0"/>
              </a:rPr>
              <a:t>6. PLANLAMA:</a:t>
            </a:r>
          </a:p>
          <a:p>
            <a:pPr marL="951230" indent="-647700" algn="just">
              <a:tabLst>
                <a:tab pos="627380" algn="l"/>
              </a:tabLst>
            </a:pPr>
            <a:r>
              <a:rPr lang="tr-TR" b="1" dirty="0">
                <a:effectLst/>
                <a:latin typeface="Times New Roman" panose="02020603050405020304" pitchFamily="18" charset="0"/>
                <a:ea typeface="Times New Roman" panose="02020603050405020304" pitchFamily="18" charset="0"/>
              </a:rPr>
              <a:t>6.1 Risk ve Fırsatları Belirleme</a:t>
            </a:r>
          </a:p>
          <a:p>
            <a:pPr marL="951230" indent="-647700" algn="just">
              <a:tabLst>
                <a:tab pos="627380" algn="l"/>
              </a:tabLst>
            </a:pPr>
            <a:endParaRPr lang="tr-TR" b="1" dirty="0">
              <a:effectLst/>
              <a:latin typeface="Times New Roman" panose="02020603050405020304" pitchFamily="18" charset="0"/>
              <a:ea typeface="Times New Roman" panose="02020603050405020304" pitchFamily="18" charset="0"/>
            </a:endParaRPr>
          </a:p>
          <a:p>
            <a:pPr algn="just">
              <a:lnSpc>
                <a:spcPts val="1470"/>
              </a:lnSpc>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Kurumda iç ve dış hususlar, paydaşların ihtiyaç ve beklentileri göz önüne alınarak risk ve fırsatlar belirlenmiş mi?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470"/>
              </a:lnSpc>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3270885"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Kurumun risk ve fırsatları ; SWOT (GZFT) ve PESTLE Analizi ile belirlenmiş ve (2019-2023) Stratejik Plan’da yer almaktadır.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Metin kutusu 20">
            <a:extLst>
              <a:ext uri="{FF2B5EF4-FFF2-40B4-BE49-F238E27FC236}">
                <a16:creationId xmlns:a16="http://schemas.microsoft.com/office/drawing/2014/main" id="{FB5D762D-4398-4D67-AE8D-46313500A8DF}"/>
              </a:ext>
            </a:extLst>
          </p:cNvPr>
          <p:cNvSpPr txBox="1"/>
          <p:nvPr/>
        </p:nvSpPr>
        <p:spPr>
          <a:xfrm>
            <a:off x="184596" y="2981026"/>
            <a:ext cx="11563268" cy="1174296"/>
          </a:xfrm>
          <a:prstGeom prst="rect">
            <a:avLst/>
          </a:prstGeom>
          <a:noFill/>
        </p:spPr>
        <p:txBody>
          <a:bodyPr wrap="square">
            <a:spAutoFit/>
          </a:bodyPr>
          <a:lstStyle/>
          <a:p>
            <a:pPr algn="just">
              <a:lnSpc>
                <a:spcPts val="1470"/>
              </a:lnSpc>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Risk Yönetim Prosedürü biliniyor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470"/>
              </a:lnSpc>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Kalite Birim Sorumluları)</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470"/>
              </a:lnSpc>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Risk Yönetim Prosedürüne Kurum web sitesi KYS Dokümanları bölümünden  ulaşılabilmektedir.</a:t>
            </a:r>
          </a:p>
          <a:p>
            <a:pPr algn="just">
              <a:lnSpc>
                <a:spcPts val="1470"/>
              </a:lnSpc>
              <a:spcAft>
                <a:spcPts val="800"/>
              </a:spcAft>
              <a:tabLst>
                <a:tab pos="760730" algn="l"/>
              </a:tabLst>
            </a:pPr>
            <a:r>
              <a:rPr lang="tr-TR"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https://kaliteyonetimsistemi.tkgm.gov.tr/KYSDokumanlar.aspx?Id=21</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Metin kutusu 2">
            <a:extLst>
              <a:ext uri="{FF2B5EF4-FFF2-40B4-BE49-F238E27FC236}">
                <a16:creationId xmlns:a16="http://schemas.microsoft.com/office/drawing/2014/main" id="{C0588D03-0010-0755-EB79-11396662C6FE}"/>
              </a:ext>
            </a:extLst>
          </p:cNvPr>
          <p:cNvSpPr txBox="1"/>
          <p:nvPr/>
        </p:nvSpPr>
        <p:spPr>
          <a:xfrm>
            <a:off x="184602" y="4373012"/>
            <a:ext cx="11563262" cy="140551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Risk Yönetim Formu oluşturulmuş mu ve proseslere entegre mi?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Kalite Birim Sorumluları)</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KYS kapsamında hizmet  birimleri tarafından oluşturulan proseslere ait proses kartları ve bu proseslere bağlantılı olarak hazırlanan Risk Yönetim Formları kontrol edilecektir.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0903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etin kutusu 11">
            <a:extLst>
              <a:ext uri="{FF2B5EF4-FFF2-40B4-BE49-F238E27FC236}">
                <a16:creationId xmlns:a16="http://schemas.microsoft.com/office/drawing/2014/main" id="{B76A2484-9208-4A0B-835C-202E3E6B5FBC}"/>
              </a:ext>
            </a:extLst>
          </p:cNvPr>
          <p:cNvSpPr txBox="1"/>
          <p:nvPr/>
        </p:nvSpPr>
        <p:spPr>
          <a:xfrm>
            <a:off x="339993" y="857818"/>
            <a:ext cx="11512373" cy="2718693"/>
          </a:xfrm>
          <a:prstGeom prst="rect">
            <a:avLst/>
          </a:prstGeom>
          <a:noFill/>
        </p:spPr>
        <p:txBody>
          <a:bodyPr wrap="square">
            <a:spAutoFit/>
          </a:bodyPr>
          <a:lstStyle/>
          <a:p>
            <a:pPr algn="just">
              <a:spcAft>
                <a:spcPts val="800"/>
              </a:spcAft>
              <a:tabLst>
                <a:tab pos="760730" algn="l"/>
              </a:tabLs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6.2 Kalite amaçları ve Planlama</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KYS amaçları biliniyor mu? Hizmetlerin uygunluğuna ve müşteri memnuniyetini arttırmaya yönelik mi?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 Yönetim Temsilcilikleri)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Kurum gerçekleştirmiş olduğu analizler sonucunda ortaya çıkan tespitler ve ihtiyaçlar doğrultusunda misyon, vizyon ve temel değerlerine uygun olarak amaçlarını (2019-2023) Stratejik Plan’da belirlemiştir. Bu aynı zamanda </a:t>
            </a:r>
            <a:r>
              <a:rPr lang="tr-TR" dirty="0" err="1">
                <a:effectLst/>
                <a:latin typeface="Times New Roman" panose="02020603050405020304" pitchFamily="18" charset="0"/>
                <a:ea typeface="Calibri" panose="020F0502020204030204" pitchFamily="34" charset="0"/>
                <a:cs typeface="Times New Roman" panose="02020603050405020304" pitchFamily="18" charset="0"/>
              </a:rPr>
              <a:t>KYS’nin</a:t>
            </a:r>
            <a:r>
              <a:rPr lang="tr-TR" dirty="0">
                <a:effectLst/>
                <a:latin typeface="Times New Roman" panose="02020603050405020304" pitchFamily="18" charset="0"/>
                <a:ea typeface="Calibri" panose="020F0502020204030204" pitchFamily="34" charset="0"/>
                <a:cs typeface="Times New Roman" panose="02020603050405020304" pitchFamily="18" charset="0"/>
              </a:rPr>
              <a:t> de amaçları olarak tayin edilmiştir.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err="1">
                <a:effectLst/>
                <a:latin typeface="Times New Roman" panose="02020603050405020304" pitchFamily="18" charset="0"/>
                <a:ea typeface="Calibri" panose="020F0502020204030204" pitchFamily="34" charset="0"/>
                <a:cs typeface="Times New Roman" panose="02020603050405020304" pitchFamily="18" charset="0"/>
              </a:rPr>
              <a:t>KYS’nin</a:t>
            </a:r>
            <a:r>
              <a:rPr lang="tr-TR" dirty="0">
                <a:effectLst/>
                <a:latin typeface="Times New Roman" panose="02020603050405020304" pitchFamily="18" charset="0"/>
                <a:ea typeface="Calibri" panose="020F0502020204030204" pitchFamily="34" charset="0"/>
                <a:cs typeface="Times New Roman" panose="02020603050405020304" pitchFamily="18" charset="0"/>
              </a:rPr>
              <a:t> amaçları personel tarafından biliniyor mu? Yönetim Temsilcilikleri bu amaçların bilinmesi yeterli bilgilendirme yapmakta mıdır? Tetkiklerde bunlar sorgulanacaktır.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Metin kutusu 13">
            <a:extLst>
              <a:ext uri="{FF2B5EF4-FFF2-40B4-BE49-F238E27FC236}">
                <a16:creationId xmlns:a16="http://schemas.microsoft.com/office/drawing/2014/main" id="{A8C43287-CC60-40D8-9033-F1EBDEAB7FE9}"/>
              </a:ext>
            </a:extLst>
          </p:cNvPr>
          <p:cNvSpPr txBox="1"/>
          <p:nvPr/>
        </p:nvSpPr>
        <p:spPr>
          <a:xfrm>
            <a:off x="339993" y="3852538"/>
            <a:ext cx="11512373" cy="74892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Kalite amaçlarına ulaşmak için kimin sorumlu olduğu, strateji ve süreyi içeren bir planlama yapılmış mı?</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Teşkilat Yönetim Temsilciliği)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Metin kutusu 15">
            <a:extLst>
              <a:ext uri="{FF2B5EF4-FFF2-40B4-BE49-F238E27FC236}">
                <a16:creationId xmlns:a16="http://schemas.microsoft.com/office/drawing/2014/main" id="{A3D7DD2E-C19A-436D-88CD-29AC4DC29D1A}"/>
              </a:ext>
            </a:extLst>
          </p:cNvPr>
          <p:cNvSpPr txBox="1"/>
          <p:nvPr/>
        </p:nvSpPr>
        <p:spPr>
          <a:xfrm>
            <a:off x="339993" y="4890283"/>
            <a:ext cx="11512373" cy="1025922"/>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KYS değişikliklerinin planlanmasını ve uygulanmasını nasıl yapıyorsunuz ?(Org. değişikliği, hizmet türleri, İş Akışı, Proses ve risk yönetimi değişikliği gibi)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Başlık 1">
            <a:extLst>
              <a:ext uri="{FF2B5EF4-FFF2-40B4-BE49-F238E27FC236}">
                <a16:creationId xmlns:a16="http://schemas.microsoft.com/office/drawing/2014/main" id="{08030642-5986-E40B-6E16-31173EED9270}"/>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2761696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7D1CCC8F-2FDE-4930-8A63-C5D7F05465E4}"/>
              </a:ext>
            </a:extLst>
          </p:cNvPr>
          <p:cNvSpPr txBox="1"/>
          <p:nvPr/>
        </p:nvSpPr>
        <p:spPr>
          <a:xfrm>
            <a:off x="271678" y="607521"/>
            <a:ext cx="11563273" cy="1508105"/>
          </a:xfrm>
          <a:prstGeom prst="rect">
            <a:avLst/>
          </a:prstGeom>
          <a:noFill/>
        </p:spPr>
        <p:txBody>
          <a:bodyPr wrap="square">
            <a:spAutoFit/>
          </a:bodyPr>
          <a:lstStyle/>
          <a:p>
            <a:pPr algn="just">
              <a:spcAft>
                <a:spcPts val="800"/>
              </a:spcAft>
              <a:tabLst>
                <a:tab pos="760730" algn="l"/>
              </a:tabLs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7. DESTEK</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7.1 Kaynaklar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KYS’nin</a:t>
            </a: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etkili bir şekilde işletilmesi için yeterli ve nitelikli personel görevlendirilmiş mi?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 Yönetim Temsilcilikleri)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Metin kutusu 10">
            <a:extLst>
              <a:ext uri="{FF2B5EF4-FFF2-40B4-BE49-F238E27FC236}">
                <a16:creationId xmlns:a16="http://schemas.microsoft.com/office/drawing/2014/main" id="{93648590-2435-4FF2-9AD3-EFB95E6845F5}"/>
              </a:ext>
            </a:extLst>
          </p:cNvPr>
          <p:cNvSpPr txBox="1"/>
          <p:nvPr/>
        </p:nvSpPr>
        <p:spPr>
          <a:xfrm>
            <a:off x="271677" y="2027186"/>
            <a:ext cx="11563273" cy="74892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Hizmet Birimleri için gerekli bina, ekipman, makine, teçhizat, donanım, yazılım, taşıt vd. ihtiyaçlar sağlanmış mı?</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 Yönetim Temsilcilikleri)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Metin kutusu 12">
            <a:extLst>
              <a:ext uri="{FF2B5EF4-FFF2-40B4-BE49-F238E27FC236}">
                <a16:creationId xmlns:a16="http://schemas.microsoft.com/office/drawing/2014/main" id="{F7C578D0-B3E6-44D2-8983-DAC74A87B3C2}"/>
              </a:ext>
            </a:extLst>
          </p:cNvPr>
          <p:cNvSpPr txBox="1"/>
          <p:nvPr/>
        </p:nvSpPr>
        <p:spPr>
          <a:xfrm>
            <a:off x="271678" y="2796533"/>
            <a:ext cx="11563272" cy="1405513"/>
          </a:xfrm>
          <a:prstGeom prst="rect">
            <a:avLst/>
          </a:prstGeom>
          <a:noFill/>
        </p:spPr>
        <p:txBody>
          <a:bodyPr wrap="square">
            <a:spAutoFit/>
          </a:bodyPr>
          <a:lstStyle/>
          <a:p>
            <a:pPr algn="just">
              <a:spcAft>
                <a:spcPts val="800"/>
              </a:spcAft>
              <a:tabLst>
                <a:tab pos="760730" algn="l"/>
              </a:tabLs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Proseslerin İşletimi İçin Çevre</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Personel ve hizmet sunumu için uygun bir çevre sağlanmış mı?(çalışma ortamı ve koşulları, tertip ve düzen, aydınlatma, ısıtma, hijyen, stres faktörleri, iş barışının sağlanması vs.)</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 Yönetim Temsilcilikleri)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Metin kutusu 14">
            <a:extLst>
              <a:ext uri="{FF2B5EF4-FFF2-40B4-BE49-F238E27FC236}">
                <a16:creationId xmlns:a16="http://schemas.microsoft.com/office/drawing/2014/main" id="{8D114C53-CE6F-4040-B2BA-99928762B151}"/>
              </a:ext>
            </a:extLst>
          </p:cNvPr>
          <p:cNvSpPr txBox="1"/>
          <p:nvPr/>
        </p:nvSpPr>
        <p:spPr>
          <a:xfrm>
            <a:off x="271677" y="4151287"/>
            <a:ext cx="11563273" cy="1128514"/>
          </a:xfrm>
          <a:prstGeom prst="rect">
            <a:avLst/>
          </a:prstGeom>
          <a:noFill/>
        </p:spPr>
        <p:txBody>
          <a:bodyPr wrap="square">
            <a:spAutoFit/>
          </a:bodyPr>
          <a:lstStyle/>
          <a:p>
            <a:pPr algn="just">
              <a:spcAft>
                <a:spcPts val="800"/>
              </a:spcAft>
              <a:tabLst>
                <a:tab pos="760730" algn="l"/>
              </a:tabLs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Kaynakların İzlenmesi ve Ölçümü</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Kurumda, hizmet üretimi için kullanılan ölçüm teçhizatı için kalibrasyon faaliyeti yapılmakta mı?</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(Bölge Müdürlükleri ve Kadastro Müdürlükleri)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Metin kutusu 16">
            <a:extLst>
              <a:ext uri="{FF2B5EF4-FFF2-40B4-BE49-F238E27FC236}">
                <a16:creationId xmlns:a16="http://schemas.microsoft.com/office/drawing/2014/main" id="{3C66FA45-A117-48DF-A79F-168D399D7BF1}"/>
              </a:ext>
            </a:extLst>
          </p:cNvPr>
          <p:cNvSpPr txBox="1"/>
          <p:nvPr/>
        </p:nvSpPr>
        <p:spPr>
          <a:xfrm>
            <a:off x="271677" y="5193120"/>
            <a:ext cx="11563273" cy="1025922"/>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Ölçüm teçhizatlarının periyodik bakımları nasıl yapılmakta, kullanıcılar ölçüm sonuçlarını yorumlayabiliyor mu? Kalibrasyon ve periyodik bakım kayıtları </a:t>
            </a:r>
            <a:r>
              <a:rPr lang="tr-TR" b="1" spc="-1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ediliyor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(Bölge Müdürlükleri ve Kadastro Müdürlükleri)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Başlık 1">
            <a:extLst>
              <a:ext uri="{FF2B5EF4-FFF2-40B4-BE49-F238E27FC236}">
                <a16:creationId xmlns:a16="http://schemas.microsoft.com/office/drawing/2014/main" id="{018968E5-1C79-D552-5C9B-9363DAE2856A}"/>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169184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3B396872-08D0-EABF-AB97-9E52D1CBD8AE}"/>
              </a:ext>
            </a:extLst>
          </p:cNvPr>
          <p:cNvSpPr txBox="1"/>
          <p:nvPr/>
        </p:nvSpPr>
        <p:spPr>
          <a:xfrm>
            <a:off x="876693" y="2000194"/>
            <a:ext cx="10424581" cy="1938992"/>
          </a:xfrm>
          <a:prstGeom prst="rect">
            <a:avLst/>
          </a:prstGeom>
          <a:noFill/>
        </p:spPr>
        <p:txBody>
          <a:bodyPr wrap="square">
            <a:spAutoFit/>
          </a:bodyPr>
          <a:lstStyle/>
          <a:p>
            <a:r>
              <a:rPr lang="tr-TR" sz="2000" b="1" dirty="0">
                <a:solidFill>
                  <a:srgbClr val="FF0000"/>
                </a:solidFill>
                <a:latin typeface="Times New Roman" panose="02020603050405020304" pitchFamily="18" charset="0"/>
                <a:cs typeface="Times New Roman" panose="02020603050405020304" pitchFamily="18" charset="0"/>
              </a:rPr>
              <a:t>KALİTE NEDİR ?</a:t>
            </a:r>
          </a:p>
          <a:p>
            <a:endParaRPr lang="tr-TR" sz="2000" b="1" dirty="0">
              <a:solidFill>
                <a:srgbClr val="FF000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b="1" dirty="0">
                <a:solidFill>
                  <a:schemeClr val="tx1"/>
                </a:solidFill>
                <a:latin typeface="Times New Roman" panose="02020603050405020304" pitchFamily="18" charset="0"/>
                <a:cs typeface="Times New Roman" panose="02020603050405020304" pitchFamily="18" charset="0"/>
              </a:rPr>
              <a:t>MÜŞTERİ MEMNUNİYETİ ( İÇ VE DIŞ)</a:t>
            </a:r>
          </a:p>
          <a:p>
            <a:pPr marL="342900" indent="-342900">
              <a:buFont typeface="Wingdings" panose="05000000000000000000" pitchFamily="2" charset="2"/>
              <a:buChar char="Ø"/>
            </a:pPr>
            <a:r>
              <a:rPr lang="tr-TR" sz="2000" b="1" dirty="0">
                <a:solidFill>
                  <a:schemeClr val="tx1"/>
                </a:solidFill>
                <a:latin typeface="Times New Roman" panose="02020603050405020304" pitchFamily="18" charset="0"/>
                <a:cs typeface="Times New Roman" panose="02020603050405020304" pitchFamily="18" charset="0"/>
              </a:rPr>
              <a:t>AMAÇ VE İSTEKLERE UYGUNLUK</a:t>
            </a:r>
          </a:p>
          <a:p>
            <a:pPr marL="342900" indent="-342900">
              <a:buFont typeface="Wingdings" panose="05000000000000000000" pitchFamily="2" charset="2"/>
              <a:buChar char="Ø"/>
            </a:pPr>
            <a:r>
              <a:rPr lang="tr-TR" sz="2000" b="1" dirty="0">
                <a:solidFill>
                  <a:schemeClr val="tx1"/>
                </a:solidFill>
                <a:latin typeface="Times New Roman" panose="02020603050405020304" pitchFamily="18" charset="0"/>
                <a:cs typeface="Times New Roman" panose="02020603050405020304" pitchFamily="18" charset="0"/>
              </a:rPr>
              <a:t>BİR ÜRÜN VEYA HİZMETİN BELİRLENEN VEYA OLABİLECEK İHTİYAÇLARI KARŞILAMA KABİLİYETİNE DAYANAN ÖZELLİKLERİN TOPLAMIDIR.</a:t>
            </a:r>
            <a:r>
              <a:rPr lang="tr-TR" sz="1800" b="1" dirty="0">
                <a:solidFill>
                  <a:schemeClr val="tx1"/>
                </a:solidFill>
                <a:latin typeface="Times New Roman" panose="02020603050405020304" pitchFamily="18" charset="0"/>
                <a:cs typeface="Times New Roman" panose="02020603050405020304" pitchFamily="18" charset="0"/>
              </a:rPr>
              <a:t> </a:t>
            </a:r>
          </a:p>
        </p:txBody>
      </p:sp>
      <p:sp>
        <p:nvSpPr>
          <p:cNvPr id="5" name="Metin kutusu 4">
            <a:extLst>
              <a:ext uri="{FF2B5EF4-FFF2-40B4-BE49-F238E27FC236}">
                <a16:creationId xmlns:a16="http://schemas.microsoft.com/office/drawing/2014/main" id="{C82894CB-0170-4A92-9150-86628A4EC681}"/>
              </a:ext>
            </a:extLst>
          </p:cNvPr>
          <p:cNvSpPr txBox="1"/>
          <p:nvPr/>
        </p:nvSpPr>
        <p:spPr>
          <a:xfrm>
            <a:off x="883709" y="3658905"/>
            <a:ext cx="10424581" cy="1323439"/>
          </a:xfrm>
          <a:prstGeom prst="rect">
            <a:avLst/>
          </a:prstGeom>
          <a:noFill/>
        </p:spPr>
        <p:txBody>
          <a:bodyPr wrap="square">
            <a:spAutoFit/>
          </a:bodyPr>
          <a:lstStyle/>
          <a:p>
            <a:endParaRPr lang="tr-TR" sz="2000" b="1" dirty="0">
              <a:solidFill>
                <a:srgbClr val="FF000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b="1" dirty="0">
                <a:solidFill>
                  <a:schemeClr val="tx1"/>
                </a:solidFill>
                <a:latin typeface="Times New Roman" panose="02020603050405020304" pitchFamily="18" charset="0"/>
                <a:cs typeface="Times New Roman" panose="02020603050405020304" pitchFamily="18" charset="0"/>
              </a:rPr>
              <a:t>İLK DEFADA YAPMAK</a:t>
            </a:r>
          </a:p>
          <a:p>
            <a:pPr marL="342900" indent="-342900">
              <a:buFont typeface="Wingdings" panose="05000000000000000000" pitchFamily="2" charset="2"/>
              <a:buChar char="Ø"/>
            </a:pPr>
            <a:r>
              <a:rPr lang="tr-TR" sz="2000" b="1" dirty="0">
                <a:solidFill>
                  <a:schemeClr val="tx1"/>
                </a:solidFill>
                <a:latin typeface="Times New Roman" panose="02020603050405020304" pitchFamily="18" charset="0"/>
                <a:cs typeface="Times New Roman" panose="02020603050405020304" pitchFamily="18" charset="0"/>
              </a:rPr>
              <a:t>HER DEFASINDA YAPMAK</a:t>
            </a:r>
          </a:p>
          <a:p>
            <a:pPr marL="342900" indent="-342900">
              <a:buFont typeface="Wingdings" panose="05000000000000000000" pitchFamily="2" charset="2"/>
              <a:buChar char="Ø"/>
            </a:pPr>
            <a:r>
              <a:rPr lang="tr-TR" sz="2000" b="1" dirty="0">
                <a:solidFill>
                  <a:schemeClr val="tx1"/>
                </a:solidFill>
                <a:latin typeface="Times New Roman" panose="02020603050405020304" pitchFamily="18" charset="0"/>
                <a:cs typeface="Times New Roman" panose="02020603050405020304" pitchFamily="18" charset="0"/>
              </a:rPr>
              <a:t>ZAMANINDA YAPMAK</a:t>
            </a:r>
            <a:endParaRPr lang="tr-TR" sz="1800" b="1" dirty="0">
              <a:solidFill>
                <a:schemeClr val="tx1"/>
              </a:solidFill>
              <a:latin typeface="Times New Roman" panose="02020603050405020304" pitchFamily="18" charset="0"/>
              <a:cs typeface="Times New Roman" panose="02020603050405020304" pitchFamily="18" charset="0"/>
            </a:endParaRPr>
          </a:p>
        </p:txBody>
      </p:sp>
      <p:sp>
        <p:nvSpPr>
          <p:cNvPr id="7" name="Metin kutusu 6">
            <a:extLst>
              <a:ext uri="{FF2B5EF4-FFF2-40B4-BE49-F238E27FC236}">
                <a16:creationId xmlns:a16="http://schemas.microsoft.com/office/drawing/2014/main" id="{EA7F3C13-B82A-4318-9009-73013C48C1A6}"/>
              </a:ext>
            </a:extLst>
          </p:cNvPr>
          <p:cNvSpPr txBox="1"/>
          <p:nvPr/>
        </p:nvSpPr>
        <p:spPr>
          <a:xfrm>
            <a:off x="3286217" y="5423944"/>
            <a:ext cx="4348579" cy="461665"/>
          </a:xfrm>
          <a:prstGeom prst="rect">
            <a:avLst/>
          </a:prstGeom>
          <a:noFill/>
        </p:spPr>
        <p:txBody>
          <a:bodyPr wrap="square">
            <a:spAutoFit/>
          </a:bodyPr>
          <a:lstStyle/>
          <a:p>
            <a:r>
              <a:rPr lang="tr-TR" sz="2400" b="1" dirty="0">
                <a:solidFill>
                  <a:srgbClr val="0070C0"/>
                </a:solidFill>
                <a:latin typeface="Calibri" panose="020F0502020204030204" pitchFamily="34" charset="0"/>
                <a:cs typeface="Calibri" panose="020F0502020204030204" pitchFamily="34" charset="0"/>
              </a:rPr>
              <a:t>YAPTIĞINI YAZ, YAZDIĞINI YAP.</a:t>
            </a:r>
            <a:endParaRPr lang="tr-TR" sz="2000" b="1" dirty="0">
              <a:solidFill>
                <a:srgbClr val="0070C0"/>
              </a:solidFill>
              <a:latin typeface="Calibri" panose="020F0502020204030204" pitchFamily="34" charset="0"/>
              <a:cs typeface="Calibri" panose="020F0502020204030204" pitchFamily="34" charset="0"/>
            </a:endParaRPr>
          </a:p>
        </p:txBody>
      </p:sp>
      <p:sp>
        <p:nvSpPr>
          <p:cNvPr id="8" name="Ok: Sağ 7">
            <a:extLst>
              <a:ext uri="{FF2B5EF4-FFF2-40B4-BE49-F238E27FC236}">
                <a16:creationId xmlns:a16="http://schemas.microsoft.com/office/drawing/2014/main" id="{335EFCBE-BC26-4195-9514-6E82DE92CBB1}"/>
              </a:ext>
            </a:extLst>
          </p:cNvPr>
          <p:cNvSpPr/>
          <p:nvPr/>
        </p:nvSpPr>
        <p:spPr>
          <a:xfrm>
            <a:off x="2618913" y="5601810"/>
            <a:ext cx="292963" cy="1775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Ok: Sağ 8">
            <a:extLst>
              <a:ext uri="{FF2B5EF4-FFF2-40B4-BE49-F238E27FC236}">
                <a16:creationId xmlns:a16="http://schemas.microsoft.com/office/drawing/2014/main" id="{4DDDD91C-FC3C-4D25-9741-C1CCE242284C}"/>
              </a:ext>
            </a:extLst>
          </p:cNvPr>
          <p:cNvSpPr/>
          <p:nvPr/>
        </p:nvSpPr>
        <p:spPr>
          <a:xfrm rot="10800000">
            <a:off x="7716174" y="5565999"/>
            <a:ext cx="292963" cy="1775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Başlık 1">
            <a:extLst>
              <a:ext uri="{FF2B5EF4-FFF2-40B4-BE49-F238E27FC236}">
                <a16:creationId xmlns:a16="http://schemas.microsoft.com/office/drawing/2014/main" id="{34FC7256-A4C4-A43E-4C13-0D517649F657}"/>
              </a:ext>
            </a:extLst>
          </p:cNvPr>
          <p:cNvSpPr txBox="1">
            <a:spLocks/>
          </p:cNvSpPr>
          <p:nvPr/>
        </p:nvSpPr>
        <p:spPr>
          <a:xfrm>
            <a:off x="271678" y="295730"/>
            <a:ext cx="11563272" cy="34428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000" b="1">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284306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etin kutusu 8">
            <a:extLst>
              <a:ext uri="{FF2B5EF4-FFF2-40B4-BE49-F238E27FC236}">
                <a16:creationId xmlns:a16="http://schemas.microsoft.com/office/drawing/2014/main" id="{55D4447C-46DE-441D-B6B8-DAB5786BA8D6}"/>
              </a:ext>
            </a:extLst>
          </p:cNvPr>
          <p:cNvSpPr txBox="1"/>
          <p:nvPr/>
        </p:nvSpPr>
        <p:spPr>
          <a:xfrm>
            <a:off x="271682" y="609489"/>
            <a:ext cx="11563270" cy="1025922"/>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Kurumda tecrübeli personelin bilgi birikimi, projelerden çıkarımlar, akademik çalışmalar ve eğitim, seminer, konferans vb. etkinliklerden kazanılan bilginin birikimi ve paylaşılması için bir yöntem uygulanmakta mıdır?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Teşkilatı, Bölge Müdürlükleri ve Yönetim Temsilcilikleri)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Metin kutusu 11">
            <a:extLst>
              <a:ext uri="{FF2B5EF4-FFF2-40B4-BE49-F238E27FC236}">
                <a16:creationId xmlns:a16="http://schemas.microsoft.com/office/drawing/2014/main" id="{FFC320F6-6308-4ABD-9F4A-B32EF526252E}"/>
              </a:ext>
            </a:extLst>
          </p:cNvPr>
          <p:cNvSpPr txBox="1"/>
          <p:nvPr/>
        </p:nvSpPr>
        <p:spPr>
          <a:xfrm>
            <a:off x="271681" y="1577006"/>
            <a:ext cx="11563269" cy="1128514"/>
          </a:xfrm>
          <a:prstGeom prst="rect">
            <a:avLst/>
          </a:prstGeom>
          <a:noFill/>
        </p:spPr>
        <p:txBody>
          <a:bodyPr wrap="square">
            <a:spAutoFit/>
          </a:bodyPr>
          <a:lstStyle/>
          <a:p>
            <a:pPr algn="just">
              <a:spcAft>
                <a:spcPts val="800"/>
              </a:spcAft>
              <a:tabLst>
                <a:tab pos="760730" algn="l"/>
              </a:tabLs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7.2 Yeterlilik</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Personelin yeterliliği nasıl belirlenmektedir?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(Personel </a:t>
            </a:r>
            <a:r>
              <a:rPr lang="tr-TR" b="1" spc="-1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Dai</a:t>
            </a: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Bşk.)</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Metin kutusu 13">
            <a:extLst>
              <a:ext uri="{FF2B5EF4-FFF2-40B4-BE49-F238E27FC236}">
                <a16:creationId xmlns:a16="http://schemas.microsoft.com/office/drawing/2014/main" id="{394E6691-5CF4-4EAA-9B75-5C0306569161}"/>
              </a:ext>
            </a:extLst>
          </p:cNvPr>
          <p:cNvSpPr txBox="1"/>
          <p:nvPr/>
        </p:nvSpPr>
        <p:spPr>
          <a:xfrm>
            <a:off x="271680" y="2639554"/>
            <a:ext cx="11563271" cy="74892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Personel yeterliliği için eğitimler nasıl yapılmaktadır? Onay mekanizmaları nelerdir?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(Personel </a:t>
            </a:r>
            <a:r>
              <a:rPr lang="tr-TR" b="1" spc="-1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Dai</a:t>
            </a: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Bşk.)</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Metin kutusu 15">
            <a:extLst>
              <a:ext uri="{FF2B5EF4-FFF2-40B4-BE49-F238E27FC236}">
                <a16:creationId xmlns:a16="http://schemas.microsoft.com/office/drawing/2014/main" id="{5F6084E9-AEF5-4E8A-BC13-08E78F63ED79}"/>
              </a:ext>
            </a:extLst>
          </p:cNvPr>
          <p:cNvSpPr txBox="1"/>
          <p:nvPr/>
        </p:nvSpPr>
        <p:spPr>
          <a:xfrm>
            <a:off x="271680" y="3302980"/>
            <a:ext cx="11563271" cy="74892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Gerçekleşen eğitimlere ait kayıtlar ve etkinlik değerlendirmeleri </a:t>
            </a:r>
            <a:r>
              <a:rPr lang="tr-TR" b="1" spc="-1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edilmekte midir?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(Personel </a:t>
            </a:r>
            <a:r>
              <a:rPr lang="tr-TR" b="1" spc="-1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Dai</a:t>
            </a: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Bşk. ve Bölge Müdürlükleri)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Metin kutusu 17">
            <a:extLst>
              <a:ext uri="{FF2B5EF4-FFF2-40B4-BE49-F238E27FC236}">
                <a16:creationId xmlns:a16="http://schemas.microsoft.com/office/drawing/2014/main" id="{B014BD4B-D6E3-4931-92C1-FA529787E923}"/>
              </a:ext>
            </a:extLst>
          </p:cNvPr>
          <p:cNvSpPr txBox="1"/>
          <p:nvPr/>
        </p:nvSpPr>
        <p:spPr>
          <a:xfrm>
            <a:off x="271679" y="4034085"/>
            <a:ext cx="11563269" cy="74892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Oryantasyon eğitimleri nasıl yapılmaktadır?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(Personel </a:t>
            </a:r>
            <a:r>
              <a:rPr lang="tr-TR" b="1" spc="-1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Dai</a:t>
            </a: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Bşk. ve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Metin kutusu 18">
            <a:extLst>
              <a:ext uri="{FF2B5EF4-FFF2-40B4-BE49-F238E27FC236}">
                <a16:creationId xmlns:a16="http://schemas.microsoft.com/office/drawing/2014/main" id="{63E83346-11BA-4512-81BA-A2674D000129}"/>
              </a:ext>
            </a:extLst>
          </p:cNvPr>
          <p:cNvSpPr txBox="1"/>
          <p:nvPr/>
        </p:nvSpPr>
        <p:spPr>
          <a:xfrm>
            <a:off x="271678" y="4706308"/>
            <a:ext cx="11563269" cy="74892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Personel alımları hangi kriter ve önceliklere göre yapılmaktadır?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(Personel </a:t>
            </a:r>
            <a:r>
              <a:rPr lang="tr-TR" b="1" spc="-1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Dai</a:t>
            </a: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Bşk.)</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Metin kutusu 20">
            <a:extLst>
              <a:ext uri="{FF2B5EF4-FFF2-40B4-BE49-F238E27FC236}">
                <a16:creationId xmlns:a16="http://schemas.microsoft.com/office/drawing/2014/main" id="{EA6F0802-1C9A-418D-8913-39A342B54848}"/>
              </a:ext>
            </a:extLst>
          </p:cNvPr>
          <p:cNvSpPr txBox="1"/>
          <p:nvPr/>
        </p:nvSpPr>
        <p:spPr>
          <a:xfrm>
            <a:off x="271681" y="5444939"/>
            <a:ext cx="11563265" cy="74892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İhtiyaç olduğunda kurum içi eğitim nasıl planlanmaktadır?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(Personel </a:t>
            </a:r>
            <a:r>
              <a:rPr lang="tr-TR" b="1" spc="-10"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Dai</a:t>
            </a: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Bşk.)</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Başlık 1">
            <a:extLst>
              <a:ext uri="{FF2B5EF4-FFF2-40B4-BE49-F238E27FC236}">
                <a16:creationId xmlns:a16="http://schemas.microsoft.com/office/drawing/2014/main" id="{4184FA55-0C89-E61F-0107-461088325D39}"/>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87027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etin kutusu 10">
            <a:extLst>
              <a:ext uri="{FF2B5EF4-FFF2-40B4-BE49-F238E27FC236}">
                <a16:creationId xmlns:a16="http://schemas.microsoft.com/office/drawing/2014/main" id="{B44905B8-A91F-476D-8172-446E3D07AE2E}"/>
              </a:ext>
            </a:extLst>
          </p:cNvPr>
          <p:cNvSpPr txBox="1"/>
          <p:nvPr/>
        </p:nvSpPr>
        <p:spPr>
          <a:xfrm>
            <a:off x="271678" y="533983"/>
            <a:ext cx="11563272" cy="2062103"/>
          </a:xfrm>
          <a:prstGeom prst="rect">
            <a:avLst/>
          </a:prstGeom>
          <a:noFill/>
        </p:spPr>
        <p:txBody>
          <a:bodyPr wrap="square">
            <a:spAutoFit/>
          </a:bodyPr>
          <a:lstStyle/>
          <a:p>
            <a:pPr algn="just">
              <a:spcAft>
                <a:spcPts val="800"/>
              </a:spcAft>
              <a:tabLst>
                <a:tab pos="760730" algn="l"/>
              </a:tabLst>
            </a:pPr>
            <a:r>
              <a:rPr lang="tr-TR" b="1" dirty="0">
                <a:effectLst/>
                <a:latin typeface="Times New Roman" panose="02020603050405020304" pitchFamily="18" charset="0"/>
                <a:ea typeface="Calibri" panose="020F0502020204030204" pitchFamily="34" charset="0"/>
                <a:cs typeface="Times New Roman" panose="02020603050405020304" pitchFamily="18" charset="0"/>
              </a:rPr>
              <a:t>7.3 Farkındalık</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Personele KYS farkındalığı sağlanmış mı?</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Strateji Geliştirme Daire Başkanlığı’nın öncelikli hedefi olarak; Kalite Politikası, amaç ve hedefleri, şartları, kurum vizyon, misyonu ve projeleri, web sitesi, </a:t>
            </a:r>
            <a:r>
              <a:rPr lang="tr-TR" dirty="0" err="1">
                <a:effectLst/>
                <a:latin typeface="Times New Roman" panose="02020603050405020304" pitchFamily="18" charset="0"/>
                <a:ea typeface="Calibri" panose="020F0502020204030204" pitchFamily="34" charset="0"/>
                <a:cs typeface="Times New Roman" panose="02020603050405020304" pitchFamily="18" charset="0"/>
              </a:rPr>
              <a:t>kys</a:t>
            </a:r>
            <a:r>
              <a:rPr lang="tr-TR" dirty="0">
                <a:effectLst/>
                <a:latin typeface="Times New Roman" panose="02020603050405020304" pitchFamily="18" charset="0"/>
                <a:ea typeface="Calibri" panose="020F0502020204030204" pitchFamily="34" charset="0"/>
                <a:cs typeface="Times New Roman" panose="02020603050405020304" pitchFamily="18" charset="0"/>
              </a:rPr>
              <a:t> etkinlikleri ve faaliyetlerinin takibi, kuruma katkıları vb. hususlarda personelde farkındalığın ve </a:t>
            </a:r>
            <a:r>
              <a:rPr lang="tr-TR" dirty="0" err="1">
                <a:effectLst/>
                <a:latin typeface="Times New Roman" panose="02020603050405020304" pitchFamily="18" charset="0"/>
                <a:ea typeface="Calibri" panose="020F0502020204030204" pitchFamily="34" charset="0"/>
                <a:cs typeface="Times New Roman" panose="02020603050405020304" pitchFamily="18" charset="0"/>
              </a:rPr>
              <a:t>kys</a:t>
            </a:r>
            <a:r>
              <a:rPr lang="tr-TR" dirty="0">
                <a:effectLst/>
                <a:latin typeface="Times New Roman" panose="02020603050405020304" pitchFamily="18" charset="0"/>
                <a:ea typeface="Calibri" panose="020F0502020204030204" pitchFamily="34" charset="0"/>
                <a:cs typeface="Times New Roman" panose="02020603050405020304" pitchFamily="18" charset="0"/>
              </a:rPr>
              <a:t> bilincinin ölçümü için tüm personeli kapsayacak şekilde tetkik yapılacaktır.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Metin kutusu 12">
            <a:extLst>
              <a:ext uri="{FF2B5EF4-FFF2-40B4-BE49-F238E27FC236}">
                <a16:creationId xmlns:a16="http://schemas.microsoft.com/office/drawing/2014/main" id="{3FF8CE83-2175-48FC-907C-866E88BBE368}"/>
              </a:ext>
            </a:extLst>
          </p:cNvPr>
          <p:cNvSpPr txBox="1"/>
          <p:nvPr/>
        </p:nvSpPr>
        <p:spPr>
          <a:xfrm>
            <a:off x="271678" y="2615569"/>
            <a:ext cx="11563271" cy="3549690"/>
          </a:xfrm>
          <a:prstGeom prst="rect">
            <a:avLst/>
          </a:prstGeom>
          <a:noFill/>
        </p:spPr>
        <p:txBody>
          <a:bodyPr wrap="square">
            <a:spAutoFit/>
          </a:bodyPr>
          <a:lstStyle/>
          <a:p>
            <a:pPr algn="just">
              <a:spcAft>
                <a:spcPts val="800"/>
              </a:spcAft>
              <a:tabLst>
                <a:tab pos="760730" algn="l"/>
              </a:tabLst>
            </a:pPr>
            <a:r>
              <a:rPr lang="tr-TR" b="1" dirty="0">
                <a:effectLst/>
                <a:latin typeface="Times New Roman" panose="02020603050405020304" pitchFamily="18" charset="0"/>
                <a:ea typeface="Calibri" panose="020F0502020204030204" pitchFamily="34" charset="0"/>
                <a:cs typeface="Times New Roman" panose="02020603050405020304" pitchFamily="18" charset="0"/>
              </a:rPr>
              <a:t>7.4 İletişim</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KYS için gerekli olan iletişim kuruluyor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Müşteri ve personel şikayet ve önerileri, iç tetkik duyuruları, eğitim duyuruları, YGG Toplantıları ve kararları, Düzeltici Faaliyetler, oryantasyon, doküman revizyonları, mevzuat hakkında bilgilendirme, Yönetim bilgilendirme, risk ve fırsatları belirleme, </a:t>
            </a:r>
            <a:r>
              <a:rPr lang="tr-TR" dirty="0" err="1">
                <a:effectLst/>
                <a:latin typeface="Times New Roman" panose="02020603050405020304" pitchFamily="18" charset="0"/>
                <a:ea typeface="Calibri" panose="020F0502020204030204" pitchFamily="34" charset="0"/>
                <a:cs typeface="Times New Roman" panose="02020603050405020304" pitchFamily="18" charset="0"/>
              </a:rPr>
              <a:t>satınalma</a:t>
            </a:r>
            <a:r>
              <a:rPr lang="tr-TR" dirty="0">
                <a:effectLst/>
                <a:latin typeface="Times New Roman" panose="02020603050405020304" pitchFamily="18" charset="0"/>
                <a:ea typeface="Calibri" panose="020F0502020204030204" pitchFamily="34" charset="0"/>
                <a:cs typeface="Times New Roman" panose="02020603050405020304" pitchFamily="18" charset="0"/>
              </a:rPr>
              <a:t>, tedarikçiler, eğitim talepleri, acil durumlar, olaylar vs. bütün hususlarda iç ve dış iletişim nasıl sağlanıyor? Sorumlu, periyot, ilgili, iletişim yöntemi ve iletişim türünün belirlendiği bir liste düzenlenmiş mi? İlgili kayıtlar nelerdir?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KYS kapsamında iletişimin doğru ve hemen kurulması Kurumun performansı ve hizmetin sürekliliği için oldukça önemlidir. Doğru bir iletişim sistemi kurulup kurulmadığı tetkik edilecektir. Performans ve hizmetin sürekliliğini olumsuz etkileyen iletişim noktalarının iyileştirilmesi için düzeltici faaliyet talep edilecektir.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Başlık 1">
            <a:extLst>
              <a:ext uri="{FF2B5EF4-FFF2-40B4-BE49-F238E27FC236}">
                <a16:creationId xmlns:a16="http://schemas.microsoft.com/office/drawing/2014/main" id="{08D80B86-603F-B66A-C10D-5C387DA863E6}"/>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290680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a:extLst>
              <a:ext uri="{FF2B5EF4-FFF2-40B4-BE49-F238E27FC236}">
                <a16:creationId xmlns:a16="http://schemas.microsoft.com/office/drawing/2014/main" id="{C3A5C475-3140-4B62-B2D0-DB3E7306D974}"/>
              </a:ext>
            </a:extLst>
          </p:cNvPr>
          <p:cNvSpPr txBox="1"/>
          <p:nvPr/>
        </p:nvSpPr>
        <p:spPr>
          <a:xfrm>
            <a:off x="343291" y="561630"/>
            <a:ext cx="11491659" cy="4791055"/>
          </a:xfrm>
          <a:prstGeom prst="rect">
            <a:avLst/>
          </a:prstGeom>
          <a:noFill/>
        </p:spPr>
        <p:txBody>
          <a:bodyPr wrap="square">
            <a:spAutoFit/>
          </a:bodyPr>
          <a:lstStyle/>
          <a:p>
            <a:pPr algn="just">
              <a:spcAft>
                <a:spcPts val="800"/>
              </a:spcAft>
              <a:tabLst>
                <a:tab pos="760730" algn="l"/>
              </a:tabLst>
            </a:pPr>
            <a:r>
              <a:rPr lang="tr-TR" b="1" dirty="0">
                <a:effectLst/>
                <a:latin typeface="Times New Roman" panose="02020603050405020304" pitchFamily="18" charset="0"/>
                <a:ea typeface="Calibri" panose="020F0502020204030204" pitchFamily="34" charset="0"/>
                <a:cs typeface="Times New Roman" panose="02020603050405020304" pitchFamily="18" charset="0"/>
              </a:rPr>
              <a:t>7.5 </a:t>
            </a:r>
            <a:r>
              <a:rPr lang="tr-TR" b="1" dirty="0" err="1">
                <a:effectLst/>
                <a:latin typeface="Times New Roman" panose="02020603050405020304" pitchFamily="18" charset="0"/>
                <a:ea typeface="Calibri" panose="020F0502020204030204" pitchFamily="34" charset="0"/>
                <a:cs typeface="Times New Roman" panose="02020603050405020304" pitchFamily="18" charset="0"/>
              </a:rPr>
              <a:t>Dökümante</a:t>
            </a:r>
            <a:r>
              <a:rPr lang="tr-TR" b="1" dirty="0">
                <a:effectLst/>
                <a:latin typeface="Times New Roman" panose="02020603050405020304" pitchFamily="18" charset="0"/>
                <a:ea typeface="Calibri" panose="020F0502020204030204" pitchFamily="34" charset="0"/>
                <a:cs typeface="Times New Roman" panose="02020603050405020304" pitchFamily="18" charset="0"/>
              </a:rPr>
              <a:t> Edilmiş Bilgi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KYS kapsamında tutulan veriler </a:t>
            </a:r>
            <a:r>
              <a:rPr lang="tr-TR" b="1" spc="-1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edilmiş bilgi olarak muhafaza edilmekte mi?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KYS kapsamında tutulan veriler kurum web sitesi KYS Dokümanları bölümde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edilmektedir.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https://kaliteyonetimsistemi.tkgm.gov.tr/KYSDokumanlar.aspx?Id=21</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Bundan ayrı olarak ilgili dokümanlar hizmet birimlerinin sabit disk sürücülerinde (HDD), Bulut Depolama Alanlarında (Kurum sunucuları tarafından ağ üzerinde sanal olarak oluşturulan depolama alanı) ve arşivlerinde fiziksel belge (Standart Dosya Planı, 2017/3 Sayılı e- Arşiv, 2012/8 Sayılı “Fiziki Arşiv Standartları Genelgesi” ) olarak dokümante edilip arşivlenmektedir. Birincil ve ikincil mevzuata ait dokümanlar ise </a:t>
            </a:r>
            <a:r>
              <a:rPr lang="tr-TR"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https://mevzuat.tkgm.gov.tr/mbs.aspx</a:t>
            </a:r>
            <a:r>
              <a:rPr lang="tr-TR"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https://www.tkgm.gov.tr/stratejig-db/hizmet-envanteri-ve-standartlari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adreslerinde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edilmiş bilgi olarak muhafaza edilmektedir.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Başta Yönetim temsilcilikleri ve kalite birimleri olmak üzere çalışanlar dokümanlara nasıl ulaşacaklarını ve nasıl muhafaza edildiğini biliyorlar mı?</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İlgili Doküman: Kayıtların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Edilmiş Bilginin) Kontrolü Prosedürü</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Metin kutusu 7">
            <a:extLst>
              <a:ext uri="{FF2B5EF4-FFF2-40B4-BE49-F238E27FC236}">
                <a16:creationId xmlns:a16="http://schemas.microsoft.com/office/drawing/2014/main" id="{C6B2286F-F7E6-44FB-8DD8-ECD072A90A80}"/>
              </a:ext>
            </a:extLst>
          </p:cNvPr>
          <p:cNvSpPr txBox="1"/>
          <p:nvPr/>
        </p:nvSpPr>
        <p:spPr>
          <a:xfrm>
            <a:off x="343291" y="5268565"/>
            <a:ext cx="11491658" cy="1128514"/>
          </a:xfrm>
          <a:prstGeom prst="rect">
            <a:avLst/>
          </a:prstGeom>
          <a:noFill/>
        </p:spPr>
        <p:txBody>
          <a:bodyPr wrap="square">
            <a:spAutoFit/>
          </a:bodyPr>
          <a:lstStyle/>
          <a:p>
            <a:pPr algn="just">
              <a:spcAft>
                <a:spcPts val="800"/>
              </a:spcAft>
              <a:tabLst>
                <a:tab pos="760730" algn="l"/>
              </a:tabLst>
            </a:pPr>
            <a:r>
              <a:rPr lang="tr-TR" b="1" spc="-1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edilmiş bilgi KYS şartları doğrultusunda güncelleniyor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edilen bilgi Doküman Hazırlama ve Kontrol Prosedürü kapsamında revize edilmektedir.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Başlık 1">
            <a:extLst>
              <a:ext uri="{FF2B5EF4-FFF2-40B4-BE49-F238E27FC236}">
                <a16:creationId xmlns:a16="http://schemas.microsoft.com/office/drawing/2014/main" id="{74341049-CFA0-D7E9-F01D-FF8DA85DE0A5}"/>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562023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a:extLst>
              <a:ext uri="{FF2B5EF4-FFF2-40B4-BE49-F238E27FC236}">
                <a16:creationId xmlns:a16="http://schemas.microsoft.com/office/drawing/2014/main" id="{A8F74E0B-2AF5-4A2C-909C-06CB41B5F491}"/>
              </a:ext>
            </a:extLst>
          </p:cNvPr>
          <p:cNvSpPr txBox="1"/>
          <p:nvPr/>
        </p:nvSpPr>
        <p:spPr>
          <a:xfrm>
            <a:off x="271678" y="480198"/>
            <a:ext cx="11632940" cy="140551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Dokümanları	kimlerin hazırladığı, onayladığı ve doküman kodlama sistemi belirli mi?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ve Kalite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Dokümanların hazırlanması, onaylanması ve doküman kodlama sistemi hakkında bilgi Doküman Hazırlama ve Kontrol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Prosedürü’nde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yer almaktadır.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Metin kutusu 8">
            <a:extLst>
              <a:ext uri="{FF2B5EF4-FFF2-40B4-BE49-F238E27FC236}">
                <a16:creationId xmlns:a16="http://schemas.microsoft.com/office/drawing/2014/main" id="{EBEA8F58-2F09-4575-8A35-3DFDE379BF4A}"/>
              </a:ext>
            </a:extLst>
          </p:cNvPr>
          <p:cNvSpPr txBox="1"/>
          <p:nvPr/>
        </p:nvSpPr>
        <p:spPr>
          <a:xfrm>
            <a:off x="271677" y="1741522"/>
            <a:ext cx="11632940" cy="1128514"/>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Doküman dağıtım nasıl yapılmaktadır? Dijital/basılı kopya nasıl yapılmaktadır?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Doküman dağıtımı ve kopya işlemleri Doküman Hazırlama ve Kontrol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Prosedürü’nde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belirtilmektedir.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Metin kutusu 9">
            <a:extLst>
              <a:ext uri="{FF2B5EF4-FFF2-40B4-BE49-F238E27FC236}">
                <a16:creationId xmlns:a16="http://schemas.microsoft.com/office/drawing/2014/main" id="{D64AF558-FFD9-4B85-B4C6-DE78725BCE1A}"/>
              </a:ext>
            </a:extLst>
          </p:cNvPr>
          <p:cNvSpPr txBox="1"/>
          <p:nvPr/>
        </p:nvSpPr>
        <p:spPr>
          <a:xfrm>
            <a:off x="271677" y="2691659"/>
            <a:ext cx="11632939" cy="1128514"/>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Revizyon talebi nasıl yapılır ve değerlendirilir?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ve Kalite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Revizyon talepleri ve değerlendirilmesi Doküman Hazırlama ve Kontrol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Prosedürü’nde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belirtilmektedir.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Metin kutusu 11">
            <a:extLst>
              <a:ext uri="{FF2B5EF4-FFF2-40B4-BE49-F238E27FC236}">
                <a16:creationId xmlns:a16="http://schemas.microsoft.com/office/drawing/2014/main" id="{AE80AD08-C1F4-4104-B100-ACD06BA7F777}"/>
              </a:ext>
            </a:extLst>
          </p:cNvPr>
          <p:cNvSpPr txBox="1"/>
          <p:nvPr/>
        </p:nvSpPr>
        <p:spPr>
          <a:xfrm>
            <a:off x="249111" y="3659220"/>
            <a:ext cx="11632940" cy="1785104"/>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Dış kaynaklı doküman listesi var mı, güncelliği nasıl sağlanmakta?</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Dış Kaynaklı Dokümanlar, Doküman Hazırlama ve Kontrol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Prosedürü’nde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belirtilmektedir.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Kurumumuz dışında başka kurum ve kuruluşlar tarafından yayınlanan, Kurumumuzu ilgilendiren ve güncelliğini takip emek zorunda olduğumuz kanunlar, tüzükler, yönetmelikler ve ilgili yayınlardır.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Metin kutusu 13">
            <a:extLst>
              <a:ext uri="{FF2B5EF4-FFF2-40B4-BE49-F238E27FC236}">
                <a16:creationId xmlns:a16="http://schemas.microsoft.com/office/drawing/2014/main" id="{B6A121E7-FB8B-46B7-BCC4-5930423ADEF1}"/>
              </a:ext>
            </a:extLst>
          </p:cNvPr>
          <p:cNvSpPr txBox="1"/>
          <p:nvPr/>
        </p:nvSpPr>
        <p:spPr>
          <a:xfrm>
            <a:off x="249111" y="5271251"/>
            <a:ext cx="11632939" cy="1128514"/>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Prosedür ve Kayıtların saklanma yöntemi nedir?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Kayıtların saklanmasına ilişkin işlemler; Kayıtların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Edilmiş Bilginin) Kontrolü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Prosedürü’nde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yer almaktadır.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Başlık 1">
            <a:extLst>
              <a:ext uri="{FF2B5EF4-FFF2-40B4-BE49-F238E27FC236}">
                <a16:creationId xmlns:a16="http://schemas.microsoft.com/office/drawing/2014/main" id="{420894D2-4033-FDC7-DD84-D160571A899D}"/>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4066033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AD189A72-24F1-420A-9A74-61C655AA8D5B}"/>
              </a:ext>
            </a:extLst>
          </p:cNvPr>
          <p:cNvSpPr txBox="1"/>
          <p:nvPr/>
        </p:nvSpPr>
        <p:spPr>
          <a:xfrm>
            <a:off x="271679" y="454760"/>
            <a:ext cx="11563272" cy="1128514"/>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Kayıtlarınıza nasıl ulaşıyorsunuz, ödünç alıp verme şekli nedir?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Kayıtlara ulaşılması ile ilgili işlemler, Kayıtların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Edilmiş Bilginin) Kontrolü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Prosedürü’nde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yer almaktadır.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Metin kutusu 5">
            <a:extLst>
              <a:ext uri="{FF2B5EF4-FFF2-40B4-BE49-F238E27FC236}">
                <a16:creationId xmlns:a16="http://schemas.microsoft.com/office/drawing/2014/main" id="{E30EEF62-C78D-4F2C-BD3F-CFCB8E141FEC}"/>
              </a:ext>
            </a:extLst>
          </p:cNvPr>
          <p:cNvSpPr txBox="1"/>
          <p:nvPr/>
        </p:nvSpPr>
        <p:spPr>
          <a:xfrm>
            <a:off x="271678" y="1464218"/>
            <a:ext cx="11563272" cy="140551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Arşivlerde tasnifleme yöntemi, yangın ve haşereye karşı önlem şekli nedir?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Arşivlerde tasnifleme ve kayıtların korunmasına ilişkin işlemler, Kayıtların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Edilmiş Bilginin) Kontrolü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Prosedürü’nde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yer almaktadır.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Metin kutusu 7">
            <a:extLst>
              <a:ext uri="{FF2B5EF4-FFF2-40B4-BE49-F238E27FC236}">
                <a16:creationId xmlns:a16="http://schemas.microsoft.com/office/drawing/2014/main" id="{BF85A7A0-7070-43BD-B692-4C065CE81079}"/>
              </a:ext>
            </a:extLst>
          </p:cNvPr>
          <p:cNvSpPr txBox="1"/>
          <p:nvPr/>
        </p:nvSpPr>
        <p:spPr>
          <a:xfrm>
            <a:off x="271678" y="2746555"/>
            <a:ext cx="11563271" cy="1128514"/>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Kayıtların saklanma süreleri nedir ve neye göre belirlenir?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Kayıtların saklanmasına ilişkin işlemler, Kayıtların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Edilmiş Bilginin) Kontrolü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Prosedürü’nde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yer almaktadır.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Metin kutusu 9">
            <a:extLst>
              <a:ext uri="{FF2B5EF4-FFF2-40B4-BE49-F238E27FC236}">
                <a16:creationId xmlns:a16="http://schemas.microsoft.com/office/drawing/2014/main" id="{3ACE8CF7-37B0-4B6D-A431-B3F09E4E7F4B}"/>
              </a:ext>
            </a:extLst>
          </p:cNvPr>
          <p:cNvSpPr txBox="1"/>
          <p:nvPr/>
        </p:nvSpPr>
        <p:spPr>
          <a:xfrm>
            <a:off x="271677" y="3706652"/>
            <a:ext cx="11563273" cy="140551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Güncelliğini kaybeden kayıtlar nasıl elden çıkarılmakta?</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Kayıtların elden çıkarılmasına ilişkin işlemler, Kayıtların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Edilmiş Bilginin) Kontrolü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Prosedürü’nde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yer almaktadır.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Metin kutusu 11">
            <a:extLst>
              <a:ext uri="{FF2B5EF4-FFF2-40B4-BE49-F238E27FC236}">
                <a16:creationId xmlns:a16="http://schemas.microsoft.com/office/drawing/2014/main" id="{1EE67B7B-9984-4806-888D-ABF0B9C9174C}"/>
              </a:ext>
            </a:extLst>
          </p:cNvPr>
          <p:cNvSpPr txBox="1"/>
          <p:nvPr/>
        </p:nvSpPr>
        <p:spPr>
          <a:xfrm>
            <a:off x="271678" y="5015102"/>
            <a:ext cx="11563271" cy="140551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Elektronik ortamda saklanan kayıtların yedeklemesi yapılıyor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Elektronik ortamındaki kayıtların yedeklenmesine ilişkin işlemler, Kayıtların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Edilmiş Bilginin) Kontrolü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Prosedürü’nde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yer almaktadır.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Başlık 1">
            <a:extLst>
              <a:ext uri="{FF2B5EF4-FFF2-40B4-BE49-F238E27FC236}">
                <a16:creationId xmlns:a16="http://schemas.microsoft.com/office/drawing/2014/main" id="{A8887C47-19B7-10D7-F9F4-EDC147A55F3A}"/>
              </a:ext>
            </a:extLst>
          </p:cNvPr>
          <p:cNvSpPr txBox="1">
            <a:spLocks/>
          </p:cNvSpPr>
          <p:nvPr/>
        </p:nvSpPr>
        <p:spPr>
          <a:xfrm>
            <a:off x="271678" y="295730"/>
            <a:ext cx="11563272" cy="34428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000" b="1">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944398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etin kutusu 8">
            <a:extLst>
              <a:ext uri="{FF2B5EF4-FFF2-40B4-BE49-F238E27FC236}">
                <a16:creationId xmlns:a16="http://schemas.microsoft.com/office/drawing/2014/main" id="{B9CDDB38-14E2-47E3-9968-C27C5212BA44}"/>
              </a:ext>
            </a:extLst>
          </p:cNvPr>
          <p:cNvSpPr txBox="1"/>
          <p:nvPr/>
        </p:nvSpPr>
        <p:spPr>
          <a:xfrm>
            <a:off x="345393" y="910279"/>
            <a:ext cx="11501214" cy="4715843"/>
          </a:xfrm>
          <a:prstGeom prst="rect">
            <a:avLst/>
          </a:prstGeom>
          <a:noFill/>
        </p:spPr>
        <p:txBody>
          <a:bodyPr wrap="square">
            <a:spAutoFit/>
          </a:bodyPr>
          <a:lstStyle/>
          <a:p>
            <a:pPr algn="just">
              <a:lnSpc>
                <a:spcPct val="150000"/>
              </a:lnSpc>
              <a:spcAft>
                <a:spcPts val="800"/>
              </a:spcAft>
              <a:tabLst>
                <a:tab pos="760730" algn="l"/>
              </a:tabLs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8. OPERASYON</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760730" algn="l"/>
              </a:tabLst>
            </a:pPr>
            <a:r>
              <a:rPr lang="tr-TR" b="1" dirty="0">
                <a:effectLst/>
                <a:latin typeface="Times New Roman" panose="02020603050405020304" pitchFamily="18" charset="0"/>
                <a:ea typeface="Calibri" panose="020F0502020204030204" pitchFamily="34" charset="0"/>
                <a:cs typeface="Times New Roman" panose="02020603050405020304" pitchFamily="18" charset="0"/>
              </a:rPr>
              <a:t>8.2 Ürün ve hizmetler için şartlar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Müşteri ile iletişim nasıl sağlanıyor?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Kurum hizmetleri faaliyetleriyle ilgili bilgiler ve irtibat numaraları kurumun web sayfası ve sosyal medya aracılığı ile ilgililere duyurulmaktadır.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ALO 181 Çağrı Merkezi, CİMER, Bilgi Edinme Hakkı Kanunu, , e-posta, öneri/şikâyet kutuları, Hizmet Takip Masası, kurum irtibat numaraları, ilan panoları, öneri sistemi, resmi yazışma (EBYS) ve sosyal medya yoluyla ilgili taraflardan gelen talep, istek, öneri ve şikâyetler, ayrıca ilgili tarafların memnuniyetine bağlı anket çalışmaları ile müşterilerle iletişim sağlanmaktadır.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Başlık 1">
            <a:extLst>
              <a:ext uri="{FF2B5EF4-FFF2-40B4-BE49-F238E27FC236}">
                <a16:creationId xmlns:a16="http://schemas.microsoft.com/office/drawing/2014/main" id="{20E9FC82-30FD-8BC4-5F1C-FC1B4CB21E99}"/>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512913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etin kutusu 12">
            <a:extLst>
              <a:ext uri="{FF2B5EF4-FFF2-40B4-BE49-F238E27FC236}">
                <a16:creationId xmlns:a16="http://schemas.microsoft.com/office/drawing/2014/main" id="{35C4F9E5-7EB8-40A9-B699-E63114ABB21D}"/>
              </a:ext>
            </a:extLst>
          </p:cNvPr>
          <p:cNvSpPr txBox="1"/>
          <p:nvPr/>
        </p:nvSpPr>
        <p:spPr>
          <a:xfrm>
            <a:off x="345393" y="1900646"/>
            <a:ext cx="11501214" cy="2330574"/>
          </a:xfrm>
          <a:prstGeom prst="rect">
            <a:avLst/>
          </a:prstGeom>
          <a:noFill/>
        </p:spPr>
        <p:txBody>
          <a:bodyPr wrap="square">
            <a:spAutoFit/>
          </a:bodyPr>
          <a:lstStyle/>
          <a:p>
            <a:pPr algn="just">
              <a:lnSpc>
                <a:spcPct val="150000"/>
              </a:lnSpc>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Müşteriye geri dönüş sağlanıyor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Müşteriye geri dönüş sağlanıp sağlanmadığı, ALO 181 Çağrı Merkezi, CİMER, Bilgi Edinme Hakkı Kanunu, , e-posta, öneri/şikâyet kutuları, Hizmet Takip Masası, kurum irtibat numaraları, ilan panoları, öneri sistemi, resmi yazışma (EBYS) ve sosyal medya gibi kanallara ait veriler incelenerek tespit edilebilir.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Metin kutusu 14">
            <a:extLst>
              <a:ext uri="{FF2B5EF4-FFF2-40B4-BE49-F238E27FC236}">
                <a16:creationId xmlns:a16="http://schemas.microsoft.com/office/drawing/2014/main" id="{828C1BB6-752B-415E-AFEC-7A860EBA2499}"/>
              </a:ext>
            </a:extLst>
          </p:cNvPr>
          <p:cNvSpPr txBox="1"/>
          <p:nvPr/>
        </p:nvSpPr>
        <p:spPr>
          <a:xfrm>
            <a:off x="333736" y="4186135"/>
            <a:ext cx="11501214" cy="1915076"/>
          </a:xfrm>
          <a:prstGeom prst="rect">
            <a:avLst/>
          </a:prstGeom>
          <a:noFill/>
        </p:spPr>
        <p:txBody>
          <a:bodyPr wrap="square">
            <a:spAutoFit/>
          </a:bodyPr>
          <a:lstStyle/>
          <a:p>
            <a:pPr algn="just">
              <a:lnSpc>
                <a:spcPct val="150000"/>
              </a:lnSpc>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Hizmete bağlı şartlar nasıl belirlenmektedir? TKGM Hizmet Envanteri ve Standartları biliniyor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Kurumun vermiş olduğu hizmetlere bağlı şartlar birincil ve ikincil mevzuat çerçevesinde yürütülmektedir. Hizmetler; TKGM Hizmet Envanteri ve Standartları, Prosesler, İş Akışları ve Talimatlarına uygun olarak sunulmaktadır.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Başlık 1">
            <a:extLst>
              <a:ext uri="{FF2B5EF4-FFF2-40B4-BE49-F238E27FC236}">
                <a16:creationId xmlns:a16="http://schemas.microsoft.com/office/drawing/2014/main" id="{20E9FC82-30FD-8BC4-5F1C-FC1B4CB21E99}"/>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
        <p:nvSpPr>
          <p:cNvPr id="2" name="Metin kutusu 1">
            <a:extLst>
              <a:ext uri="{FF2B5EF4-FFF2-40B4-BE49-F238E27FC236}">
                <a16:creationId xmlns:a16="http://schemas.microsoft.com/office/drawing/2014/main" id="{609D8E1F-92FD-678C-D343-C5BA35CD5E93}"/>
              </a:ext>
            </a:extLst>
          </p:cNvPr>
          <p:cNvSpPr txBox="1"/>
          <p:nvPr/>
        </p:nvSpPr>
        <p:spPr>
          <a:xfrm>
            <a:off x="271678" y="440019"/>
            <a:ext cx="11501214" cy="1499578"/>
          </a:xfrm>
          <a:prstGeom prst="rect">
            <a:avLst/>
          </a:prstGeom>
          <a:noFill/>
        </p:spPr>
        <p:txBody>
          <a:bodyPr wrap="square">
            <a:spAutoFit/>
          </a:bodyPr>
          <a:lstStyle/>
          <a:p>
            <a:pPr algn="just">
              <a:lnSpc>
                <a:spcPct val="150000"/>
              </a:lnSpc>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Müşteri şikayetleri nasıl değerlendiriliyor?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Müşteri şikayetleri, Müşteri Şikayeti Değerlendirme Talimatı kapsamında değerlendirilmektedir.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2585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87B0A451-C158-4961-97DA-06A492BF7026}"/>
              </a:ext>
            </a:extLst>
          </p:cNvPr>
          <p:cNvSpPr txBox="1"/>
          <p:nvPr/>
        </p:nvSpPr>
        <p:spPr>
          <a:xfrm>
            <a:off x="271678" y="553018"/>
            <a:ext cx="11563272" cy="1682512"/>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Hizmetle ilgili şartlar güncellenmekte midir?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Merkez Birimlerde TKGM Hizmet Envanteri ve Standartları’nın güncellenmesi, Bütün birimlerde ise Doküman Hazırlama ve Kontrol Prosedürü kapsamında Prosesler, İş   Akışları ve Talimatlarının güncellenmesi eski versiyon ve güncel versiyonları kontrol edilerek tespit edilebilecektir.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Metin kutusu 9">
            <a:extLst>
              <a:ext uri="{FF2B5EF4-FFF2-40B4-BE49-F238E27FC236}">
                <a16:creationId xmlns:a16="http://schemas.microsoft.com/office/drawing/2014/main" id="{2F777F82-69DB-4943-9820-1B2920577A83}"/>
              </a:ext>
            </a:extLst>
          </p:cNvPr>
          <p:cNvSpPr txBox="1"/>
          <p:nvPr/>
        </p:nvSpPr>
        <p:spPr>
          <a:xfrm>
            <a:off x="271678" y="2382079"/>
            <a:ext cx="11563272" cy="1128514"/>
          </a:xfrm>
          <a:prstGeom prst="rect">
            <a:avLst/>
          </a:prstGeom>
          <a:noFill/>
        </p:spPr>
        <p:txBody>
          <a:bodyPr wrap="square">
            <a:spAutoFit/>
          </a:bodyPr>
          <a:lstStyle/>
          <a:p>
            <a:pPr algn="just">
              <a:spcAft>
                <a:spcPts val="800"/>
              </a:spcAft>
              <a:tabLst>
                <a:tab pos="760730" algn="l"/>
              </a:tabLst>
            </a:pPr>
            <a:r>
              <a:rPr lang="tr-TR" b="1" dirty="0">
                <a:effectLst/>
                <a:latin typeface="Times New Roman" panose="02020603050405020304" pitchFamily="18" charset="0"/>
                <a:ea typeface="Calibri" panose="020F0502020204030204" pitchFamily="34" charset="0"/>
                <a:cs typeface="Times New Roman" panose="02020603050405020304" pitchFamily="18" charset="0"/>
              </a:rPr>
              <a:t>8.4 Dışarıdan Tedarik Edilen Süreç, Ürün ve Hizmetlerin Kontrolü</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spc="-1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Satınalma</a:t>
            </a: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ile ilgili mevzuat biliniyor mu? Prosesler ve şartlar oluşturulmuş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İlgili Birim/Makam: (Harcama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Metin kutusu 11">
            <a:extLst>
              <a:ext uri="{FF2B5EF4-FFF2-40B4-BE49-F238E27FC236}">
                <a16:creationId xmlns:a16="http://schemas.microsoft.com/office/drawing/2014/main" id="{15C0E06E-2B0F-40F9-B16F-451C4862A9CA}"/>
              </a:ext>
            </a:extLst>
          </p:cNvPr>
          <p:cNvSpPr txBox="1"/>
          <p:nvPr/>
        </p:nvSpPr>
        <p:spPr>
          <a:xfrm>
            <a:off x="239524" y="3480477"/>
            <a:ext cx="11563272" cy="1025922"/>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Birimlerden talep nasıl gelmekte ve değerlendirilmekte, satın alınan mal ve hizmetler ile belgeler </a:t>
            </a:r>
            <a:r>
              <a:rPr lang="tr-TR" b="1" spc="-1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ediliyor mu?(</a:t>
            </a:r>
            <a:r>
              <a:rPr lang="tr-TR" b="1" spc="-1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teklifler,irsaliye,harcama</a:t>
            </a: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b="1" spc="-1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talimatı,fatura</a:t>
            </a: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vd.)</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İlgili Birim/Makam: (Harcama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Metin kutusu 13">
            <a:extLst>
              <a:ext uri="{FF2B5EF4-FFF2-40B4-BE49-F238E27FC236}">
                <a16:creationId xmlns:a16="http://schemas.microsoft.com/office/drawing/2014/main" id="{63393568-3742-4739-A34E-94E8E82DF152}"/>
              </a:ext>
            </a:extLst>
          </p:cNvPr>
          <p:cNvSpPr txBox="1"/>
          <p:nvPr/>
        </p:nvSpPr>
        <p:spPr>
          <a:xfrm>
            <a:off x="271677" y="4509238"/>
            <a:ext cx="11498967" cy="74892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Satın alınan mal ve hizmetler için tedarikçiler nasıl seçilmektedir?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İlgili Birim/Makam: (Harcama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Metin kutusu 15">
            <a:extLst>
              <a:ext uri="{FF2B5EF4-FFF2-40B4-BE49-F238E27FC236}">
                <a16:creationId xmlns:a16="http://schemas.microsoft.com/office/drawing/2014/main" id="{6539F474-8D54-486D-9408-DE505416B272}"/>
              </a:ext>
            </a:extLst>
          </p:cNvPr>
          <p:cNvSpPr txBox="1"/>
          <p:nvPr/>
        </p:nvSpPr>
        <p:spPr>
          <a:xfrm>
            <a:off x="240976" y="5246422"/>
            <a:ext cx="11498966" cy="74892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Tedarikçiler için performans değerlendirmesi yapılmakta mıdır?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İlgili Birim/Makam: (Harcama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Başlık 1">
            <a:extLst>
              <a:ext uri="{FF2B5EF4-FFF2-40B4-BE49-F238E27FC236}">
                <a16:creationId xmlns:a16="http://schemas.microsoft.com/office/drawing/2014/main" id="{C48B78B3-E06B-60F9-1943-EFF5A9AF4B88}"/>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4212169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Metin kutusu 17">
            <a:extLst>
              <a:ext uri="{FF2B5EF4-FFF2-40B4-BE49-F238E27FC236}">
                <a16:creationId xmlns:a16="http://schemas.microsoft.com/office/drawing/2014/main" id="{40363DE1-C43E-4C8B-8E12-B887A9FF0B9A}"/>
              </a:ext>
            </a:extLst>
          </p:cNvPr>
          <p:cNvSpPr txBox="1"/>
          <p:nvPr/>
        </p:nvSpPr>
        <p:spPr>
          <a:xfrm>
            <a:off x="271678" y="546775"/>
            <a:ext cx="11405995" cy="74892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Satın alınan mal ve hizmetlerin prosesleri KYS kontrolünde mi gerçekleştirilmektedir?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(Harcama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Metin kutusu 19">
            <a:extLst>
              <a:ext uri="{FF2B5EF4-FFF2-40B4-BE49-F238E27FC236}">
                <a16:creationId xmlns:a16="http://schemas.microsoft.com/office/drawing/2014/main" id="{89FE7390-CE83-4580-A77D-0AB15A2A0D39}"/>
              </a:ext>
            </a:extLst>
          </p:cNvPr>
          <p:cNvSpPr txBox="1"/>
          <p:nvPr/>
        </p:nvSpPr>
        <p:spPr>
          <a:xfrm>
            <a:off x="271678" y="1211355"/>
            <a:ext cx="11405993" cy="74892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Satın alınan mal ve hizmetlerin kontrolleri nasıl yapılıyor, kayıtları tutuluyor mu? (Muayene Kabul Tutanağı vd.)</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(Harcama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Başlık 1">
            <a:extLst>
              <a:ext uri="{FF2B5EF4-FFF2-40B4-BE49-F238E27FC236}">
                <a16:creationId xmlns:a16="http://schemas.microsoft.com/office/drawing/2014/main" id="{C48B78B3-E06B-60F9-1943-EFF5A9AF4B88}"/>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
        <p:nvSpPr>
          <p:cNvPr id="2" name="Metin kutusu 1">
            <a:extLst>
              <a:ext uri="{FF2B5EF4-FFF2-40B4-BE49-F238E27FC236}">
                <a16:creationId xmlns:a16="http://schemas.microsoft.com/office/drawing/2014/main" id="{698FDB34-AFDE-459A-3E5E-0E26137B0408}"/>
              </a:ext>
            </a:extLst>
          </p:cNvPr>
          <p:cNvSpPr txBox="1"/>
          <p:nvPr/>
        </p:nvSpPr>
        <p:spPr>
          <a:xfrm>
            <a:off x="260518" y="1902034"/>
            <a:ext cx="11585589" cy="74892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Satın alma ilgili şartnameler nasıl ve kim tarafından hazırlanmaktadır?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(Harcama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Metin kutusu 2">
            <a:extLst>
              <a:ext uri="{FF2B5EF4-FFF2-40B4-BE49-F238E27FC236}">
                <a16:creationId xmlns:a16="http://schemas.microsoft.com/office/drawing/2014/main" id="{4107B067-607B-944E-5889-23A96DEF8552}"/>
              </a:ext>
            </a:extLst>
          </p:cNvPr>
          <p:cNvSpPr txBox="1"/>
          <p:nvPr/>
        </p:nvSpPr>
        <p:spPr>
          <a:xfrm>
            <a:off x="260519" y="2600370"/>
            <a:ext cx="11585589" cy="74892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Şartnameler dış tedarikçilere nasıl bildirilmektedir?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(Harcama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etin kutusu 3">
            <a:extLst>
              <a:ext uri="{FF2B5EF4-FFF2-40B4-BE49-F238E27FC236}">
                <a16:creationId xmlns:a16="http://schemas.microsoft.com/office/drawing/2014/main" id="{9845536D-8417-CD64-451E-CCC77510C930}"/>
              </a:ext>
            </a:extLst>
          </p:cNvPr>
          <p:cNvSpPr txBox="1"/>
          <p:nvPr/>
        </p:nvSpPr>
        <p:spPr>
          <a:xfrm>
            <a:off x="303206" y="3303293"/>
            <a:ext cx="11585588" cy="1508105"/>
          </a:xfrm>
          <a:prstGeom prst="rect">
            <a:avLst/>
          </a:prstGeom>
          <a:noFill/>
        </p:spPr>
        <p:txBody>
          <a:bodyPr wrap="square">
            <a:spAutoFit/>
          </a:bodyPr>
          <a:lstStyle/>
          <a:p>
            <a:pPr algn="just">
              <a:spcAft>
                <a:spcPts val="800"/>
              </a:spcAft>
              <a:tabLst>
                <a:tab pos="760730" algn="l"/>
              </a:tabLst>
            </a:pPr>
            <a:r>
              <a:rPr lang="tr-TR" b="1" dirty="0">
                <a:effectLst/>
                <a:latin typeface="Times New Roman" panose="02020603050405020304" pitchFamily="18" charset="0"/>
                <a:ea typeface="Calibri" panose="020F0502020204030204" pitchFamily="34" charset="0"/>
                <a:cs typeface="Times New Roman" panose="02020603050405020304" pitchFamily="18" charset="0"/>
              </a:rPr>
              <a:t>8.5 Hizmet Sunumu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Sunulan hizmetler ile ilgili şartlar biliniyor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Hizmetler; TKGM Hizmet Envanteri ve Standartları, Prosesler, İş Akışları ve Talimatlarına uygun olarak sunulmaktadır.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Metin kutusu 4">
            <a:extLst>
              <a:ext uri="{FF2B5EF4-FFF2-40B4-BE49-F238E27FC236}">
                <a16:creationId xmlns:a16="http://schemas.microsoft.com/office/drawing/2014/main" id="{BFE3EEF2-E870-0275-20C0-704D026885BC}"/>
              </a:ext>
            </a:extLst>
          </p:cNvPr>
          <p:cNvSpPr txBox="1"/>
          <p:nvPr/>
        </p:nvSpPr>
        <p:spPr>
          <a:xfrm>
            <a:off x="301608" y="4734804"/>
            <a:ext cx="11585587" cy="140551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Hizmetlerin nitelikleri ve amaçlanan sonuçlar biliniyor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Hizmetler kapsamında oluşturulan Prosesler, İş akışları ve talimatlarında hizmetin nitelikleri belirtilmekte olup amaçlanan sonuçlar ise Proseslerin performans hedeflerinde belirtilmektedir.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29403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Metin kutusu 18">
            <a:extLst>
              <a:ext uri="{FF2B5EF4-FFF2-40B4-BE49-F238E27FC236}">
                <a16:creationId xmlns:a16="http://schemas.microsoft.com/office/drawing/2014/main" id="{79A4AD6B-C476-4A71-A6D2-254A0A359092}"/>
              </a:ext>
            </a:extLst>
          </p:cNvPr>
          <p:cNvSpPr txBox="1"/>
          <p:nvPr/>
        </p:nvSpPr>
        <p:spPr>
          <a:xfrm>
            <a:off x="170984" y="662865"/>
            <a:ext cx="11585586" cy="140551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Hizmet sunumu için gerekli yeterli personel, ekipman, altyapı ve çalışma ortamı sağlanmış mı?</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r>
              <a:rPr lang="tr-TR"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Hizmet kalitesini, müşteri ve çalışan memnuniyeti etkileyen personel durumu, makine, malzeme, ekipman, iletişim ağları, çalışma koşulları, fiziki alanların yeterliliği gibi hususlar kontrol edilecektir.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Başlık 1">
            <a:extLst>
              <a:ext uri="{FF2B5EF4-FFF2-40B4-BE49-F238E27FC236}">
                <a16:creationId xmlns:a16="http://schemas.microsoft.com/office/drawing/2014/main" id="{C7032B64-D5F6-0C8F-23F4-680A2189FF20}"/>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
        <p:nvSpPr>
          <p:cNvPr id="6" name="Metin kutusu 5">
            <a:extLst>
              <a:ext uri="{FF2B5EF4-FFF2-40B4-BE49-F238E27FC236}">
                <a16:creationId xmlns:a16="http://schemas.microsoft.com/office/drawing/2014/main" id="{873526EF-FFCF-AE41-5EE2-2101122CEC70}"/>
              </a:ext>
            </a:extLst>
          </p:cNvPr>
          <p:cNvSpPr txBox="1"/>
          <p:nvPr/>
        </p:nvSpPr>
        <p:spPr>
          <a:xfrm>
            <a:off x="239124" y="2091233"/>
            <a:ext cx="11560991" cy="2513509"/>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Üretilen hizmetlerde istenilen şartların tam olarak sağlanıp sağlanmadığı tespit edilebiliyor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Bütün hizmet birimlerinde birincil ve ikincil mevzuat kapsamında yürütülen işlemlerin prosesleri ve iş akış ve talimatları ile ayrıca müşteriye dönük hizmetlerin sunulduğu Tapu ve Kadastro Müdürlüklerinde TKGM Hizmet Envanteri ve Standartları doğrultusunda sunulan hizmetlerin tam olarak sağlanıp sağlanmadığı, personelin hizmetlerle ilgili işlemleri nasıl yaptığının teorik ve pratik olarak sorgulanması, </a:t>
            </a:r>
            <a:r>
              <a:rPr lang="tr-TR" dirty="0" err="1">
                <a:effectLst/>
                <a:latin typeface="Times New Roman" panose="02020603050405020304" pitchFamily="18" charset="0"/>
                <a:ea typeface="Calibri" panose="020F0502020204030204" pitchFamily="34" charset="0"/>
                <a:cs typeface="Times New Roman" panose="02020603050405020304" pitchFamily="18" charset="0"/>
              </a:rPr>
              <a:t>takbis</a:t>
            </a:r>
            <a:r>
              <a:rPr lang="tr-TR" dirty="0">
                <a:effectLst/>
                <a:latin typeface="Times New Roman" panose="02020603050405020304" pitchFamily="18" charset="0"/>
                <a:ea typeface="Calibri" panose="020F0502020204030204" pitchFamily="34" charset="0"/>
                <a:cs typeface="Times New Roman" panose="02020603050405020304" pitchFamily="18" charset="0"/>
              </a:rPr>
              <a:t> gibi uygulamalarda işlem süreleri, adımları ve hataların kontrolü, iş zekası platformundan alınan veriler, önceki denetimlerde düzenlenen raporlar, müşteri şikayetleri gibi hususlar değerlendirilerek tespit edilebilecektir.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etin kutusu 6">
            <a:extLst>
              <a:ext uri="{FF2B5EF4-FFF2-40B4-BE49-F238E27FC236}">
                <a16:creationId xmlns:a16="http://schemas.microsoft.com/office/drawing/2014/main" id="{51AFA430-00F2-E3A7-A129-5B894D03584B}"/>
              </a:ext>
            </a:extLst>
          </p:cNvPr>
          <p:cNvSpPr txBox="1"/>
          <p:nvPr/>
        </p:nvSpPr>
        <p:spPr>
          <a:xfrm>
            <a:off x="271678" y="4637605"/>
            <a:ext cx="11560991" cy="140551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Müşteri veya dış tedarikçiye ait mülkiyet var mı? Güvenliği sağlanıyor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Kurum hizmetlerine ilişkin faaliyetler kapsamında müşteri ve dış tedarikçilere ait bilgi ve belgeler (fikri mülkiyet) ve kiralama işlemlerinde (bina, araç vb.)  kullanılan taşınır ve taşınmazlar mülkiyet kapsamında değerlendirilmektedir.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557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02190DF1-A65B-0045-827E-7283B2432FB8}"/>
              </a:ext>
            </a:extLst>
          </p:cNvPr>
          <p:cNvSpPr txBox="1">
            <a:spLocks/>
          </p:cNvSpPr>
          <p:nvPr/>
        </p:nvSpPr>
        <p:spPr>
          <a:xfrm>
            <a:off x="337751" y="1618755"/>
            <a:ext cx="10684476" cy="4485439"/>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tr-TR" sz="16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4" name="Metin kutusu 3">
            <a:extLst>
              <a:ext uri="{FF2B5EF4-FFF2-40B4-BE49-F238E27FC236}">
                <a16:creationId xmlns:a16="http://schemas.microsoft.com/office/drawing/2014/main" id="{3B396872-08D0-EABF-AB97-9E52D1CBD8AE}"/>
              </a:ext>
            </a:extLst>
          </p:cNvPr>
          <p:cNvSpPr txBox="1"/>
          <p:nvPr/>
        </p:nvSpPr>
        <p:spPr>
          <a:xfrm>
            <a:off x="876693" y="1168924"/>
            <a:ext cx="10424581" cy="3785652"/>
          </a:xfrm>
          <a:prstGeom prst="rect">
            <a:avLst/>
          </a:prstGeom>
          <a:noFill/>
        </p:spPr>
        <p:txBody>
          <a:bodyPr wrap="square">
            <a:spAutoFit/>
          </a:bodyPr>
          <a:lstStyle/>
          <a:p>
            <a:r>
              <a:rPr lang="tr-TR" sz="2000" b="1" dirty="0">
                <a:solidFill>
                  <a:srgbClr val="FF0000"/>
                </a:solidFill>
                <a:latin typeface="Times New Roman" panose="02020603050405020304" pitchFamily="18" charset="0"/>
                <a:cs typeface="Times New Roman" panose="02020603050405020304" pitchFamily="18" charset="0"/>
              </a:rPr>
              <a:t>KALİTE YÖNETİM SİSTEMLERİ -ŞARTLAR</a:t>
            </a:r>
          </a:p>
          <a:p>
            <a:endParaRPr lang="tr-TR" sz="2000" b="1" dirty="0">
              <a:solidFill>
                <a:srgbClr val="FF0000"/>
              </a:solidFill>
              <a:latin typeface="Times New Roman" panose="02020603050405020304" pitchFamily="18" charset="0"/>
              <a:cs typeface="Times New Roman" panose="02020603050405020304" pitchFamily="18" charset="0"/>
            </a:endParaRPr>
          </a:p>
          <a:p>
            <a:pPr marL="457200" indent="-457200">
              <a:buFont typeface="+mj-lt"/>
              <a:buAutoNum type="arabicPeriod"/>
            </a:pPr>
            <a:r>
              <a:rPr lang="tr-TR" sz="2000" b="1" dirty="0">
                <a:solidFill>
                  <a:schemeClr val="tx1"/>
                </a:solidFill>
                <a:latin typeface="Times New Roman" panose="02020603050405020304" pitchFamily="18" charset="0"/>
                <a:cs typeface="Times New Roman" panose="02020603050405020304" pitchFamily="18" charset="0"/>
              </a:rPr>
              <a:t>KAPSAM</a:t>
            </a:r>
          </a:p>
          <a:p>
            <a:pPr marL="457200" indent="-457200">
              <a:buFont typeface="+mj-lt"/>
              <a:buAutoNum type="arabicPeriod"/>
            </a:pPr>
            <a:r>
              <a:rPr lang="tr-TR" sz="2000" b="1" dirty="0">
                <a:solidFill>
                  <a:schemeClr val="tx1"/>
                </a:solidFill>
                <a:latin typeface="Times New Roman" panose="02020603050405020304" pitchFamily="18" charset="0"/>
                <a:cs typeface="Times New Roman" panose="02020603050405020304" pitchFamily="18" charset="0"/>
              </a:rPr>
              <a:t>ATIF YAPILAN STANDARD VE/VEYA DOKÜMANLAR</a:t>
            </a:r>
          </a:p>
          <a:p>
            <a:pPr marL="457200" indent="-457200">
              <a:buFont typeface="+mj-lt"/>
              <a:buAutoNum type="arabicPeriod"/>
            </a:pPr>
            <a:r>
              <a:rPr lang="tr-TR" sz="2000" b="1" dirty="0">
                <a:latin typeface="Times New Roman" panose="02020603050405020304" pitchFamily="18" charset="0"/>
                <a:cs typeface="Times New Roman" panose="02020603050405020304" pitchFamily="18" charset="0"/>
              </a:rPr>
              <a:t>TERİMLER VE TARİFLER</a:t>
            </a:r>
          </a:p>
          <a:p>
            <a:pPr marL="457200" indent="-457200">
              <a:buFont typeface="+mj-lt"/>
              <a:buAutoNum type="arabicPeriod"/>
            </a:pPr>
            <a:r>
              <a:rPr lang="tr-TR" sz="2000" b="1" dirty="0">
                <a:solidFill>
                  <a:schemeClr val="tx1"/>
                </a:solidFill>
                <a:latin typeface="Times New Roman" panose="02020603050405020304" pitchFamily="18" charset="0"/>
                <a:cs typeface="Times New Roman" panose="02020603050405020304" pitchFamily="18" charset="0"/>
              </a:rPr>
              <a:t>KURULUŞUN BAĞLAMI</a:t>
            </a:r>
          </a:p>
          <a:p>
            <a:pPr marL="457200" indent="-457200">
              <a:buFont typeface="+mj-lt"/>
              <a:buAutoNum type="arabicPeriod"/>
            </a:pPr>
            <a:r>
              <a:rPr lang="tr-TR" sz="2000" b="1" dirty="0">
                <a:latin typeface="Times New Roman" panose="02020603050405020304" pitchFamily="18" charset="0"/>
                <a:cs typeface="Times New Roman" panose="02020603050405020304" pitchFamily="18" charset="0"/>
              </a:rPr>
              <a:t>LİDERLİK</a:t>
            </a:r>
          </a:p>
          <a:p>
            <a:pPr marL="457200" indent="-457200">
              <a:buFont typeface="+mj-lt"/>
              <a:buAutoNum type="arabicPeriod"/>
            </a:pPr>
            <a:r>
              <a:rPr lang="tr-TR" sz="2000" b="1" dirty="0">
                <a:solidFill>
                  <a:schemeClr val="tx1"/>
                </a:solidFill>
                <a:latin typeface="Times New Roman" panose="02020603050405020304" pitchFamily="18" charset="0"/>
                <a:cs typeface="Times New Roman" panose="02020603050405020304" pitchFamily="18" charset="0"/>
              </a:rPr>
              <a:t>PLANLAMA</a:t>
            </a:r>
          </a:p>
          <a:p>
            <a:pPr marL="457200" indent="-457200">
              <a:buFont typeface="+mj-lt"/>
              <a:buAutoNum type="arabicPeriod"/>
            </a:pPr>
            <a:r>
              <a:rPr lang="tr-TR" sz="2000" b="1" dirty="0">
                <a:latin typeface="Times New Roman" panose="02020603050405020304" pitchFamily="18" charset="0"/>
                <a:cs typeface="Times New Roman" panose="02020603050405020304" pitchFamily="18" charset="0"/>
              </a:rPr>
              <a:t>DESTEK</a:t>
            </a:r>
          </a:p>
          <a:p>
            <a:pPr marL="457200" indent="-457200">
              <a:buFont typeface="+mj-lt"/>
              <a:buAutoNum type="arabicPeriod"/>
            </a:pPr>
            <a:r>
              <a:rPr lang="tr-TR" sz="2000" b="1" dirty="0">
                <a:solidFill>
                  <a:schemeClr val="tx1"/>
                </a:solidFill>
                <a:latin typeface="Times New Roman" panose="02020603050405020304" pitchFamily="18" charset="0"/>
                <a:cs typeface="Times New Roman" panose="02020603050405020304" pitchFamily="18" charset="0"/>
              </a:rPr>
              <a:t>OPERASYON</a:t>
            </a:r>
          </a:p>
          <a:p>
            <a:pPr marL="457200" indent="-457200">
              <a:buFont typeface="+mj-lt"/>
              <a:buAutoNum type="arabicPeriod"/>
            </a:pPr>
            <a:r>
              <a:rPr lang="tr-TR" sz="2000" b="1" dirty="0">
                <a:latin typeface="Times New Roman" panose="02020603050405020304" pitchFamily="18" charset="0"/>
                <a:cs typeface="Times New Roman" panose="02020603050405020304" pitchFamily="18" charset="0"/>
              </a:rPr>
              <a:t>PERFORMANS DEĞERLENDİRME</a:t>
            </a:r>
          </a:p>
          <a:p>
            <a:pPr marL="457200" indent="-457200">
              <a:buFont typeface="+mj-lt"/>
              <a:buAutoNum type="arabicPeriod"/>
            </a:pPr>
            <a:r>
              <a:rPr lang="tr-TR" sz="2000" b="1" dirty="0">
                <a:solidFill>
                  <a:schemeClr val="tx1"/>
                </a:solidFill>
                <a:latin typeface="Times New Roman" panose="02020603050405020304" pitchFamily="18" charset="0"/>
                <a:cs typeface="Times New Roman" panose="02020603050405020304" pitchFamily="18" charset="0"/>
              </a:rPr>
              <a:t>İYİLEŞTİRME</a:t>
            </a:r>
            <a:endParaRPr lang="tr-TR" sz="1800" b="1" dirty="0">
              <a:solidFill>
                <a:schemeClr val="tx1"/>
              </a:solidFill>
              <a:latin typeface="Times New Roman" panose="02020603050405020304" pitchFamily="18" charset="0"/>
              <a:cs typeface="Times New Roman" panose="02020603050405020304" pitchFamily="18" charset="0"/>
            </a:endParaRPr>
          </a:p>
        </p:txBody>
      </p:sp>
      <p:sp>
        <p:nvSpPr>
          <p:cNvPr id="3" name="Başlık 1">
            <a:extLst>
              <a:ext uri="{FF2B5EF4-FFF2-40B4-BE49-F238E27FC236}">
                <a16:creationId xmlns:a16="http://schemas.microsoft.com/office/drawing/2014/main" id="{633E841E-4DAB-F229-B90D-C61F6491BC87}"/>
              </a:ext>
            </a:extLst>
          </p:cNvPr>
          <p:cNvSpPr txBox="1">
            <a:spLocks/>
          </p:cNvSpPr>
          <p:nvPr/>
        </p:nvSpPr>
        <p:spPr>
          <a:xfrm>
            <a:off x="271678" y="295730"/>
            <a:ext cx="11563272" cy="34428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000" b="1">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0409789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Metin kutusu 13">
            <a:extLst>
              <a:ext uri="{FF2B5EF4-FFF2-40B4-BE49-F238E27FC236}">
                <a16:creationId xmlns:a16="http://schemas.microsoft.com/office/drawing/2014/main" id="{2F1ADA52-F951-4030-A051-E30C8EA97461}"/>
              </a:ext>
            </a:extLst>
          </p:cNvPr>
          <p:cNvSpPr txBox="1"/>
          <p:nvPr/>
        </p:nvSpPr>
        <p:spPr>
          <a:xfrm>
            <a:off x="239123" y="640010"/>
            <a:ext cx="11560991" cy="1128514"/>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Hizmet sunumu esnasındaki çıktılar uygun koşullarda saklanıp muhafaza ediliyor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Kayıtların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Edilmiş Bilginin) Kontrolü Prosedürü</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Metin kutusu 15">
            <a:extLst>
              <a:ext uri="{FF2B5EF4-FFF2-40B4-BE49-F238E27FC236}">
                <a16:creationId xmlns:a16="http://schemas.microsoft.com/office/drawing/2014/main" id="{638C9B99-2260-4503-89AD-31C0DC16C6D0}"/>
              </a:ext>
            </a:extLst>
          </p:cNvPr>
          <p:cNvSpPr txBox="1"/>
          <p:nvPr/>
        </p:nvSpPr>
        <p:spPr>
          <a:xfrm>
            <a:off x="239123" y="1815928"/>
            <a:ext cx="11560990" cy="2062103"/>
          </a:xfrm>
          <a:prstGeom prst="rect">
            <a:avLst/>
          </a:prstGeom>
          <a:noFill/>
        </p:spPr>
        <p:txBody>
          <a:bodyPr wrap="square">
            <a:spAutoFit/>
          </a:bodyPr>
          <a:lstStyle/>
          <a:p>
            <a:pPr algn="just">
              <a:spcAft>
                <a:spcPts val="800"/>
              </a:spcAft>
              <a:tabLst>
                <a:tab pos="760730" algn="l"/>
              </a:tabLst>
            </a:pPr>
            <a:r>
              <a:rPr lang="tr-TR" b="1" dirty="0">
                <a:effectLst/>
                <a:latin typeface="Times New Roman" panose="02020603050405020304" pitchFamily="18" charset="0"/>
                <a:ea typeface="Calibri" panose="020F0502020204030204" pitchFamily="34" charset="0"/>
                <a:cs typeface="Times New Roman" panose="02020603050405020304" pitchFamily="18" charset="0"/>
              </a:rPr>
              <a:t>8.7 Uygun olmayan çıktının kontrolü</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Hizmet sunumuna dair uygunsuzlukların kontrolü nasıl sağlanmaktadır?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ve Kalite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Hizmete bağlı şartların sağlanamadığının birim yöneticileri/çalışanları tarafından yapılan kontrollerle tespit edilmesi veya ilgili taraflarca bildirilmesi sonucu kayıt altına alınması, uygulanacak düzeltici faaliyet ile uygunsuzluklar için yapılacak işlemler;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Uygun Olmayan Malzeme ve Hizmetin Kontrolü Prosedürü</a:t>
            </a:r>
            <a:r>
              <a:rPr lang="tr-TR" dirty="0">
                <a:effectLst/>
                <a:latin typeface="Times New Roman" panose="02020603050405020304" pitchFamily="18" charset="0"/>
                <a:ea typeface="Calibri" panose="020F0502020204030204" pitchFamily="34" charset="0"/>
                <a:cs typeface="Times New Roman" panose="02020603050405020304" pitchFamily="18" charset="0"/>
              </a:rPr>
              <a:t> ve Düzeltici Faaliyet Prosedüründe açıklanmıştır.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Başlık 1">
            <a:extLst>
              <a:ext uri="{FF2B5EF4-FFF2-40B4-BE49-F238E27FC236}">
                <a16:creationId xmlns:a16="http://schemas.microsoft.com/office/drawing/2014/main" id="{32587873-D506-D9A8-2080-FFB9B3D049BF}"/>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393855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A4C0BDD9-5E7E-4DDB-8AFC-B8A2FE6CA830}"/>
              </a:ext>
            </a:extLst>
          </p:cNvPr>
          <p:cNvSpPr txBox="1"/>
          <p:nvPr/>
        </p:nvSpPr>
        <p:spPr>
          <a:xfrm>
            <a:off x="200298" y="622690"/>
            <a:ext cx="11695612" cy="5763244"/>
          </a:xfrm>
          <a:prstGeom prst="rect">
            <a:avLst/>
          </a:prstGeom>
          <a:noFill/>
        </p:spPr>
        <p:txBody>
          <a:bodyPr wrap="square">
            <a:spAutoFit/>
          </a:bodyPr>
          <a:lstStyle/>
          <a:p>
            <a:pPr algn="just">
              <a:lnSpc>
                <a:spcPts val="1470"/>
              </a:lnSpc>
              <a:spcAft>
                <a:spcPts val="800"/>
              </a:spcAft>
              <a:tabLst>
                <a:tab pos="760730" algn="l"/>
              </a:tabLst>
            </a:pPr>
            <a:r>
              <a:rPr lang="tr-TR" sz="1500"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Düzeltici Faaliyetlere ilişkin kayıtlar mevcut mu?</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470"/>
              </a:lnSpc>
              <a:spcAft>
                <a:spcPts val="800"/>
              </a:spcAft>
              <a:tabLst>
                <a:tab pos="760730" algn="l"/>
              </a:tabLst>
            </a:pPr>
            <a:r>
              <a:rPr lang="tr-TR" sz="1500"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ve Kalite Birimleri)</a:t>
            </a:r>
            <a:endParaRPr lang="tr-TR" sz="15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470"/>
              </a:lnSpc>
              <a:spcAft>
                <a:spcPts val="800"/>
              </a:spcAft>
              <a:tabLst>
                <a:tab pos="76073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Düzeltici faaliyet kapsamına giren uygunsuzluklar aşağıda sıralanmıştır.</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1-Satın alınan mal/malzemede ve hizmetlerde yapılan muayene ve kontrol sonucu tespit edilen uygunsuzluklar.</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2-Teftiş Kurulu Başkanlığınca gerçekleştirilen genel ve özel denetimler, İç Denetim Birimi Başkanlığı tarafından yapılan iç denetimler ve Bölge Müdürlüklerince yapılan genel denetimler neticesinde rapor edilen uygunsuzluklar</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p>
            <a:pPr marR="128905" algn="just">
              <a:lnSpc>
                <a:spcPct val="107000"/>
              </a:lnSpc>
              <a:spcAft>
                <a:spcPts val="600"/>
              </a:spcAf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3-Vatandaş / Müşteri şikâyeti sonucu ortaya çıkan uygunsuzluklar.</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p>
            <a:pPr marR="128905" algn="just">
              <a:lnSpc>
                <a:spcPct val="107000"/>
              </a:lnSpc>
              <a:spcAft>
                <a:spcPts val="600"/>
              </a:spcAf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4-İç tetkikler sonucu ortaya çıkan uygunsuzluklar.</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5- 3.Taraf Bağımsız Belgelendirme kuruluşu tarafından yapılan denetimlerde ortaya çıkan uygunsuzluklar.</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600"/>
              </a:spcAf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6-TKGM merkez ve taşra birimlerinde iş akışı uyumunda yürütülen proses/süreç ve faaliyetlerin geçekleştirilmesi sırasında tespit edilen uygunsuzluklar.</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p>
            <a:pPr marR="128905" algn="just">
              <a:lnSpc>
                <a:spcPct val="107000"/>
              </a:lnSpc>
              <a:spcAft>
                <a:spcPts val="600"/>
              </a:spcAf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7-Doküman ve Kayıtlarda tespit edilen uygunsuzluklar.</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p>
            <a:pPr marR="128905" algn="just">
              <a:lnSpc>
                <a:spcPct val="107000"/>
              </a:lnSpc>
              <a:spcAft>
                <a:spcPts val="600"/>
              </a:spcAf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8-Çalışanların önerileri sonucu.</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p>
            <a:pPr marR="128905" algn="just">
              <a:lnSpc>
                <a:spcPct val="107000"/>
              </a:lnSpc>
              <a:spcAft>
                <a:spcPts val="600"/>
              </a:spcAf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9-İyileştirme takımı çalışmaları sonucu.</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p>
            <a:pPr marR="128905" algn="just">
              <a:lnSpc>
                <a:spcPct val="107000"/>
              </a:lnSpc>
              <a:spcAft>
                <a:spcPts val="600"/>
              </a:spcAf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10-YGG ve benzeri kurumsal toplantılar sonucu.</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p>
            <a:pPr marR="128905" algn="just">
              <a:lnSpc>
                <a:spcPct val="107000"/>
              </a:lnSpc>
              <a:spcAft>
                <a:spcPts val="600"/>
              </a:spcAf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Yukarıda belirtilen uygunsuzluk bulguları sonucunda düzeltici faaliyet başlatılarak Düzeltici Faaliyet Formu düzenlenir ve numara verilerek Düzeltici Faaliyet Takip Formuna işlenir. Düzeltici faaliyetin gerçekleştirileceği birime gönderilerek takibe alınır.</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p>
            <a:pPr marR="128905" algn="just">
              <a:lnSpc>
                <a:spcPct val="107000"/>
              </a:lnSpc>
              <a:spcAft>
                <a:spcPts val="600"/>
              </a:spcAf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Düzeltici faaliyetlere ilişkin kayıtlar olarak; Düzeltici Faaliyet Formları, Düzeltici Faaliyet Takip Formu, Düzeltici Faaliyet Prosedürü, </a:t>
            </a:r>
            <a:r>
              <a:rPr lang="tr-TR" sz="1500" dirty="0">
                <a:effectLst/>
                <a:latin typeface="Times New Roman" panose="02020603050405020304" pitchFamily="18" charset="0"/>
                <a:ea typeface="Times New Roman" panose="02020603050405020304" pitchFamily="18" charset="0"/>
                <a:cs typeface="Times New Roman" panose="02020603050405020304" pitchFamily="18" charset="0"/>
              </a:rPr>
              <a:t>Uygun Olmayan Malzeme ve Hizmetin Kontrolü Prosedürüne bakılabilir.</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Başlık 1">
            <a:extLst>
              <a:ext uri="{FF2B5EF4-FFF2-40B4-BE49-F238E27FC236}">
                <a16:creationId xmlns:a16="http://schemas.microsoft.com/office/drawing/2014/main" id="{DBB61CB3-7BB2-1FE5-BFD8-533FE630B505}"/>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22967456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99948671-5DF5-4AB3-81FC-E2F304BD1AE9}"/>
              </a:ext>
            </a:extLst>
          </p:cNvPr>
          <p:cNvSpPr txBox="1"/>
          <p:nvPr/>
        </p:nvSpPr>
        <p:spPr>
          <a:xfrm>
            <a:off x="271678" y="553021"/>
            <a:ext cx="11563274" cy="2718693"/>
          </a:xfrm>
          <a:prstGeom prst="rect">
            <a:avLst/>
          </a:prstGeom>
          <a:noFill/>
        </p:spPr>
        <p:txBody>
          <a:bodyPr wrap="square">
            <a:spAutoFit/>
          </a:bodyPr>
          <a:lstStyle/>
          <a:p>
            <a:pPr algn="just">
              <a:spcAft>
                <a:spcPts val="800"/>
              </a:spcAft>
              <a:tabLst>
                <a:tab pos="760730" algn="l"/>
              </a:tabLs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9. PERFORMANS DEĞERLENDİRME</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9.1 İzleme, ölçme, analiz ve değerlendirme</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Proseslerin performans göstergeleri, hedefleri ve izleme periyotları oluşturulmuş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Kalite Yönetim Sisteminin performansını ve etkinliğini değerlendirmek için Proseslere ait Proses Kartlarında performans göstergeleri ve kontrol kriterleri yer almaktadır. Prosesin performans hedefleri ve izleme periyotları ise Kalite Yönetim Sisteminin performansı ve etkinliğini izlemek ve ölçmek için kullanılmaktadır. Öngörülen periyotlarda performans hedeflerine ne kadar ulaşıldığı tespit edilir.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etin kutusu 6">
            <a:extLst>
              <a:ext uri="{FF2B5EF4-FFF2-40B4-BE49-F238E27FC236}">
                <a16:creationId xmlns:a16="http://schemas.microsoft.com/office/drawing/2014/main" id="{B5E257F7-54FC-467B-97A2-57B2208DE004}"/>
              </a:ext>
            </a:extLst>
          </p:cNvPr>
          <p:cNvSpPr txBox="1"/>
          <p:nvPr/>
        </p:nvSpPr>
        <p:spPr>
          <a:xfrm>
            <a:off x="271677" y="3125765"/>
            <a:ext cx="11563273" cy="1682512"/>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Performans değerlendirmeye ait kayıtlar muhafaza ediliyor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Performans değerlendirilmesine ait kayıtlar (Performans Hedefleri) Kayıtların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Dokümante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Edilmiş Bilginin) Kontrolü Prosedürü kapsamında muhafaza edilmektedir. Ayrıca İş Zekası Platformu ile performans ölçümü yapılmaktadır. İş Zekası Platformu ve İlgili kayıtlar kontrol edilerek tetkik gerçekleştirilebilir.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Metin kutusu 8">
            <a:extLst>
              <a:ext uri="{FF2B5EF4-FFF2-40B4-BE49-F238E27FC236}">
                <a16:creationId xmlns:a16="http://schemas.microsoft.com/office/drawing/2014/main" id="{5DB5FDDD-04F3-4702-895D-4992015F4369}"/>
              </a:ext>
            </a:extLst>
          </p:cNvPr>
          <p:cNvSpPr txBox="1"/>
          <p:nvPr/>
        </p:nvSpPr>
        <p:spPr>
          <a:xfrm>
            <a:off x="271674" y="4662327"/>
            <a:ext cx="11563273" cy="140551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Müşteri memnuniyeti hangi yöntemlerle ölçülmektedir?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Kurum müşteri memnuniyetini; hizmet takip masası, ALO181, öneri kutuları, müşteri memnuniyet anketleri, web öneri sistemi ve düzeltici faaliyetler kapsamında gelen dilekçe ve/veya formlar üzerinden ölçmektedir.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Başlık 1">
            <a:extLst>
              <a:ext uri="{FF2B5EF4-FFF2-40B4-BE49-F238E27FC236}">
                <a16:creationId xmlns:a16="http://schemas.microsoft.com/office/drawing/2014/main" id="{1E330042-A183-26CF-0AC0-AEF7AA193F8C}"/>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24228718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7C8D510-BF20-48F2-AD82-5412E4D402AA}"/>
              </a:ext>
            </a:extLst>
          </p:cNvPr>
          <p:cNvSpPr txBox="1"/>
          <p:nvPr/>
        </p:nvSpPr>
        <p:spPr>
          <a:xfrm>
            <a:off x="273791" y="2503761"/>
            <a:ext cx="11565395" cy="1682512"/>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Değerlendirme sonrası düzeltici faaliyet uygulanmakta mıdır?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ve Kalite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Müşteri memnuniyeti kapsamında yapılan ölçümlerdeki uygunsuzluklara dair alınan kararlar için Düzeltici Faaliyet başlatılmış mı? Düzeltici Faaliyet Formları, Düzeltici Faaliyet Takip Formları incelenerek devam eden, kapatılmış, belirlenen süre içinde giderilemeyen uygunsuzluklar kontrol edilerek tetkik yapılacaktır.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Metin kutusu 9">
            <a:extLst>
              <a:ext uri="{FF2B5EF4-FFF2-40B4-BE49-F238E27FC236}">
                <a16:creationId xmlns:a16="http://schemas.microsoft.com/office/drawing/2014/main" id="{0AE93CAB-140C-484B-8178-2C271D2B4F48}"/>
              </a:ext>
            </a:extLst>
          </p:cNvPr>
          <p:cNvSpPr txBox="1"/>
          <p:nvPr/>
        </p:nvSpPr>
        <p:spPr>
          <a:xfrm>
            <a:off x="260845" y="4330564"/>
            <a:ext cx="11565395" cy="1682512"/>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Veri analizleri hangi konularda ve istatistiksel yöntemlerle yapılmaktadır?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Kurum Kalite Yönetim Sisteminin performansına dair veriler (proseslere ait performans hedefleri ve yıllık performans programı) İş Zekası Platformu ile analiz edilmektedir. İş Zekası Platformu kullanılıyor mu? Platformun kullanımı için eğitim alınmış mı?</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Başlık 1">
            <a:extLst>
              <a:ext uri="{FF2B5EF4-FFF2-40B4-BE49-F238E27FC236}">
                <a16:creationId xmlns:a16="http://schemas.microsoft.com/office/drawing/2014/main" id="{60281F78-4B21-C4E5-4967-07C5C73C5224}"/>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
        <p:nvSpPr>
          <p:cNvPr id="6" name="Metin kutusu 5">
            <a:extLst>
              <a:ext uri="{FF2B5EF4-FFF2-40B4-BE49-F238E27FC236}">
                <a16:creationId xmlns:a16="http://schemas.microsoft.com/office/drawing/2014/main" id="{5674A3C9-F387-5C7B-D140-AC706D7532BD}"/>
              </a:ext>
            </a:extLst>
          </p:cNvPr>
          <p:cNvSpPr txBox="1"/>
          <p:nvPr/>
        </p:nvSpPr>
        <p:spPr>
          <a:xfrm>
            <a:off x="260845" y="611703"/>
            <a:ext cx="11563273" cy="1682512"/>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Müşteri memnuniyetiyle ilgili elde edilen sonuçlar nasıl değerlendirilmektedir?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Müşteri memnuniyeti kapsamında yapılan ölçümlerin sonuçları Yönetim Temsilcilikleri ve YGG Toplantılarında ayrıca Merkez Teşkilatta Tapu ve Kadastro Kalite Kurulunda görüşülmektedir. Tespit edilen uygunsuzluklar  Düzeltici Faaliyet Prosedürü kapsamında Düzeltici faaliyet başlatılarak uygunsuzluğun giderilmesi sağlanır.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80453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a:extLst>
              <a:ext uri="{FF2B5EF4-FFF2-40B4-BE49-F238E27FC236}">
                <a16:creationId xmlns:a16="http://schemas.microsoft.com/office/drawing/2014/main" id="{174CA324-DE11-4DDE-8B1D-FA4DCF54CC9E}"/>
              </a:ext>
            </a:extLst>
          </p:cNvPr>
          <p:cNvSpPr txBox="1"/>
          <p:nvPr/>
        </p:nvSpPr>
        <p:spPr>
          <a:xfrm>
            <a:off x="314365" y="2437879"/>
            <a:ext cx="11563270" cy="1508105"/>
          </a:xfrm>
          <a:prstGeom prst="rect">
            <a:avLst/>
          </a:prstGeom>
          <a:noFill/>
        </p:spPr>
        <p:txBody>
          <a:bodyPr wrap="square">
            <a:spAutoFit/>
          </a:bodyPr>
          <a:lstStyle/>
          <a:p>
            <a:pPr algn="just">
              <a:spcAft>
                <a:spcPts val="800"/>
              </a:spcAft>
              <a:tabLst>
                <a:tab pos="760730" algn="l"/>
              </a:tabLs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9.2 İç Tetkik</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İç Tetkik Prosedürü biliniyor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ve Kalite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Yönetim Temsilcilikleri ve Kalite Birimlerinin İç Tetkik Prosedürünü bilme düzeyi ölçülecektir.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Metin kutusu 8">
            <a:extLst>
              <a:ext uri="{FF2B5EF4-FFF2-40B4-BE49-F238E27FC236}">
                <a16:creationId xmlns:a16="http://schemas.microsoft.com/office/drawing/2014/main" id="{74D774F1-1A82-482E-B17D-A54466D0455B}"/>
              </a:ext>
            </a:extLst>
          </p:cNvPr>
          <p:cNvSpPr txBox="1"/>
          <p:nvPr/>
        </p:nvSpPr>
        <p:spPr>
          <a:xfrm>
            <a:off x="269554" y="3797957"/>
            <a:ext cx="11563270" cy="74892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İç Tetkik yapma periyotları	nasıl belirleniyor?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Yönetim Temsilciliği)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Metin kutusu 10">
            <a:extLst>
              <a:ext uri="{FF2B5EF4-FFF2-40B4-BE49-F238E27FC236}">
                <a16:creationId xmlns:a16="http://schemas.microsoft.com/office/drawing/2014/main" id="{0586280B-5BE1-4F7F-A976-FE49F98AA34F}"/>
              </a:ext>
            </a:extLst>
          </p:cNvPr>
          <p:cNvSpPr txBox="1"/>
          <p:nvPr/>
        </p:nvSpPr>
        <p:spPr>
          <a:xfrm>
            <a:off x="271681" y="4460294"/>
            <a:ext cx="11563269" cy="1785104"/>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Daha önce gerçekleştirilen iç tetkiklerin raporları değerlendiriliyor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ve Kalite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Tetkik görevlileri tarafından düzenlenip Yönetim Temsilciliklerine teslim edilen iç tetkik raporları nasıl değerlendirilmekte? Uygunsuzluklar için düzeltici faaliyet başlatılmış mı? Düzeltici faaliyetin takibi yapılıyor mu? Sonuçlandırılmış mı?</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Düzeltici faaliyete dair kayıtlar incelenecektir. Böylelikle iç tetkik raporlarının düzeltici ve iyileştirici yönü ölçülecektir.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Başlık 1">
            <a:extLst>
              <a:ext uri="{FF2B5EF4-FFF2-40B4-BE49-F238E27FC236}">
                <a16:creationId xmlns:a16="http://schemas.microsoft.com/office/drawing/2014/main" id="{89ABCBB7-1EBA-2719-EC8F-19624335A11A}"/>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
        <p:nvSpPr>
          <p:cNvPr id="6" name="Metin kutusu 5">
            <a:extLst>
              <a:ext uri="{FF2B5EF4-FFF2-40B4-BE49-F238E27FC236}">
                <a16:creationId xmlns:a16="http://schemas.microsoft.com/office/drawing/2014/main" id="{39816CD8-E8D1-40F5-D250-34BBFC67EFBB}"/>
              </a:ext>
            </a:extLst>
          </p:cNvPr>
          <p:cNvSpPr txBox="1"/>
          <p:nvPr/>
        </p:nvSpPr>
        <p:spPr>
          <a:xfrm>
            <a:off x="269554" y="500666"/>
            <a:ext cx="11565394" cy="1959511"/>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Yapılan veri analizleri ne şekilde ve nerede değerlendiriliyor?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Merkez Teşkilatta Tapu ve Kadastro Kalite Kurulu ve YGG Toplantılarında Bölge Müdürlüklerinde YGG Toplantılarında değerlendirilmektedir. Performans programının ve hedeflerinin söz konusu toplantılarda değerlendirilip değerlendirilmediği toplantı tutanaklarına bakılarak tespit edilecektir. Performans hedeflerine ulaşmak için Yönetimlerin, Yönetim Temsilcilikleri tarafından bilgilendirilmesi gerekmektedir.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5306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etin kutusu 9">
            <a:extLst>
              <a:ext uri="{FF2B5EF4-FFF2-40B4-BE49-F238E27FC236}">
                <a16:creationId xmlns:a16="http://schemas.microsoft.com/office/drawing/2014/main" id="{98FD9765-3AD9-4951-B771-2A4C0F8461E2}"/>
              </a:ext>
            </a:extLst>
          </p:cNvPr>
          <p:cNvSpPr txBox="1"/>
          <p:nvPr/>
        </p:nvSpPr>
        <p:spPr>
          <a:xfrm>
            <a:off x="271682" y="3234906"/>
            <a:ext cx="11563272" cy="1508105"/>
          </a:xfrm>
          <a:prstGeom prst="rect">
            <a:avLst/>
          </a:prstGeom>
          <a:noFill/>
        </p:spPr>
        <p:txBody>
          <a:bodyPr wrap="square">
            <a:spAutoFit/>
          </a:bodyPr>
          <a:lstStyle/>
          <a:p>
            <a:pPr algn="just">
              <a:spcAft>
                <a:spcPts val="800"/>
              </a:spcAft>
              <a:tabLst>
                <a:tab pos="760730" algn="l"/>
              </a:tabLs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9.3 Yönetimin Gözden Geçirmesi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YGG toplantısına kimler katılmaktadır?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Yönetimin Kalite Sistemini Gözden Geçirmesi Prosedürü:</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Metin kutusu 11">
            <a:extLst>
              <a:ext uri="{FF2B5EF4-FFF2-40B4-BE49-F238E27FC236}">
                <a16:creationId xmlns:a16="http://schemas.microsoft.com/office/drawing/2014/main" id="{16713B8B-C225-4200-A7CC-6D886A06C06D}"/>
              </a:ext>
            </a:extLst>
          </p:cNvPr>
          <p:cNvSpPr txBox="1"/>
          <p:nvPr/>
        </p:nvSpPr>
        <p:spPr>
          <a:xfrm>
            <a:off x="271678" y="4745245"/>
            <a:ext cx="11563272" cy="140551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YGG prosedürü biliniyor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ve Kalite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Yönetim Temsilcilikleri ve Kalite Birimlerinin YGG Prosedürü bilme düzeyi ölçülecektir.  Ayrıca yönetimleri YGG Prosedürünün uygulanması hususunda ne kadar bilgilendirmektedirler?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Başlık 1">
            <a:extLst>
              <a:ext uri="{FF2B5EF4-FFF2-40B4-BE49-F238E27FC236}">
                <a16:creationId xmlns:a16="http://schemas.microsoft.com/office/drawing/2014/main" id="{392E32E7-A149-20C1-D488-F25FDABD269B}"/>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
        <p:nvSpPr>
          <p:cNvPr id="6" name="Metin kutusu 5">
            <a:extLst>
              <a:ext uri="{FF2B5EF4-FFF2-40B4-BE49-F238E27FC236}">
                <a16:creationId xmlns:a16="http://schemas.microsoft.com/office/drawing/2014/main" id="{35D42333-DC62-5972-7135-AE99D6E1967F}"/>
              </a:ext>
            </a:extLst>
          </p:cNvPr>
          <p:cNvSpPr txBox="1"/>
          <p:nvPr/>
        </p:nvSpPr>
        <p:spPr>
          <a:xfrm>
            <a:off x="271684" y="1552394"/>
            <a:ext cx="11563270" cy="1682512"/>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İç Tetkik sonucunda belirlenen uygunsuzlukların düzeltici faaliyetleri gerçekleştiriliyor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ve Kalite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İç tetkik raporunda belirtilen uygunsuzluklar için Düzeltici Faaliyet başlatılmış mı? Düzeltici Faaliyet Formları, Düzeltici Faaliyet Takip Formları incelenerek devam eden, kapatılmış, belirlenen süre içinde giderilemeyen uygunsuzluklar kontrol edilerek tetkik yapılacaktır.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etin kutusu 6">
            <a:extLst>
              <a:ext uri="{FF2B5EF4-FFF2-40B4-BE49-F238E27FC236}">
                <a16:creationId xmlns:a16="http://schemas.microsoft.com/office/drawing/2014/main" id="{810402E7-88DC-F526-15C4-E3C69E57FB30}"/>
              </a:ext>
            </a:extLst>
          </p:cNvPr>
          <p:cNvSpPr txBox="1"/>
          <p:nvPr/>
        </p:nvSpPr>
        <p:spPr>
          <a:xfrm>
            <a:off x="314365" y="669050"/>
            <a:ext cx="11563270" cy="74892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Tetkikçi seçiminde tarafsızlık sağlanıyor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37910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6957065-5B3B-4FB0-88E6-355E5A759E88}"/>
              </a:ext>
            </a:extLst>
          </p:cNvPr>
          <p:cNvSpPr txBox="1"/>
          <p:nvPr/>
        </p:nvSpPr>
        <p:spPr>
          <a:xfrm>
            <a:off x="314363" y="4627701"/>
            <a:ext cx="11563273" cy="140551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Tamamlanan Düzeltici Faaliyetler ile ilgili dokümanlar birimlerde ve yönetim temsilcisinde mevcut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Düzeltici Faaliyet Prosedürü elektronik yada fiziksel olarak inceleniyor mu? Düzeltici Faaliyet Talep Formları, Düzeltici Faaliyet Takip Formları incelenerek </a:t>
            </a:r>
            <a:r>
              <a:rPr lang="tr-TR" dirty="0" err="1">
                <a:effectLst/>
                <a:latin typeface="Times New Roman" panose="02020603050405020304" pitchFamily="18" charset="0"/>
                <a:ea typeface="Calibri" panose="020F0502020204030204" pitchFamily="34" charset="0"/>
                <a:cs typeface="Times New Roman" panose="02020603050405020304" pitchFamily="18" charset="0"/>
              </a:rPr>
              <a:t>dokümante</a:t>
            </a:r>
            <a:r>
              <a:rPr lang="tr-TR" dirty="0">
                <a:effectLst/>
                <a:latin typeface="Times New Roman" panose="02020603050405020304" pitchFamily="18" charset="0"/>
                <a:ea typeface="Calibri" panose="020F0502020204030204" pitchFamily="34" charset="0"/>
                <a:cs typeface="Times New Roman" panose="02020603050405020304" pitchFamily="18" charset="0"/>
              </a:rPr>
              <a:t> edilmiş bilgi olarak muhafaza edilip edilmediği kontrol edilecektir.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Başlık 1">
            <a:extLst>
              <a:ext uri="{FF2B5EF4-FFF2-40B4-BE49-F238E27FC236}">
                <a16:creationId xmlns:a16="http://schemas.microsoft.com/office/drawing/2014/main" id="{3DE22C5E-4BB7-948D-B1AC-EB24CB43596C}"/>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
        <p:nvSpPr>
          <p:cNvPr id="6" name="Metin kutusu 5">
            <a:extLst>
              <a:ext uri="{FF2B5EF4-FFF2-40B4-BE49-F238E27FC236}">
                <a16:creationId xmlns:a16="http://schemas.microsoft.com/office/drawing/2014/main" id="{334B260A-417A-3711-B5A6-DE4049034A46}"/>
              </a:ext>
            </a:extLst>
          </p:cNvPr>
          <p:cNvSpPr txBox="1"/>
          <p:nvPr/>
        </p:nvSpPr>
        <p:spPr>
          <a:xfrm>
            <a:off x="314365" y="2046914"/>
            <a:ext cx="11563271" cy="2544286"/>
          </a:xfrm>
          <a:prstGeom prst="rect">
            <a:avLst/>
          </a:prstGeom>
          <a:noFill/>
        </p:spPr>
        <p:txBody>
          <a:bodyPr wrap="square">
            <a:spAutoFit/>
          </a:bodyPr>
          <a:lstStyle/>
          <a:p>
            <a:pPr algn="just">
              <a:spcAft>
                <a:spcPts val="800"/>
              </a:spcAft>
              <a:tabLst>
                <a:tab pos="760730" algn="l"/>
              </a:tabLs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10. İYİLEŞTİRME</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10.2 Uygunsuzluk ve düzeltici faaliyet</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Düzeltici Faaliyet Prosedürü biliniyor mu, </a:t>
            </a:r>
            <a:r>
              <a:rPr lang="tr-TR" b="1" spc="-1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DF’ler</a:t>
            </a: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için bilgi kaynaklarımız neler, DF talepleri kimler tarafından değerlendirilmektedir.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ve Kalite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Yönetim Temsilcilikleri ve Kalite birimleri Düzeltici Faaliyet Prosedürünü bilme düzeyi ölçülecektir.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Düzeltici Faaliyet Prosedürü:</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etin kutusu 6">
            <a:extLst>
              <a:ext uri="{FF2B5EF4-FFF2-40B4-BE49-F238E27FC236}">
                <a16:creationId xmlns:a16="http://schemas.microsoft.com/office/drawing/2014/main" id="{472D7FEF-EECA-B0A5-F00B-8740B4407CEF}"/>
              </a:ext>
            </a:extLst>
          </p:cNvPr>
          <p:cNvSpPr txBox="1"/>
          <p:nvPr/>
        </p:nvSpPr>
        <p:spPr>
          <a:xfrm>
            <a:off x="314363" y="658823"/>
            <a:ext cx="11563272" cy="140551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YGG girdileri ve çıktıları nelerdir? (9.3.2 ve 9.3.3 maddelerini kapsıyor mu ?) Son YGG toplantı tutanağı görebilir miyiz?</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Yönetimin Kalite Sistemini Gözden Geçirmesi Prosedürü:</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34938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6957065-5B3B-4FB0-88E6-355E5A759E88}"/>
              </a:ext>
            </a:extLst>
          </p:cNvPr>
          <p:cNvSpPr txBox="1"/>
          <p:nvPr/>
        </p:nvSpPr>
        <p:spPr>
          <a:xfrm>
            <a:off x="314363" y="2490500"/>
            <a:ext cx="11563273" cy="1405513"/>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Tamamlanan Düzeltici Faaliyetler ile ilgili dokümanlar birimlerde ve yönetim temsilcisinde mevcut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Merkez ve Taşra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dirty="0">
                <a:effectLst/>
                <a:latin typeface="Times New Roman" panose="02020603050405020304" pitchFamily="18" charset="0"/>
                <a:ea typeface="Calibri" panose="020F0502020204030204" pitchFamily="34" charset="0"/>
                <a:cs typeface="Times New Roman" panose="02020603050405020304" pitchFamily="18" charset="0"/>
              </a:rPr>
              <a:t>Düzeltici Faaliyet Prosedürü elektronik yada fiziksel olarak inceleniyor mu? Düzeltici Faaliyet Talep Formları, Düzeltici Faaliyet Takip Formları incelenerek </a:t>
            </a:r>
            <a:r>
              <a:rPr lang="tr-TR" dirty="0" err="1">
                <a:effectLst/>
                <a:latin typeface="Times New Roman" panose="02020603050405020304" pitchFamily="18" charset="0"/>
                <a:ea typeface="Calibri" panose="020F0502020204030204" pitchFamily="34" charset="0"/>
                <a:cs typeface="Times New Roman" panose="02020603050405020304" pitchFamily="18" charset="0"/>
              </a:rPr>
              <a:t>dokümante</a:t>
            </a:r>
            <a:r>
              <a:rPr lang="tr-TR" dirty="0">
                <a:effectLst/>
                <a:latin typeface="Times New Roman" panose="02020603050405020304" pitchFamily="18" charset="0"/>
                <a:ea typeface="Calibri" panose="020F0502020204030204" pitchFamily="34" charset="0"/>
                <a:cs typeface="Times New Roman" panose="02020603050405020304" pitchFamily="18" charset="0"/>
              </a:rPr>
              <a:t> edilmiş bilgi olarak muhafaza edilip edilmediği kontrol edilecektir.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Metin kutusu 10">
            <a:extLst>
              <a:ext uri="{FF2B5EF4-FFF2-40B4-BE49-F238E27FC236}">
                <a16:creationId xmlns:a16="http://schemas.microsoft.com/office/drawing/2014/main" id="{E33C41C8-FDAB-40D6-89A0-D26AD68E14D2}"/>
              </a:ext>
            </a:extLst>
          </p:cNvPr>
          <p:cNvSpPr txBox="1"/>
          <p:nvPr/>
        </p:nvSpPr>
        <p:spPr>
          <a:xfrm>
            <a:off x="271678" y="4012661"/>
            <a:ext cx="11563272" cy="1959511"/>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Düzeltici Faaliyetlerin etkinliği gözlenmekte ve takibi yapılmakta mıdır? (Örnek </a:t>
            </a:r>
            <a:r>
              <a:rPr lang="tr-TR" b="1" spc="-1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DF’ler</a:t>
            </a: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ve Kalite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r>
              <a:rPr lang="tr-TR" dirty="0">
                <a:effectLst/>
                <a:latin typeface="Times New Roman" panose="02020603050405020304" pitchFamily="18" charset="0"/>
                <a:ea typeface="Calibri" panose="020F0502020204030204" pitchFamily="34" charset="0"/>
              </a:rPr>
              <a:t>Düzeltici Faaliyet Talep </a:t>
            </a:r>
            <a:r>
              <a:rPr lang="tr-TR" dirty="0" err="1">
                <a:effectLst/>
                <a:latin typeface="Times New Roman" panose="02020603050405020304" pitchFamily="18" charset="0"/>
                <a:ea typeface="Calibri" panose="020F0502020204030204" pitchFamily="34" charset="0"/>
              </a:rPr>
              <a:t>Formları’nın</a:t>
            </a:r>
            <a:r>
              <a:rPr lang="tr-TR" dirty="0">
                <a:effectLst/>
                <a:latin typeface="Times New Roman" panose="02020603050405020304" pitchFamily="18" charset="0"/>
                <a:ea typeface="Calibri" panose="020F0502020204030204" pitchFamily="34" charset="0"/>
              </a:rPr>
              <a:t> değerlendirilmesi, numara verilerek Düzeltici Faaliyet Takip Formuna işlenmesi, bir nüshasının ilgili birime gönderilerek düzeltici faaliyet olarak yapılacak çalışmanın belirlenmesinin talep edilmesi, düzeltici faaliyetin başlatılması, takibi, sonuçlandırılması ve kapatılması işlemlerinin tamamı kontrol edilecektir. Yanlış uygulamalar tespit edilerek düzeltici faaliyet talebinde bulunulacaktır</a:t>
            </a:r>
            <a:endParaRPr lang="tr-TR" dirty="0"/>
          </a:p>
        </p:txBody>
      </p:sp>
      <p:sp>
        <p:nvSpPr>
          <p:cNvPr id="5" name="Başlık 1">
            <a:extLst>
              <a:ext uri="{FF2B5EF4-FFF2-40B4-BE49-F238E27FC236}">
                <a16:creationId xmlns:a16="http://schemas.microsoft.com/office/drawing/2014/main" id="{6E41F7B1-211B-FC58-49C0-53F0DFBD5491}"/>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
        <p:nvSpPr>
          <p:cNvPr id="6" name="Metin kutusu 5">
            <a:extLst>
              <a:ext uri="{FF2B5EF4-FFF2-40B4-BE49-F238E27FC236}">
                <a16:creationId xmlns:a16="http://schemas.microsoft.com/office/drawing/2014/main" id="{9C44C97B-9944-0496-EFD3-C06BDDBC74CE}"/>
              </a:ext>
            </a:extLst>
          </p:cNvPr>
          <p:cNvSpPr txBox="1"/>
          <p:nvPr/>
        </p:nvSpPr>
        <p:spPr>
          <a:xfrm>
            <a:off x="314364" y="530989"/>
            <a:ext cx="11563272" cy="1959511"/>
          </a:xfrm>
          <a:prstGeom prst="rect">
            <a:avLst/>
          </a:prstGeom>
          <a:noFill/>
        </p:spPr>
        <p:txBody>
          <a:bodyPr wrap="square">
            <a:spAutoFit/>
          </a:bodyPr>
          <a:lstStyle/>
          <a:p>
            <a:pPr algn="just">
              <a:spcAft>
                <a:spcPts val="800"/>
              </a:spcAft>
              <a:tabLst>
                <a:tab pos="760730" algn="l"/>
              </a:tabLst>
            </a:pP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Düzeltici Faaliyetlerin etkinliği gözlenmekte ve takibi yapılmakta mıdır? (Örnek </a:t>
            </a:r>
            <a:r>
              <a:rPr lang="tr-TR" b="1" spc="-10" dirty="0" err="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DÜF’ler</a:t>
            </a:r>
            <a:r>
              <a:rPr lang="tr-TR"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(Yönetim Temsilcilikleri ve Kalite Birimleri)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r>
              <a:rPr lang="tr-TR" dirty="0">
                <a:effectLst/>
                <a:latin typeface="Times New Roman" panose="02020603050405020304" pitchFamily="18" charset="0"/>
                <a:ea typeface="Calibri" panose="020F0502020204030204" pitchFamily="34" charset="0"/>
              </a:rPr>
              <a:t>Düzeltici Faaliyet Talep </a:t>
            </a:r>
            <a:r>
              <a:rPr lang="tr-TR" dirty="0" err="1">
                <a:effectLst/>
                <a:latin typeface="Times New Roman" panose="02020603050405020304" pitchFamily="18" charset="0"/>
                <a:ea typeface="Calibri" panose="020F0502020204030204" pitchFamily="34" charset="0"/>
              </a:rPr>
              <a:t>Formları’nın</a:t>
            </a:r>
            <a:r>
              <a:rPr lang="tr-TR" dirty="0">
                <a:effectLst/>
                <a:latin typeface="Times New Roman" panose="02020603050405020304" pitchFamily="18" charset="0"/>
                <a:ea typeface="Calibri" panose="020F0502020204030204" pitchFamily="34" charset="0"/>
              </a:rPr>
              <a:t> değerlendirilmesi, numara verilerek Düzeltici Faaliyet Takip Formuna işlenmesi, bir nüshasının ilgili birime gönderilerek düzeltici faaliyet olarak yapılacak çalışmanın belirlenmesinin talep edilmesi, düzeltici faaliyetin başlatılması, takibi, sonuçlandırılması ve kapatılması işlemlerinin tamamı kontrol edilecektir. Yanlış uygulamalar tespit edilerek düzeltici faaliyet talebinde bulunulacaktır</a:t>
            </a:r>
            <a:endParaRPr lang="tr-TR" dirty="0"/>
          </a:p>
        </p:txBody>
      </p:sp>
    </p:spTree>
    <p:extLst>
      <p:ext uri="{BB962C8B-B14F-4D97-AF65-F5344CB8AC3E}">
        <p14:creationId xmlns:p14="http://schemas.microsoft.com/office/powerpoint/2010/main" val="6663191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a:extLst>
              <a:ext uri="{FF2B5EF4-FFF2-40B4-BE49-F238E27FC236}">
                <a16:creationId xmlns:a16="http://schemas.microsoft.com/office/drawing/2014/main" id="{7059C46B-DE13-4211-8201-812066988D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D177FBED-E36D-4395-82DC-0D527FB2A4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BD854E36-B011-4B4A-93A4-3A9A542F03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0D8183F0-D0C1-41BE-BBEE-D57E4A40F0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a:extLst>
              <a:ext uri="{FF2B5EF4-FFF2-40B4-BE49-F238E27FC236}">
                <a16:creationId xmlns:a16="http://schemas.microsoft.com/office/drawing/2014/main" id="{3D099FD8-1C97-4B93-B99C-CE828D7D14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C98E7453-2874-4C39-8048-D1F6B0B493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8934796D-66F8-4840-8DAA-E1B3DFA2A4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a:extLst>
              <a:ext uri="{FF2B5EF4-FFF2-40B4-BE49-F238E27FC236}">
                <a16:creationId xmlns:a16="http://schemas.microsoft.com/office/drawing/2014/main" id="{A7C34076-7662-4C78-BEA1-F3E43DC9C1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CF2D8845-150C-4904-9D4B-05EDCE37C5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0E99E057-EADF-4DF3-BFE7-B7137D23F1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a:extLst>
              <a:ext uri="{FF2B5EF4-FFF2-40B4-BE49-F238E27FC236}">
                <a16:creationId xmlns:a16="http://schemas.microsoft.com/office/drawing/2014/main" id="{9C4A9251-28BC-4D61-8676-69BBFF233F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ECC4B39-7643-4796-96FB-FF0D43708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32A173A5-D002-40FC-8361-D9C8BD64C1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a:extLst>
              <a:ext uri="{FF2B5EF4-FFF2-40B4-BE49-F238E27FC236}">
                <a16:creationId xmlns:a16="http://schemas.microsoft.com/office/drawing/2014/main" id="{A3376633-BF4E-4CB1-B971-626A08E1E3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4F238B01-1008-43ED-99EB-9A017E925D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B9C4155A-C75C-471A-91E1-ADE403C1B7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a:extLst>
              <a:ext uri="{FF2B5EF4-FFF2-40B4-BE49-F238E27FC236}">
                <a16:creationId xmlns:a16="http://schemas.microsoft.com/office/drawing/2014/main" id="{1280A23D-E335-47F2-A415-C9DECB041C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F79F3DAA-BA5A-4DE0-A36F-2AF5291A38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a:extLst>
              <a:ext uri="{FF2B5EF4-FFF2-40B4-BE49-F238E27FC236}">
                <a16:creationId xmlns:a16="http://schemas.microsoft.com/office/drawing/2014/main" id="{858EAA22-4016-4E93-B378-B7626192EF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49" name="Picture 25">
            <a:extLst>
              <a:ext uri="{FF2B5EF4-FFF2-40B4-BE49-F238E27FC236}">
                <a16:creationId xmlns:a16="http://schemas.microsoft.com/office/drawing/2014/main" id="{26FC9805-3D76-4968-AF7E-722FC9AE07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a:extLst>
              <a:ext uri="{FF2B5EF4-FFF2-40B4-BE49-F238E27FC236}">
                <a16:creationId xmlns:a16="http://schemas.microsoft.com/office/drawing/2014/main" id="{0284C287-1E28-41ED-AE6E-696197479C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a:extLst>
              <a:ext uri="{FF2B5EF4-FFF2-40B4-BE49-F238E27FC236}">
                <a16:creationId xmlns:a16="http://schemas.microsoft.com/office/drawing/2014/main" id="{5D960A2F-A66A-4724-80C5-63797DDC06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a:extLst>
              <a:ext uri="{FF2B5EF4-FFF2-40B4-BE49-F238E27FC236}">
                <a16:creationId xmlns:a16="http://schemas.microsoft.com/office/drawing/2014/main" id="{253AFDB6-C46F-4754-A0DB-C3A1E23C31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sp>
        <p:nvSpPr>
          <p:cNvPr id="35" name="Başlık 1">
            <a:extLst>
              <a:ext uri="{FF2B5EF4-FFF2-40B4-BE49-F238E27FC236}">
                <a16:creationId xmlns:a16="http://schemas.microsoft.com/office/drawing/2014/main" id="{4C3B8436-9843-4ED7-A757-B3D2BA9F13BE}"/>
              </a:ext>
            </a:extLst>
          </p:cNvPr>
          <p:cNvSpPr txBox="1">
            <a:spLocks/>
          </p:cNvSpPr>
          <p:nvPr/>
        </p:nvSpPr>
        <p:spPr>
          <a:xfrm>
            <a:off x="1775533" y="664888"/>
            <a:ext cx="8575829" cy="329833"/>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1800" b="1" dirty="0">
                <a:solidFill>
                  <a:srgbClr val="FF0000"/>
                </a:solidFill>
                <a:latin typeface="Times New Roman" panose="02020603050405020304" pitchFamily="18" charset="0"/>
                <a:cs typeface="Times New Roman" panose="02020603050405020304" pitchFamily="18" charset="0"/>
              </a:rPr>
              <a:t>PROSEDÜRLER VE DOKÜMANTASYON SİSTEMİ</a:t>
            </a:r>
            <a:endParaRPr lang="tr-TR" sz="1800" b="1" dirty="0">
              <a:solidFill>
                <a:srgbClr val="FF0000"/>
              </a:solidFill>
              <a:latin typeface="Arial Black" panose="020B0604020202020204" pitchFamily="34" charset="0"/>
              <a:cs typeface="Arial Black" panose="020B0604020202020204" pitchFamily="34" charset="0"/>
            </a:endParaRPr>
          </a:p>
        </p:txBody>
      </p:sp>
      <p:sp>
        <p:nvSpPr>
          <p:cNvPr id="36" name="Başlık 1">
            <a:extLst>
              <a:ext uri="{FF2B5EF4-FFF2-40B4-BE49-F238E27FC236}">
                <a16:creationId xmlns:a16="http://schemas.microsoft.com/office/drawing/2014/main" id="{DD85D5BF-D131-4391-891C-5D227F8DEE0B}"/>
              </a:ext>
            </a:extLst>
          </p:cNvPr>
          <p:cNvSpPr txBox="1">
            <a:spLocks/>
          </p:cNvSpPr>
          <p:nvPr/>
        </p:nvSpPr>
        <p:spPr>
          <a:xfrm>
            <a:off x="349432" y="1146722"/>
            <a:ext cx="11346179" cy="1532793"/>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342900" indent="-342900" algn="l">
              <a:buAutoNum type="arabicPeriod"/>
            </a:pPr>
            <a:r>
              <a:rPr lang="tr-TR" sz="1600" b="1" dirty="0">
                <a:latin typeface="Times New Roman" panose="02020603050405020304" pitchFamily="18" charset="0"/>
                <a:cs typeface="Times New Roman" panose="02020603050405020304" pitchFamily="18" charset="0"/>
              </a:rPr>
              <a:t>DOKÜMAN HAZIRLAMA VE KONTROL PROSEDÜRÜ</a:t>
            </a:r>
          </a:p>
          <a:p>
            <a:pPr marL="342900" indent="-342900" algn="l">
              <a:buAutoNum type="arabicPeriod"/>
            </a:pPr>
            <a:r>
              <a:rPr lang="tr-TR" sz="1600" b="1" dirty="0">
                <a:latin typeface="Times New Roman" panose="02020603050405020304" pitchFamily="18" charset="0"/>
                <a:cs typeface="Times New Roman" panose="02020603050405020304" pitchFamily="18" charset="0"/>
              </a:rPr>
              <a:t>DÜZELTİCİ FAALİYET PROSEDÜRÜ</a:t>
            </a:r>
          </a:p>
          <a:p>
            <a:pPr marL="342900" indent="-342900" algn="l">
              <a:buAutoNum type="arabicPeriod"/>
            </a:pPr>
            <a:r>
              <a:rPr lang="tr-TR" sz="1600" b="1" dirty="0">
                <a:latin typeface="Times New Roman" panose="02020603050405020304" pitchFamily="18" charset="0"/>
                <a:cs typeface="Times New Roman" panose="02020603050405020304" pitchFamily="18" charset="0"/>
              </a:rPr>
              <a:t>İÇ TETKİK PROSEDÜRÜ</a:t>
            </a:r>
          </a:p>
          <a:p>
            <a:pPr marL="342900" indent="-342900" algn="l">
              <a:buAutoNum type="arabicPeriod"/>
            </a:pPr>
            <a:r>
              <a:rPr lang="tr-TR" sz="1600" b="1" dirty="0">
                <a:latin typeface="Times New Roman" panose="02020603050405020304" pitchFamily="18" charset="0"/>
                <a:cs typeface="Times New Roman" panose="02020603050405020304" pitchFamily="18" charset="0"/>
              </a:rPr>
              <a:t>KAYITLARIN ( DOKÜMANTE EDİLMİŞ BİLGİNİN) KONTROLÜ PROSEDÜRÜ</a:t>
            </a:r>
          </a:p>
          <a:p>
            <a:pPr marL="342900" indent="-342900" algn="l">
              <a:buAutoNum type="arabicPeriod"/>
            </a:pPr>
            <a:r>
              <a:rPr lang="tr-TR" sz="1600" b="1" dirty="0">
                <a:latin typeface="Times New Roman" panose="02020603050405020304" pitchFamily="18" charset="0"/>
                <a:cs typeface="Times New Roman" panose="02020603050405020304" pitchFamily="18" charset="0"/>
              </a:rPr>
              <a:t>RİSK YÖNETİM PROSEDÜRÜ</a:t>
            </a:r>
          </a:p>
          <a:p>
            <a:pPr marL="342900" indent="-342900" algn="l">
              <a:buAutoNum type="arabicPeriod"/>
            </a:pPr>
            <a:r>
              <a:rPr lang="tr-TR" sz="1600" b="1" dirty="0">
                <a:latin typeface="Times New Roman" panose="02020603050405020304" pitchFamily="18" charset="0"/>
                <a:cs typeface="Times New Roman" panose="02020603050405020304" pitchFamily="18" charset="0"/>
              </a:rPr>
              <a:t>UYGUN OLMAYAN MALZEME VE HİZMETİN KONTROLÜ</a:t>
            </a:r>
          </a:p>
          <a:p>
            <a:pPr marL="342900" indent="-342900" algn="l">
              <a:buAutoNum type="arabicPeriod"/>
            </a:pPr>
            <a:r>
              <a:rPr lang="tr-TR" sz="1600" b="1" dirty="0">
                <a:latin typeface="Times New Roman" panose="02020603050405020304" pitchFamily="18" charset="0"/>
                <a:cs typeface="Times New Roman" panose="02020603050405020304" pitchFamily="18" charset="0"/>
              </a:rPr>
              <a:t>YÖNETİMİN KALİTE SİSTEMİNİ GÖZDEN GEÇİRME PROSEDÜRÜ</a:t>
            </a:r>
            <a:endParaRPr lang="tr-TR" sz="1600" b="1" dirty="0">
              <a:latin typeface="Arial Black" panose="020B0604020202020204" pitchFamily="34" charset="0"/>
              <a:cs typeface="Arial Black" panose="020B0604020202020204" pitchFamily="34" charset="0"/>
            </a:endParaRPr>
          </a:p>
        </p:txBody>
      </p:sp>
      <p:pic>
        <p:nvPicPr>
          <p:cNvPr id="5" name="Resim 4">
            <a:extLst>
              <a:ext uri="{FF2B5EF4-FFF2-40B4-BE49-F238E27FC236}">
                <a16:creationId xmlns:a16="http://schemas.microsoft.com/office/drawing/2014/main" id="{C89F652C-87E0-4DFD-95A0-0E4D6289BA84}"/>
              </a:ext>
            </a:extLst>
          </p:cNvPr>
          <p:cNvPicPr>
            <a:picLocks noChangeAspect="1"/>
          </p:cNvPicPr>
          <p:nvPr/>
        </p:nvPicPr>
        <p:blipFill>
          <a:blip r:embed="rId3"/>
          <a:stretch>
            <a:fillRect/>
          </a:stretch>
        </p:blipFill>
        <p:spPr>
          <a:xfrm>
            <a:off x="933450" y="2831977"/>
            <a:ext cx="10008093" cy="3196218"/>
          </a:xfrm>
          <a:prstGeom prst="rect">
            <a:avLst/>
          </a:prstGeom>
        </p:spPr>
      </p:pic>
      <p:sp>
        <p:nvSpPr>
          <p:cNvPr id="6" name="Metin kutusu 5">
            <a:extLst>
              <a:ext uri="{FF2B5EF4-FFF2-40B4-BE49-F238E27FC236}">
                <a16:creationId xmlns:a16="http://schemas.microsoft.com/office/drawing/2014/main" id="{5C1B0A0C-6E42-4830-9EC9-C79221A700D4}"/>
              </a:ext>
            </a:extLst>
          </p:cNvPr>
          <p:cNvSpPr txBox="1"/>
          <p:nvPr/>
        </p:nvSpPr>
        <p:spPr>
          <a:xfrm>
            <a:off x="1944209" y="6210346"/>
            <a:ext cx="7608163" cy="400110"/>
          </a:xfrm>
          <a:prstGeom prst="rect">
            <a:avLst/>
          </a:prstGeom>
          <a:noFill/>
        </p:spPr>
        <p:txBody>
          <a:bodyPr wrap="square" rtlCol="0">
            <a:spAutoFit/>
          </a:bodyPr>
          <a:lstStyle/>
          <a:p>
            <a:r>
              <a:rPr lang="tr-TR" sz="2000" dirty="0">
                <a:solidFill>
                  <a:srgbClr val="FF0000"/>
                </a:solidFill>
              </a:rPr>
              <a:t>https://kaliteyonetimsistemi.tkgm.gov.tr/KYSDokumanlar.aspx?Id=21</a:t>
            </a:r>
          </a:p>
        </p:txBody>
      </p:sp>
      <p:sp>
        <p:nvSpPr>
          <p:cNvPr id="7" name="Başlık 1">
            <a:extLst>
              <a:ext uri="{FF2B5EF4-FFF2-40B4-BE49-F238E27FC236}">
                <a16:creationId xmlns:a16="http://schemas.microsoft.com/office/drawing/2014/main" id="{B6993169-83E7-FD0E-753B-0AEFE433093C}"/>
              </a:ext>
            </a:extLst>
          </p:cNvPr>
          <p:cNvSpPr>
            <a:spLocks noGrp="1"/>
          </p:cNvSpPr>
          <p:nvPr>
            <p:ph type="ctrTitle"/>
          </p:nvPr>
        </p:nvSpPr>
        <p:spPr>
          <a:xfrm>
            <a:off x="271678" y="295730"/>
            <a:ext cx="11563272" cy="344280"/>
          </a:xfrm>
        </p:spPr>
        <p:txBody>
          <a:bodyPr>
            <a:normAutofit fontScale="90000"/>
          </a:bodyPr>
          <a:lstStyle/>
          <a:p>
            <a:r>
              <a:rPr lang="tr-TR" sz="2000" b="1" dirty="0">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8420882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45875A-CF8A-DC4D-8DEF-958EF3185420}"/>
              </a:ext>
            </a:extLst>
          </p:cNvPr>
          <p:cNvSpPr>
            <a:spLocks noGrp="1"/>
          </p:cNvSpPr>
          <p:nvPr>
            <p:ph type="ctrTitle"/>
          </p:nvPr>
        </p:nvSpPr>
        <p:spPr>
          <a:xfrm>
            <a:off x="1586144" y="1313794"/>
            <a:ext cx="8575829" cy="579496"/>
          </a:xfrm>
        </p:spPr>
        <p:txBody>
          <a:bodyPr>
            <a:normAutofit fontScale="90000"/>
          </a:bodyPr>
          <a:lstStyle/>
          <a:p>
            <a:r>
              <a:rPr lang="tr-TR" sz="2400" b="1" dirty="0">
                <a:solidFill>
                  <a:schemeClr val="accent2">
                    <a:lumMod val="75000"/>
                  </a:schemeClr>
                </a:solidFill>
                <a:latin typeface="Times New Roman" panose="02020603050405020304" pitchFamily="18" charset="0"/>
                <a:cs typeface="Times New Roman" panose="02020603050405020304" pitchFamily="18" charset="0"/>
              </a:rPr>
              <a:t>KURUMUMUZUN DAHİL OLDUĞU YÖNETİM SİSTEMLERİ</a:t>
            </a:r>
            <a:endParaRPr lang="tr-TR" sz="2400" b="1" dirty="0">
              <a:solidFill>
                <a:schemeClr val="accent2">
                  <a:lumMod val="75000"/>
                </a:schemeClr>
              </a:solidFill>
              <a:latin typeface="Arial Black" panose="020B0604020202020204" pitchFamily="34" charset="0"/>
              <a:cs typeface="Arial Black" panose="020B0604020202020204" pitchFamily="34" charset="0"/>
            </a:endParaRPr>
          </a:p>
        </p:txBody>
      </p:sp>
      <p:pic>
        <p:nvPicPr>
          <p:cNvPr id="1025" name="Picture 1">
            <a:extLst>
              <a:ext uri="{FF2B5EF4-FFF2-40B4-BE49-F238E27FC236}">
                <a16:creationId xmlns:a16="http://schemas.microsoft.com/office/drawing/2014/main" id="{7059C46B-DE13-4211-8201-812066988D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D177FBED-E36D-4395-82DC-0D527FB2A4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BD854E36-B011-4B4A-93A4-3A9A542F03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0D8183F0-D0C1-41BE-BBEE-D57E4A40F0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a:extLst>
              <a:ext uri="{FF2B5EF4-FFF2-40B4-BE49-F238E27FC236}">
                <a16:creationId xmlns:a16="http://schemas.microsoft.com/office/drawing/2014/main" id="{3D099FD8-1C97-4B93-B99C-CE828D7D14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C98E7453-2874-4C39-8048-D1F6B0B493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8934796D-66F8-4840-8DAA-E1B3DFA2A4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a:extLst>
              <a:ext uri="{FF2B5EF4-FFF2-40B4-BE49-F238E27FC236}">
                <a16:creationId xmlns:a16="http://schemas.microsoft.com/office/drawing/2014/main" id="{A7C34076-7662-4C78-BEA1-F3E43DC9C1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CF2D8845-150C-4904-9D4B-05EDCE37C5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0E99E057-EADF-4DF3-BFE7-B7137D23F1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a:extLst>
              <a:ext uri="{FF2B5EF4-FFF2-40B4-BE49-F238E27FC236}">
                <a16:creationId xmlns:a16="http://schemas.microsoft.com/office/drawing/2014/main" id="{9C4A9251-28BC-4D61-8676-69BBFF233F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ECC4B39-7643-4796-96FB-FF0D43708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32A173A5-D002-40FC-8361-D9C8BD64C1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a:extLst>
              <a:ext uri="{FF2B5EF4-FFF2-40B4-BE49-F238E27FC236}">
                <a16:creationId xmlns:a16="http://schemas.microsoft.com/office/drawing/2014/main" id="{A3376633-BF4E-4CB1-B971-626A08E1E3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4F238B01-1008-43ED-99EB-9A017E925D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B9C4155A-C75C-471A-91E1-ADE403C1B7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a:extLst>
              <a:ext uri="{FF2B5EF4-FFF2-40B4-BE49-F238E27FC236}">
                <a16:creationId xmlns:a16="http://schemas.microsoft.com/office/drawing/2014/main" id="{1280A23D-E335-47F2-A415-C9DECB041C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F79F3DAA-BA5A-4DE0-A36F-2AF5291A38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a:extLst>
              <a:ext uri="{FF2B5EF4-FFF2-40B4-BE49-F238E27FC236}">
                <a16:creationId xmlns:a16="http://schemas.microsoft.com/office/drawing/2014/main" id="{858EAA22-4016-4E93-B378-B7626192EF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49" name="Picture 25">
            <a:extLst>
              <a:ext uri="{FF2B5EF4-FFF2-40B4-BE49-F238E27FC236}">
                <a16:creationId xmlns:a16="http://schemas.microsoft.com/office/drawing/2014/main" id="{26FC9805-3D76-4968-AF7E-722FC9AE07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a:extLst>
              <a:ext uri="{FF2B5EF4-FFF2-40B4-BE49-F238E27FC236}">
                <a16:creationId xmlns:a16="http://schemas.microsoft.com/office/drawing/2014/main" id="{0284C287-1E28-41ED-AE6E-696197479C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a:extLst>
              <a:ext uri="{FF2B5EF4-FFF2-40B4-BE49-F238E27FC236}">
                <a16:creationId xmlns:a16="http://schemas.microsoft.com/office/drawing/2014/main" id="{5D960A2F-A66A-4724-80C5-63797DDC06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a:extLst>
              <a:ext uri="{FF2B5EF4-FFF2-40B4-BE49-F238E27FC236}">
                <a16:creationId xmlns:a16="http://schemas.microsoft.com/office/drawing/2014/main" id="{253AFDB6-C46F-4754-A0DB-C3A1E23C31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36900"/>
            <a:ext cx="190500" cy="190500"/>
          </a:xfrm>
          <a:prstGeom prst="rect">
            <a:avLst/>
          </a:prstGeom>
          <a:noFill/>
          <a:extLst>
            <a:ext uri="{909E8E84-426E-40DD-AFC4-6F175D3DCCD1}">
              <a14:hiddenFill xmlns:a14="http://schemas.microsoft.com/office/drawing/2010/main">
                <a:solidFill>
                  <a:srgbClr val="FFFFFF"/>
                </a:solidFill>
              </a14:hiddenFill>
            </a:ext>
          </a:extLst>
        </p:spPr>
      </p:pic>
      <p:sp>
        <p:nvSpPr>
          <p:cNvPr id="36" name="Başlık 1">
            <a:extLst>
              <a:ext uri="{FF2B5EF4-FFF2-40B4-BE49-F238E27FC236}">
                <a16:creationId xmlns:a16="http://schemas.microsoft.com/office/drawing/2014/main" id="{DD85D5BF-D131-4391-891C-5D227F8DEE0B}"/>
              </a:ext>
            </a:extLst>
          </p:cNvPr>
          <p:cNvSpPr txBox="1">
            <a:spLocks/>
          </p:cNvSpPr>
          <p:nvPr/>
        </p:nvSpPr>
        <p:spPr>
          <a:xfrm>
            <a:off x="1099722" y="2662603"/>
            <a:ext cx="9322663" cy="153279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400" b="1" dirty="0">
                <a:solidFill>
                  <a:srgbClr val="0070C0"/>
                </a:solidFill>
                <a:latin typeface="Times New Roman" panose="02020603050405020304" pitchFamily="18" charset="0"/>
                <a:cs typeface="Times New Roman" panose="02020603050405020304" pitchFamily="18" charset="0"/>
              </a:rPr>
              <a:t>ISO 9001:2015 RİSK TABANLI KALİTE YÖNETİM SİSTEMLERİ</a:t>
            </a:r>
          </a:p>
          <a:p>
            <a:r>
              <a:rPr lang="tr-TR" sz="2400" b="1" dirty="0">
                <a:solidFill>
                  <a:srgbClr val="0070C0"/>
                </a:solidFill>
                <a:latin typeface="Times New Roman" panose="02020603050405020304" pitchFamily="18" charset="0"/>
                <a:cs typeface="Times New Roman" panose="02020603050405020304" pitchFamily="18" charset="0"/>
              </a:rPr>
              <a:t>ISO 27001 BİLGİ GÜVENLİĞİ YÖNETİM SİSTEMİ</a:t>
            </a:r>
          </a:p>
          <a:p>
            <a:r>
              <a:rPr lang="tr-TR" sz="2400" b="1" dirty="0">
                <a:solidFill>
                  <a:srgbClr val="0070C0"/>
                </a:solidFill>
                <a:latin typeface="Times New Roman" panose="02020603050405020304" pitchFamily="18" charset="0"/>
                <a:cs typeface="Times New Roman" panose="02020603050405020304" pitchFamily="18" charset="0"/>
              </a:rPr>
              <a:t>ISO 45001 İŞ SAĞLIĞI VE GÜVENLİĞİ YÖNETİM SİSTEMİ</a:t>
            </a:r>
          </a:p>
        </p:txBody>
      </p:sp>
      <p:sp>
        <p:nvSpPr>
          <p:cNvPr id="3" name="Başlık 1">
            <a:extLst>
              <a:ext uri="{FF2B5EF4-FFF2-40B4-BE49-F238E27FC236}">
                <a16:creationId xmlns:a16="http://schemas.microsoft.com/office/drawing/2014/main" id="{56A89D49-4D11-F0ED-56B2-E50D86100AE8}"/>
              </a:ext>
            </a:extLst>
          </p:cNvPr>
          <p:cNvSpPr txBox="1">
            <a:spLocks/>
          </p:cNvSpPr>
          <p:nvPr/>
        </p:nvSpPr>
        <p:spPr>
          <a:xfrm>
            <a:off x="271678" y="295730"/>
            <a:ext cx="11563272" cy="34428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000" b="1">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932163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3B396872-08D0-EABF-AB97-9E52D1CBD8AE}"/>
              </a:ext>
            </a:extLst>
          </p:cNvPr>
          <p:cNvSpPr txBox="1"/>
          <p:nvPr/>
        </p:nvSpPr>
        <p:spPr>
          <a:xfrm>
            <a:off x="876693" y="1168924"/>
            <a:ext cx="10424581" cy="461665"/>
          </a:xfrm>
          <a:prstGeom prst="rect">
            <a:avLst/>
          </a:prstGeom>
          <a:noFill/>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KALİTE POLİTİKASI</a:t>
            </a:r>
          </a:p>
        </p:txBody>
      </p:sp>
      <p:sp>
        <p:nvSpPr>
          <p:cNvPr id="5" name="Metin kutusu 4">
            <a:extLst>
              <a:ext uri="{FF2B5EF4-FFF2-40B4-BE49-F238E27FC236}">
                <a16:creationId xmlns:a16="http://schemas.microsoft.com/office/drawing/2014/main" id="{EE5F3E4E-89A6-4E1F-98C4-B9495C33106A}"/>
              </a:ext>
            </a:extLst>
          </p:cNvPr>
          <p:cNvSpPr txBox="1"/>
          <p:nvPr/>
        </p:nvSpPr>
        <p:spPr>
          <a:xfrm>
            <a:off x="478971" y="1814760"/>
            <a:ext cx="11268891" cy="1723549"/>
          </a:xfrm>
          <a:prstGeom prst="rect">
            <a:avLst/>
          </a:prstGeom>
          <a:noFill/>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MİSYON </a:t>
            </a:r>
          </a:p>
          <a:p>
            <a:pPr algn="ctr"/>
            <a:r>
              <a:rPr lang="tr-TR" b="1" dirty="0">
                <a:solidFill>
                  <a:srgbClr val="002060"/>
                </a:solidFill>
                <a:latin typeface="Times New Roman" panose="02020603050405020304" pitchFamily="18" charset="0"/>
                <a:cs typeface="Times New Roman" panose="02020603050405020304" pitchFamily="18" charset="0"/>
              </a:rPr>
              <a:t>(KURULUŞUN NE OLDUĞU VE GÖREVİDİR. YANİ NİÇİN SORUSUNUN CEVABI)</a:t>
            </a:r>
          </a:p>
          <a:p>
            <a:pPr algn="ctr"/>
            <a:endParaRPr lang="tr-TR" sz="2400" b="1" dirty="0">
              <a:solidFill>
                <a:srgbClr val="FF0000"/>
              </a:solidFill>
              <a:latin typeface="Times New Roman" panose="02020603050405020304" pitchFamily="18" charset="0"/>
              <a:cs typeface="Times New Roman" panose="02020603050405020304" pitchFamily="18" charset="0"/>
            </a:endParaRPr>
          </a:p>
          <a:p>
            <a:pPr algn="ctr"/>
            <a:r>
              <a:rPr lang="tr-TR" sz="2000" b="1" dirty="0">
                <a:latin typeface="Times New Roman" panose="02020603050405020304" pitchFamily="18" charset="0"/>
                <a:cs typeface="Times New Roman" panose="02020603050405020304" pitchFamily="18" charset="0"/>
              </a:rPr>
              <a:t>TAŞINMAZLARA İLİŞKİN MÜLKİYET BİLGİLERİNİ DEVLET GÜVENCESİ ALTINDA MUHAFAZA ETMEK, GÜNCELLEMEK VE HİZMETE SUNMAK</a:t>
            </a:r>
          </a:p>
        </p:txBody>
      </p:sp>
      <p:sp>
        <p:nvSpPr>
          <p:cNvPr id="7" name="Metin kutusu 6">
            <a:extLst>
              <a:ext uri="{FF2B5EF4-FFF2-40B4-BE49-F238E27FC236}">
                <a16:creationId xmlns:a16="http://schemas.microsoft.com/office/drawing/2014/main" id="{64A97801-2014-498B-AE60-F7874098B1DB}"/>
              </a:ext>
            </a:extLst>
          </p:cNvPr>
          <p:cNvSpPr txBox="1"/>
          <p:nvPr/>
        </p:nvSpPr>
        <p:spPr>
          <a:xfrm>
            <a:off x="478971" y="3554784"/>
            <a:ext cx="11268891" cy="2000548"/>
          </a:xfrm>
          <a:prstGeom prst="rect">
            <a:avLst/>
          </a:prstGeom>
          <a:noFill/>
        </p:spPr>
        <p:txBody>
          <a:bodyPr wrap="square">
            <a:spAutoFit/>
          </a:bodyPr>
          <a:lstStyle/>
          <a:p>
            <a:pPr algn="ctr"/>
            <a:r>
              <a:rPr lang="tr-TR" sz="2400" b="1" dirty="0">
                <a:solidFill>
                  <a:srgbClr val="FF0000"/>
                </a:solidFill>
                <a:latin typeface="Times New Roman" panose="02020603050405020304" pitchFamily="18" charset="0"/>
                <a:cs typeface="Times New Roman" panose="02020603050405020304" pitchFamily="18" charset="0"/>
              </a:rPr>
              <a:t>VİZYON </a:t>
            </a:r>
          </a:p>
          <a:p>
            <a:pPr algn="ctr"/>
            <a:r>
              <a:rPr lang="tr-TR" b="1" dirty="0">
                <a:solidFill>
                  <a:srgbClr val="002060"/>
                </a:solidFill>
                <a:latin typeface="Times New Roman" panose="02020603050405020304" pitchFamily="18" charset="0"/>
                <a:cs typeface="Times New Roman" panose="02020603050405020304" pitchFamily="18" charset="0"/>
              </a:rPr>
              <a:t>(KURULUŞUN NE OLACAĞI VE NEREYE GİDECEĞİDİR. YANİ İDEALLERİNİN NE OLDUĞU SORUSUNUN CEVABI)</a:t>
            </a:r>
          </a:p>
          <a:p>
            <a:pPr algn="ctr"/>
            <a:endParaRPr lang="tr-TR" sz="2400" b="1" dirty="0">
              <a:solidFill>
                <a:srgbClr val="FF0000"/>
              </a:solidFill>
              <a:latin typeface="Times New Roman" panose="02020603050405020304" pitchFamily="18" charset="0"/>
              <a:cs typeface="Times New Roman" panose="02020603050405020304" pitchFamily="18" charset="0"/>
            </a:endParaRPr>
          </a:p>
          <a:p>
            <a:pPr algn="ctr"/>
            <a:r>
              <a:rPr lang="tr-TR" sz="2000" b="1" dirty="0">
                <a:latin typeface="Times New Roman" panose="02020603050405020304" pitchFamily="18" charset="0"/>
                <a:cs typeface="Times New Roman" panose="02020603050405020304" pitchFamily="18" charset="0"/>
              </a:rPr>
              <a:t>TAŞINMAZLARA YÖNELİK POLİTİKALARI BELİRLEYEN VE YÖNETEN LİDER KURUM OLMAK.</a:t>
            </a:r>
          </a:p>
        </p:txBody>
      </p:sp>
      <p:sp>
        <p:nvSpPr>
          <p:cNvPr id="3" name="Başlık 1">
            <a:extLst>
              <a:ext uri="{FF2B5EF4-FFF2-40B4-BE49-F238E27FC236}">
                <a16:creationId xmlns:a16="http://schemas.microsoft.com/office/drawing/2014/main" id="{7BD407F0-55C1-E2A6-9E03-C4E24D120D32}"/>
              </a:ext>
            </a:extLst>
          </p:cNvPr>
          <p:cNvSpPr txBox="1">
            <a:spLocks/>
          </p:cNvSpPr>
          <p:nvPr/>
        </p:nvSpPr>
        <p:spPr>
          <a:xfrm>
            <a:off x="271678" y="295730"/>
            <a:ext cx="11563272" cy="34428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000" b="1">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4946178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02190DF1-A65B-0045-827E-7283B2432FB8}"/>
              </a:ext>
            </a:extLst>
          </p:cNvPr>
          <p:cNvSpPr txBox="1">
            <a:spLocks/>
          </p:cNvSpPr>
          <p:nvPr/>
        </p:nvSpPr>
        <p:spPr>
          <a:xfrm>
            <a:off x="337751" y="1618755"/>
            <a:ext cx="10684476" cy="4485439"/>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tr-TR" sz="16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4" name="Metin kutusu 3">
            <a:extLst>
              <a:ext uri="{FF2B5EF4-FFF2-40B4-BE49-F238E27FC236}">
                <a16:creationId xmlns:a16="http://schemas.microsoft.com/office/drawing/2014/main" id="{22BCCFBF-6FFA-82D0-0420-FDD54AEBE86E}"/>
              </a:ext>
            </a:extLst>
          </p:cNvPr>
          <p:cNvSpPr txBox="1"/>
          <p:nvPr/>
        </p:nvSpPr>
        <p:spPr>
          <a:xfrm>
            <a:off x="1029093" y="3338953"/>
            <a:ext cx="10133814" cy="830997"/>
          </a:xfrm>
          <a:prstGeom prst="rect">
            <a:avLst/>
          </a:prstGeom>
          <a:noFill/>
        </p:spPr>
        <p:txBody>
          <a:bodyPr wrap="square">
            <a:spAutoFit/>
          </a:bodyPr>
          <a:lstStyle/>
          <a:p>
            <a:pPr algn="ctr"/>
            <a:r>
              <a:rPr lang="tr-TR" sz="4800" b="1" dirty="0">
                <a:solidFill>
                  <a:schemeClr val="accent2"/>
                </a:solidFill>
                <a:latin typeface="Times New Roman" panose="02020603050405020304" pitchFamily="18" charset="0"/>
                <a:cs typeface="Times New Roman" panose="02020603050405020304" pitchFamily="18" charset="0"/>
              </a:rPr>
              <a:t>TEŞEKKÜR EDERİM…</a:t>
            </a:r>
          </a:p>
        </p:txBody>
      </p:sp>
      <p:pic>
        <p:nvPicPr>
          <p:cNvPr id="7" name="Resim 6">
            <a:extLst>
              <a:ext uri="{FF2B5EF4-FFF2-40B4-BE49-F238E27FC236}">
                <a16:creationId xmlns:a16="http://schemas.microsoft.com/office/drawing/2014/main" id="{FE57BC00-FE11-CBF4-D11C-238F92472AE8}"/>
              </a:ext>
            </a:extLst>
          </p:cNvPr>
          <p:cNvPicPr>
            <a:picLocks noChangeAspect="1"/>
          </p:cNvPicPr>
          <p:nvPr/>
        </p:nvPicPr>
        <p:blipFill>
          <a:blip r:embed="rId2">
            <a:duotone>
              <a:prstClr val="black"/>
              <a:srgbClr val="060EA6">
                <a:tint val="45000"/>
                <a:satMod val="400000"/>
              </a:srgbClr>
            </a:duotone>
            <a:extLst>
              <a:ext uri="{BEBA8EAE-BF5A-486C-A8C5-ECC9F3942E4B}">
                <a14:imgProps xmlns:a14="http://schemas.microsoft.com/office/drawing/2010/main">
                  <a14:imgLayer r:embed="rId3">
                    <a14:imgEffect>
                      <a14:artisticChalkSketch/>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303520" y="584924"/>
            <a:ext cx="1347400" cy="1300123"/>
          </a:xfrm>
          <a:prstGeom prst="rect">
            <a:avLst/>
          </a:prstGeom>
        </p:spPr>
      </p:pic>
    </p:spTree>
    <p:extLst>
      <p:ext uri="{BB962C8B-B14F-4D97-AF65-F5344CB8AC3E}">
        <p14:creationId xmlns:p14="http://schemas.microsoft.com/office/powerpoint/2010/main" val="4293032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3B396872-08D0-EABF-AB97-9E52D1CBD8AE}"/>
              </a:ext>
            </a:extLst>
          </p:cNvPr>
          <p:cNvSpPr txBox="1"/>
          <p:nvPr/>
        </p:nvSpPr>
        <p:spPr>
          <a:xfrm>
            <a:off x="876693" y="774763"/>
            <a:ext cx="10424581" cy="338554"/>
          </a:xfrm>
          <a:prstGeom prst="rect">
            <a:avLst/>
          </a:prstGeom>
          <a:noFill/>
        </p:spPr>
        <p:txBody>
          <a:bodyPr wrap="square">
            <a:spAutoFit/>
          </a:bodyPr>
          <a:lstStyle/>
          <a:p>
            <a:pPr algn="ctr"/>
            <a:r>
              <a:rPr lang="tr-TR" sz="1600" b="1" dirty="0">
                <a:solidFill>
                  <a:srgbClr val="FF0000"/>
                </a:solidFill>
                <a:latin typeface="Times New Roman" panose="02020603050405020304" pitchFamily="18" charset="0"/>
                <a:cs typeface="Times New Roman" panose="02020603050405020304" pitchFamily="18" charset="0"/>
              </a:rPr>
              <a:t>KALİTE POLİTİKASI</a:t>
            </a:r>
          </a:p>
        </p:txBody>
      </p:sp>
      <p:sp>
        <p:nvSpPr>
          <p:cNvPr id="5" name="Metin kutusu 4">
            <a:extLst>
              <a:ext uri="{FF2B5EF4-FFF2-40B4-BE49-F238E27FC236}">
                <a16:creationId xmlns:a16="http://schemas.microsoft.com/office/drawing/2014/main" id="{EE5F3E4E-89A6-4E1F-98C4-B9495C33106A}"/>
              </a:ext>
            </a:extLst>
          </p:cNvPr>
          <p:cNvSpPr txBox="1"/>
          <p:nvPr/>
        </p:nvSpPr>
        <p:spPr>
          <a:xfrm>
            <a:off x="890726" y="1131987"/>
            <a:ext cx="10424581" cy="4693593"/>
          </a:xfrm>
          <a:prstGeom prst="rect">
            <a:avLst/>
          </a:prstGeom>
          <a:noFill/>
        </p:spPr>
        <p:txBody>
          <a:bodyPr wrap="square">
            <a:spAutoFit/>
          </a:bodyPr>
          <a:lstStyle/>
          <a:p>
            <a:pPr marL="342900" indent="-342900" algn="just">
              <a:buFont typeface="+mj-lt"/>
              <a:buAutoNum type="arabicPeriod"/>
            </a:pPr>
            <a:r>
              <a:rPr lang="tr-TR" sz="1300" b="1" dirty="0">
                <a:latin typeface="Times New Roman" panose="02020603050405020304" pitchFamily="18" charset="0"/>
                <a:cs typeface="Times New Roman" panose="02020603050405020304" pitchFamily="18" charset="0"/>
              </a:rPr>
              <a:t>MÜLKİYET VERİLERİNİN GÜNCEL OLARAK BİLGİ SİSTEMİ ORTAMINDA MUHAFAZA EDİLEREK HİZMETE SUNULMASI, SUNULAN HİZMET KALİTESİNİN ARTTIRILMASI VE BU KAPSAMDA COĞRAFİ BİLGİ SİSTEMİ ALTLIĞININ OLUŞTURULARAK e-DEVLET KAPISINDAN HİZMETLERİN SUNULMASI SAĞLANACAKTIR.</a:t>
            </a:r>
          </a:p>
          <a:p>
            <a:pPr marL="342900" indent="-342900" algn="just">
              <a:buFont typeface="+mj-lt"/>
              <a:buAutoNum type="arabicPeriod"/>
            </a:pPr>
            <a:r>
              <a:rPr lang="tr-TR" sz="1300" b="1" dirty="0">
                <a:latin typeface="Times New Roman" panose="02020603050405020304" pitchFamily="18" charset="0"/>
                <a:cs typeface="Times New Roman" panose="02020603050405020304" pitchFamily="18" charset="0"/>
              </a:rPr>
              <a:t>HİZMET VERİLEN VATANDAŞ, KURUM VE KURULUŞLARIN (PAYDAŞ) MEMNUNİYETİNİ ÖN PLANA ÇIKARAN BİR KALİTE YÖNETİM SİSTEMİ ANLAYIŞI İLE « HİZMETTE KALİTE VE KALİTEDE SÜREKLİLİK « SAĞLANACAKTIR.</a:t>
            </a:r>
          </a:p>
          <a:p>
            <a:pPr marL="342900" indent="-342900" algn="just">
              <a:buFont typeface="+mj-lt"/>
              <a:buAutoNum type="arabicPeriod"/>
            </a:pPr>
            <a:r>
              <a:rPr lang="tr-TR" sz="1300" b="1" dirty="0">
                <a:latin typeface="Times New Roman" panose="02020603050405020304" pitchFamily="18" charset="0"/>
                <a:cs typeface="Times New Roman" panose="02020603050405020304" pitchFamily="18" charset="0"/>
              </a:rPr>
              <a:t>TS EN ISO 9001 STANDARDINA GÖRE KURULMUŞ OLAN KALİTE YÖNETİM SİSTEMİNİN SÜREKLİLİĞİNİN VE GELİŞİMİNİN SAĞLANMASI İÇİN KALİTENİN ANCAK TAKIM ÇALIŞMASI/RUHU İLE SÜRDÜRÜLEBİLECEĞİNE İNANARAK, TEDARİKÇİLER/SAĞLAYICILAR VE PAYDAŞLARLA ORTAK AKIL VE MÜŞTERİ MEMNUNİYETİ BİLİNCİ YÖNTEMİ İLE ÇALIŞILACAKTIR.</a:t>
            </a:r>
          </a:p>
          <a:p>
            <a:pPr marL="342900" indent="-342900" algn="just">
              <a:buFont typeface="+mj-lt"/>
              <a:buAutoNum type="arabicPeriod"/>
            </a:pPr>
            <a:r>
              <a:rPr lang="tr-TR" sz="1300" b="1" dirty="0">
                <a:latin typeface="Times New Roman" panose="02020603050405020304" pitchFamily="18" charset="0"/>
                <a:cs typeface="Times New Roman" panose="02020603050405020304" pitchFamily="18" charset="0"/>
              </a:rPr>
              <a:t>KURUM ÇALIŞANLARINA SAĞLIKLI VE GÜVENLİ ÇALIŞMA ORTAMLARI TEMİN EDİLECEK, EĞİTİM, İLETİŞİM İMKANLARI VE MOTİVASYON DÜZEYLERİ ARTTIRILARAK KURUMSAL AİDİYET DUYGULARI PEKİŞTİRİLECEKTİR.</a:t>
            </a:r>
          </a:p>
          <a:p>
            <a:pPr marL="342900" indent="-342900" algn="just">
              <a:buFont typeface="+mj-lt"/>
              <a:buAutoNum type="arabicPeriod"/>
            </a:pPr>
            <a:r>
              <a:rPr lang="tr-TR" sz="1300" b="1" dirty="0">
                <a:latin typeface="Times New Roman" panose="02020603050405020304" pitchFamily="18" charset="0"/>
                <a:cs typeface="Times New Roman" panose="02020603050405020304" pitchFamily="18" charset="0"/>
              </a:rPr>
              <a:t>HER TÜRLÜ KAYNAĞIN ETKİLİ, EKONOMİK VE VERİMLİ BİR ŞEKİLDE KULLANIMI İÇİN GEREKLİ TEDBİRLER ALINACAK, BU AMAÇLA PAYDAŞLARLA KOORDİNASYON VE İŞBİRLİĞİ YAPILACAKTIR.</a:t>
            </a:r>
          </a:p>
          <a:p>
            <a:pPr marL="342900" indent="-342900" algn="just">
              <a:buFont typeface="+mj-lt"/>
              <a:buAutoNum type="arabicPeriod"/>
            </a:pPr>
            <a:r>
              <a:rPr lang="tr-TR" sz="1300" b="1" dirty="0">
                <a:latin typeface="Times New Roman" panose="02020603050405020304" pitchFamily="18" charset="0"/>
                <a:cs typeface="Times New Roman" panose="02020603050405020304" pitchFamily="18" charset="0"/>
              </a:rPr>
              <a:t>KAMU HİZMET STANDARTLARI UYUMUNDA; HIZLI, KALİTELİ, SADELEŞTİRİLMİŞ VE DÜŞÜK MALİYETLİ BİR ŞEKİLDE HİZMET SUNUMU SAĞLANACAKTIR.</a:t>
            </a:r>
          </a:p>
          <a:p>
            <a:pPr marL="342900" indent="-342900" algn="just">
              <a:buFont typeface="+mj-lt"/>
              <a:buAutoNum type="arabicPeriod"/>
            </a:pPr>
            <a:r>
              <a:rPr lang="tr-TR" sz="1300" b="1" dirty="0">
                <a:latin typeface="Times New Roman" panose="02020603050405020304" pitchFamily="18" charset="0"/>
                <a:cs typeface="Times New Roman" panose="02020603050405020304" pitchFamily="18" charset="0"/>
              </a:rPr>
              <a:t>GÖREV VE HİZMETLERİN GERÇEKLEŞTİRİLMESİNDE «RİSK ODAKLI PROSES YAKLAŞIMI» ESAS ALINARAK YASAL MEVZUATA, ULUSAL VE ULUSLAR ARASI STANDARTLARA UYULACAKTIR.</a:t>
            </a:r>
          </a:p>
          <a:p>
            <a:pPr marL="342900" indent="-342900" algn="just">
              <a:buFont typeface="+mj-lt"/>
              <a:buAutoNum type="arabicPeriod"/>
            </a:pPr>
            <a:r>
              <a:rPr lang="tr-TR" sz="1300" b="1" dirty="0">
                <a:latin typeface="Times New Roman" panose="02020603050405020304" pitchFamily="18" charset="0"/>
                <a:cs typeface="Times New Roman" panose="02020603050405020304" pitchFamily="18" charset="0"/>
              </a:rPr>
              <a:t>HİZMET KALİTESİNİN YÜKSELTİLMESİ VE VERİMLİLİĞİNİN ARTTIRILMASI İÇİN BİLİMSEL VE TEKNOLOJİK GELİŞMELER TAKİP EDİLEREK, BİLGİ GÜVENLİĞİ YÖNETİM SİSTEMİ KAPSAMINDA YENİLİKLERİN KURUMA ZAMANINDA TRANSFERİ SAĞLANACAKTIR.</a:t>
            </a:r>
          </a:p>
          <a:p>
            <a:pPr marL="342900" indent="-342900" algn="just">
              <a:buFont typeface="+mj-lt"/>
              <a:buAutoNum type="arabicPeriod"/>
            </a:pPr>
            <a:r>
              <a:rPr lang="tr-TR" sz="1300" b="1" dirty="0">
                <a:latin typeface="Times New Roman" panose="02020603050405020304" pitchFamily="18" charset="0"/>
                <a:cs typeface="Times New Roman" panose="02020603050405020304" pitchFamily="18" charset="0"/>
              </a:rPr>
              <a:t>KURUMUMUZ TARAFINDAN SUNULAN KAMU HİZMETLERİNDE ULUSAL VE KURUMSAL ETİK İLKELERİNE UYGUN DAVRANILACAKTIR.</a:t>
            </a:r>
          </a:p>
          <a:p>
            <a:pPr marL="342900" indent="-342900" algn="just">
              <a:buFont typeface="+mj-lt"/>
              <a:buAutoNum type="arabicPeriod"/>
            </a:pPr>
            <a:r>
              <a:rPr lang="tr-TR" sz="1300" b="1" dirty="0">
                <a:latin typeface="Times New Roman" panose="02020603050405020304" pitchFamily="18" charset="0"/>
                <a:cs typeface="Times New Roman" panose="02020603050405020304" pitchFamily="18" charset="0"/>
              </a:rPr>
              <a:t>SÜRDÜRÜLEBİLİR ÇEVRE BİLİNCİNİN OLUŞTURULMASI, KORUNMASI VE GELİŞTİRİLMESİNE KATKI SAĞLANACAKTIR.</a:t>
            </a:r>
          </a:p>
        </p:txBody>
      </p:sp>
      <p:sp>
        <p:nvSpPr>
          <p:cNvPr id="3" name="Başlık 1">
            <a:extLst>
              <a:ext uri="{FF2B5EF4-FFF2-40B4-BE49-F238E27FC236}">
                <a16:creationId xmlns:a16="http://schemas.microsoft.com/office/drawing/2014/main" id="{81486FC3-903C-4C94-8428-A6A3A153CE36}"/>
              </a:ext>
            </a:extLst>
          </p:cNvPr>
          <p:cNvSpPr txBox="1">
            <a:spLocks/>
          </p:cNvSpPr>
          <p:nvPr/>
        </p:nvSpPr>
        <p:spPr>
          <a:xfrm>
            <a:off x="271678" y="295730"/>
            <a:ext cx="11563272" cy="34428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000" b="1">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827882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EE5F3E4E-89A6-4E1F-98C4-B9495C33106A}"/>
              </a:ext>
            </a:extLst>
          </p:cNvPr>
          <p:cNvSpPr txBox="1"/>
          <p:nvPr/>
        </p:nvSpPr>
        <p:spPr>
          <a:xfrm>
            <a:off x="337751" y="1086734"/>
            <a:ext cx="11516498" cy="2603277"/>
          </a:xfrm>
          <a:prstGeom prst="rect">
            <a:avLst/>
          </a:prstGeom>
          <a:noFill/>
        </p:spPr>
        <p:txBody>
          <a:bodyPr wrap="square">
            <a:spAutoFit/>
          </a:bodyPr>
          <a:lstStyle/>
          <a:p>
            <a:pPr marL="342900" lvl="0" indent="-342900" algn="just">
              <a:buFont typeface="+mj-lt"/>
              <a:buAutoNum type="arabicPeriod" startAt="4"/>
              <a:tabLst>
                <a:tab pos="626745" algn="l"/>
                <a:tab pos="627380" algn="l"/>
              </a:tabLst>
            </a:pPr>
            <a:r>
              <a:rPr lang="tr-TR" b="1" kern="0" dirty="0">
                <a:effectLst/>
                <a:latin typeface="Times New Roman" panose="02020603050405020304" pitchFamily="18" charset="0"/>
                <a:ea typeface="Times New Roman" panose="02020603050405020304" pitchFamily="18" charset="0"/>
              </a:rPr>
              <a:t>KURULUŞUN</a:t>
            </a:r>
            <a:r>
              <a:rPr lang="tr-TR" b="1" kern="0" spc="-45" dirty="0">
                <a:effectLst/>
                <a:latin typeface="Times New Roman" panose="02020603050405020304" pitchFamily="18" charset="0"/>
                <a:ea typeface="Times New Roman" panose="02020603050405020304" pitchFamily="18" charset="0"/>
              </a:rPr>
              <a:t> </a:t>
            </a:r>
            <a:r>
              <a:rPr lang="tr-TR" b="1" kern="0" spc="-10" dirty="0">
                <a:effectLst/>
                <a:latin typeface="Times New Roman" panose="02020603050405020304" pitchFamily="18" charset="0"/>
                <a:ea typeface="Times New Roman" panose="02020603050405020304" pitchFamily="18" charset="0"/>
              </a:rPr>
              <a:t>BAĞLAMI:</a:t>
            </a:r>
            <a:endParaRPr lang="tr-TR" b="1" kern="0" dirty="0">
              <a:effectLst/>
              <a:latin typeface="Times New Roman" panose="02020603050405020304" pitchFamily="18" charset="0"/>
              <a:ea typeface="Times New Roman" panose="02020603050405020304" pitchFamily="18" charset="0"/>
            </a:endParaRPr>
          </a:p>
          <a:p>
            <a:pPr lvl="1" algn="just">
              <a:tabLst>
                <a:tab pos="627380" algn="l"/>
              </a:tabLst>
            </a:pPr>
            <a:r>
              <a:rPr lang="tr-TR" b="1" dirty="0">
                <a:effectLst/>
                <a:latin typeface="Times New Roman" panose="02020603050405020304" pitchFamily="18" charset="0"/>
                <a:ea typeface="Times New Roman" panose="02020603050405020304" pitchFamily="18" charset="0"/>
              </a:rPr>
              <a:t>4.1 Kuruluş</a:t>
            </a:r>
            <a:r>
              <a:rPr lang="tr-TR" b="1" spc="-25" dirty="0">
                <a:effectLst/>
                <a:latin typeface="Times New Roman" panose="02020603050405020304" pitchFamily="18" charset="0"/>
                <a:ea typeface="Times New Roman" panose="02020603050405020304" pitchFamily="18" charset="0"/>
              </a:rPr>
              <a:t> </a:t>
            </a:r>
            <a:r>
              <a:rPr lang="tr-TR" b="1" dirty="0">
                <a:effectLst/>
                <a:latin typeface="Times New Roman" panose="02020603050405020304" pitchFamily="18" charset="0"/>
                <a:ea typeface="Times New Roman" panose="02020603050405020304" pitchFamily="18" charset="0"/>
              </a:rPr>
              <a:t>ve</a:t>
            </a:r>
            <a:r>
              <a:rPr lang="tr-TR" b="1" spc="-25" dirty="0">
                <a:effectLst/>
                <a:latin typeface="Times New Roman" panose="02020603050405020304" pitchFamily="18" charset="0"/>
                <a:ea typeface="Times New Roman" panose="02020603050405020304" pitchFamily="18" charset="0"/>
              </a:rPr>
              <a:t> </a:t>
            </a:r>
            <a:r>
              <a:rPr lang="tr-TR" b="1" dirty="0">
                <a:effectLst/>
                <a:latin typeface="Times New Roman" panose="02020603050405020304" pitchFamily="18" charset="0"/>
                <a:ea typeface="Times New Roman" panose="02020603050405020304" pitchFamily="18" charset="0"/>
              </a:rPr>
              <a:t>Bağlamının</a:t>
            </a:r>
            <a:r>
              <a:rPr lang="tr-TR" b="1" spc="-25" dirty="0">
                <a:effectLst/>
                <a:latin typeface="Times New Roman" panose="02020603050405020304" pitchFamily="18" charset="0"/>
                <a:ea typeface="Times New Roman" panose="02020603050405020304" pitchFamily="18" charset="0"/>
              </a:rPr>
              <a:t> </a:t>
            </a:r>
            <a:r>
              <a:rPr lang="tr-TR" b="1" spc="-10" dirty="0">
                <a:effectLst/>
                <a:latin typeface="Times New Roman" panose="02020603050405020304" pitchFamily="18" charset="0"/>
                <a:ea typeface="Times New Roman" panose="02020603050405020304" pitchFamily="18" charset="0"/>
              </a:rPr>
              <a:t>Anlaşılması:</a:t>
            </a:r>
            <a:endParaRPr lang="tr-TR" b="1" dirty="0">
              <a:effectLst/>
              <a:latin typeface="Times New Roman" panose="02020603050405020304" pitchFamily="18" charset="0"/>
              <a:ea typeface="Times New Roman" panose="02020603050405020304" pitchFamily="18" charset="0"/>
            </a:endParaRPr>
          </a:p>
          <a:p>
            <a:pPr marL="951230" indent="-647700" algn="just">
              <a:tabLst>
                <a:tab pos="627380" algn="l"/>
              </a:tabLst>
            </a:pPr>
            <a:r>
              <a:rPr lang="tr-TR" b="1" dirty="0">
                <a:solidFill>
                  <a:srgbClr val="FF0000"/>
                </a:solidFill>
                <a:effectLst/>
                <a:latin typeface="Times New Roman" panose="02020603050405020304" pitchFamily="18" charset="0"/>
                <a:ea typeface="Times New Roman" panose="02020603050405020304" pitchFamily="18" charset="0"/>
              </a:rPr>
              <a:t>           Kurumun; amacı, stratejik yönü ve KYS sonuçlarını etkileyen iç ve dış hususlar belirlenmiş</a:t>
            </a:r>
            <a:r>
              <a:rPr lang="tr-TR" b="1" spc="-30" dirty="0">
                <a:solidFill>
                  <a:srgbClr val="FF0000"/>
                </a:solidFill>
                <a:effectLst/>
                <a:latin typeface="Times New Roman" panose="02020603050405020304" pitchFamily="18" charset="0"/>
                <a:ea typeface="Times New Roman" panose="02020603050405020304" pitchFamily="18" charset="0"/>
              </a:rPr>
              <a:t> </a:t>
            </a:r>
            <a:r>
              <a:rPr lang="tr-TR" b="1" spc="-25" dirty="0">
                <a:solidFill>
                  <a:srgbClr val="FF0000"/>
                </a:solidFill>
                <a:effectLst/>
                <a:latin typeface="Times New Roman" panose="02020603050405020304" pitchFamily="18" charset="0"/>
                <a:ea typeface="Times New Roman" panose="02020603050405020304" pitchFamily="18" charset="0"/>
              </a:rPr>
              <a:t>mi?</a:t>
            </a:r>
          </a:p>
          <a:p>
            <a:pPr marL="951230" indent="-647700" algn="just">
              <a:tabLst>
                <a:tab pos="627380" algn="l"/>
              </a:tabLst>
            </a:pPr>
            <a:endParaRPr lang="tr-TR" b="1" dirty="0">
              <a:effectLst/>
              <a:latin typeface="Times New Roman" panose="02020603050405020304" pitchFamily="18" charset="0"/>
              <a:ea typeface="Times New Roman" panose="02020603050405020304" pitchFamily="18" charset="0"/>
            </a:endParaRPr>
          </a:p>
          <a:p>
            <a:pPr algn="just">
              <a:lnSpc>
                <a:spcPts val="1470"/>
              </a:lnSpc>
              <a:spcAft>
                <a:spcPts val="800"/>
              </a:spcAft>
              <a:tabLst>
                <a:tab pos="760730" algn="l"/>
              </a:tabLst>
            </a:pPr>
            <a:r>
              <a:rPr lang="tr-TR"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İlgili Birim/Makam: (Merkez ve Taşra Birimleri, Yönetim Temsilcilikleri)</a:t>
            </a:r>
            <a:endParaRPr lang="tr-TR" sz="16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951230" indent="-647700" algn="just">
              <a:tabLst>
                <a:tab pos="627380" algn="l"/>
              </a:tabLst>
            </a:pPr>
            <a:r>
              <a:rPr lang="tr-TR" b="0" dirty="0">
                <a:effectLst/>
                <a:latin typeface="Times New Roman" panose="02020603050405020304" pitchFamily="18" charset="0"/>
                <a:ea typeface="Times New Roman" panose="02020603050405020304" pitchFamily="18" charset="0"/>
              </a:rPr>
              <a:t>		Tapu ve Kadastro Genel Müdürlüğü, amaç ve stratejik yönü ile ilgili olan ve kalite yönetim sistemlerinin</a:t>
            </a:r>
            <a:r>
              <a:rPr lang="tr-TR" b="0" spc="200" dirty="0">
                <a:effectLst/>
                <a:latin typeface="Times New Roman" panose="02020603050405020304" pitchFamily="18" charset="0"/>
                <a:ea typeface="Times New Roman" panose="02020603050405020304" pitchFamily="18" charset="0"/>
              </a:rPr>
              <a:t> </a:t>
            </a:r>
            <a:r>
              <a:rPr lang="tr-TR" b="0" dirty="0">
                <a:effectLst/>
                <a:latin typeface="Times New Roman" panose="02020603050405020304" pitchFamily="18" charset="0"/>
                <a:ea typeface="Times New Roman" panose="02020603050405020304" pitchFamily="18" charset="0"/>
              </a:rPr>
              <a:t>amaçlanan sonucuna/sonuçlarına ulaşabilme yeteneğini etkileyen iç ve dış hususları tayin etmiş olup, bu hususlarla ilgili bilgiyi izlemekte ve gözden geçirmektedir. Söz konusu hususlar aşağıda tablo olarak sıralanmaktadır.</a:t>
            </a:r>
            <a:endParaRPr lang="tr-TR" b="1" dirty="0">
              <a:effectLst/>
              <a:latin typeface="Times New Roman" panose="02020603050405020304" pitchFamily="18" charset="0"/>
              <a:ea typeface="Times New Roman" panose="02020603050405020304" pitchFamily="18" charset="0"/>
            </a:endParaRPr>
          </a:p>
        </p:txBody>
      </p:sp>
      <p:sp>
        <p:nvSpPr>
          <p:cNvPr id="8" name="Metin kutusu 7">
            <a:extLst>
              <a:ext uri="{FF2B5EF4-FFF2-40B4-BE49-F238E27FC236}">
                <a16:creationId xmlns:a16="http://schemas.microsoft.com/office/drawing/2014/main" id="{924A32AB-2D1A-40DA-B61B-0897374A421B}"/>
              </a:ext>
            </a:extLst>
          </p:cNvPr>
          <p:cNvSpPr txBox="1"/>
          <p:nvPr/>
        </p:nvSpPr>
        <p:spPr>
          <a:xfrm>
            <a:off x="337751" y="3898901"/>
            <a:ext cx="11516498" cy="1069395"/>
          </a:xfrm>
          <a:prstGeom prst="rect">
            <a:avLst/>
          </a:prstGeom>
          <a:noFill/>
        </p:spPr>
        <p:txBody>
          <a:bodyPr wrap="square">
            <a:spAutoFit/>
          </a:bodyPr>
          <a:lstStyle/>
          <a:p>
            <a:pPr>
              <a:lnSpc>
                <a:spcPct val="107000"/>
              </a:lnSpc>
              <a:spcAft>
                <a:spcPts val="800"/>
              </a:spcAft>
              <a:tabLst>
                <a:tab pos="3270885" algn="l"/>
              </a:tabLst>
            </a:pPr>
            <a:r>
              <a:rPr lang="tr-TR"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İç ve dış bağlam biliniyor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3270885" algn="l"/>
              </a:tabLst>
            </a:pPr>
            <a:r>
              <a:rPr lang="tr-TR" b="1" dirty="0">
                <a:effectLst/>
                <a:latin typeface="Times New Roman" panose="02020603050405020304" pitchFamily="18" charset="0"/>
                <a:ea typeface="Calibri" panose="020F0502020204030204" pitchFamily="34" charset="0"/>
                <a:cs typeface="Times New Roman" panose="02020603050405020304" pitchFamily="18" charset="0"/>
              </a:rPr>
              <a:t>           İç bağlamın anlaşılması;</a:t>
            </a:r>
            <a:r>
              <a:rPr lang="tr-TR" dirty="0">
                <a:effectLst/>
                <a:latin typeface="Times New Roman" panose="02020603050405020304" pitchFamily="18" charset="0"/>
                <a:ea typeface="Calibri" panose="020F0502020204030204" pitchFamily="34" charset="0"/>
                <a:cs typeface="Times New Roman" panose="02020603050405020304" pitchFamily="18" charset="0"/>
              </a:rPr>
              <a:t> SWOT (GZFT) (Güçlü, Zayıf yönler, Fırsatlar ve Tehditler) Analizi ile belirlenmiş olup (2019-2023) Stratejik Plan’da yer almaktadır.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Metin kutusu 9">
            <a:extLst>
              <a:ext uri="{FF2B5EF4-FFF2-40B4-BE49-F238E27FC236}">
                <a16:creationId xmlns:a16="http://schemas.microsoft.com/office/drawing/2014/main" id="{88DD4C1B-9BEC-41F8-8E53-A4D7841A5A78}"/>
              </a:ext>
            </a:extLst>
          </p:cNvPr>
          <p:cNvSpPr txBox="1"/>
          <p:nvPr/>
        </p:nvSpPr>
        <p:spPr>
          <a:xfrm>
            <a:off x="337751" y="4904025"/>
            <a:ext cx="11516498" cy="670440"/>
          </a:xfrm>
          <a:prstGeom prst="rect">
            <a:avLst/>
          </a:prstGeom>
          <a:noFill/>
        </p:spPr>
        <p:txBody>
          <a:bodyPr wrap="square">
            <a:spAutoFit/>
          </a:bodyPr>
          <a:lstStyle/>
          <a:p>
            <a:pPr algn="just">
              <a:lnSpc>
                <a:spcPct val="107000"/>
              </a:lnSpc>
              <a:spcAft>
                <a:spcPts val="800"/>
              </a:spcAft>
              <a:tabLst>
                <a:tab pos="3270885" algn="l"/>
              </a:tabLs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           Dış bağlamın anlaşılması;</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PESTLE (Politika, Ekonomik,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Sosyo</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Kültürel, Teknolojik, Yasal, Çevresel) Analizi ile belirlenmiş olup (2019-2023) Stratejik Plan’da yer almaktadır.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Başlık 1">
            <a:extLst>
              <a:ext uri="{FF2B5EF4-FFF2-40B4-BE49-F238E27FC236}">
                <a16:creationId xmlns:a16="http://schemas.microsoft.com/office/drawing/2014/main" id="{AC48E19A-D7BC-E70B-EF96-70059EA20A9C}"/>
              </a:ext>
            </a:extLst>
          </p:cNvPr>
          <p:cNvSpPr txBox="1">
            <a:spLocks/>
          </p:cNvSpPr>
          <p:nvPr/>
        </p:nvSpPr>
        <p:spPr>
          <a:xfrm>
            <a:off x="271678" y="295730"/>
            <a:ext cx="11563272" cy="34428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000" b="1">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356750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DFC9BF48-7DA5-441B-8285-ECEBEF78196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407305" y="857818"/>
            <a:ext cx="5585775" cy="5246376"/>
          </a:xfrm>
          <a:prstGeom prst="rect">
            <a:avLst/>
          </a:prstGeom>
          <a:noFill/>
          <a:ln>
            <a:noFill/>
          </a:ln>
        </p:spPr>
      </p:pic>
      <p:sp>
        <p:nvSpPr>
          <p:cNvPr id="3" name="Başlık 1">
            <a:extLst>
              <a:ext uri="{FF2B5EF4-FFF2-40B4-BE49-F238E27FC236}">
                <a16:creationId xmlns:a16="http://schemas.microsoft.com/office/drawing/2014/main" id="{4062F25D-377C-B6B7-B18B-D6A6A53D4990}"/>
              </a:ext>
            </a:extLst>
          </p:cNvPr>
          <p:cNvSpPr txBox="1">
            <a:spLocks/>
          </p:cNvSpPr>
          <p:nvPr/>
        </p:nvSpPr>
        <p:spPr>
          <a:xfrm>
            <a:off x="271678" y="295730"/>
            <a:ext cx="11563272" cy="34428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000" b="1">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717973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etin kutusu 11">
            <a:extLst>
              <a:ext uri="{FF2B5EF4-FFF2-40B4-BE49-F238E27FC236}">
                <a16:creationId xmlns:a16="http://schemas.microsoft.com/office/drawing/2014/main" id="{695BB81C-2F09-4491-AEEB-BE4F94AC1847}"/>
              </a:ext>
            </a:extLst>
          </p:cNvPr>
          <p:cNvSpPr txBox="1"/>
          <p:nvPr/>
        </p:nvSpPr>
        <p:spPr>
          <a:xfrm>
            <a:off x="337751" y="1424452"/>
            <a:ext cx="11516498" cy="2008883"/>
          </a:xfrm>
          <a:prstGeom prst="rect">
            <a:avLst/>
          </a:prstGeom>
          <a:noFill/>
        </p:spPr>
        <p:txBody>
          <a:bodyPr wrap="square">
            <a:spAutoFit/>
          </a:bodyPr>
          <a:lstStyle/>
          <a:p>
            <a:pPr lvl="1">
              <a:tabLst>
                <a:tab pos="627380" algn="l"/>
              </a:tabLst>
            </a:pPr>
            <a:r>
              <a:rPr lang="tr-TR" sz="2000" b="1" dirty="0">
                <a:effectLst/>
                <a:latin typeface="Times New Roman" panose="02020603050405020304" pitchFamily="18" charset="0"/>
                <a:ea typeface="Times New Roman" panose="02020603050405020304" pitchFamily="18" charset="0"/>
              </a:rPr>
              <a:t>4.2 İlgili Tarafların İhtiyaç ve Beklentilerinin Anlaşılması:</a:t>
            </a:r>
          </a:p>
          <a:p>
            <a:pPr algn="just">
              <a:lnSpc>
                <a:spcPct val="107000"/>
              </a:lnSpc>
              <a:spcAft>
                <a:spcPts val="800"/>
              </a:spcAft>
              <a:tabLst>
                <a:tab pos="3270885" algn="l"/>
              </a:tabLst>
            </a:pPr>
            <a:endParaRPr lang="tr-TR"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tabLst>
                <a:tab pos="3270885" algn="l"/>
              </a:tabLst>
            </a:pPr>
            <a:r>
              <a:rPr lang="tr-TR"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KYS ile ilgili paydaşlar ve beklentileri biliniyor mu?</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3270885" algn="l"/>
              </a:tabLst>
            </a:pPr>
            <a:r>
              <a:rPr lang="tr-TR" sz="2000" b="1" spc="-1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000"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Birim/Makam: (Merkez ve Taşra Birimleri, Yönetim Temsilcilikleri)</a:t>
            </a:r>
            <a:endParaRPr lang="tr-TR"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3270885" algn="l"/>
              </a:tabLst>
            </a:pPr>
            <a:r>
              <a:rPr lang="tr-TR" sz="2000" dirty="0">
                <a:effectLst/>
                <a:latin typeface="Times New Roman" panose="02020603050405020304" pitchFamily="18" charset="0"/>
                <a:ea typeface="Times New Roman" panose="02020603050405020304" pitchFamily="18" charset="0"/>
                <a:cs typeface="Times New Roman" panose="02020603050405020304" pitchFamily="18" charset="0"/>
              </a:rPr>
              <a:t>                   (2019-2023) Stratejik Plan’da yer almaktadır.</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Metin kutusu 8">
            <a:extLst>
              <a:ext uri="{FF2B5EF4-FFF2-40B4-BE49-F238E27FC236}">
                <a16:creationId xmlns:a16="http://schemas.microsoft.com/office/drawing/2014/main" id="{BD7A1A25-B87D-412C-9BFE-C3ABF5852A21}"/>
              </a:ext>
            </a:extLst>
          </p:cNvPr>
          <p:cNvSpPr txBox="1"/>
          <p:nvPr/>
        </p:nvSpPr>
        <p:spPr>
          <a:xfrm>
            <a:off x="269967" y="5678572"/>
            <a:ext cx="11584282" cy="338554"/>
          </a:xfrm>
          <a:prstGeom prst="rect">
            <a:avLst/>
          </a:prstGeom>
          <a:noFill/>
        </p:spPr>
        <p:txBody>
          <a:bodyPr wrap="square">
            <a:spAutoFit/>
          </a:bodyPr>
          <a:lstStyle/>
          <a:p>
            <a:pPr marL="951230" indent="-647700" algn="just">
              <a:tabLst>
                <a:tab pos="627380" algn="l"/>
              </a:tabLst>
            </a:pPr>
            <a:r>
              <a:rPr lang="tr-TR" sz="1600" b="1" u="sng" dirty="0">
                <a:solidFill>
                  <a:schemeClr val="accent1"/>
                </a:solidFill>
                <a:effectLst/>
                <a:latin typeface="Times New Roman" panose="02020603050405020304" pitchFamily="18" charset="0"/>
                <a:ea typeface="Times New Roman" panose="02020603050405020304" pitchFamily="18" charset="0"/>
              </a:rPr>
              <a:t>Not :</a:t>
            </a:r>
            <a:r>
              <a:rPr lang="tr-TR" sz="1600" b="1" dirty="0">
                <a:solidFill>
                  <a:schemeClr val="accent1"/>
                </a:solidFill>
                <a:effectLst/>
                <a:latin typeface="Times New Roman" panose="02020603050405020304" pitchFamily="18" charset="0"/>
                <a:ea typeface="Times New Roman" panose="02020603050405020304" pitchFamily="18" charset="0"/>
              </a:rPr>
              <a:t> </a:t>
            </a:r>
            <a:r>
              <a:rPr lang="tr-TR" sz="1600" b="0" dirty="0">
                <a:solidFill>
                  <a:schemeClr val="accent1"/>
                </a:solidFill>
                <a:effectLst/>
                <a:latin typeface="Times New Roman" panose="02020603050405020304" pitchFamily="18" charset="0"/>
                <a:ea typeface="Times New Roman" panose="02020603050405020304" pitchFamily="18" charset="0"/>
              </a:rPr>
              <a:t>Paydaşların ihtiyaç ve beklentileri (2019-2023) Stratejik Planın Paydaş Analizi bölümünde yer almaktadır.</a:t>
            </a:r>
            <a:endParaRPr lang="tr-TR" sz="1600" b="1" dirty="0">
              <a:solidFill>
                <a:schemeClr val="accent1"/>
              </a:solidFill>
              <a:effectLst/>
              <a:latin typeface="Times New Roman" panose="02020603050405020304" pitchFamily="18" charset="0"/>
              <a:ea typeface="Times New Roman" panose="02020603050405020304" pitchFamily="18" charset="0"/>
            </a:endParaRPr>
          </a:p>
        </p:txBody>
      </p:sp>
      <p:sp>
        <p:nvSpPr>
          <p:cNvPr id="3" name="Başlık 1">
            <a:extLst>
              <a:ext uri="{FF2B5EF4-FFF2-40B4-BE49-F238E27FC236}">
                <a16:creationId xmlns:a16="http://schemas.microsoft.com/office/drawing/2014/main" id="{FE0E5E4B-9FB8-E018-29C4-1410DB980EF0}"/>
              </a:ext>
            </a:extLst>
          </p:cNvPr>
          <p:cNvSpPr txBox="1">
            <a:spLocks/>
          </p:cNvSpPr>
          <p:nvPr/>
        </p:nvSpPr>
        <p:spPr>
          <a:xfrm>
            <a:off x="271678" y="295730"/>
            <a:ext cx="11563272" cy="34428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000" b="1">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387822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etin kutusu 10">
            <a:extLst>
              <a:ext uri="{FF2B5EF4-FFF2-40B4-BE49-F238E27FC236}">
                <a16:creationId xmlns:a16="http://schemas.microsoft.com/office/drawing/2014/main" id="{C14C3AC2-6FA8-4F10-A19B-BBE80B9D92AF}"/>
              </a:ext>
            </a:extLst>
          </p:cNvPr>
          <p:cNvSpPr txBox="1"/>
          <p:nvPr/>
        </p:nvSpPr>
        <p:spPr>
          <a:xfrm>
            <a:off x="487680" y="985985"/>
            <a:ext cx="11186457" cy="3888244"/>
          </a:xfrm>
          <a:prstGeom prst="rect">
            <a:avLst/>
          </a:prstGeom>
          <a:noFill/>
        </p:spPr>
        <p:txBody>
          <a:bodyPr wrap="square">
            <a:spAutoFit/>
          </a:bodyPr>
          <a:lstStyle/>
          <a:p>
            <a:pPr marL="951230" indent="-647700" algn="just">
              <a:tabLst>
                <a:tab pos="627380" algn="l"/>
              </a:tabLst>
            </a:pPr>
            <a:r>
              <a:rPr lang="tr-TR" sz="2000" b="1" dirty="0">
                <a:effectLst/>
                <a:latin typeface="Times New Roman" panose="02020603050405020304" pitchFamily="18" charset="0"/>
                <a:ea typeface="Times New Roman" panose="02020603050405020304" pitchFamily="18" charset="0"/>
              </a:rPr>
              <a:t>4.3 Kalite Yönetim Sisteminin Kapsamının Belirlenmesi:</a:t>
            </a:r>
          </a:p>
          <a:p>
            <a:pPr marL="951230" indent="-647700" algn="just">
              <a:tabLst>
                <a:tab pos="627380" algn="l"/>
              </a:tabLst>
            </a:pPr>
            <a:endParaRPr lang="tr-TR" sz="2000" b="1" dirty="0">
              <a:effectLst/>
              <a:latin typeface="Times New Roman" panose="02020603050405020304" pitchFamily="18" charset="0"/>
              <a:ea typeface="Times New Roman" panose="02020603050405020304" pitchFamily="18" charset="0"/>
            </a:endParaRPr>
          </a:p>
          <a:p>
            <a:pPr marL="951230" indent="-647700" algn="just">
              <a:tabLst>
                <a:tab pos="627380" algn="l"/>
              </a:tabLst>
            </a:pPr>
            <a:r>
              <a:rPr lang="tr-TR" sz="2000" b="1" dirty="0">
                <a:solidFill>
                  <a:srgbClr val="FF0000"/>
                </a:solidFill>
                <a:effectLst/>
                <a:latin typeface="Times New Roman" panose="02020603050405020304" pitchFamily="18" charset="0"/>
                <a:ea typeface="Times New Roman" panose="02020603050405020304" pitchFamily="18" charset="0"/>
              </a:rPr>
              <a:t>        </a:t>
            </a:r>
            <a:r>
              <a:rPr lang="tr-TR" sz="2000" b="1" dirty="0" err="1">
                <a:solidFill>
                  <a:srgbClr val="FF0000"/>
                </a:solidFill>
                <a:effectLst/>
                <a:latin typeface="Times New Roman" panose="02020603050405020304" pitchFamily="18" charset="0"/>
                <a:ea typeface="Times New Roman" panose="02020603050405020304" pitchFamily="18" charset="0"/>
              </a:rPr>
              <a:t>KYS’nin</a:t>
            </a:r>
            <a:r>
              <a:rPr lang="tr-TR" sz="2000" b="1" dirty="0">
                <a:solidFill>
                  <a:srgbClr val="FF0000"/>
                </a:solidFill>
                <a:effectLst/>
                <a:latin typeface="Times New Roman" panose="02020603050405020304" pitchFamily="18" charset="0"/>
                <a:ea typeface="Times New Roman" panose="02020603050405020304" pitchFamily="18" charset="0"/>
              </a:rPr>
              <a:t> kapsamı belirlenmiş</a:t>
            </a:r>
            <a:r>
              <a:rPr lang="tr-TR" sz="2000" b="1" spc="-5" dirty="0">
                <a:solidFill>
                  <a:srgbClr val="FF0000"/>
                </a:solidFill>
                <a:effectLst/>
                <a:latin typeface="Times New Roman" panose="02020603050405020304" pitchFamily="18" charset="0"/>
                <a:ea typeface="Times New Roman" panose="02020603050405020304" pitchFamily="18" charset="0"/>
              </a:rPr>
              <a:t> </a:t>
            </a:r>
            <a:r>
              <a:rPr lang="tr-TR" sz="2000" b="1" dirty="0">
                <a:solidFill>
                  <a:srgbClr val="FF0000"/>
                </a:solidFill>
                <a:effectLst/>
                <a:latin typeface="Times New Roman" panose="02020603050405020304" pitchFamily="18" charset="0"/>
                <a:ea typeface="Times New Roman" panose="02020603050405020304" pitchFamily="18" charset="0"/>
              </a:rPr>
              <a:t>mi?</a:t>
            </a:r>
          </a:p>
          <a:p>
            <a:pPr algn="just">
              <a:spcAft>
                <a:spcPts val="800"/>
              </a:spcAft>
              <a:tabLst>
                <a:tab pos="760730" algn="l"/>
              </a:tabLst>
            </a:pPr>
            <a:r>
              <a:rPr lang="tr-TR" sz="2000" b="1" spc="-1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İlgili Birim/Makam: (Merkez ve Taşra Birimleri, Yönetim Temsilcilikleri)</a:t>
            </a:r>
            <a:endParaRPr lang="tr-TR"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951230" indent="-647700" algn="just">
              <a:tabLst>
                <a:tab pos="627380" algn="l"/>
              </a:tabLst>
            </a:pPr>
            <a:r>
              <a:rPr lang="tr-TR" sz="2000" b="0" dirty="0">
                <a:effectLst/>
                <a:latin typeface="Times New Roman" panose="02020603050405020304" pitchFamily="18" charset="0"/>
                <a:ea typeface="Times New Roman" panose="02020603050405020304" pitchFamily="18" charset="0"/>
              </a:rPr>
              <a:t>                      Kuruluşumuzda iç ve dış hususlar, paydaşların ihtiyaç ve beklentileri ve Bakanlıklara</a:t>
            </a:r>
            <a:r>
              <a:rPr lang="tr-TR" sz="2000" b="0" spc="-10" dirty="0">
                <a:effectLst/>
                <a:latin typeface="Times New Roman" panose="02020603050405020304" pitchFamily="18" charset="0"/>
                <a:ea typeface="Times New Roman" panose="02020603050405020304" pitchFamily="18" charset="0"/>
              </a:rPr>
              <a:t> </a:t>
            </a:r>
            <a:r>
              <a:rPr lang="tr-TR" sz="2000" b="0" dirty="0">
                <a:effectLst/>
                <a:latin typeface="Times New Roman" panose="02020603050405020304" pitchFamily="18" charset="0"/>
                <a:ea typeface="Times New Roman" panose="02020603050405020304" pitchFamily="18" charset="0"/>
              </a:rPr>
              <a:t>Bağlı,</a:t>
            </a:r>
            <a:r>
              <a:rPr lang="tr-TR" sz="2000" b="0" spc="-5" dirty="0">
                <a:effectLst/>
                <a:latin typeface="Times New Roman" panose="02020603050405020304" pitchFamily="18" charset="0"/>
                <a:ea typeface="Times New Roman" panose="02020603050405020304" pitchFamily="18" charset="0"/>
              </a:rPr>
              <a:t> </a:t>
            </a:r>
            <a:r>
              <a:rPr lang="tr-TR" sz="2000" b="0" dirty="0">
                <a:effectLst/>
                <a:latin typeface="Times New Roman" panose="02020603050405020304" pitchFamily="18" charset="0"/>
                <a:ea typeface="Times New Roman" panose="02020603050405020304" pitchFamily="18" charset="0"/>
              </a:rPr>
              <a:t>İlgili,</a:t>
            </a:r>
            <a:r>
              <a:rPr lang="tr-TR" sz="2000" b="0" spc="-5" dirty="0">
                <a:effectLst/>
                <a:latin typeface="Times New Roman" panose="02020603050405020304" pitchFamily="18" charset="0"/>
                <a:ea typeface="Times New Roman" panose="02020603050405020304" pitchFamily="18" charset="0"/>
              </a:rPr>
              <a:t> </a:t>
            </a:r>
            <a:r>
              <a:rPr lang="tr-TR" sz="2000" b="0" dirty="0">
                <a:effectLst/>
                <a:latin typeface="Times New Roman" panose="02020603050405020304" pitchFamily="18" charset="0"/>
                <a:ea typeface="Times New Roman" panose="02020603050405020304" pitchFamily="18" charset="0"/>
              </a:rPr>
              <a:t>İlişkili</a:t>
            </a:r>
            <a:r>
              <a:rPr lang="tr-TR" sz="2000" b="0" spc="-15" dirty="0">
                <a:effectLst/>
                <a:latin typeface="Times New Roman" panose="02020603050405020304" pitchFamily="18" charset="0"/>
                <a:ea typeface="Times New Roman" panose="02020603050405020304" pitchFamily="18" charset="0"/>
              </a:rPr>
              <a:t> </a:t>
            </a:r>
            <a:r>
              <a:rPr lang="tr-TR" sz="2000" b="0" dirty="0">
                <a:effectLst/>
                <a:latin typeface="Times New Roman" panose="02020603050405020304" pitchFamily="18" charset="0"/>
                <a:ea typeface="Times New Roman" panose="02020603050405020304" pitchFamily="18" charset="0"/>
              </a:rPr>
              <a:t>Kurum</a:t>
            </a:r>
            <a:r>
              <a:rPr lang="tr-TR" sz="2000" b="0" spc="-5" dirty="0">
                <a:effectLst/>
                <a:latin typeface="Times New Roman" panose="02020603050405020304" pitchFamily="18" charset="0"/>
                <a:ea typeface="Times New Roman" panose="02020603050405020304" pitchFamily="18" charset="0"/>
              </a:rPr>
              <a:t> </a:t>
            </a:r>
            <a:r>
              <a:rPr lang="tr-TR" sz="2000" b="0" dirty="0">
                <a:effectLst/>
                <a:latin typeface="Times New Roman" panose="02020603050405020304" pitchFamily="18" charset="0"/>
                <a:ea typeface="Times New Roman" panose="02020603050405020304" pitchFamily="18" charset="0"/>
              </a:rPr>
              <a:t>ve</a:t>
            </a:r>
            <a:r>
              <a:rPr lang="tr-TR" sz="2000" b="0" spc="-15" dirty="0">
                <a:effectLst/>
                <a:latin typeface="Times New Roman" panose="02020603050405020304" pitchFamily="18" charset="0"/>
                <a:ea typeface="Times New Roman" panose="02020603050405020304" pitchFamily="18" charset="0"/>
              </a:rPr>
              <a:t> </a:t>
            </a:r>
            <a:r>
              <a:rPr lang="tr-TR" sz="2000" b="0" dirty="0">
                <a:effectLst/>
                <a:latin typeface="Times New Roman" panose="02020603050405020304" pitchFamily="18" charset="0"/>
                <a:ea typeface="Times New Roman" panose="02020603050405020304" pitchFamily="18" charset="0"/>
              </a:rPr>
              <a:t>Kuruluşlar</a:t>
            </a:r>
            <a:r>
              <a:rPr lang="tr-TR" sz="2000" b="0" spc="-20" dirty="0">
                <a:effectLst/>
                <a:latin typeface="Times New Roman" panose="02020603050405020304" pitchFamily="18" charset="0"/>
                <a:ea typeface="Times New Roman" panose="02020603050405020304" pitchFamily="18" charset="0"/>
              </a:rPr>
              <a:t> </a:t>
            </a:r>
            <a:r>
              <a:rPr lang="tr-TR" sz="2000" b="0" dirty="0">
                <a:effectLst/>
                <a:latin typeface="Times New Roman" panose="02020603050405020304" pitchFamily="18" charset="0"/>
                <a:ea typeface="Times New Roman" panose="02020603050405020304" pitchFamily="18" charset="0"/>
              </a:rPr>
              <a:t>ile</a:t>
            </a:r>
            <a:r>
              <a:rPr lang="tr-TR" sz="2000" b="0" spc="-15" dirty="0">
                <a:effectLst/>
                <a:latin typeface="Times New Roman" panose="02020603050405020304" pitchFamily="18" charset="0"/>
                <a:ea typeface="Times New Roman" panose="02020603050405020304" pitchFamily="18" charset="0"/>
              </a:rPr>
              <a:t> </a:t>
            </a:r>
            <a:r>
              <a:rPr lang="tr-TR" sz="2000" b="0" dirty="0">
                <a:effectLst/>
                <a:latin typeface="Times New Roman" panose="02020603050405020304" pitchFamily="18" charset="0"/>
                <a:ea typeface="Times New Roman" panose="02020603050405020304" pitchFamily="18" charset="0"/>
              </a:rPr>
              <a:t>Diğer</a:t>
            </a:r>
            <a:r>
              <a:rPr lang="tr-TR" sz="2000" b="0" spc="-10" dirty="0">
                <a:effectLst/>
                <a:latin typeface="Times New Roman" panose="02020603050405020304" pitchFamily="18" charset="0"/>
                <a:ea typeface="Times New Roman" panose="02020603050405020304" pitchFamily="18" charset="0"/>
              </a:rPr>
              <a:t> </a:t>
            </a:r>
            <a:r>
              <a:rPr lang="tr-TR" sz="2000" b="0" dirty="0">
                <a:effectLst/>
                <a:latin typeface="Times New Roman" panose="02020603050405020304" pitchFamily="18" charset="0"/>
                <a:ea typeface="Times New Roman" panose="02020603050405020304" pitchFamily="18" charset="0"/>
              </a:rPr>
              <a:t>Kurum</a:t>
            </a:r>
            <a:r>
              <a:rPr lang="tr-TR" sz="2000" b="0" spc="-10" dirty="0">
                <a:effectLst/>
                <a:latin typeface="Times New Roman" panose="02020603050405020304" pitchFamily="18" charset="0"/>
                <a:ea typeface="Times New Roman" panose="02020603050405020304" pitchFamily="18" charset="0"/>
              </a:rPr>
              <a:t> </a:t>
            </a:r>
            <a:r>
              <a:rPr lang="tr-TR" sz="2000" b="0" dirty="0">
                <a:effectLst/>
                <a:latin typeface="Times New Roman" panose="02020603050405020304" pitchFamily="18" charset="0"/>
                <a:ea typeface="Times New Roman" panose="02020603050405020304" pitchFamily="18" charset="0"/>
              </a:rPr>
              <a:t>ve Kuruluşların Teşkilatı Hakkında 4 Sayılı Cumhurbaşkanlığı Kararnamesi 34’üncü Bölümünde belirtilen görev, yetki ve sorumluluklar kapsamında</a:t>
            </a:r>
            <a:r>
              <a:rPr lang="tr-TR" sz="2000" b="1" dirty="0">
                <a:effectLst/>
                <a:latin typeface="Times New Roman" panose="02020603050405020304" pitchFamily="18" charset="0"/>
                <a:ea typeface="Times New Roman" panose="02020603050405020304" pitchFamily="18" charset="0"/>
              </a:rPr>
              <a:t> </a:t>
            </a:r>
            <a:r>
              <a:rPr lang="tr-TR" sz="2000" b="0" dirty="0">
                <a:effectLst/>
                <a:latin typeface="Times New Roman" panose="02020603050405020304" pitchFamily="18" charset="0"/>
                <a:ea typeface="Times New Roman" panose="02020603050405020304" pitchFamily="18" charset="0"/>
              </a:rPr>
              <a:t>ülke genelinde hizmet veren birimlerimiz, fonksiyonlarımız, faaliyetlerimiz, performansımız, kurumsal tecrübe ve hafıza, geri bildirim ve müdahale yöntemleri vb. hususlar göz önüne alınarak Kalite Yönetim Sistemi’nin kapsamı oluşturulmuştur. Kapsamımız; 23 Bölge Müdürlüğü, 81 Kadastro Müdürlüğü ve 973 Tapu Müdürlüğü’nde tapu ve kadastro hizmetleri sunumudur.</a:t>
            </a:r>
            <a:endParaRPr lang="tr-TR" sz="2000" b="1" dirty="0">
              <a:latin typeface="Times New Roman" panose="02020603050405020304" pitchFamily="18" charset="0"/>
              <a:ea typeface="Times New Roman" panose="02020603050405020304" pitchFamily="18" charset="0"/>
            </a:endParaRPr>
          </a:p>
        </p:txBody>
      </p:sp>
      <p:sp>
        <p:nvSpPr>
          <p:cNvPr id="3" name="Başlık 1">
            <a:extLst>
              <a:ext uri="{FF2B5EF4-FFF2-40B4-BE49-F238E27FC236}">
                <a16:creationId xmlns:a16="http://schemas.microsoft.com/office/drawing/2014/main" id="{209601E9-5223-2927-552E-900B2D630AAC}"/>
              </a:ext>
            </a:extLst>
          </p:cNvPr>
          <p:cNvSpPr txBox="1">
            <a:spLocks/>
          </p:cNvSpPr>
          <p:nvPr/>
        </p:nvSpPr>
        <p:spPr>
          <a:xfrm>
            <a:off x="271678" y="295730"/>
            <a:ext cx="11563272" cy="34428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000" b="1">
                <a:solidFill>
                  <a:schemeClr val="accent2">
                    <a:lumMod val="75000"/>
                  </a:schemeClr>
                </a:solidFill>
                <a:latin typeface="Times New Roman" panose="02020603050405020304" pitchFamily="18" charset="0"/>
                <a:cs typeface="Times New Roman" panose="02020603050405020304" pitchFamily="18" charset="0"/>
              </a:rPr>
              <a:t>KYS İLE İLGİLİ GENEL BİLGİLER</a:t>
            </a:r>
            <a:endParaRPr lang="tr-TR" sz="2000" b="1" dirty="0">
              <a:solidFill>
                <a:schemeClr val="accent2">
                  <a:lumMod val="75000"/>
                </a:schemeClr>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249859443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1470</TotalTime>
  <Words>5654</Words>
  <Application>Microsoft Office PowerPoint</Application>
  <PresentationFormat>Geniş ekran</PresentationFormat>
  <Paragraphs>424</Paragraphs>
  <Slides>40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40</vt:i4>
      </vt:variant>
    </vt:vector>
  </HeadingPairs>
  <TitlesOfParts>
    <vt:vector size="47" baseType="lpstr">
      <vt:lpstr>Arial</vt:lpstr>
      <vt:lpstr>Arial Black</vt:lpstr>
      <vt:lpstr>Calibri</vt:lpstr>
      <vt:lpstr>Calibri Light</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KYS İLE İLGİLİ GENEL BİLGİLER</vt:lpstr>
      <vt:lpstr>KYS İLE İLGİLİ GENEL BİLGİLER</vt:lpstr>
      <vt:lpstr>KYS İLE İLGİLİ GENEL BİLGİLER</vt:lpstr>
      <vt:lpstr>KYS İLE İLGİLİ GENEL BİLGİLER</vt:lpstr>
      <vt:lpstr>KYS İLE İLGİLİ GENEL BİLGİLER</vt:lpstr>
      <vt:lpstr>KYS İLE İLGİLİ GENEL BİLGİLER</vt:lpstr>
      <vt:lpstr>KYS İLE İLGİLİ GENEL BİLGİLER</vt:lpstr>
      <vt:lpstr>KYS İLE İLGİLİ GENEL BİLGİLER</vt:lpstr>
      <vt:lpstr>KYS İLE İLGİLİ GENEL BİLGİLER</vt:lpstr>
      <vt:lpstr>PowerPoint Sunusu</vt:lpstr>
      <vt:lpstr>KYS İLE İLGİLİ GENEL BİLGİLER</vt:lpstr>
      <vt:lpstr>KYS İLE İLGİLİ GENEL BİLGİLER</vt:lpstr>
      <vt:lpstr>KYS İLE İLGİLİ GENEL BİLGİLER</vt:lpstr>
      <vt:lpstr>KYS İLE İLGİLİ GENEL BİLGİLER</vt:lpstr>
      <vt:lpstr>KYS İLE İLGİLİ GENEL BİLGİLER</vt:lpstr>
      <vt:lpstr>KYS İLE İLGİLİ GENEL BİLGİLER</vt:lpstr>
      <vt:lpstr>KYS İLE İLGİLİ GENEL BİLGİLER</vt:lpstr>
      <vt:lpstr>KYS İLE İLGİLİ GENEL BİLGİLER</vt:lpstr>
      <vt:lpstr>KYS İLE İLGİLİ GENEL BİLGİLER</vt:lpstr>
      <vt:lpstr>KYS İLE İLGİLİ GENEL BİLGİLER</vt:lpstr>
      <vt:lpstr>KYS İLE İLGİLİ GENEL BİLGİLER</vt:lpstr>
      <vt:lpstr>KYS İLE İLGİLİ GENEL BİLGİLER</vt:lpstr>
      <vt:lpstr>KYS İLE İLGİLİ GENEL BİLGİLER</vt:lpstr>
      <vt:lpstr>KYS İLE İLGİLİ GENEL BİLGİLER</vt:lpstr>
      <vt:lpstr>KURUMUMUZUN DAHİL OLDUĞU YÖNETİM SİSTEMLERİ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TAPU</dc:title>
  <dc:creator>Microsoft Office User</dc:creator>
  <cp:lastModifiedBy>hasan uzun</cp:lastModifiedBy>
  <cp:revision>109</cp:revision>
  <cp:lastPrinted>2022-11-17T05:52:16Z</cp:lastPrinted>
  <dcterms:created xsi:type="dcterms:W3CDTF">2022-02-05T17:51:22Z</dcterms:created>
  <dcterms:modified xsi:type="dcterms:W3CDTF">2022-11-20T12:54:39Z</dcterms:modified>
</cp:coreProperties>
</file>