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94" r:id="rId4"/>
    <p:sldId id="295" r:id="rId5"/>
    <p:sldId id="296" r:id="rId6"/>
    <p:sldId id="297" r:id="rId7"/>
    <p:sldId id="298" r:id="rId8"/>
    <p:sldId id="299" r:id="rId9"/>
    <p:sldId id="300" r:id="rId10"/>
    <p:sldId id="301" r:id="rId11"/>
    <p:sldId id="303" r:id="rId12"/>
    <p:sldId id="27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EA6"/>
    <a:srgbClr val="E77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53"/>
  </p:normalViewPr>
  <p:slideViewPr>
    <p:cSldViewPr snapToGrid="0" snapToObjects="1">
      <p:cViewPr varScale="1">
        <p:scale>
          <a:sx n="108" d="100"/>
          <a:sy n="108" d="100"/>
        </p:scale>
        <p:origin x="4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10BB12-2C0A-EC4E-AC3D-531201242E9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41768A3-319D-D44F-A9C5-0B2D1BBE08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3A48D4F-E0C1-8445-8A01-8B0F69FD97FB}"/>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5" name="Alt Bilgi Yer Tutucusu 4">
            <a:extLst>
              <a:ext uri="{FF2B5EF4-FFF2-40B4-BE49-F238E27FC236}">
                <a16:creationId xmlns:a16="http://schemas.microsoft.com/office/drawing/2014/main" id="{A57953FA-A1E8-2C49-BC05-A1B6ECBB31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A9A8561-B1BB-1040-A65A-8E07FE84A5A4}"/>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3285684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45C947-CCCF-3543-AEB2-CF7096DB840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BF11CFD-3716-5E49-996E-9CE3E342C16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ADD7AC-BB9D-B449-AA24-95F46925BA6E}"/>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5" name="Alt Bilgi Yer Tutucusu 4">
            <a:extLst>
              <a:ext uri="{FF2B5EF4-FFF2-40B4-BE49-F238E27FC236}">
                <a16:creationId xmlns:a16="http://schemas.microsoft.com/office/drawing/2014/main" id="{F179F4C9-7F3B-6241-AC9C-0DFA00C501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C062B58-5827-A846-A2E0-93053A40E549}"/>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27241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A830352-DEA0-EF41-822E-A3D9897AD8B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F52B88A-99BD-554D-A25B-1EA9E19E4D3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C686AE-D696-0A46-9DF8-076E3BB3A0DE}"/>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5" name="Alt Bilgi Yer Tutucusu 4">
            <a:extLst>
              <a:ext uri="{FF2B5EF4-FFF2-40B4-BE49-F238E27FC236}">
                <a16:creationId xmlns:a16="http://schemas.microsoft.com/office/drawing/2014/main" id="{44933AE5-6CAB-2C4D-B96F-A4C5D866CFF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7A1C30-CBFC-D04F-B967-AE22F3151B74}"/>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92371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9327D9-4490-6A48-AEF2-C343AD85945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D751BC7-B4F2-0C41-A730-EC145B9D637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FDE7E7D-88D4-8948-AA9A-14ED9D1861D3}"/>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5" name="Alt Bilgi Yer Tutucusu 4">
            <a:extLst>
              <a:ext uri="{FF2B5EF4-FFF2-40B4-BE49-F238E27FC236}">
                <a16:creationId xmlns:a16="http://schemas.microsoft.com/office/drawing/2014/main" id="{7140A4D1-0F72-8648-B851-CC7049448A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15DE91-EB38-5945-AC35-B33D58D8549E}"/>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223452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80E7F7-3EE1-1345-9653-1D52C135D45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673E9C8-DEFB-B742-A1E6-D558B7D7C9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3C08F4B-E736-DB4F-BA08-4B70FC11867F}"/>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5" name="Alt Bilgi Yer Tutucusu 4">
            <a:extLst>
              <a:ext uri="{FF2B5EF4-FFF2-40B4-BE49-F238E27FC236}">
                <a16:creationId xmlns:a16="http://schemas.microsoft.com/office/drawing/2014/main" id="{FFABD80A-C438-194F-9AE5-6C44E37895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9F4613-893F-154C-8951-52CED5E9DCF9}"/>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45264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7DF0E-CDD4-9748-9156-C13AA8A4D56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C187036-60BA-A147-B14D-3210011978D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06D5719-D469-ED4C-9E10-3270FB0A06D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8EB0C60-E022-6E41-9A69-996652DEA6D3}"/>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6" name="Alt Bilgi Yer Tutucusu 5">
            <a:extLst>
              <a:ext uri="{FF2B5EF4-FFF2-40B4-BE49-F238E27FC236}">
                <a16:creationId xmlns:a16="http://schemas.microsoft.com/office/drawing/2014/main" id="{158127E9-8517-864C-8560-01C651E2C3A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8786148-EAB1-1E4A-B5E7-2D6084609896}"/>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95494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3678BE-D7BE-F447-A7C3-C36F9DE3D2A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9AF4610-4A04-394E-9DDF-F78A0E951F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EB36B3A-AECD-8644-A6E8-855D3133F26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F25BA2B-DA2E-BA4F-B118-9A3B537E2A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A8CB41E-5D43-8742-AE69-49490E8070A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FC39671-89B9-F04D-957A-E56FC93D562A}"/>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8" name="Alt Bilgi Yer Tutucusu 7">
            <a:extLst>
              <a:ext uri="{FF2B5EF4-FFF2-40B4-BE49-F238E27FC236}">
                <a16:creationId xmlns:a16="http://schemas.microsoft.com/office/drawing/2014/main" id="{8AC81389-2D34-824D-9F4E-866EFD134F0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3B055C5-B3E9-AA44-912B-F19EAC66F13D}"/>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11244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7E3B5A-26AC-F84B-A65E-35198DB970F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89CFD16-4982-364C-96F4-B4F7D696D7CD}"/>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4" name="Alt Bilgi Yer Tutucusu 3">
            <a:extLst>
              <a:ext uri="{FF2B5EF4-FFF2-40B4-BE49-F238E27FC236}">
                <a16:creationId xmlns:a16="http://schemas.microsoft.com/office/drawing/2014/main" id="{70D7FB34-FF2E-D947-90E6-2B210ED94DD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76F22E3-749C-6140-A05D-15752AB1FA84}"/>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375279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7622F29-844E-D14A-A10A-7FDC6CB2C1AB}"/>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3" name="Alt Bilgi Yer Tutucusu 2">
            <a:extLst>
              <a:ext uri="{FF2B5EF4-FFF2-40B4-BE49-F238E27FC236}">
                <a16:creationId xmlns:a16="http://schemas.microsoft.com/office/drawing/2014/main" id="{0461FABE-4A85-8744-A612-8ED9E74E8F6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95AF82D-68EB-1A4F-9BA0-D4411AFBE61B}"/>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199276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A83A-ECCE-B94C-8A6D-FC3F59BB1E3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53DCCB3-F5D0-BA43-83B7-ECB56FD96A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04E3625-2A65-2240-9AD2-795FB6A7F9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331C0A4-CCD6-634F-957C-11F266AF61D3}"/>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6" name="Alt Bilgi Yer Tutucusu 5">
            <a:extLst>
              <a:ext uri="{FF2B5EF4-FFF2-40B4-BE49-F238E27FC236}">
                <a16:creationId xmlns:a16="http://schemas.microsoft.com/office/drawing/2014/main" id="{E98101CC-80F6-274E-B21E-905147E70CA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266A50A-9E17-9B4C-AC79-FF4A3EB24489}"/>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78572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78E9F5-BCD7-7C44-BF2E-D4ACE35A81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9699746-3490-D144-AE09-B3F3C1E2B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8B7AFC0-42CD-7E42-A05F-4C1135C7B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87E6C37-127A-B54C-8E36-003ECFD948BA}"/>
              </a:ext>
            </a:extLst>
          </p:cNvPr>
          <p:cNvSpPr>
            <a:spLocks noGrp="1"/>
          </p:cNvSpPr>
          <p:nvPr>
            <p:ph type="dt" sz="half" idx="10"/>
          </p:nvPr>
        </p:nvSpPr>
        <p:spPr/>
        <p:txBody>
          <a:bodyPr/>
          <a:lstStyle/>
          <a:p>
            <a:fld id="{77428E68-251D-FF42-B583-C91C772A4B4B}" type="datetimeFigureOut">
              <a:rPr lang="tr-TR" smtClean="0"/>
              <a:t>9.11.2022</a:t>
            </a:fld>
            <a:endParaRPr lang="tr-TR"/>
          </a:p>
        </p:txBody>
      </p:sp>
      <p:sp>
        <p:nvSpPr>
          <p:cNvPr id="6" name="Alt Bilgi Yer Tutucusu 5">
            <a:extLst>
              <a:ext uri="{FF2B5EF4-FFF2-40B4-BE49-F238E27FC236}">
                <a16:creationId xmlns:a16="http://schemas.microsoft.com/office/drawing/2014/main" id="{0F32F136-5536-0743-A0D6-24C8A0E179B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885840B-895A-BD48-BDF8-51DA2D6CD902}"/>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3016788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448E8F6-AD17-D64C-8B52-5A580442DF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6806028-4742-2740-857E-CF65380F4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68FCC8E-BA9F-6B40-8537-E960CF0FC7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28E68-251D-FF42-B583-C91C772A4B4B}" type="datetimeFigureOut">
              <a:rPr lang="tr-TR" smtClean="0"/>
              <a:t>9.11.2022</a:t>
            </a:fld>
            <a:endParaRPr lang="tr-TR"/>
          </a:p>
        </p:txBody>
      </p:sp>
      <p:sp>
        <p:nvSpPr>
          <p:cNvPr id="5" name="Alt Bilgi Yer Tutucusu 4">
            <a:extLst>
              <a:ext uri="{FF2B5EF4-FFF2-40B4-BE49-F238E27FC236}">
                <a16:creationId xmlns:a16="http://schemas.microsoft.com/office/drawing/2014/main" id="{BAD75DB2-79B2-E74A-98D7-96762958E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5913F90-D6CB-DC4E-87EB-864211465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3CC06-D0F8-0F43-BE45-BF6B76BC7346}" type="slidenum">
              <a:rPr lang="tr-TR" smtClean="0"/>
              <a:t>‹#›</a:t>
            </a:fld>
            <a:endParaRPr lang="tr-TR"/>
          </a:p>
        </p:txBody>
      </p:sp>
    </p:spTree>
    <p:extLst>
      <p:ext uri="{BB962C8B-B14F-4D97-AF65-F5344CB8AC3E}">
        <p14:creationId xmlns:p14="http://schemas.microsoft.com/office/powerpoint/2010/main" val="1319034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a:extLst>
              <a:ext uri="{FF2B5EF4-FFF2-40B4-BE49-F238E27FC236}">
                <a16:creationId xmlns:a16="http://schemas.microsoft.com/office/drawing/2014/main" id="{B707D910-EC96-5E43-824D-A4B77D0D00AC}"/>
              </a:ext>
            </a:extLst>
          </p:cNvPr>
          <p:cNvSpPr txBox="1">
            <a:spLocks/>
          </p:cNvSpPr>
          <p:nvPr/>
        </p:nvSpPr>
        <p:spPr>
          <a:xfrm>
            <a:off x="1305017" y="5023822"/>
            <a:ext cx="8398381" cy="7315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fontAlgn="auto">
              <a:spcBef>
                <a:spcPts val="0"/>
              </a:spcBef>
              <a:spcAft>
                <a:spcPts val="0"/>
              </a:spcAft>
              <a:defRPr/>
            </a:pPr>
            <a:r>
              <a:rPr lang="tr-TR" altLang="ko-KR" sz="2000" b="1" dirty="0">
                <a:solidFill>
                  <a:schemeClr val="accent2">
                    <a:lumMod val="75000"/>
                  </a:schemeClr>
                </a:solidFill>
                <a:latin typeface="Times New Roman" panose="02020603050405020304" pitchFamily="18" charset="0"/>
                <a:cs typeface="Times New Roman" panose="02020603050405020304" pitchFamily="18" charset="0"/>
              </a:rPr>
              <a:t>TAPU VE KADASTRO II. (İSTANBUL) BÖLGE MÜDÜRLÜĞÜ</a:t>
            </a:r>
          </a:p>
          <a:p>
            <a:pPr algn="ctr" fontAlgn="auto">
              <a:spcBef>
                <a:spcPts val="0"/>
              </a:spcBef>
              <a:spcAft>
                <a:spcPts val="0"/>
              </a:spcAft>
              <a:defRPr/>
            </a:pPr>
            <a:r>
              <a:rPr kumimoji="0" lang="tr-TR" altLang="ko-KR" sz="1600" b="1" dirty="0">
                <a:solidFill>
                  <a:schemeClr val="accent2">
                    <a:lumMod val="75000"/>
                  </a:schemeClr>
                </a:solidFill>
                <a:latin typeface="Times New Roman" panose="02020603050405020304" pitchFamily="18" charset="0"/>
                <a:cs typeface="Times New Roman" panose="02020603050405020304" pitchFamily="18" charset="0"/>
              </a:rPr>
              <a:t>KALİTE KOORDİNATÖRLÜK OFİSİ (HENÜZ KURULMAMIŞ OLSADA)</a:t>
            </a:r>
            <a:endParaRPr kumimoji="0" lang="en-US" altLang="ko-KR" sz="1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Başlık 1">
            <a:extLst>
              <a:ext uri="{FF2B5EF4-FFF2-40B4-BE49-F238E27FC236}">
                <a16:creationId xmlns:a16="http://schemas.microsoft.com/office/drawing/2014/main" id="{02190DF1-A65B-0045-827E-7283B2432FB8}"/>
              </a:ext>
            </a:extLst>
          </p:cNvPr>
          <p:cNvSpPr txBox="1">
            <a:spLocks/>
          </p:cNvSpPr>
          <p:nvPr/>
        </p:nvSpPr>
        <p:spPr>
          <a:xfrm>
            <a:off x="1780391" y="2145654"/>
            <a:ext cx="9402183" cy="102197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altLang="ko-KR" sz="3600" b="1" dirty="0">
                <a:solidFill>
                  <a:schemeClr val="accent2">
                    <a:lumMod val="75000"/>
                  </a:schemeClr>
                </a:solidFill>
                <a:latin typeface="Times New Roman" panose="02020603050405020304" pitchFamily="18" charset="0"/>
                <a:ea typeface="맑은 고딕" pitchFamily="50" charset="-127"/>
                <a:cs typeface="Times New Roman" panose="02020603050405020304" pitchFamily="18" charset="0"/>
              </a:rPr>
              <a:t>KALİTE EYLEM PLANI </a:t>
            </a:r>
          </a:p>
          <a:p>
            <a:r>
              <a:rPr lang="tr-TR" altLang="ko-KR" sz="3600" b="1" dirty="0">
                <a:solidFill>
                  <a:schemeClr val="accent2">
                    <a:lumMod val="75000"/>
                  </a:schemeClr>
                </a:solidFill>
                <a:latin typeface="Times New Roman" panose="02020603050405020304" pitchFamily="18" charset="0"/>
                <a:ea typeface="맑은 고딕" pitchFamily="50" charset="-127"/>
                <a:cs typeface="Times New Roman" panose="02020603050405020304" pitchFamily="18" charset="0"/>
              </a:rPr>
              <a:t>(2022-2023)</a:t>
            </a:r>
          </a:p>
        </p:txBody>
      </p:sp>
      <p:pic>
        <p:nvPicPr>
          <p:cNvPr id="7" name="Resim 6">
            <a:extLst>
              <a:ext uri="{FF2B5EF4-FFF2-40B4-BE49-F238E27FC236}">
                <a16:creationId xmlns:a16="http://schemas.microsoft.com/office/drawing/2014/main" id="{E267900C-C92D-492A-AEC3-14F1C4D58475}"/>
              </a:ext>
            </a:extLst>
          </p:cNvPr>
          <p:cNvPicPr>
            <a:picLocks noChangeAspect="1"/>
          </p:cNvPicPr>
          <p:nvPr/>
        </p:nvPicPr>
        <p:blipFill>
          <a:blip r:embed="rId2">
            <a:duotone>
              <a:prstClr val="black"/>
              <a:srgbClr val="060EA6">
                <a:tint val="45000"/>
                <a:satMod val="400000"/>
              </a:srgbClr>
            </a:duotone>
            <a:extLst>
              <a:ext uri="{BEBA8EAE-BF5A-486C-A8C5-ECC9F3942E4B}">
                <a14:imgProps xmlns:a14="http://schemas.microsoft.com/office/drawing/2010/main">
                  <a14:imgLayer r:embed="rId3">
                    <a14:imgEffect>
                      <a14:artisticChalkSketch/>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303520" y="425911"/>
            <a:ext cx="1347400" cy="1300123"/>
          </a:xfrm>
          <a:prstGeom prst="rect">
            <a:avLst/>
          </a:prstGeom>
        </p:spPr>
      </p:pic>
    </p:spTree>
    <p:extLst>
      <p:ext uri="{BB962C8B-B14F-4D97-AF65-F5344CB8AC3E}">
        <p14:creationId xmlns:p14="http://schemas.microsoft.com/office/powerpoint/2010/main" val="140556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3" name="Tablo 2">
            <a:extLst>
              <a:ext uri="{FF2B5EF4-FFF2-40B4-BE49-F238E27FC236}">
                <a16:creationId xmlns:a16="http://schemas.microsoft.com/office/drawing/2014/main" id="{C53A6F63-C402-4C85-BAE8-61DC532307A1}"/>
              </a:ext>
            </a:extLst>
          </p:cNvPr>
          <p:cNvGraphicFramePr>
            <a:graphicFrameLocks noGrp="1"/>
          </p:cNvGraphicFramePr>
          <p:nvPr>
            <p:extLst>
              <p:ext uri="{D42A27DB-BD31-4B8C-83A1-F6EECF244321}">
                <p14:modId xmlns:p14="http://schemas.microsoft.com/office/powerpoint/2010/main" val="393514182"/>
              </p:ext>
            </p:extLst>
          </p:nvPr>
        </p:nvGraphicFramePr>
        <p:xfrm>
          <a:off x="268225" y="964692"/>
          <a:ext cx="11370401" cy="5119423"/>
        </p:xfrm>
        <a:graphic>
          <a:graphicData uri="http://schemas.openxmlformats.org/drawingml/2006/table">
            <a:tbl>
              <a:tblPr firstRow="1" firstCol="1" lastRow="1" lastCol="1" bandRow="1" bandCol="1">
                <a:tableStyleId>{5C22544A-7EE6-4342-B048-85BDC9FD1C3A}</a:tableStyleId>
              </a:tblPr>
              <a:tblGrid>
                <a:gridCol w="459045">
                  <a:extLst>
                    <a:ext uri="{9D8B030D-6E8A-4147-A177-3AD203B41FA5}">
                      <a16:colId xmlns:a16="http://schemas.microsoft.com/office/drawing/2014/main" val="150498427"/>
                    </a:ext>
                  </a:extLst>
                </a:gridCol>
                <a:gridCol w="1461285">
                  <a:extLst>
                    <a:ext uri="{9D8B030D-6E8A-4147-A177-3AD203B41FA5}">
                      <a16:colId xmlns:a16="http://schemas.microsoft.com/office/drawing/2014/main" val="4222770842"/>
                    </a:ext>
                  </a:extLst>
                </a:gridCol>
                <a:gridCol w="1744253">
                  <a:extLst>
                    <a:ext uri="{9D8B030D-6E8A-4147-A177-3AD203B41FA5}">
                      <a16:colId xmlns:a16="http://schemas.microsoft.com/office/drawing/2014/main" val="1402061269"/>
                    </a:ext>
                  </a:extLst>
                </a:gridCol>
                <a:gridCol w="4634143">
                  <a:extLst>
                    <a:ext uri="{9D8B030D-6E8A-4147-A177-3AD203B41FA5}">
                      <a16:colId xmlns:a16="http://schemas.microsoft.com/office/drawing/2014/main" val="2005813004"/>
                    </a:ext>
                  </a:extLst>
                </a:gridCol>
                <a:gridCol w="1349851">
                  <a:extLst>
                    <a:ext uri="{9D8B030D-6E8A-4147-A177-3AD203B41FA5}">
                      <a16:colId xmlns:a16="http://schemas.microsoft.com/office/drawing/2014/main" val="2264281692"/>
                    </a:ext>
                  </a:extLst>
                </a:gridCol>
                <a:gridCol w="860912">
                  <a:extLst>
                    <a:ext uri="{9D8B030D-6E8A-4147-A177-3AD203B41FA5}">
                      <a16:colId xmlns:a16="http://schemas.microsoft.com/office/drawing/2014/main" val="1254520577"/>
                    </a:ext>
                  </a:extLst>
                </a:gridCol>
                <a:gridCol w="860912">
                  <a:extLst>
                    <a:ext uri="{9D8B030D-6E8A-4147-A177-3AD203B41FA5}">
                      <a16:colId xmlns:a16="http://schemas.microsoft.com/office/drawing/2014/main" val="3468582942"/>
                    </a:ext>
                  </a:extLst>
                </a:gridCol>
              </a:tblGrid>
              <a:tr h="903660">
                <a:tc>
                  <a:txBody>
                    <a:bodyPr/>
                    <a:lstStyle/>
                    <a:p>
                      <a:pPr algn="ctr">
                        <a:spcBef>
                          <a:spcPts val="50"/>
                        </a:spcBef>
                      </a:pPr>
                      <a:r>
                        <a:rPr lang="en-US" sz="1200">
                          <a:effectLst/>
                        </a:rPr>
                        <a:t> </a:t>
                      </a:r>
                      <a:endParaRPr lang="tr-TR" sz="2000">
                        <a:effectLst/>
                      </a:endParaRPr>
                    </a:p>
                    <a:p>
                      <a:pPr marL="68580" algn="ctr"/>
                      <a:r>
                        <a:rPr lang="en-US" sz="1200">
                          <a:effectLst/>
                        </a:rPr>
                        <a:t>Sıra</a:t>
                      </a:r>
                      <a:endParaRPr lang="tr-TR" sz="2000">
                        <a:effectLst/>
                      </a:endParaRPr>
                    </a:p>
                    <a:p>
                      <a:pPr marL="68580" algn="ctr">
                        <a:spcBef>
                          <a:spcPts val="5"/>
                        </a:spcBef>
                        <a:spcAft>
                          <a:spcPts val="0"/>
                        </a:spcAft>
                      </a:pPr>
                      <a:r>
                        <a:rPr lang="en-US" sz="1200">
                          <a:effectLst/>
                        </a:rPr>
                        <a:t>No</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200">
                          <a:effectLst/>
                        </a:rPr>
                        <a:t> </a:t>
                      </a:r>
                      <a:endParaRPr lang="tr-TR" sz="2000">
                        <a:effectLst/>
                      </a:endParaRPr>
                    </a:p>
                    <a:p>
                      <a:pPr marL="68580" marR="283210" algn="ctr">
                        <a:spcAft>
                          <a:spcPts val="0"/>
                        </a:spcAft>
                      </a:pPr>
                      <a:r>
                        <a:rPr lang="en-US" sz="1200">
                          <a:effectLst/>
                        </a:rPr>
                        <a:t>Eylem Planı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200">
                          <a:effectLst/>
                        </a:rPr>
                        <a:t> </a:t>
                      </a:r>
                      <a:endParaRPr lang="tr-TR" sz="2000">
                        <a:effectLst/>
                      </a:endParaRPr>
                    </a:p>
                    <a:p>
                      <a:pPr marL="70485" marR="78740" algn="ctr">
                        <a:spcAft>
                          <a:spcPts val="0"/>
                        </a:spcAft>
                      </a:pPr>
                      <a:r>
                        <a:rPr lang="en-US" sz="1200">
                          <a:effectLst/>
                        </a:rPr>
                        <a:t>Eylem</a:t>
                      </a:r>
                      <a:r>
                        <a:rPr lang="en-US" sz="1200" spc="-155">
                          <a:effectLst/>
                        </a:rPr>
                        <a:t> </a:t>
                      </a:r>
                      <a:r>
                        <a:rPr lang="en-US" sz="1200">
                          <a:effectLst/>
                        </a:rPr>
                        <a:t>No</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1755" algn="ctr">
                        <a:spcBef>
                          <a:spcPts val="515"/>
                        </a:spcBef>
                        <a:spcAft>
                          <a:spcPts val="0"/>
                        </a:spcAft>
                      </a:pPr>
                      <a:r>
                        <a:rPr lang="en-US" sz="1200">
                          <a:effectLst/>
                        </a:rPr>
                        <a:t>Öngörülen</a:t>
                      </a:r>
                      <a:r>
                        <a:rPr lang="en-US" sz="1200" spc="-5">
                          <a:effectLst/>
                        </a:rPr>
                        <a:t> </a:t>
                      </a:r>
                      <a:r>
                        <a:rPr lang="en-US" sz="1200">
                          <a:effectLst/>
                        </a:rPr>
                        <a:t>eylem</a:t>
                      </a:r>
                      <a:r>
                        <a:rPr lang="en-US" sz="1200" spc="-10">
                          <a:effectLst/>
                        </a:rPr>
                        <a:t> </a:t>
                      </a:r>
                      <a:r>
                        <a:rPr lang="en-US" sz="1200">
                          <a:effectLst/>
                        </a:rPr>
                        <a:t>veya</a:t>
                      </a:r>
                      <a:r>
                        <a:rPr lang="en-US" sz="1200" spc="-15">
                          <a:effectLst/>
                        </a:rPr>
                        <a:t> </a:t>
                      </a:r>
                      <a:r>
                        <a:rPr lang="en-US" sz="1200">
                          <a:effectLst/>
                        </a:rPr>
                        <a:t>eylemler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2390" algn="ctr">
                        <a:spcBef>
                          <a:spcPts val="515"/>
                        </a:spcBef>
                        <a:spcAft>
                          <a:spcPts val="0"/>
                        </a:spcAft>
                      </a:pPr>
                      <a:r>
                        <a:rPr lang="en-US" sz="1200">
                          <a:effectLst/>
                        </a:rPr>
                        <a:t>Sorumlu</a:t>
                      </a:r>
                      <a:r>
                        <a:rPr lang="en-US" sz="1200" spc="-5">
                          <a:effectLst/>
                        </a:rPr>
                        <a:t> </a:t>
                      </a:r>
                      <a:r>
                        <a:rPr lang="en-US" sz="1200">
                          <a:effectLst/>
                        </a:rPr>
                        <a:t>Birim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marR="303530" algn="ctr">
                        <a:spcAft>
                          <a:spcPts val="0"/>
                        </a:spcAft>
                      </a:pPr>
                      <a:r>
                        <a:rPr lang="en-US" sz="1200">
                          <a:effectLst/>
                        </a:rPr>
                        <a:t>İş Birliği</a:t>
                      </a:r>
                      <a:r>
                        <a:rPr lang="en-US" sz="1200" spc="5">
                          <a:effectLst/>
                        </a:rPr>
                        <a:t> </a:t>
                      </a:r>
                      <a:r>
                        <a:rPr lang="en-US" sz="1200">
                          <a:effectLst/>
                        </a:rPr>
                        <a:t>Yapılacak</a:t>
                      </a:r>
                      <a:r>
                        <a:rPr lang="en-US" sz="1200" spc="-155">
                          <a:effectLst/>
                        </a:rPr>
                        <a:t> </a:t>
                      </a:r>
                      <a:r>
                        <a:rPr lang="en-US" sz="1200">
                          <a:effectLst/>
                        </a:rPr>
                        <a:t>Birim/</a:t>
                      </a:r>
                      <a:endParaRPr lang="tr-TR" sz="2000">
                        <a:effectLst/>
                      </a:endParaRPr>
                    </a:p>
                    <a:p>
                      <a:pPr marL="73025" algn="ctr">
                        <a:lnSpc>
                          <a:spcPts val="815"/>
                        </a:lnSpc>
                      </a:pPr>
                      <a:r>
                        <a:rPr lang="en-US" sz="1200">
                          <a:effectLst/>
                        </a:rPr>
                        <a:t>Kurul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marR="41910" algn="ctr">
                        <a:spcBef>
                          <a:spcPts val="445"/>
                        </a:spcBef>
                        <a:spcAft>
                          <a:spcPts val="0"/>
                        </a:spcAft>
                      </a:pPr>
                      <a:r>
                        <a:rPr lang="en-US" sz="1200">
                          <a:effectLst/>
                        </a:rPr>
                        <a:t>Eylemin</a:t>
                      </a:r>
                      <a:r>
                        <a:rPr lang="en-US" sz="1200" spc="5">
                          <a:effectLst/>
                        </a:rPr>
                        <a:t> </a:t>
                      </a:r>
                      <a:r>
                        <a:rPr lang="en-US" sz="1200">
                          <a:effectLst/>
                        </a:rPr>
                        <a:t>Tamamlanma</a:t>
                      </a:r>
                      <a:r>
                        <a:rPr lang="en-US" sz="1200" spc="-155">
                          <a:effectLst/>
                        </a:rPr>
                        <a:t> </a:t>
                      </a:r>
                      <a:r>
                        <a:rPr lang="en-US" sz="1200">
                          <a:effectLst/>
                        </a:rPr>
                        <a:t>Tarihi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97706766"/>
                  </a:ext>
                </a:extLst>
              </a:tr>
              <a:tr h="848424">
                <a:tc rowSpan="6">
                  <a:txBody>
                    <a:bodyPr/>
                    <a:lstStyle/>
                    <a:p>
                      <a:pPr algn="ctr">
                        <a:spcBef>
                          <a:spcPts val="15"/>
                        </a:spcBef>
                      </a:pPr>
                      <a:r>
                        <a:rPr lang="en-US" sz="1200">
                          <a:effectLst/>
                        </a:rPr>
                        <a:t> </a:t>
                      </a:r>
                      <a:endParaRPr lang="tr-TR" sz="2000">
                        <a:effectLst/>
                      </a:endParaRPr>
                    </a:p>
                    <a:p>
                      <a:pPr marL="890905" marR="890905" algn="ctr">
                        <a:spcAft>
                          <a:spcPts val="0"/>
                        </a:spcAft>
                      </a:pPr>
                      <a:r>
                        <a:rPr lang="en-US" sz="1200">
                          <a:effectLst/>
                        </a:rPr>
                        <a:t>KEP.9</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6">
                  <a:txBody>
                    <a:bodyPr/>
                    <a:lstStyle/>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Entegre Yönetim Sistemine geçiş çalışmaları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58420" marR="45720" algn="ctr">
                        <a:spcAft>
                          <a:spcPts val="0"/>
                        </a:spcAft>
                      </a:pPr>
                      <a:r>
                        <a:rPr lang="en-US" sz="1200">
                          <a:effectLst/>
                        </a:rPr>
                        <a:t>KEP.9.1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Kalite Koordinatör Yardımcıları ve Birim Kalite Sorumluları’nın Entegre Yönetim Sistemine uyumu için TS ISO 45001 İş Sağlığı ve Güvenliği ve TS ISO/IEC 27001 Bilgi Güvenliği Yönetim Sistemi eğitimi ve  belge verilmesi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2390" algn="ctr">
                        <a:lnSpc>
                          <a:spcPts val="915"/>
                        </a:lnSpc>
                        <a:spcBef>
                          <a:spcPts val="5"/>
                        </a:spcBef>
                        <a:spcAft>
                          <a:spcPts val="0"/>
                        </a:spcAft>
                      </a:pPr>
                      <a:r>
                        <a:rPr lang="en-US" sz="1200">
                          <a:effectLst/>
                        </a:rPr>
                        <a:t>Merkez ve Bölge Kalite</a:t>
                      </a:r>
                      <a:endParaRPr lang="tr-TR" sz="2000">
                        <a:effectLst/>
                      </a:endParaRPr>
                    </a:p>
                    <a:p>
                      <a:pPr marL="72390" algn="ctr"/>
                      <a:r>
                        <a:rPr lang="en-US" sz="1200">
                          <a:effectLst/>
                        </a:rPr>
                        <a:t>Koordinatörlükleri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algn="ctr"/>
                      <a:r>
                        <a:rPr lang="en-US" sz="1200">
                          <a:effectLst/>
                        </a:rPr>
                        <a:t>   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Ocak-Nisan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5747136"/>
                  </a:ext>
                </a:extLst>
              </a:tr>
              <a:tr h="848424">
                <a:tc vMerge="1">
                  <a:txBody>
                    <a:bodyPr/>
                    <a:lstStyle/>
                    <a:p>
                      <a:endParaRPr lang="tr-TR"/>
                    </a:p>
                  </a:txBody>
                  <a:tcPr/>
                </a:tc>
                <a:tc vMerge="1">
                  <a:txBody>
                    <a:bodyPr/>
                    <a:lstStyle/>
                    <a:p>
                      <a:endParaRPr lang="tr-TR"/>
                    </a:p>
                  </a:txBody>
                  <a:tcPr/>
                </a:tc>
                <a:tc>
                  <a:txBody>
                    <a:bodyPr/>
                    <a:lstStyle/>
                    <a:p>
                      <a:pPr algn="ctr"/>
                      <a:r>
                        <a:rPr lang="en-US" sz="1200">
                          <a:effectLst/>
                        </a:rPr>
                        <a:t> </a:t>
                      </a:r>
                      <a:endParaRPr lang="tr-TR" sz="2000">
                        <a:effectLst/>
                      </a:endParaRPr>
                    </a:p>
                    <a:p>
                      <a:pPr marL="58420" marR="45720" algn="ctr">
                        <a:spcAft>
                          <a:spcPts val="0"/>
                        </a:spcAft>
                      </a:pPr>
                      <a:r>
                        <a:rPr lang="en-US" sz="1200">
                          <a:effectLst/>
                        </a:rPr>
                        <a:t>  KEP.9.2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Baş Tetkik Görevlileri ve İç Tetkikçilerin </a:t>
                      </a:r>
                      <a:r>
                        <a:rPr lang="en-US" sz="1200">
                          <a:effectLst/>
                        </a:rPr>
                        <a:t> Entegre Yönetim Sistemine uyumu için TS ISO 45001 İş Sağlığı ve Güvenliği ve TS ISO/IEC 27001 Bilgi Güvenliği Yönetim Sistemi eğitimi ve  belge verilmesi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200">
                          <a:effectLst/>
                        </a:rPr>
                        <a:t> </a:t>
                      </a:r>
                      <a:endParaRPr lang="tr-TR" sz="2000">
                        <a:effectLst/>
                      </a:endParaRPr>
                    </a:p>
                    <a:p>
                      <a:pPr marL="72390" algn="ctr">
                        <a:lnSpc>
                          <a:spcPts val="915"/>
                        </a:lnSpc>
                        <a:spcBef>
                          <a:spcPts val="5"/>
                        </a:spcBef>
                        <a:spcAft>
                          <a:spcPts val="0"/>
                        </a:spcAft>
                      </a:pPr>
                      <a:r>
                        <a:rPr lang="en-US" sz="1200">
                          <a:effectLst/>
                        </a:rPr>
                        <a:t>Merkez ve Bölge Kalite</a:t>
                      </a:r>
                      <a:endParaRPr lang="tr-TR" sz="2000">
                        <a:effectLst/>
                      </a:endParaRPr>
                    </a:p>
                    <a:p>
                      <a:pPr marL="72390" algn="ctr">
                        <a:lnSpc>
                          <a:spcPts val="915"/>
                        </a:lnSpc>
                      </a:pPr>
                      <a:r>
                        <a:rPr lang="en-US" sz="1200">
                          <a:effectLst/>
                        </a:rPr>
                        <a:t>Koordinatörlükleri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3025" algn="ct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Ocak-Nisan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56235533"/>
                  </a:ext>
                </a:extLst>
              </a:tr>
              <a:tr h="636318">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a:effectLst/>
                        </a:rPr>
                        <a:t>KEP.9.3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ISO 45001 İş Sağlığı ve Güvenliği ve TS ISO/IEC 27001 Bilgi Güvenliği Yönetim Sistemi’nin tüm hizmet birimlerinde uygulanmasının sağlanması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endParaRPr lang="tr-TR" sz="2000" dirty="0">
                        <a:effectLst/>
                      </a:endParaRPr>
                    </a:p>
                    <a:p>
                      <a:pPr marL="72390" algn="ctr">
                        <a:lnSpc>
                          <a:spcPts val="815"/>
                        </a:lnSpc>
                      </a:pP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a:effectLst/>
                        </a:rPr>
                        <a:t> </a:t>
                      </a:r>
                      <a:endParaRPr lang="tr-TR" sz="2000">
                        <a:effectLst/>
                      </a:endParaRPr>
                    </a:p>
                    <a:p>
                      <a:pPr marL="73025" algn="ctr">
                        <a:lnSpc>
                          <a:spcPts val="815"/>
                        </a:lnSpc>
                      </a:pPr>
                      <a:r>
                        <a:rPr lang="en-US" sz="1200">
                          <a:effectLst/>
                        </a:rPr>
                        <a:t>Tüm Birimler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Mayıs-Eylül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30179875"/>
                  </a:ext>
                </a:extLst>
              </a:tr>
              <a:tr h="522532">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a:effectLst/>
                        </a:rPr>
                        <a:t>KEP.9.4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Yönetim Sistemleri arasında ortak unsurların birleştirilerek dokümanların EYS’ne uyumlu hale getirilmesi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ts val="915"/>
                        </a:lnSpc>
                        <a:spcBef>
                          <a:spcPts val="5"/>
                        </a:spcBef>
                      </a:pPr>
                      <a:r>
                        <a:rPr lang="en-US" sz="1200" dirty="0">
                          <a:effectLst/>
                        </a:rPr>
                        <a:t>   </a:t>
                      </a:r>
                      <a:endParaRPr lang="tr-TR" sz="1200" dirty="0">
                        <a:effectLst/>
                      </a:endParaRPr>
                    </a:p>
                    <a:p>
                      <a:pPr algn="ctr">
                        <a:lnSpc>
                          <a:spcPts val="915"/>
                        </a:lnSpc>
                        <a:spcBef>
                          <a:spcPts val="5"/>
                        </a:spcBef>
                      </a:pPr>
                      <a:r>
                        <a:rPr lang="en-US" sz="1200" dirty="0" err="1">
                          <a:effectLst/>
                        </a:rPr>
                        <a:t>Kalite</a:t>
                      </a:r>
                      <a:r>
                        <a:rPr lang="en-US" sz="1200" dirty="0">
                          <a:effectLst/>
                        </a:rPr>
                        <a:t> </a:t>
                      </a: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 </a:t>
                      </a:r>
                      <a:endParaRPr lang="tr-TR" sz="2000">
                        <a:effectLst/>
                      </a:endParaRPr>
                    </a:p>
                    <a:p>
                      <a:pPr marL="73025" algn="ctr">
                        <a:lnSpc>
                          <a:spcPts val="915"/>
                        </a:lnSpc>
                        <a:spcBef>
                          <a:spcPts val="5"/>
                        </a:spcBef>
                        <a:spcAft>
                          <a:spcPts val="0"/>
                        </a:spcAft>
                      </a:pPr>
                      <a:r>
                        <a:rPr lang="en-US" sz="1200">
                          <a:effectLst/>
                        </a:rPr>
                        <a:t>Tüm Birimler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Ekim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94009921"/>
                  </a:ext>
                </a:extLst>
              </a:tr>
              <a:tr h="596548">
                <a:tc vMerge="1">
                  <a:txBody>
                    <a:bodyPr/>
                    <a:lstStyle/>
                    <a:p>
                      <a:endParaRPr lang="tr-TR"/>
                    </a:p>
                  </a:txBody>
                  <a:tcPr/>
                </a:tc>
                <a:tc vMerge="1">
                  <a:txBody>
                    <a:bodyPr/>
                    <a:lstStyle/>
                    <a:p>
                      <a:endParaRPr lang="tr-TR"/>
                    </a:p>
                  </a:txBody>
                  <a:tcPr/>
                </a:tc>
                <a:tc>
                  <a:txBody>
                    <a:bodyPr/>
                    <a:lstStyle/>
                    <a:p>
                      <a:pPr marL="58420" marR="45720" algn="ctr">
                        <a:spcBef>
                          <a:spcPts val="515"/>
                        </a:spcBef>
                        <a:spcAft>
                          <a:spcPts val="0"/>
                        </a:spcAft>
                      </a:pPr>
                      <a:r>
                        <a:rPr lang="en-US" sz="1200">
                          <a:effectLst/>
                        </a:rPr>
                        <a:t>KEP.9.5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Kalite Koordinatörlüğü organizasyon yapısından Entegre Yönetim Koordinatörlüğüne geçilmesi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pPr>
                      <a:r>
                        <a:rPr lang="en-US" sz="1200">
                          <a:effectLst/>
                        </a:rPr>
                        <a:t> </a:t>
                      </a:r>
                      <a:endParaRPr lang="tr-TR" sz="2000">
                        <a:effectLst/>
                      </a:endParaRPr>
                    </a:p>
                    <a:p>
                      <a:pPr marL="72390" algn="ctr">
                        <a:lnSpc>
                          <a:spcPts val="915"/>
                        </a:lnSpc>
                      </a:pPr>
                      <a:r>
                        <a:rPr lang="en-US" sz="1200">
                          <a:effectLst/>
                        </a:rPr>
                        <a:t>Kalite Koordinatörlüğü</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spcBef>
                          <a:spcPts val="515"/>
                        </a:spcBef>
                        <a:spcAft>
                          <a:spcPts val="0"/>
                        </a:spcAft>
                      </a:pPr>
                      <a:r>
                        <a:rPr lang="en-US" sz="1200">
                          <a:effectLst/>
                        </a:rPr>
                        <a:t>Tüm</a:t>
                      </a:r>
                      <a:r>
                        <a:rPr lang="en-US" sz="1200" spc="-20">
                          <a:effectLst/>
                        </a:rPr>
                        <a:t> </a:t>
                      </a:r>
                      <a:r>
                        <a:rPr lang="en-US" sz="1200">
                          <a:effectLst/>
                        </a:rPr>
                        <a:t>Birimler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Kasım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70557117"/>
                  </a:ext>
                </a:extLst>
              </a:tr>
              <a:tr h="636318">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a:effectLst/>
                        </a:rPr>
                        <a:t> </a:t>
                      </a:r>
                      <a:endParaRPr lang="tr-TR" sz="2000">
                        <a:effectLst/>
                      </a:endParaRPr>
                    </a:p>
                    <a:p>
                      <a:pPr marL="58420" marR="45720" algn="ctr">
                        <a:spcAft>
                          <a:spcPts val="0"/>
                        </a:spcAft>
                      </a:pPr>
                      <a:r>
                        <a:rPr lang="en-US" sz="1200">
                          <a:effectLst/>
                        </a:rPr>
                        <a:t>KEP.9.6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Entegre Yönetim Sistemi’ne geçişin ve </a:t>
                      </a:r>
                      <a:r>
                        <a:rPr lang="en-US" sz="1200">
                          <a:effectLst/>
                        </a:rPr>
                        <a:t>Entegre Yönetim Koordinatörlüğü’nün tanıtımının yapılması ve tüm hizmet birimlerine bildirilmesi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200">
                          <a:effectLst/>
                        </a:rPr>
                        <a:t> </a:t>
                      </a:r>
                      <a:endParaRPr lang="tr-TR" sz="2000">
                        <a:effectLst/>
                      </a:endParaRPr>
                    </a:p>
                    <a:p>
                      <a:pPr marL="72390" algn="ctr">
                        <a:lnSpc>
                          <a:spcPts val="815"/>
                        </a:lnSpc>
                      </a:pPr>
                      <a:r>
                        <a:rPr lang="en-US" sz="1200">
                          <a:effectLst/>
                        </a:rPr>
                        <a:t>Kalite Koordinatörlüğü</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a:effectLst/>
                        </a:rPr>
                        <a:t> </a:t>
                      </a:r>
                      <a:endParaRPr lang="tr-TR" sz="2000">
                        <a:effectLst/>
                      </a:endParaRPr>
                    </a:p>
                    <a:p>
                      <a:pPr marL="73025" algn="ctr">
                        <a:lnSpc>
                          <a:spcPts val="815"/>
                        </a:lnSpc>
                      </a:pPr>
                      <a:r>
                        <a:rPr lang="en-US" sz="1200">
                          <a:effectLst/>
                        </a:rPr>
                        <a:t>Tüm</a:t>
                      </a:r>
                      <a:r>
                        <a:rPr lang="en-US" sz="1200" spc="-20">
                          <a:effectLst/>
                        </a:rPr>
                        <a:t> </a:t>
                      </a:r>
                      <a:r>
                        <a:rPr lang="en-US" sz="1200">
                          <a:effectLst/>
                        </a:rPr>
                        <a:t>Birimler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dirty="0">
                          <a:effectLst/>
                        </a:rPr>
                        <a:t> </a:t>
                      </a:r>
                      <a:endParaRPr lang="tr-TR" sz="2000" dirty="0">
                        <a:effectLst/>
                      </a:endParaRPr>
                    </a:p>
                    <a:p>
                      <a:pPr marL="75565" algn="ctr">
                        <a:lnSpc>
                          <a:spcPts val="915"/>
                        </a:lnSpc>
                      </a:pPr>
                      <a:r>
                        <a:rPr lang="en-US" sz="1200" dirty="0" err="1">
                          <a:effectLst/>
                        </a:rPr>
                        <a:t>Kasım</a:t>
                      </a:r>
                      <a:r>
                        <a:rPr lang="en-US" sz="1200" dirty="0">
                          <a:effectLst/>
                        </a:rPr>
                        <a:t> 2023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14711463"/>
                  </a:ext>
                </a:extLst>
              </a:tr>
            </a:tbl>
          </a:graphicData>
        </a:graphic>
      </p:graphicFrame>
    </p:spTree>
    <p:extLst>
      <p:ext uri="{BB962C8B-B14F-4D97-AF65-F5344CB8AC3E}">
        <p14:creationId xmlns:p14="http://schemas.microsoft.com/office/powerpoint/2010/main" val="3603937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4" name="Tablo 3">
            <a:extLst>
              <a:ext uri="{FF2B5EF4-FFF2-40B4-BE49-F238E27FC236}">
                <a16:creationId xmlns:a16="http://schemas.microsoft.com/office/drawing/2014/main" id="{DAE3160E-44BD-4538-AD03-3D8196B4E1CE}"/>
              </a:ext>
            </a:extLst>
          </p:cNvPr>
          <p:cNvGraphicFramePr>
            <a:graphicFrameLocks noGrp="1"/>
          </p:cNvGraphicFramePr>
          <p:nvPr>
            <p:extLst>
              <p:ext uri="{D42A27DB-BD31-4B8C-83A1-F6EECF244321}">
                <p14:modId xmlns:p14="http://schemas.microsoft.com/office/powerpoint/2010/main" val="782053569"/>
              </p:ext>
            </p:extLst>
          </p:nvPr>
        </p:nvGraphicFramePr>
        <p:xfrm>
          <a:off x="435838" y="1196328"/>
          <a:ext cx="11069622" cy="4654054"/>
        </p:xfrm>
        <a:graphic>
          <a:graphicData uri="http://schemas.openxmlformats.org/drawingml/2006/table">
            <a:tbl>
              <a:tblPr firstRow="1" firstCol="1" lastRow="1" lastCol="1" bandRow="1" bandCol="1">
                <a:tableStyleId>{5C22544A-7EE6-4342-B048-85BDC9FD1C3A}</a:tableStyleId>
              </a:tblPr>
              <a:tblGrid>
                <a:gridCol w="446902">
                  <a:extLst>
                    <a:ext uri="{9D8B030D-6E8A-4147-A177-3AD203B41FA5}">
                      <a16:colId xmlns:a16="http://schemas.microsoft.com/office/drawing/2014/main" val="1461818332"/>
                    </a:ext>
                  </a:extLst>
                </a:gridCol>
                <a:gridCol w="1422630">
                  <a:extLst>
                    <a:ext uri="{9D8B030D-6E8A-4147-A177-3AD203B41FA5}">
                      <a16:colId xmlns:a16="http://schemas.microsoft.com/office/drawing/2014/main" val="636158631"/>
                    </a:ext>
                  </a:extLst>
                </a:gridCol>
                <a:gridCol w="2213364">
                  <a:extLst>
                    <a:ext uri="{9D8B030D-6E8A-4147-A177-3AD203B41FA5}">
                      <a16:colId xmlns:a16="http://schemas.microsoft.com/office/drawing/2014/main" val="3655732027"/>
                    </a:ext>
                  </a:extLst>
                </a:gridCol>
                <a:gridCol w="3542190">
                  <a:extLst>
                    <a:ext uri="{9D8B030D-6E8A-4147-A177-3AD203B41FA5}">
                      <a16:colId xmlns:a16="http://schemas.microsoft.com/office/drawing/2014/main" val="3300061477"/>
                    </a:ext>
                  </a:extLst>
                </a:gridCol>
                <a:gridCol w="1768258">
                  <a:extLst>
                    <a:ext uri="{9D8B030D-6E8A-4147-A177-3AD203B41FA5}">
                      <a16:colId xmlns:a16="http://schemas.microsoft.com/office/drawing/2014/main" val="382370338"/>
                    </a:ext>
                  </a:extLst>
                </a:gridCol>
                <a:gridCol w="838139">
                  <a:extLst>
                    <a:ext uri="{9D8B030D-6E8A-4147-A177-3AD203B41FA5}">
                      <a16:colId xmlns:a16="http://schemas.microsoft.com/office/drawing/2014/main" val="4028352134"/>
                    </a:ext>
                  </a:extLst>
                </a:gridCol>
                <a:gridCol w="838139">
                  <a:extLst>
                    <a:ext uri="{9D8B030D-6E8A-4147-A177-3AD203B41FA5}">
                      <a16:colId xmlns:a16="http://schemas.microsoft.com/office/drawing/2014/main" val="391460489"/>
                    </a:ext>
                  </a:extLst>
                </a:gridCol>
              </a:tblGrid>
              <a:tr h="955058">
                <a:tc rowSpan="5">
                  <a:txBody>
                    <a:bodyPr/>
                    <a:lstStyle/>
                    <a:p>
                      <a:pPr marL="71755" marR="890905" algn="ctr">
                        <a:spcAft>
                          <a:spcPts val="0"/>
                        </a:spcAft>
                      </a:pPr>
                      <a:r>
                        <a:rPr lang="en-US" sz="1400">
                          <a:effectLst/>
                        </a:rPr>
                        <a:t> </a:t>
                      </a:r>
                      <a:endParaRPr lang="tr-TR" sz="2400">
                        <a:effectLst/>
                      </a:endParaRPr>
                    </a:p>
                    <a:p>
                      <a:pPr algn="ctr">
                        <a:spcBef>
                          <a:spcPts val="15"/>
                        </a:spcBef>
                      </a:pPr>
                      <a:r>
                        <a:rPr lang="en-US" sz="1400">
                          <a:effectLst/>
                        </a:rPr>
                        <a:t>                                           KEP.10</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5">
                  <a:txBody>
                    <a:bodyPr/>
                    <a:lstStyle/>
                    <a:p>
                      <a:pPr marL="68580" algn="ctr"/>
                      <a:r>
                        <a:rPr lang="en-US" sz="1400">
                          <a:effectLst/>
                        </a:rPr>
                        <a:t> </a:t>
                      </a:r>
                      <a:endParaRPr lang="tr-TR" sz="2400">
                        <a:effectLst/>
                      </a:endParaRPr>
                    </a:p>
                    <a:p>
                      <a:pPr marL="68580" algn="ctr"/>
                      <a:r>
                        <a:rPr lang="en-US" sz="1400">
                          <a:effectLst/>
                        </a:rPr>
                        <a:t> </a:t>
                      </a:r>
                      <a:endParaRPr lang="tr-TR" sz="2400">
                        <a:effectLst/>
                      </a:endParaRPr>
                    </a:p>
                    <a:p>
                      <a:pPr marL="68580" algn="ctr"/>
                      <a:r>
                        <a:rPr lang="en-US" sz="1400">
                          <a:effectLst/>
                        </a:rPr>
                        <a:t> </a:t>
                      </a:r>
                      <a:endParaRPr lang="tr-TR" sz="2400">
                        <a:effectLst/>
                      </a:endParaRPr>
                    </a:p>
                    <a:p>
                      <a:pPr marL="68580" algn="ctr"/>
                      <a:r>
                        <a:rPr lang="en-US" sz="1400">
                          <a:effectLst/>
                        </a:rPr>
                        <a:t> </a:t>
                      </a:r>
                      <a:endParaRPr lang="tr-TR" sz="2400">
                        <a:effectLst/>
                      </a:endParaRPr>
                    </a:p>
                    <a:p>
                      <a:pPr marL="68580" algn="ctr"/>
                      <a:r>
                        <a:rPr lang="en-US" sz="1400">
                          <a:effectLst/>
                        </a:rPr>
                        <a:t> </a:t>
                      </a:r>
                      <a:endParaRPr lang="tr-TR" sz="2400">
                        <a:effectLst/>
                      </a:endParaRPr>
                    </a:p>
                    <a:p>
                      <a:pPr marL="68580" algn="ctr"/>
                      <a:r>
                        <a:rPr lang="en-US" sz="1400">
                          <a:effectLst/>
                        </a:rPr>
                        <a:t> </a:t>
                      </a:r>
                      <a:endParaRPr lang="tr-TR" sz="2400">
                        <a:effectLst/>
                      </a:endParaRPr>
                    </a:p>
                    <a:p>
                      <a:pPr algn="ctr"/>
                      <a:r>
                        <a:rPr lang="en-US" sz="1400">
                          <a:effectLst/>
                        </a:rPr>
                        <a:t> </a:t>
                      </a:r>
                      <a:endParaRPr lang="tr-TR" sz="2400">
                        <a:effectLst/>
                      </a:endParaRPr>
                    </a:p>
                    <a:p>
                      <a:pPr algn="ctr"/>
                      <a:r>
                        <a:rPr lang="en-US" sz="1400">
                          <a:effectLst/>
                        </a:rPr>
                        <a:t>    Kalite Projeleri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58420" marR="45720" algn="ctr">
                        <a:spcAft>
                          <a:spcPts val="0"/>
                        </a:spcAft>
                      </a:pPr>
                      <a:r>
                        <a:rPr lang="en-US" sz="1400">
                          <a:effectLst/>
                        </a:rPr>
                        <a:t>      KEP.10.1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400">
                          <a:effectLst/>
                        </a:rPr>
                        <a:t>Web Kadastro İşlem Masası’nın tüm Kadastro Birimlerinde yaygınlaştırılması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400">
                          <a:effectLst/>
                        </a:rPr>
                        <a:t> </a:t>
                      </a:r>
                      <a:endParaRPr lang="tr-TR" sz="2400">
                        <a:effectLst/>
                      </a:endParaRPr>
                    </a:p>
                    <a:p>
                      <a:pPr marL="72390" algn="ctr">
                        <a:lnSpc>
                          <a:spcPts val="815"/>
                        </a:lnSpc>
                      </a:pPr>
                      <a:r>
                        <a:rPr lang="en-US" sz="1400">
                          <a:effectLst/>
                        </a:rPr>
                        <a:t>Kad. Dai. Bşk.</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400" dirty="0">
                        <a:effectLst/>
                      </a:endParaRPr>
                    </a:p>
                    <a:p>
                      <a:pPr marL="72390" algn="ctr">
                        <a:lnSpc>
                          <a:spcPts val="915"/>
                        </a:lnSpc>
                        <a:spcBef>
                          <a:spcPts val="5"/>
                        </a:spcBef>
                        <a:spcAft>
                          <a:spcPts val="0"/>
                        </a:spcAft>
                      </a:pPr>
                      <a:r>
                        <a:rPr lang="en-US" sz="1400" dirty="0">
                          <a:effectLst/>
                        </a:rPr>
                        <a:t>Merkez </a:t>
                      </a:r>
                      <a:r>
                        <a:rPr lang="en-US" sz="1400" dirty="0" err="1">
                          <a:effectLst/>
                        </a:rPr>
                        <a:t>ve</a:t>
                      </a:r>
                      <a:r>
                        <a:rPr lang="en-US" sz="1400" dirty="0">
                          <a:effectLst/>
                        </a:rPr>
                        <a:t> </a:t>
                      </a:r>
                      <a:r>
                        <a:rPr lang="en-US" sz="1400" dirty="0" err="1">
                          <a:effectLst/>
                        </a:rPr>
                        <a:t>Bölge</a:t>
                      </a:r>
                      <a:r>
                        <a:rPr lang="en-US" sz="1400" dirty="0">
                          <a:effectLst/>
                        </a:rPr>
                        <a:t> </a:t>
                      </a:r>
                      <a:r>
                        <a:rPr lang="en-US" sz="1400" dirty="0" err="1">
                          <a:effectLst/>
                        </a:rPr>
                        <a:t>Kalite</a:t>
                      </a:r>
                      <a:endParaRPr lang="tr-TR" sz="2400" dirty="0">
                        <a:effectLst/>
                      </a:endParaRPr>
                    </a:p>
                    <a:p>
                      <a:pPr marL="73025" algn="ctr">
                        <a:lnSpc>
                          <a:spcPts val="915"/>
                        </a:lnSpc>
                        <a:spcBef>
                          <a:spcPts val="5"/>
                        </a:spcBef>
                        <a:spcAft>
                          <a:spcPts val="0"/>
                        </a:spcAft>
                      </a:pPr>
                      <a:r>
                        <a:rPr lang="en-US" sz="1400" dirty="0" err="1">
                          <a:effectLst/>
                        </a:rPr>
                        <a:t>Koordinatörlükleri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400">
                          <a:effectLst/>
                        </a:rPr>
                        <a:t>   </a:t>
                      </a:r>
                      <a:endParaRPr lang="tr-TR" sz="2400">
                        <a:effectLst/>
                      </a:endParaRPr>
                    </a:p>
                    <a:p>
                      <a:pPr marL="75565" algn="ctr">
                        <a:lnSpc>
                          <a:spcPts val="915"/>
                        </a:lnSpc>
                      </a:pPr>
                      <a:r>
                        <a:rPr lang="en-US" sz="1400">
                          <a:effectLst/>
                        </a:rPr>
                        <a:t>Ocak-Aralık 2023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44717657"/>
                  </a:ext>
                </a:extLst>
              </a:tr>
              <a:tr h="955058">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400">
                          <a:effectLst/>
                        </a:rPr>
                        <a:t>    KEP.10.2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400">
                          <a:effectLst/>
                        </a:rPr>
                        <a:t>Kurum tarihini tanıtan prestij yayını bir kitap çıkarmak</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815"/>
                        </a:lnSpc>
                      </a:pPr>
                      <a:r>
                        <a:rPr lang="en-US" sz="1400">
                          <a:effectLst/>
                        </a:rPr>
                        <a:t> </a:t>
                      </a:r>
                      <a:endParaRPr lang="tr-TR" sz="2400">
                        <a:effectLst/>
                      </a:endParaRPr>
                    </a:p>
                    <a:p>
                      <a:pPr marL="72390" algn="ctr">
                        <a:lnSpc>
                          <a:spcPts val="815"/>
                        </a:lnSpc>
                      </a:pPr>
                      <a:r>
                        <a:rPr lang="en-US" sz="1400">
                          <a:effectLst/>
                        </a:rPr>
                        <a:t>Arşiv Dai. Bşk.</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400" dirty="0">
                        <a:effectLst/>
                      </a:endParaRPr>
                    </a:p>
                    <a:p>
                      <a:pPr marL="72390" algn="ctr">
                        <a:lnSpc>
                          <a:spcPts val="915"/>
                        </a:lnSpc>
                        <a:spcBef>
                          <a:spcPts val="5"/>
                        </a:spcBef>
                        <a:spcAft>
                          <a:spcPts val="0"/>
                        </a:spcAft>
                      </a:pPr>
                      <a:r>
                        <a:rPr lang="en-US" sz="1400" dirty="0">
                          <a:effectLst/>
                        </a:rPr>
                        <a:t>Merkez </a:t>
                      </a:r>
                      <a:r>
                        <a:rPr lang="en-US" sz="1400" dirty="0" err="1">
                          <a:effectLst/>
                        </a:rPr>
                        <a:t>ve</a:t>
                      </a:r>
                      <a:r>
                        <a:rPr lang="en-US" sz="1400" dirty="0">
                          <a:effectLst/>
                        </a:rPr>
                        <a:t> </a:t>
                      </a:r>
                      <a:r>
                        <a:rPr lang="en-US" sz="1400" dirty="0" err="1">
                          <a:effectLst/>
                        </a:rPr>
                        <a:t>Bölge</a:t>
                      </a:r>
                      <a:r>
                        <a:rPr lang="en-US" sz="1400" dirty="0">
                          <a:effectLst/>
                        </a:rPr>
                        <a:t> </a:t>
                      </a:r>
                      <a:r>
                        <a:rPr lang="en-US" sz="1400" dirty="0" err="1">
                          <a:effectLst/>
                        </a:rPr>
                        <a:t>Kalite</a:t>
                      </a:r>
                      <a:r>
                        <a:rPr lang="en-US" sz="1400" dirty="0">
                          <a:effectLst/>
                        </a:rPr>
                        <a:t> </a:t>
                      </a:r>
                      <a:r>
                        <a:rPr lang="en-US" sz="1400" dirty="0" err="1">
                          <a:effectLst/>
                        </a:rPr>
                        <a:t>Koordinatörlükleri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400">
                          <a:effectLst/>
                        </a:rPr>
                        <a:t>   </a:t>
                      </a:r>
                      <a:endParaRPr lang="tr-TR" sz="2400">
                        <a:effectLst/>
                      </a:endParaRPr>
                    </a:p>
                    <a:p>
                      <a:pPr marL="75565" algn="ctr">
                        <a:lnSpc>
                          <a:spcPts val="915"/>
                        </a:lnSpc>
                      </a:pPr>
                      <a:r>
                        <a:rPr lang="en-US" sz="1400">
                          <a:effectLst/>
                        </a:rPr>
                        <a:t>Ocak-Aralık 2023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02055298"/>
                  </a:ext>
                </a:extLst>
              </a:tr>
              <a:tr h="851993">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400">
                          <a:effectLst/>
                        </a:rPr>
                        <a:t> </a:t>
                      </a:r>
                      <a:endParaRPr lang="tr-TR" sz="2400">
                        <a:effectLst/>
                      </a:endParaRPr>
                    </a:p>
                    <a:p>
                      <a:pPr marL="58420" marR="45720" algn="ctr">
                        <a:spcAft>
                          <a:spcPts val="0"/>
                        </a:spcAft>
                      </a:pPr>
                      <a:r>
                        <a:rPr lang="en-US" sz="1400">
                          <a:effectLst/>
                        </a:rPr>
                        <a:t>KEP.10.3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158750" algn="ctr">
                        <a:spcBef>
                          <a:spcPts val="460"/>
                        </a:spcBef>
                        <a:spcAft>
                          <a:spcPts val="0"/>
                        </a:spcAft>
                      </a:pPr>
                      <a:r>
                        <a:rPr lang="tr-TR" sz="1400">
                          <a:effectLst/>
                        </a:rPr>
                        <a:t>   Entegre Yönetim Sistemi Yazılımı yapmak</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815"/>
                        </a:lnSpc>
                      </a:pPr>
                      <a:r>
                        <a:rPr lang="en-US" sz="1400">
                          <a:effectLst/>
                        </a:rPr>
                        <a:t> </a:t>
                      </a:r>
                      <a:endParaRPr lang="tr-TR" sz="2400">
                        <a:effectLst/>
                      </a:endParaRPr>
                    </a:p>
                    <a:p>
                      <a:pPr marL="72390" algn="ctr">
                        <a:lnSpc>
                          <a:spcPts val="815"/>
                        </a:lnSpc>
                      </a:pPr>
                      <a:r>
                        <a:rPr lang="en-US" sz="1400">
                          <a:effectLst/>
                        </a:rPr>
                        <a:t>Bilgi Tek. Dai. Bşk.</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400">
                          <a:effectLst/>
                        </a:rPr>
                        <a:t> </a:t>
                      </a:r>
                      <a:endParaRPr lang="tr-TR" sz="2400">
                        <a:effectLst/>
                      </a:endParaRPr>
                    </a:p>
                    <a:p>
                      <a:pPr marL="73025" algn="ctr">
                        <a:lnSpc>
                          <a:spcPts val="815"/>
                        </a:lnSpc>
                      </a:pPr>
                      <a:r>
                        <a:rPr lang="en-US" sz="1400">
                          <a:effectLst/>
                        </a:rPr>
                        <a:t>Kalite Koordinatörlüğü</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400">
                          <a:effectLst/>
                        </a:rPr>
                        <a:t>    </a:t>
                      </a:r>
                      <a:endParaRPr lang="tr-TR" sz="2400">
                        <a:effectLst/>
                      </a:endParaRPr>
                    </a:p>
                    <a:p>
                      <a:pPr marL="75565" algn="ctr">
                        <a:lnSpc>
                          <a:spcPts val="915"/>
                        </a:lnSpc>
                      </a:pPr>
                      <a:r>
                        <a:rPr lang="en-US" sz="1400">
                          <a:effectLst/>
                        </a:rPr>
                        <a:t>Ekim- 2022</a:t>
                      </a:r>
                      <a:endParaRPr lang="tr-TR" sz="2400">
                        <a:effectLst/>
                      </a:endParaRPr>
                    </a:p>
                    <a:p>
                      <a:pPr marL="75565" algn="ctr">
                        <a:lnSpc>
                          <a:spcPts val="915"/>
                        </a:lnSpc>
                      </a:pPr>
                      <a:r>
                        <a:rPr lang="en-US" sz="1400">
                          <a:effectLst/>
                        </a:rPr>
                        <a:t> Nisan-2023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30748697"/>
                  </a:ext>
                </a:extLst>
              </a:tr>
              <a:tr h="1064228">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400">
                          <a:effectLst/>
                        </a:rPr>
                        <a:t> </a:t>
                      </a:r>
                      <a:endParaRPr lang="tr-TR" sz="2400">
                        <a:effectLst/>
                      </a:endParaRPr>
                    </a:p>
                    <a:p>
                      <a:pPr marL="58420" marR="45720" algn="ctr">
                        <a:spcAft>
                          <a:spcPts val="0"/>
                        </a:spcAft>
                      </a:pPr>
                      <a:r>
                        <a:rPr lang="en-US" sz="1400">
                          <a:effectLst/>
                        </a:rPr>
                        <a:t>KEP.10.4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400">
                          <a:effectLst/>
                        </a:rPr>
                        <a:t>Entegre Yönetim Sistemi Yazılımının Merkez ve Bölge Kalite Koordinatörlüklerinde kullanılmaya başlanması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400" dirty="0">
                        <a:effectLst/>
                      </a:endParaRPr>
                    </a:p>
                    <a:p>
                      <a:pPr marL="72390" algn="ctr">
                        <a:lnSpc>
                          <a:spcPts val="915"/>
                        </a:lnSpc>
                        <a:spcBef>
                          <a:spcPts val="5"/>
                        </a:spcBef>
                        <a:spcAft>
                          <a:spcPts val="0"/>
                        </a:spcAft>
                      </a:pPr>
                      <a:endParaRPr lang="tr-TR" sz="1400" dirty="0">
                        <a:effectLst/>
                      </a:endParaRPr>
                    </a:p>
                    <a:p>
                      <a:pPr marL="72390" algn="ctr">
                        <a:lnSpc>
                          <a:spcPts val="915"/>
                        </a:lnSpc>
                        <a:spcBef>
                          <a:spcPts val="5"/>
                        </a:spcBef>
                        <a:spcAft>
                          <a:spcPts val="0"/>
                        </a:spcAft>
                      </a:pPr>
                      <a:r>
                        <a:rPr lang="en-US" sz="1400" dirty="0">
                          <a:effectLst/>
                        </a:rPr>
                        <a:t>Merkez </a:t>
                      </a:r>
                      <a:r>
                        <a:rPr lang="en-US" sz="1400" dirty="0" err="1">
                          <a:effectLst/>
                        </a:rPr>
                        <a:t>ve</a:t>
                      </a:r>
                      <a:r>
                        <a:rPr lang="en-US" sz="1400" dirty="0">
                          <a:effectLst/>
                        </a:rPr>
                        <a:t> </a:t>
                      </a:r>
                      <a:r>
                        <a:rPr lang="en-US" sz="1400" dirty="0" err="1">
                          <a:effectLst/>
                        </a:rPr>
                        <a:t>Bölge</a:t>
                      </a:r>
                      <a:r>
                        <a:rPr lang="en-US" sz="1400" dirty="0">
                          <a:effectLst/>
                        </a:rPr>
                        <a:t> </a:t>
                      </a:r>
                      <a:r>
                        <a:rPr lang="en-US" sz="1400" dirty="0" err="1">
                          <a:effectLst/>
                        </a:rPr>
                        <a:t>Kalite</a:t>
                      </a:r>
                      <a:endParaRPr lang="tr-TR" sz="2400" dirty="0">
                        <a:effectLst/>
                      </a:endParaRPr>
                    </a:p>
                    <a:p>
                      <a:pPr marL="72390" algn="ctr">
                        <a:lnSpc>
                          <a:spcPts val="915"/>
                        </a:lnSpc>
                        <a:spcBef>
                          <a:spcPts val="460"/>
                        </a:spcBef>
                        <a:spcAft>
                          <a:spcPts val="0"/>
                        </a:spcAft>
                      </a:pPr>
                      <a:r>
                        <a:rPr lang="en-US" sz="1400" dirty="0" err="1">
                          <a:effectLst/>
                        </a:rPr>
                        <a:t>Koordinatörlükleri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endParaRPr lang="tr-TR" sz="1400" dirty="0">
                        <a:effectLst/>
                      </a:endParaRPr>
                    </a:p>
                    <a:p>
                      <a:pPr marL="73025" algn="ctr">
                        <a:lnSpc>
                          <a:spcPts val="815"/>
                        </a:lnSpc>
                      </a:pPr>
                      <a:r>
                        <a:rPr lang="en-US" sz="1400" dirty="0">
                          <a:effectLst/>
                        </a:rPr>
                        <a:t>Bilgi Tek. Dai. </a:t>
                      </a:r>
                      <a:r>
                        <a:rPr lang="en-US" sz="1400" dirty="0" err="1">
                          <a:effectLst/>
                        </a:rPr>
                        <a:t>Bşk</a:t>
                      </a:r>
                      <a:r>
                        <a:rPr lang="en-US" sz="1400" dirty="0">
                          <a:effectLst/>
                        </a:rPr>
                        <a:t>./</a:t>
                      </a:r>
                      <a:endParaRPr lang="tr-TR" sz="2400" dirty="0">
                        <a:effectLst/>
                      </a:endParaRPr>
                    </a:p>
                    <a:p>
                      <a:pPr marL="73025" algn="ctr">
                        <a:lnSpc>
                          <a:spcPts val="815"/>
                        </a:lnSpc>
                      </a:pPr>
                      <a:r>
                        <a:rPr lang="en-US" sz="1400" dirty="0" err="1">
                          <a:effectLst/>
                        </a:rPr>
                        <a:t>Kalite</a:t>
                      </a:r>
                      <a:r>
                        <a:rPr lang="en-US" sz="1400" dirty="0">
                          <a:effectLst/>
                        </a:rPr>
                        <a:t> </a:t>
                      </a:r>
                      <a:r>
                        <a:rPr lang="en-US" sz="1400" dirty="0" err="1">
                          <a:effectLst/>
                        </a:rPr>
                        <a:t>Koordinatörlüğü</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400">
                          <a:effectLst/>
                        </a:rPr>
                        <a:t>   </a:t>
                      </a:r>
                      <a:endParaRPr lang="tr-TR" sz="2400">
                        <a:effectLst/>
                      </a:endParaRPr>
                    </a:p>
                    <a:p>
                      <a:pPr marL="75565" algn="ctr">
                        <a:lnSpc>
                          <a:spcPts val="915"/>
                        </a:lnSpc>
                      </a:pPr>
                      <a:r>
                        <a:rPr lang="en-US" sz="1400">
                          <a:effectLst/>
                        </a:rPr>
                        <a:t>Haziran 2023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47311376"/>
                  </a:ext>
                </a:extLst>
              </a:tr>
              <a:tr h="827717">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400">
                          <a:effectLst/>
                        </a:rPr>
                        <a:t> </a:t>
                      </a:r>
                      <a:endParaRPr lang="tr-TR" sz="2400">
                        <a:effectLst/>
                      </a:endParaRPr>
                    </a:p>
                    <a:p>
                      <a:pPr marL="58420" marR="45720" algn="ctr">
                        <a:spcAft>
                          <a:spcPts val="0"/>
                        </a:spcAft>
                      </a:pPr>
                      <a:r>
                        <a:rPr lang="en-US" sz="1400">
                          <a:effectLst/>
                        </a:rPr>
                        <a:t>KEP.10.5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400">
                          <a:effectLst/>
                        </a:rPr>
                        <a:t>Avrupa Birliği Katılım Öncesi Mali Yardım Aracı (IPA) kapsamında en az 1 proje yürütmek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815"/>
                        </a:lnSpc>
                      </a:pPr>
                      <a:r>
                        <a:rPr lang="en-US" sz="1400" dirty="0">
                          <a:effectLst/>
                        </a:rPr>
                        <a:t> </a:t>
                      </a:r>
                      <a:endParaRPr lang="tr-TR" sz="2400" dirty="0">
                        <a:effectLst/>
                      </a:endParaRPr>
                    </a:p>
                    <a:p>
                      <a:pPr marL="72390" algn="ctr">
                        <a:lnSpc>
                          <a:spcPts val="815"/>
                        </a:lnSpc>
                      </a:pPr>
                      <a:endParaRPr lang="tr-TR" sz="1400" dirty="0">
                        <a:effectLst/>
                      </a:endParaRPr>
                    </a:p>
                    <a:p>
                      <a:pPr marL="72390" algn="ctr">
                        <a:lnSpc>
                          <a:spcPts val="815"/>
                        </a:lnSpc>
                      </a:pPr>
                      <a:r>
                        <a:rPr lang="en-US" sz="1400" dirty="0" err="1">
                          <a:effectLst/>
                        </a:rPr>
                        <a:t>Kalite</a:t>
                      </a:r>
                      <a:r>
                        <a:rPr lang="en-US" sz="1400" dirty="0">
                          <a:effectLst/>
                        </a:rPr>
                        <a:t> </a:t>
                      </a:r>
                      <a:r>
                        <a:rPr lang="en-US" sz="1400" dirty="0" err="1">
                          <a:effectLst/>
                        </a:rPr>
                        <a:t>Koordinatörlüğü</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400">
                          <a:effectLst/>
                        </a:rPr>
                        <a:t> </a:t>
                      </a:r>
                      <a:endParaRPr lang="tr-TR" sz="2400">
                        <a:effectLst/>
                      </a:endParaRPr>
                    </a:p>
                    <a:p>
                      <a:pPr marL="72390" algn="ctr">
                        <a:lnSpc>
                          <a:spcPts val="815"/>
                        </a:lnSpc>
                      </a:pPr>
                      <a:r>
                        <a:rPr lang="en-US" sz="1400">
                          <a:effectLst/>
                        </a:rPr>
                        <a:t>Tüm Birimler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815"/>
                        </a:lnSpc>
                      </a:pPr>
                      <a:r>
                        <a:rPr lang="en-US" sz="1400" dirty="0">
                          <a:effectLst/>
                        </a:rPr>
                        <a:t> </a:t>
                      </a:r>
                      <a:endParaRPr lang="tr-TR" sz="2400" dirty="0">
                        <a:effectLst/>
                      </a:endParaRPr>
                    </a:p>
                    <a:p>
                      <a:pPr marL="72390" algn="ctr">
                        <a:lnSpc>
                          <a:spcPts val="815"/>
                        </a:lnSpc>
                      </a:pPr>
                      <a:r>
                        <a:rPr lang="en-US" sz="1400" dirty="0" err="1">
                          <a:effectLst/>
                        </a:rPr>
                        <a:t>Ocak-Aralık</a:t>
                      </a:r>
                      <a:r>
                        <a:rPr lang="en-US" sz="1400" dirty="0">
                          <a:effectLst/>
                        </a:rPr>
                        <a:t> 2023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9835874"/>
                  </a:ext>
                </a:extLst>
              </a:tr>
            </a:tbl>
          </a:graphicData>
        </a:graphic>
      </p:graphicFrame>
    </p:spTree>
    <p:extLst>
      <p:ext uri="{BB962C8B-B14F-4D97-AF65-F5344CB8AC3E}">
        <p14:creationId xmlns:p14="http://schemas.microsoft.com/office/powerpoint/2010/main" val="1977344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02190DF1-A65B-0045-827E-7283B2432FB8}"/>
              </a:ext>
            </a:extLst>
          </p:cNvPr>
          <p:cNvSpPr txBox="1">
            <a:spLocks/>
          </p:cNvSpPr>
          <p:nvPr/>
        </p:nvSpPr>
        <p:spPr>
          <a:xfrm>
            <a:off x="337751" y="1618755"/>
            <a:ext cx="10684476" cy="448543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tr-TR" sz="16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22BCCFBF-6FFA-82D0-0420-FDD54AEBE86E}"/>
              </a:ext>
            </a:extLst>
          </p:cNvPr>
          <p:cNvSpPr txBox="1"/>
          <p:nvPr/>
        </p:nvSpPr>
        <p:spPr>
          <a:xfrm>
            <a:off x="1029093" y="3338953"/>
            <a:ext cx="10133814" cy="830997"/>
          </a:xfrm>
          <a:prstGeom prst="rect">
            <a:avLst/>
          </a:prstGeom>
          <a:noFill/>
        </p:spPr>
        <p:txBody>
          <a:bodyPr wrap="square">
            <a:spAutoFit/>
          </a:bodyPr>
          <a:lstStyle/>
          <a:p>
            <a:pPr algn="ctr"/>
            <a:r>
              <a:rPr lang="tr-TR" sz="4800" b="1" dirty="0">
                <a:solidFill>
                  <a:schemeClr val="accent2"/>
                </a:solidFill>
                <a:latin typeface="Times New Roman" panose="02020603050405020304" pitchFamily="18" charset="0"/>
                <a:cs typeface="Times New Roman" panose="02020603050405020304" pitchFamily="18" charset="0"/>
              </a:rPr>
              <a:t>TEŞEKKÜR EDERİM…</a:t>
            </a:r>
          </a:p>
        </p:txBody>
      </p:sp>
      <p:pic>
        <p:nvPicPr>
          <p:cNvPr id="7" name="Resim 6">
            <a:extLst>
              <a:ext uri="{FF2B5EF4-FFF2-40B4-BE49-F238E27FC236}">
                <a16:creationId xmlns:a16="http://schemas.microsoft.com/office/drawing/2014/main" id="{FE57BC00-FE11-CBF4-D11C-238F92472AE8}"/>
              </a:ext>
            </a:extLst>
          </p:cNvPr>
          <p:cNvPicPr>
            <a:picLocks noChangeAspect="1"/>
          </p:cNvPicPr>
          <p:nvPr/>
        </p:nvPicPr>
        <p:blipFill>
          <a:blip r:embed="rId2">
            <a:duotone>
              <a:prstClr val="black"/>
              <a:srgbClr val="060EA6">
                <a:tint val="45000"/>
                <a:satMod val="400000"/>
              </a:srgbClr>
            </a:duotone>
            <a:extLst>
              <a:ext uri="{BEBA8EAE-BF5A-486C-A8C5-ECC9F3942E4B}">
                <a14:imgProps xmlns:a14="http://schemas.microsoft.com/office/drawing/2010/main">
                  <a14:imgLayer r:embed="rId3">
                    <a14:imgEffect>
                      <a14:artisticChalkSketch/>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303520" y="584924"/>
            <a:ext cx="1347400" cy="1300123"/>
          </a:xfrm>
          <a:prstGeom prst="rect">
            <a:avLst/>
          </a:prstGeom>
        </p:spPr>
      </p:pic>
    </p:spTree>
    <p:extLst>
      <p:ext uri="{BB962C8B-B14F-4D97-AF65-F5344CB8AC3E}">
        <p14:creationId xmlns:p14="http://schemas.microsoft.com/office/powerpoint/2010/main" val="429303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10" name="Tablo 9">
            <a:extLst>
              <a:ext uri="{FF2B5EF4-FFF2-40B4-BE49-F238E27FC236}">
                <a16:creationId xmlns:a16="http://schemas.microsoft.com/office/drawing/2014/main" id="{EF1ABEE3-E202-4FDB-B41F-F77850358395}"/>
              </a:ext>
            </a:extLst>
          </p:cNvPr>
          <p:cNvGraphicFramePr>
            <a:graphicFrameLocks noGrp="1"/>
          </p:cNvGraphicFramePr>
          <p:nvPr>
            <p:extLst>
              <p:ext uri="{D42A27DB-BD31-4B8C-83A1-F6EECF244321}">
                <p14:modId xmlns:p14="http://schemas.microsoft.com/office/powerpoint/2010/main" val="1055444069"/>
              </p:ext>
            </p:extLst>
          </p:nvPr>
        </p:nvGraphicFramePr>
        <p:xfrm>
          <a:off x="435838" y="1014552"/>
          <a:ext cx="11167277" cy="5091161"/>
        </p:xfrm>
        <a:graphic>
          <a:graphicData uri="http://schemas.openxmlformats.org/drawingml/2006/table">
            <a:tbl>
              <a:tblPr firstRow="1" firstCol="1" lastRow="1" lastCol="1" bandRow="1" bandCol="1">
                <a:tableStyleId>{5C22544A-7EE6-4342-B048-85BDC9FD1C3A}</a:tableStyleId>
              </a:tblPr>
              <a:tblGrid>
                <a:gridCol w="450845">
                  <a:extLst>
                    <a:ext uri="{9D8B030D-6E8A-4147-A177-3AD203B41FA5}">
                      <a16:colId xmlns:a16="http://schemas.microsoft.com/office/drawing/2014/main" val="1679652518"/>
                    </a:ext>
                  </a:extLst>
                </a:gridCol>
                <a:gridCol w="1435180">
                  <a:extLst>
                    <a:ext uri="{9D8B030D-6E8A-4147-A177-3AD203B41FA5}">
                      <a16:colId xmlns:a16="http://schemas.microsoft.com/office/drawing/2014/main" val="2226119254"/>
                    </a:ext>
                  </a:extLst>
                </a:gridCol>
                <a:gridCol w="3229021">
                  <a:extLst>
                    <a:ext uri="{9D8B030D-6E8A-4147-A177-3AD203B41FA5}">
                      <a16:colId xmlns:a16="http://schemas.microsoft.com/office/drawing/2014/main" val="1278206582"/>
                    </a:ext>
                  </a:extLst>
                </a:gridCol>
                <a:gridCol w="3229021">
                  <a:extLst>
                    <a:ext uri="{9D8B030D-6E8A-4147-A177-3AD203B41FA5}">
                      <a16:colId xmlns:a16="http://schemas.microsoft.com/office/drawing/2014/main" val="3189944688"/>
                    </a:ext>
                  </a:extLst>
                </a:gridCol>
                <a:gridCol w="1132144">
                  <a:extLst>
                    <a:ext uri="{9D8B030D-6E8A-4147-A177-3AD203B41FA5}">
                      <a16:colId xmlns:a16="http://schemas.microsoft.com/office/drawing/2014/main" val="3065035598"/>
                    </a:ext>
                  </a:extLst>
                </a:gridCol>
                <a:gridCol w="845533">
                  <a:extLst>
                    <a:ext uri="{9D8B030D-6E8A-4147-A177-3AD203B41FA5}">
                      <a16:colId xmlns:a16="http://schemas.microsoft.com/office/drawing/2014/main" val="1729533172"/>
                    </a:ext>
                  </a:extLst>
                </a:gridCol>
                <a:gridCol w="845533">
                  <a:extLst>
                    <a:ext uri="{9D8B030D-6E8A-4147-A177-3AD203B41FA5}">
                      <a16:colId xmlns:a16="http://schemas.microsoft.com/office/drawing/2014/main" val="2910203910"/>
                    </a:ext>
                  </a:extLst>
                </a:gridCol>
              </a:tblGrid>
              <a:tr h="916067">
                <a:tc>
                  <a:txBody>
                    <a:bodyPr/>
                    <a:lstStyle/>
                    <a:p>
                      <a:pPr algn="ctr">
                        <a:spcBef>
                          <a:spcPts val="50"/>
                        </a:spcBef>
                      </a:pPr>
                      <a:r>
                        <a:rPr lang="en-US" sz="1200">
                          <a:effectLst/>
                        </a:rPr>
                        <a:t> </a:t>
                      </a:r>
                      <a:endParaRPr lang="tr-TR" sz="2000">
                        <a:effectLst/>
                      </a:endParaRPr>
                    </a:p>
                    <a:p>
                      <a:pPr marL="68580" algn="ctr"/>
                      <a:r>
                        <a:rPr lang="en-US" sz="1200">
                          <a:effectLst/>
                        </a:rPr>
                        <a:t>Sıra</a:t>
                      </a:r>
                      <a:endParaRPr lang="tr-TR" sz="2000">
                        <a:effectLst/>
                      </a:endParaRPr>
                    </a:p>
                    <a:p>
                      <a:pPr marL="68580" algn="ctr">
                        <a:spcBef>
                          <a:spcPts val="5"/>
                        </a:spcBef>
                        <a:spcAft>
                          <a:spcPts val="0"/>
                        </a:spcAft>
                      </a:pPr>
                      <a:r>
                        <a:rPr lang="en-US" sz="1200">
                          <a:effectLst/>
                        </a:rPr>
                        <a:t>No</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200">
                          <a:effectLst/>
                        </a:rPr>
                        <a:t> </a:t>
                      </a:r>
                      <a:endParaRPr lang="tr-TR" sz="2000">
                        <a:effectLst/>
                      </a:endParaRPr>
                    </a:p>
                    <a:p>
                      <a:pPr marL="68580" marR="283210" algn="ctr">
                        <a:spcAft>
                          <a:spcPts val="0"/>
                        </a:spcAft>
                      </a:pPr>
                      <a:r>
                        <a:rPr lang="en-US" sz="1200">
                          <a:effectLst/>
                        </a:rPr>
                        <a:t>Eylem Planı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200">
                          <a:effectLst/>
                        </a:rPr>
                        <a:t> </a:t>
                      </a:r>
                      <a:endParaRPr lang="tr-TR" sz="2000">
                        <a:effectLst/>
                      </a:endParaRPr>
                    </a:p>
                    <a:p>
                      <a:pPr marL="70485" marR="78740" algn="ctr">
                        <a:spcAft>
                          <a:spcPts val="0"/>
                        </a:spcAft>
                      </a:pPr>
                      <a:r>
                        <a:rPr lang="en-US" sz="1200">
                          <a:effectLst/>
                        </a:rPr>
                        <a:t>Eylem</a:t>
                      </a:r>
                      <a:r>
                        <a:rPr lang="en-US" sz="1200" spc="-155">
                          <a:effectLst/>
                        </a:rPr>
                        <a:t> </a:t>
                      </a:r>
                      <a:r>
                        <a:rPr lang="en-US" sz="1200">
                          <a:effectLst/>
                        </a:rPr>
                        <a:t>No</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1755" algn="ctr">
                        <a:spcBef>
                          <a:spcPts val="515"/>
                        </a:spcBef>
                        <a:spcAft>
                          <a:spcPts val="0"/>
                        </a:spcAft>
                      </a:pPr>
                      <a:r>
                        <a:rPr lang="en-US" sz="1200">
                          <a:effectLst/>
                        </a:rPr>
                        <a:t>Öngörülen</a:t>
                      </a:r>
                      <a:r>
                        <a:rPr lang="en-US" sz="1200" spc="-5">
                          <a:effectLst/>
                        </a:rPr>
                        <a:t> </a:t>
                      </a:r>
                      <a:r>
                        <a:rPr lang="en-US" sz="1200">
                          <a:effectLst/>
                        </a:rPr>
                        <a:t>eylem</a:t>
                      </a:r>
                      <a:r>
                        <a:rPr lang="en-US" sz="1200" spc="-10">
                          <a:effectLst/>
                        </a:rPr>
                        <a:t> </a:t>
                      </a:r>
                      <a:r>
                        <a:rPr lang="en-US" sz="1200">
                          <a:effectLst/>
                        </a:rPr>
                        <a:t>veya</a:t>
                      </a:r>
                      <a:r>
                        <a:rPr lang="en-US" sz="1200" spc="-15">
                          <a:effectLst/>
                        </a:rPr>
                        <a:t> </a:t>
                      </a:r>
                      <a:r>
                        <a:rPr lang="en-US" sz="1200">
                          <a:effectLst/>
                        </a:rPr>
                        <a:t>eylemler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2390" algn="ctr">
                        <a:spcBef>
                          <a:spcPts val="515"/>
                        </a:spcBef>
                        <a:spcAft>
                          <a:spcPts val="0"/>
                        </a:spcAft>
                      </a:pPr>
                      <a:r>
                        <a:rPr lang="en-US" sz="1200">
                          <a:effectLst/>
                        </a:rPr>
                        <a:t>Sorumlu</a:t>
                      </a:r>
                      <a:r>
                        <a:rPr lang="en-US" sz="1200" spc="-5">
                          <a:effectLst/>
                        </a:rPr>
                        <a:t> </a:t>
                      </a:r>
                      <a:r>
                        <a:rPr lang="en-US" sz="1200">
                          <a:effectLst/>
                        </a:rPr>
                        <a:t>Birim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marR="303530" algn="ctr">
                        <a:spcAft>
                          <a:spcPts val="0"/>
                        </a:spcAft>
                      </a:pPr>
                      <a:r>
                        <a:rPr lang="en-US" sz="1200">
                          <a:effectLst/>
                        </a:rPr>
                        <a:t>İş Birliği</a:t>
                      </a:r>
                      <a:r>
                        <a:rPr lang="en-US" sz="1200" spc="5">
                          <a:effectLst/>
                        </a:rPr>
                        <a:t> </a:t>
                      </a:r>
                      <a:r>
                        <a:rPr lang="en-US" sz="1200">
                          <a:effectLst/>
                        </a:rPr>
                        <a:t>Yapılacak</a:t>
                      </a:r>
                      <a:r>
                        <a:rPr lang="en-US" sz="1200" spc="-155">
                          <a:effectLst/>
                        </a:rPr>
                        <a:t> </a:t>
                      </a:r>
                      <a:r>
                        <a:rPr lang="en-US" sz="1200">
                          <a:effectLst/>
                        </a:rPr>
                        <a:t>Birim/</a:t>
                      </a:r>
                      <a:endParaRPr lang="tr-TR" sz="2000">
                        <a:effectLst/>
                      </a:endParaRPr>
                    </a:p>
                    <a:p>
                      <a:pPr marL="73025" algn="ctr">
                        <a:lnSpc>
                          <a:spcPts val="815"/>
                        </a:lnSpc>
                      </a:pPr>
                      <a:r>
                        <a:rPr lang="en-US" sz="1200">
                          <a:effectLst/>
                        </a:rPr>
                        <a:t>Komisyon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marR="41910" algn="ctr">
                        <a:spcBef>
                          <a:spcPts val="445"/>
                        </a:spcBef>
                        <a:spcAft>
                          <a:spcPts val="0"/>
                        </a:spcAft>
                      </a:pPr>
                      <a:r>
                        <a:rPr lang="en-US" sz="1200">
                          <a:effectLst/>
                        </a:rPr>
                        <a:t>Eylemin</a:t>
                      </a:r>
                      <a:r>
                        <a:rPr lang="en-US" sz="1200" spc="5">
                          <a:effectLst/>
                        </a:rPr>
                        <a:t> </a:t>
                      </a:r>
                      <a:r>
                        <a:rPr lang="en-US" sz="1200">
                          <a:effectLst/>
                        </a:rPr>
                        <a:t>Tamamlanma</a:t>
                      </a:r>
                      <a:r>
                        <a:rPr lang="en-US" sz="1200" spc="-155">
                          <a:effectLst/>
                        </a:rPr>
                        <a:t> </a:t>
                      </a:r>
                      <a:r>
                        <a:rPr lang="en-US" sz="1200">
                          <a:effectLst/>
                        </a:rPr>
                        <a:t>Tarihi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35090068"/>
                  </a:ext>
                </a:extLst>
              </a:tr>
              <a:tr h="686490">
                <a:tc rowSpan="6">
                  <a:txBody>
                    <a:bodyPr/>
                    <a:lstStyle/>
                    <a:p>
                      <a:pPr algn="ctr">
                        <a:spcBef>
                          <a:spcPts val="15"/>
                        </a:spcBef>
                      </a:pPr>
                      <a:r>
                        <a:rPr lang="en-US" sz="1200">
                          <a:effectLst/>
                        </a:rPr>
                        <a:t> </a:t>
                      </a:r>
                      <a:endParaRPr lang="tr-TR" sz="2000">
                        <a:effectLst/>
                      </a:endParaRPr>
                    </a:p>
                    <a:p>
                      <a:pPr marL="890905" marR="890905" algn="ctr">
                        <a:spcAft>
                          <a:spcPts val="0"/>
                        </a:spcAft>
                      </a:pPr>
                      <a:r>
                        <a:rPr lang="en-US" sz="1200">
                          <a:effectLst/>
                        </a:rPr>
                        <a:t>KEP.1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6">
                  <a:txBody>
                    <a:bodyPr/>
                    <a:lstStyle/>
                    <a:p>
                      <a:pPr algn="ctr">
                        <a:spcBef>
                          <a:spcPts val="10"/>
                        </a:spcBef>
                      </a:pP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Kalite Koordinatörlüğü’nün kurulması, yeni organizasyon yapısının oluşturulması ve gerekli bilgilendirme ve tanıtım faaliyetleri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dirty="0">
                          <a:effectLst/>
                        </a:rPr>
                        <a:t> </a:t>
                      </a:r>
                      <a:endParaRPr lang="tr-TR" sz="2000" dirty="0">
                        <a:effectLst/>
                      </a:endParaRPr>
                    </a:p>
                    <a:p>
                      <a:pPr marL="58420" marR="45720" algn="ctr">
                        <a:spcAft>
                          <a:spcPts val="0"/>
                        </a:spcAft>
                      </a:pPr>
                      <a:r>
                        <a:rPr lang="en-US" sz="1200" dirty="0">
                          <a:effectLst/>
                        </a:rPr>
                        <a:t>KEP.1.1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Genel Müdürlüğümüzün kalite faaliyetlerini koordine etmek ve yürütmek üzere "Kalite Koordinatörlüğü"</a:t>
                      </a:r>
                      <a:r>
                        <a:rPr lang="en-US" sz="1200" spc="-15">
                          <a:effectLst/>
                        </a:rPr>
                        <a:t>nün kurulması ve Hukuki alt yapı için Yönerge hazırlanması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100" dirty="0">
                          <a:effectLst/>
                        </a:rPr>
                        <a:t> </a:t>
                      </a:r>
                      <a:endParaRPr lang="tr-TR" sz="1800" dirty="0">
                        <a:effectLst/>
                      </a:endParaRPr>
                    </a:p>
                    <a:p>
                      <a:pPr marL="72390" algn="ctr"/>
                      <a:r>
                        <a:rPr lang="en-US" sz="1100" dirty="0" err="1">
                          <a:effectLst/>
                        </a:rPr>
                        <a:t>Strateji</a:t>
                      </a:r>
                      <a:r>
                        <a:rPr lang="en-US" sz="1100" dirty="0">
                          <a:effectLst/>
                        </a:rPr>
                        <a:t> Gel. Dai. </a:t>
                      </a:r>
                      <a:r>
                        <a:rPr lang="en-US" sz="1100" dirty="0" err="1">
                          <a:effectLst/>
                        </a:rPr>
                        <a:t>Bşk</a:t>
                      </a:r>
                      <a:r>
                        <a:rPr lang="en-US" sz="1100" dirty="0">
                          <a:effectLst/>
                        </a:rPr>
                        <a:t>.</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algn="ctr"/>
                      <a:r>
                        <a:rPr lang="en-US" sz="1200">
                          <a:effectLst/>
                        </a:rPr>
                        <a:t>   Kalite Kurulu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5565" algn="ctr"/>
                      <a:r>
                        <a:rPr lang="en-US" sz="1200">
                          <a:effectLst/>
                        </a:rPr>
                        <a:t>Haziran</a:t>
                      </a:r>
                      <a:r>
                        <a:rPr lang="en-US" sz="1200" spc="-5">
                          <a:effectLst/>
                        </a:rPr>
                        <a:t> </a:t>
                      </a:r>
                      <a:r>
                        <a:rPr lang="en-US" sz="1200">
                          <a:effectLst/>
                        </a:rPr>
                        <a:t>2022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861064"/>
                  </a:ext>
                </a:extLst>
              </a:tr>
              <a:tr h="454541">
                <a:tc vMerge="1">
                  <a:txBody>
                    <a:bodyPr/>
                    <a:lstStyle/>
                    <a:p>
                      <a:endParaRPr lang="tr-TR"/>
                    </a:p>
                  </a:txBody>
                  <a:tcPr/>
                </a:tc>
                <a:tc vMerge="1">
                  <a:txBody>
                    <a:bodyPr/>
                    <a:lstStyle/>
                    <a:p>
                      <a:endParaRPr lang="tr-TR"/>
                    </a:p>
                  </a:txBody>
                  <a:tcPr/>
                </a:tc>
                <a:tc>
                  <a:txBody>
                    <a:bodyPr/>
                    <a:lstStyle/>
                    <a:p>
                      <a:pPr algn="ctr"/>
                      <a:r>
                        <a:rPr lang="en-US" sz="1200" dirty="0">
                          <a:effectLst/>
                        </a:rPr>
                        <a:t> </a:t>
                      </a:r>
                      <a:endParaRPr lang="tr-TR" sz="2000" dirty="0">
                        <a:effectLst/>
                      </a:endParaRPr>
                    </a:p>
                    <a:p>
                      <a:pPr marL="58420" marR="45720" algn="ctr">
                        <a:spcAft>
                          <a:spcPts val="0"/>
                        </a:spcAft>
                      </a:pPr>
                      <a:r>
                        <a:rPr lang="en-US" sz="1200" dirty="0">
                          <a:effectLst/>
                        </a:rPr>
                        <a:t> KEP.1.2</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Taşra Teşkilatlarında Bölge Kalite Koordinatörlüklerinin oluşturulması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r>
                        <a:rPr lang="en-US" sz="1100" dirty="0" err="1">
                          <a:effectLst/>
                        </a:rPr>
                        <a:t>Kalite</a:t>
                      </a:r>
                      <a:endParaRPr lang="tr-TR" sz="1800" dirty="0">
                        <a:effectLst/>
                      </a:endParaRPr>
                    </a:p>
                    <a:p>
                      <a:pPr marL="72390" algn="ctr">
                        <a:lnSpc>
                          <a:spcPts val="915"/>
                        </a:lnSpc>
                      </a:pPr>
                      <a:r>
                        <a:rPr lang="en-US" sz="1100" dirty="0" err="1">
                          <a:effectLst/>
                        </a:rPr>
                        <a:t>Koordinatörlüğü</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3025" algn="ctr"/>
                      <a:r>
                        <a:rPr lang="en-US" sz="1200">
                          <a:effectLst/>
                        </a:rPr>
                        <a:t>Bölge Müd.</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5565" algn="ctr"/>
                      <a:r>
                        <a:rPr lang="en-US" sz="1200">
                          <a:effectLst/>
                        </a:rPr>
                        <a:t>Temmuz</a:t>
                      </a:r>
                      <a:r>
                        <a:rPr lang="en-US" sz="1200" spc="-5">
                          <a:effectLst/>
                        </a:rPr>
                        <a:t> </a:t>
                      </a:r>
                      <a:r>
                        <a:rPr lang="en-US" sz="1200">
                          <a:effectLst/>
                        </a:rPr>
                        <a:t>2022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55206071"/>
                  </a:ext>
                </a:extLst>
              </a:tr>
              <a:tr h="571726">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dirty="0">
                          <a:effectLst/>
                        </a:rPr>
                        <a:t> KEP.1.3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Koordinatör Yardımcılarının ve Birim Kalite Sorumlularının görevlendirilmesi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100" dirty="0">
                        <a:effectLst/>
                      </a:endParaRPr>
                    </a:p>
                    <a:p>
                      <a:pPr marL="72390" algn="ctr">
                        <a:lnSpc>
                          <a:spcPts val="915"/>
                        </a:lnSpc>
                        <a:spcBef>
                          <a:spcPts val="5"/>
                        </a:spcBef>
                        <a:spcAft>
                          <a:spcPts val="0"/>
                        </a:spcAft>
                      </a:pPr>
                      <a:r>
                        <a:rPr lang="en-US" sz="1100" dirty="0" err="1">
                          <a:effectLst/>
                        </a:rPr>
                        <a:t>Kalite</a:t>
                      </a:r>
                      <a:endParaRPr lang="tr-TR" sz="1800" dirty="0">
                        <a:effectLst/>
                      </a:endParaRPr>
                    </a:p>
                    <a:p>
                      <a:pPr marL="72390" algn="ctr">
                        <a:lnSpc>
                          <a:spcPts val="815"/>
                        </a:lnSpc>
                      </a:pPr>
                      <a:r>
                        <a:rPr lang="en-US" sz="1100" dirty="0" err="1">
                          <a:effectLst/>
                        </a:rPr>
                        <a:t>Koordinatörlüğü</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dirty="0" err="1">
                          <a:effectLst/>
                        </a:rPr>
                        <a:t>Kalite</a:t>
                      </a:r>
                      <a:endParaRPr lang="tr-TR" sz="2000" dirty="0">
                        <a:effectLst/>
                      </a:endParaRPr>
                    </a:p>
                    <a:p>
                      <a:pPr marL="73025" algn="ctr">
                        <a:lnSpc>
                          <a:spcPts val="815"/>
                        </a:lnSpc>
                      </a:pPr>
                      <a:endParaRPr lang="tr-TR" sz="1200" dirty="0">
                        <a:effectLst/>
                      </a:endParaRPr>
                    </a:p>
                    <a:p>
                      <a:pPr marL="73025" algn="ctr">
                        <a:lnSpc>
                          <a:spcPts val="815"/>
                        </a:lnSpc>
                      </a:pPr>
                      <a:r>
                        <a:rPr lang="en-US" sz="1200" dirty="0" err="1">
                          <a:effectLst/>
                        </a:rPr>
                        <a:t>Kurulu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spcBef>
                          <a:spcPts val="460"/>
                        </a:spcBef>
                        <a:spcAft>
                          <a:spcPts val="0"/>
                        </a:spcAft>
                      </a:pPr>
                      <a:r>
                        <a:rPr lang="en-US" sz="1200">
                          <a:effectLst/>
                        </a:rPr>
                        <a:t>Eylül-Ekim 2022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85766544"/>
                  </a:ext>
                </a:extLst>
              </a:tr>
              <a:tr h="792880">
                <a:tc vMerge="1">
                  <a:txBody>
                    <a:bodyPr/>
                    <a:lstStyle/>
                    <a:p>
                      <a:endParaRPr lang="tr-TR"/>
                    </a:p>
                  </a:txBody>
                  <a:tcPr/>
                </a:tc>
                <a:tc vMerge="1">
                  <a:txBody>
                    <a:bodyPr/>
                    <a:lstStyle/>
                    <a:p>
                      <a:endParaRPr lang="tr-TR"/>
                    </a:p>
                  </a:txBody>
                  <a:tcPr/>
                </a:tc>
                <a:tc>
                  <a:txBody>
                    <a:bodyPr/>
                    <a:lstStyle/>
                    <a:p>
                      <a:pPr algn="ctr"/>
                      <a:r>
                        <a:rPr lang="en-US" sz="1200" dirty="0">
                          <a:effectLst/>
                        </a:rPr>
                        <a:t> </a:t>
                      </a:r>
                      <a:endParaRPr lang="tr-TR" sz="2000" dirty="0">
                        <a:effectLst/>
                      </a:endParaRPr>
                    </a:p>
                    <a:p>
                      <a:pPr marL="58420" marR="45720" algn="ctr">
                        <a:spcBef>
                          <a:spcPts val="515"/>
                        </a:spcBef>
                        <a:spcAft>
                          <a:spcPts val="0"/>
                        </a:spcAft>
                      </a:pPr>
                      <a:r>
                        <a:rPr lang="en-US" sz="1200" dirty="0">
                          <a:effectLst/>
                        </a:rPr>
                        <a:t>KEP.1.4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‘’Kalite Koordinatörlüğü ve Entegre Yönetim Sistemi’’ hakkında Koordinatör Yardımcılarının bilgilendirilmesi ve Kalite Eylem Planının istişare edilmesi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100" dirty="0">
                          <a:effectLst/>
                        </a:rPr>
                        <a:t> </a:t>
                      </a:r>
                      <a:endParaRPr lang="tr-TR" sz="1800" dirty="0">
                        <a:effectLst/>
                      </a:endParaRPr>
                    </a:p>
                    <a:p>
                      <a:pPr marL="72390" algn="ctr">
                        <a:lnSpc>
                          <a:spcPts val="915"/>
                        </a:lnSpc>
                      </a:pPr>
                      <a:r>
                        <a:rPr lang="en-US" sz="1100" dirty="0" err="1">
                          <a:effectLst/>
                        </a:rPr>
                        <a:t>Kalite</a:t>
                      </a:r>
                      <a:endParaRPr lang="tr-TR" sz="1800" dirty="0">
                        <a:effectLst/>
                      </a:endParaRPr>
                    </a:p>
                    <a:p>
                      <a:pPr marL="72390" algn="ctr">
                        <a:lnSpc>
                          <a:spcPts val="915"/>
                        </a:lnSpc>
                      </a:pPr>
                      <a:r>
                        <a:rPr lang="en-US" sz="1100" dirty="0" err="1">
                          <a:effectLst/>
                        </a:rPr>
                        <a:t>Koordinatörlüğü</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3025" algn="ctr">
                        <a:spcBef>
                          <a:spcPts val="515"/>
                        </a:spcBef>
                        <a:spcAft>
                          <a:spcPts val="0"/>
                        </a:spcAft>
                      </a:pPr>
                      <a:r>
                        <a:rPr lang="en-US" sz="1200">
                          <a:effectLst/>
                        </a:rPr>
                        <a:t>Tüm</a:t>
                      </a:r>
                      <a:r>
                        <a:rPr lang="en-US" sz="1200" spc="-20">
                          <a:effectLst/>
                        </a:rPr>
                        <a:t> </a:t>
                      </a:r>
                      <a:r>
                        <a:rPr lang="en-US" sz="1200">
                          <a:effectLst/>
                        </a:rPr>
                        <a:t>Birimler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algn="ctr"/>
                      <a:r>
                        <a:rPr lang="en-US" sz="1200">
                          <a:effectLst/>
                        </a:rPr>
                        <a:t>   Ekim 2022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35699799"/>
                  </a:ext>
                </a:extLst>
              </a:tr>
              <a:tr h="788400">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dirty="0">
                          <a:effectLst/>
                        </a:rPr>
                        <a:t>KEP.1.5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Koordinatör Yardımcılarının ‘’Kalite Koordinatörlüğü ve Entegre Yönetim Sistemi’’ hakkında ve Kalite Eylem Planı hakkında Birim Kalite Sorumluları ile toplantı gerçekleştirmesi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100" dirty="0">
                          <a:effectLst/>
                        </a:rPr>
                        <a:t> </a:t>
                      </a:r>
                      <a:endParaRPr lang="tr-TR" sz="1800" dirty="0">
                        <a:effectLst/>
                      </a:endParaRPr>
                    </a:p>
                    <a:p>
                      <a:pPr marL="72390" algn="ctr">
                        <a:lnSpc>
                          <a:spcPts val="915"/>
                        </a:lnSpc>
                        <a:spcBef>
                          <a:spcPts val="5"/>
                        </a:spcBef>
                        <a:spcAft>
                          <a:spcPts val="0"/>
                        </a:spcAft>
                      </a:pPr>
                      <a:r>
                        <a:rPr lang="en-US" sz="1100" dirty="0">
                          <a:effectLst/>
                        </a:rPr>
                        <a:t>Merkez </a:t>
                      </a:r>
                      <a:r>
                        <a:rPr lang="en-US" sz="1100" dirty="0" err="1">
                          <a:effectLst/>
                        </a:rPr>
                        <a:t>ve</a:t>
                      </a:r>
                      <a:r>
                        <a:rPr lang="en-US" sz="1100" dirty="0">
                          <a:effectLst/>
                        </a:rPr>
                        <a:t> </a:t>
                      </a:r>
                      <a:r>
                        <a:rPr lang="en-US" sz="1100" dirty="0" err="1">
                          <a:effectLst/>
                        </a:rPr>
                        <a:t>Bölge</a:t>
                      </a:r>
                      <a:r>
                        <a:rPr lang="en-US" sz="1100" dirty="0">
                          <a:effectLst/>
                        </a:rPr>
                        <a:t> </a:t>
                      </a:r>
                      <a:r>
                        <a:rPr lang="en-US" sz="1100" dirty="0" err="1">
                          <a:effectLst/>
                        </a:rPr>
                        <a:t>Kalite</a:t>
                      </a:r>
                      <a:endParaRPr lang="tr-TR" sz="1800" dirty="0">
                        <a:effectLst/>
                      </a:endParaRPr>
                    </a:p>
                    <a:p>
                      <a:pPr marL="72390" algn="ctr">
                        <a:lnSpc>
                          <a:spcPts val="815"/>
                        </a:lnSpc>
                      </a:pPr>
                      <a:r>
                        <a:rPr lang="en-US" sz="1100" dirty="0" err="1">
                          <a:effectLst/>
                        </a:rPr>
                        <a:t>Koordinatörlükleri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15"/>
                        </a:spcBef>
                      </a:pPr>
                      <a:r>
                        <a:rPr lang="en-US" sz="1200">
                          <a:effectLst/>
                        </a:rPr>
                        <a:t>     </a:t>
                      </a:r>
                      <a:endParaRPr lang="tr-TR" sz="2000">
                        <a:effectLst/>
                      </a:endParaRPr>
                    </a:p>
                    <a:p>
                      <a:pPr marL="73025" algn="ctr"/>
                      <a:r>
                        <a:rPr lang="en-US" sz="1200">
                          <a:effectLst/>
                        </a:rPr>
                        <a:t>Tüm Birimler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spcBef>
                          <a:spcPts val="460"/>
                        </a:spcBef>
                        <a:spcAft>
                          <a:spcPts val="0"/>
                        </a:spcAft>
                      </a:pPr>
                      <a:r>
                        <a:rPr lang="en-US" sz="1200">
                          <a:effectLst/>
                        </a:rPr>
                        <a:t> </a:t>
                      </a:r>
                      <a:endParaRPr lang="tr-TR" sz="2000">
                        <a:effectLst/>
                      </a:endParaRPr>
                    </a:p>
                    <a:p>
                      <a:pPr marL="75565" algn="ctr"/>
                      <a:r>
                        <a:rPr lang="en-US" sz="1200">
                          <a:effectLst/>
                        </a:rPr>
                        <a:t>Kasım 2022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91794638"/>
                  </a:ext>
                </a:extLst>
              </a:tr>
              <a:tr h="627136">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dirty="0">
                          <a:effectLst/>
                        </a:rPr>
                        <a:t> </a:t>
                      </a:r>
                      <a:endParaRPr lang="tr-TR" sz="2000" dirty="0">
                        <a:effectLst/>
                      </a:endParaRPr>
                    </a:p>
                    <a:p>
                      <a:pPr marL="58420" marR="45720" algn="ctr">
                        <a:spcAft>
                          <a:spcPts val="0"/>
                        </a:spcAft>
                      </a:pPr>
                      <a:r>
                        <a:rPr lang="en-US" sz="1200" dirty="0">
                          <a:effectLst/>
                        </a:rPr>
                        <a:t>KEP.1.6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Kys Web sayfasının Kalite Koordinatörlüğüne uygun şekilde revize edilmesi ve tanıtımın yapılması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endParaRPr>
                    </a:p>
                    <a:p>
                      <a:pPr marL="72390" algn="ctr">
                        <a:lnSpc>
                          <a:spcPts val="915"/>
                        </a:lnSpc>
                        <a:spcBef>
                          <a:spcPts val="460"/>
                        </a:spcBef>
                        <a:spcAft>
                          <a:spcPts val="0"/>
                        </a:spcAft>
                      </a:pPr>
                      <a:r>
                        <a:rPr lang="en-US" sz="1100" dirty="0" err="1">
                          <a:effectLst/>
                        </a:rPr>
                        <a:t>Kalite</a:t>
                      </a:r>
                      <a:endParaRPr lang="tr-TR" sz="1800" dirty="0">
                        <a:effectLst/>
                      </a:endParaRPr>
                    </a:p>
                    <a:p>
                      <a:pPr marL="72390" algn="ctr">
                        <a:lnSpc>
                          <a:spcPts val="915"/>
                        </a:lnSpc>
                      </a:pPr>
                      <a:r>
                        <a:rPr lang="en-US" sz="1100" dirty="0" err="1">
                          <a:effectLst/>
                        </a:rPr>
                        <a:t>Koordinatörlüğü</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Destek Hiz.</a:t>
                      </a:r>
                      <a:endParaRPr lang="tr-TR" sz="2000">
                        <a:effectLst/>
                      </a:endParaRPr>
                    </a:p>
                    <a:p>
                      <a:pPr marL="73025" algn="ctr">
                        <a:lnSpc>
                          <a:spcPts val="915"/>
                        </a:lnSpc>
                        <a:spcBef>
                          <a:spcPts val="5"/>
                        </a:spcBef>
                        <a:spcAft>
                          <a:spcPts val="0"/>
                        </a:spcAft>
                      </a:pPr>
                      <a:r>
                        <a:rPr lang="en-US" sz="1200">
                          <a:effectLst/>
                        </a:rPr>
                        <a:t>Dairesi Başk.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dirty="0">
                          <a:effectLst/>
                        </a:rPr>
                        <a:t> </a:t>
                      </a:r>
                      <a:endParaRPr lang="tr-TR" sz="2000" dirty="0">
                        <a:effectLst/>
                      </a:endParaRPr>
                    </a:p>
                    <a:p>
                      <a:pPr marL="75565" algn="ctr"/>
                      <a:r>
                        <a:rPr lang="en-US" sz="1200" dirty="0" err="1">
                          <a:effectLst/>
                        </a:rPr>
                        <a:t>Kasım</a:t>
                      </a:r>
                      <a:r>
                        <a:rPr lang="en-US" sz="1200" dirty="0">
                          <a:effectLst/>
                        </a:rPr>
                        <a:t> 2022</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58395210"/>
                  </a:ext>
                </a:extLst>
              </a:tr>
            </a:tbl>
          </a:graphicData>
        </a:graphic>
      </p:graphicFrame>
    </p:spTree>
    <p:extLst>
      <p:ext uri="{BB962C8B-B14F-4D97-AF65-F5344CB8AC3E}">
        <p14:creationId xmlns:p14="http://schemas.microsoft.com/office/powerpoint/2010/main" val="80302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3" name="Tablo 2">
            <a:extLst>
              <a:ext uri="{FF2B5EF4-FFF2-40B4-BE49-F238E27FC236}">
                <a16:creationId xmlns:a16="http://schemas.microsoft.com/office/drawing/2014/main" id="{79E1B7D3-0458-4451-9410-43144CD4CAFD}"/>
              </a:ext>
            </a:extLst>
          </p:cNvPr>
          <p:cNvGraphicFramePr>
            <a:graphicFrameLocks noGrp="1"/>
          </p:cNvGraphicFramePr>
          <p:nvPr>
            <p:extLst>
              <p:ext uri="{D42A27DB-BD31-4B8C-83A1-F6EECF244321}">
                <p14:modId xmlns:p14="http://schemas.microsoft.com/office/powerpoint/2010/main" val="1992262172"/>
              </p:ext>
            </p:extLst>
          </p:nvPr>
        </p:nvGraphicFramePr>
        <p:xfrm>
          <a:off x="435007" y="1180729"/>
          <a:ext cx="11052698" cy="4643023"/>
        </p:xfrm>
        <a:graphic>
          <a:graphicData uri="http://schemas.openxmlformats.org/drawingml/2006/table">
            <a:tbl>
              <a:tblPr firstRow="1" firstCol="1" lastRow="1" lastCol="1" bandRow="1" bandCol="1">
                <a:tableStyleId>{5C22544A-7EE6-4342-B048-85BDC9FD1C3A}</a:tableStyleId>
              </a:tblPr>
              <a:tblGrid>
                <a:gridCol w="446219">
                  <a:extLst>
                    <a:ext uri="{9D8B030D-6E8A-4147-A177-3AD203B41FA5}">
                      <a16:colId xmlns:a16="http://schemas.microsoft.com/office/drawing/2014/main" val="4009565737"/>
                    </a:ext>
                  </a:extLst>
                </a:gridCol>
                <a:gridCol w="1420455">
                  <a:extLst>
                    <a:ext uri="{9D8B030D-6E8A-4147-A177-3AD203B41FA5}">
                      <a16:colId xmlns:a16="http://schemas.microsoft.com/office/drawing/2014/main" val="3802910041"/>
                    </a:ext>
                  </a:extLst>
                </a:gridCol>
                <a:gridCol w="2066133">
                  <a:extLst>
                    <a:ext uri="{9D8B030D-6E8A-4147-A177-3AD203B41FA5}">
                      <a16:colId xmlns:a16="http://schemas.microsoft.com/office/drawing/2014/main" val="336617928"/>
                    </a:ext>
                  </a:extLst>
                </a:gridCol>
                <a:gridCol w="4128116">
                  <a:extLst>
                    <a:ext uri="{9D8B030D-6E8A-4147-A177-3AD203B41FA5}">
                      <a16:colId xmlns:a16="http://schemas.microsoft.com/office/drawing/2014/main" val="2618281750"/>
                    </a:ext>
                  </a:extLst>
                </a:gridCol>
                <a:gridCol w="1318061">
                  <a:extLst>
                    <a:ext uri="{9D8B030D-6E8A-4147-A177-3AD203B41FA5}">
                      <a16:colId xmlns:a16="http://schemas.microsoft.com/office/drawing/2014/main" val="1891716684"/>
                    </a:ext>
                  </a:extLst>
                </a:gridCol>
                <a:gridCol w="836857">
                  <a:extLst>
                    <a:ext uri="{9D8B030D-6E8A-4147-A177-3AD203B41FA5}">
                      <a16:colId xmlns:a16="http://schemas.microsoft.com/office/drawing/2014/main" val="367353564"/>
                    </a:ext>
                  </a:extLst>
                </a:gridCol>
                <a:gridCol w="836857">
                  <a:extLst>
                    <a:ext uri="{9D8B030D-6E8A-4147-A177-3AD203B41FA5}">
                      <a16:colId xmlns:a16="http://schemas.microsoft.com/office/drawing/2014/main" val="1488180354"/>
                    </a:ext>
                  </a:extLst>
                </a:gridCol>
              </a:tblGrid>
              <a:tr h="503771">
                <a:tc rowSpan="8">
                  <a:txBody>
                    <a:bodyPr/>
                    <a:lstStyle/>
                    <a:p>
                      <a:pPr marL="890905" marR="890905" algn="ctr">
                        <a:spcAft>
                          <a:spcPts val="0"/>
                        </a:spcAft>
                      </a:pPr>
                      <a:r>
                        <a:rPr lang="en-US" sz="1100">
                          <a:effectLst/>
                        </a:rPr>
                        <a:t> </a:t>
                      </a:r>
                      <a:endParaRPr lang="tr-TR" sz="1800">
                        <a:effectLst/>
                      </a:endParaRPr>
                    </a:p>
                    <a:p>
                      <a:pPr marL="890905" marR="890905" algn="ctr">
                        <a:spcAft>
                          <a:spcPts val="0"/>
                        </a:spcAft>
                      </a:pPr>
                      <a:r>
                        <a:rPr lang="en-US" sz="1100">
                          <a:effectLst/>
                        </a:rPr>
                        <a:t>KEP.2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8">
                  <a:txBody>
                    <a:bodyPr/>
                    <a:lstStyle/>
                    <a:p>
                      <a:pPr marL="68580" algn="ctr"/>
                      <a:r>
                        <a:rPr lang="en-US" sz="1100">
                          <a:effectLst/>
                        </a:rPr>
                        <a:t> </a:t>
                      </a:r>
                      <a:endParaRPr lang="tr-TR" sz="1800">
                        <a:effectLst/>
                      </a:endParaRPr>
                    </a:p>
                    <a:p>
                      <a:pPr marL="68580" algn="ctr"/>
                      <a:r>
                        <a:rPr lang="en-US" sz="1100">
                          <a:effectLst/>
                        </a:rPr>
                        <a:t> </a:t>
                      </a:r>
                      <a:endParaRPr lang="tr-TR" sz="1800">
                        <a:effectLst/>
                      </a:endParaRPr>
                    </a:p>
                    <a:p>
                      <a:pPr marL="68580" algn="ctr"/>
                      <a:r>
                        <a:rPr lang="en-US" sz="1100">
                          <a:effectLst/>
                        </a:rPr>
                        <a:t> </a:t>
                      </a:r>
                      <a:endParaRPr lang="tr-TR" sz="1800">
                        <a:effectLst/>
                      </a:endParaRPr>
                    </a:p>
                    <a:p>
                      <a:pPr marL="68580" algn="ctr"/>
                      <a:r>
                        <a:rPr lang="en-US" sz="1100">
                          <a:effectLst/>
                        </a:rPr>
                        <a:t> </a:t>
                      </a:r>
                      <a:endParaRPr lang="tr-TR" sz="1800">
                        <a:effectLst/>
                      </a:endParaRPr>
                    </a:p>
                    <a:p>
                      <a:pPr marL="68580" algn="ctr"/>
                      <a:r>
                        <a:rPr lang="en-US" sz="1100">
                          <a:effectLst/>
                        </a:rPr>
                        <a:t> </a:t>
                      </a:r>
                      <a:endParaRPr lang="tr-TR" sz="1800">
                        <a:effectLst/>
                      </a:endParaRPr>
                    </a:p>
                    <a:p>
                      <a:pPr marL="68580" algn="ctr"/>
                      <a:r>
                        <a:rPr lang="en-US" sz="1100">
                          <a:effectLst/>
                        </a:rPr>
                        <a:t> </a:t>
                      </a:r>
                      <a:endParaRPr lang="tr-TR" sz="1800">
                        <a:effectLst/>
                      </a:endParaRPr>
                    </a:p>
                    <a:p>
                      <a:pPr marL="68580" algn="ctr"/>
                      <a:r>
                        <a:rPr lang="en-US" sz="1100">
                          <a:effectLst/>
                        </a:rPr>
                        <a:t> </a:t>
                      </a:r>
                      <a:endParaRPr lang="tr-TR" sz="1800">
                        <a:effectLst/>
                      </a:endParaRPr>
                    </a:p>
                    <a:p>
                      <a:pPr marL="68580" algn="ctr"/>
                      <a:r>
                        <a:rPr lang="en-US" sz="1100">
                          <a:effectLst/>
                        </a:rPr>
                        <a:t> </a:t>
                      </a:r>
                      <a:endParaRPr lang="tr-TR" sz="1800">
                        <a:effectLst/>
                      </a:endParaRPr>
                    </a:p>
                    <a:p>
                      <a:pPr marL="68580" algn="ctr"/>
                      <a:r>
                        <a:rPr lang="en-US" sz="1100">
                          <a:effectLst/>
                        </a:rPr>
                        <a:t> </a:t>
                      </a:r>
                      <a:endParaRPr lang="tr-TR" sz="1800">
                        <a:effectLst/>
                      </a:endParaRPr>
                    </a:p>
                    <a:p>
                      <a:pPr marL="68580" algn="ctr"/>
                      <a:r>
                        <a:rPr lang="en-US" sz="1100">
                          <a:effectLst/>
                        </a:rPr>
                        <a:t>2022 Yılı İyileştirme Faliyetleri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45720" algn="ctr">
                        <a:spcBef>
                          <a:spcPts val="435"/>
                        </a:spcBef>
                        <a:spcAft>
                          <a:spcPts val="0"/>
                        </a:spcAft>
                      </a:pPr>
                      <a:r>
                        <a:rPr lang="en-US" sz="1100">
                          <a:effectLst/>
                        </a:rPr>
                        <a:t>    KEP.2.1</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100">
                          <a:effectLst/>
                        </a:rPr>
                        <a:t>KYS Dokümanlarının Koordinatörlük yapılanmasına uygun olarak revize edilmesi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endParaRPr>
                    </a:p>
                    <a:p>
                      <a:pPr marL="72390" algn="ctr">
                        <a:lnSpc>
                          <a:spcPts val="915"/>
                        </a:lnSpc>
                        <a:spcBef>
                          <a:spcPts val="460"/>
                        </a:spcBef>
                        <a:spcAft>
                          <a:spcPts val="0"/>
                        </a:spcAft>
                      </a:pPr>
                      <a:r>
                        <a:rPr lang="en-US" sz="1100" dirty="0" err="1">
                          <a:effectLst/>
                        </a:rPr>
                        <a:t>Kalite</a:t>
                      </a:r>
                      <a:endParaRPr lang="tr-TR" sz="1800" dirty="0">
                        <a:effectLst/>
                      </a:endParaRPr>
                    </a:p>
                    <a:p>
                      <a:pPr marL="84455" algn="ctr">
                        <a:lnSpc>
                          <a:spcPts val="915"/>
                        </a:lnSpc>
                      </a:pPr>
                      <a:r>
                        <a:rPr lang="en-US" sz="1100" dirty="0" err="1">
                          <a:effectLst/>
                        </a:rPr>
                        <a:t>Koordinatörlüğü</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100">
                          <a:effectLst/>
                        </a:rPr>
                        <a:t> </a:t>
                      </a:r>
                      <a:endParaRPr lang="tr-TR" sz="1800">
                        <a:effectLst/>
                      </a:endParaRPr>
                    </a:p>
                    <a:p>
                      <a:pPr marL="73025" algn="ctr">
                        <a:lnSpc>
                          <a:spcPts val="915"/>
                        </a:lnSpc>
                        <a:spcBef>
                          <a:spcPts val="5"/>
                        </a:spcBef>
                        <a:spcAft>
                          <a:spcPts val="0"/>
                        </a:spcAft>
                      </a:pPr>
                      <a:r>
                        <a:rPr lang="en-US" sz="1100">
                          <a:effectLst/>
                        </a:rPr>
                        <a:t>Tüm</a:t>
                      </a:r>
                      <a:r>
                        <a:rPr lang="en-US" sz="1100" spc="-20">
                          <a:effectLst/>
                        </a:rPr>
                        <a:t> </a:t>
                      </a:r>
                      <a:r>
                        <a:rPr lang="en-US" sz="1100">
                          <a:effectLst/>
                        </a:rPr>
                        <a:t>Birimler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rPr>
                        <a:t>   </a:t>
                      </a:r>
                      <a:endParaRPr lang="tr-TR" sz="1800">
                        <a:effectLst/>
                      </a:endParaRPr>
                    </a:p>
                    <a:p>
                      <a:pPr marL="75565" algn="ctr"/>
                      <a:r>
                        <a:rPr lang="en-US" sz="1100">
                          <a:effectLst/>
                        </a:rPr>
                        <a:t>Kasım 2022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0706943"/>
                  </a:ext>
                </a:extLst>
              </a:tr>
              <a:tr h="571205">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100">
                          <a:effectLst/>
                        </a:rPr>
                        <a:t> </a:t>
                      </a:r>
                      <a:endParaRPr lang="tr-TR" sz="1800">
                        <a:effectLst/>
                      </a:endParaRPr>
                    </a:p>
                    <a:p>
                      <a:pPr marL="58420" marR="45720" algn="ctr">
                        <a:spcBef>
                          <a:spcPts val="5"/>
                        </a:spcBef>
                        <a:spcAft>
                          <a:spcPts val="0"/>
                        </a:spcAft>
                      </a:pPr>
                      <a:r>
                        <a:rPr lang="en-US" sz="1100">
                          <a:effectLst/>
                        </a:rPr>
                        <a:t>KEP.2.2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100">
                          <a:effectLst/>
                        </a:rPr>
                        <a:t>Dokümanların revize edilmesine müteakip Bölge Kalite Koordinatörlüklerinde Birim Kalite Sorumluları için Standard şartları ve Dokümantasyon eğitimi düzenlemesi</a:t>
                      </a:r>
                      <a:r>
                        <a:rPr lang="en-US" sz="1050">
                          <a:effectLst/>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endParaRPr>
                    </a:p>
                    <a:p>
                      <a:pPr marL="72390" algn="ctr">
                        <a:lnSpc>
                          <a:spcPts val="915"/>
                        </a:lnSpc>
                        <a:spcBef>
                          <a:spcPts val="460"/>
                        </a:spcBef>
                        <a:spcAft>
                          <a:spcPts val="0"/>
                        </a:spcAft>
                      </a:pPr>
                      <a:r>
                        <a:rPr lang="en-US" sz="1100" dirty="0">
                          <a:effectLst/>
                        </a:rPr>
                        <a:t>Merkez </a:t>
                      </a:r>
                      <a:r>
                        <a:rPr lang="en-US" sz="1100" dirty="0" err="1">
                          <a:effectLst/>
                        </a:rPr>
                        <a:t>ve</a:t>
                      </a:r>
                      <a:r>
                        <a:rPr lang="en-US" sz="1100" dirty="0">
                          <a:effectLst/>
                        </a:rPr>
                        <a:t> </a:t>
                      </a:r>
                      <a:r>
                        <a:rPr lang="en-US" sz="1100" dirty="0" err="1">
                          <a:effectLst/>
                        </a:rPr>
                        <a:t>Bölge</a:t>
                      </a:r>
                      <a:r>
                        <a:rPr lang="en-US" sz="1100" dirty="0">
                          <a:effectLst/>
                        </a:rPr>
                        <a:t> </a:t>
                      </a:r>
                      <a:r>
                        <a:rPr lang="en-US" sz="1100" dirty="0" err="1">
                          <a:effectLst/>
                        </a:rPr>
                        <a:t>Kalite</a:t>
                      </a:r>
                      <a:r>
                        <a:rPr lang="en-US" sz="1100" dirty="0">
                          <a:effectLst/>
                        </a:rPr>
                        <a:t> </a:t>
                      </a:r>
                      <a:r>
                        <a:rPr lang="en-US" sz="1100" dirty="0" err="1">
                          <a:effectLst/>
                        </a:rPr>
                        <a:t>Koordinatörlükleri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100">
                          <a:effectLst/>
                        </a:rPr>
                        <a:t> </a:t>
                      </a:r>
                      <a:endParaRPr lang="tr-TR" sz="1800">
                        <a:effectLst/>
                      </a:endParaRPr>
                    </a:p>
                    <a:p>
                      <a:pPr marL="73025" algn="ctr">
                        <a:lnSpc>
                          <a:spcPts val="915"/>
                        </a:lnSpc>
                        <a:spcBef>
                          <a:spcPts val="5"/>
                        </a:spcBef>
                        <a:spcAft>
                          <a:spcPts val="0"/>
                        </a:spcAft>
                      </a:pPr>
                      <a:r>
                        <a:rPr lang="en-US" sz="1100">
                          <a:effectLst/>
                        </a:rPr>
                        <a:t>Personel Dai. Bşk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rPr>
                        <a:t>   </a:t>
                      </a:r>
                      <a:endParaRPr lang="tr-TR" sz="1800">
                        <a:effectLst/>
                      </a:endParaRPr>
                    </a:p>
                    <a:p>
                      <a:pPr marL="75565" algn="ctr"/>
                      <a:r>
                        <a:rPr lang="en-US" sz="1100">
                          <a:effectLst/>
                        </a:rPr>
                        <a:t>Ekim-Aralık 2022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68730244"/>
                  </a:ext>
                </a:extLst>
              </a:tr>
              <a:tr h="571205">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100">
                          <a:effectLst/>
                        </a:rPr>
                        <a:t> </a:t>
                      </a:r>
                      <a:endParaRPr lang="tr-TR" sz="1800">
                        <a:effectLst/>
                      </a:endParaRPr>
                    </a:p>
                    <a:p>
                      <a:pPr marL="58420" marR="45720" algn="ctr">
                        <a:spcAft>
                          <a:spcPts val="0"/>
                        </a:spcAft>
                      </a:pPr>
                      <a:r>
                        <a:rPr lang="en-US" sz="1100">
                          <a:effectLst/>
                        </a:rPr>
                        <a:t>KEP.2.3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algn="ctr">
                        <a:spcBef>
                          <a:spcPts val="5"/>
                        </a:spcBef>
                        <a:spcAft>
                          <a:spcPts val="0"/>
                        </a:spcAft>
                      </a:pPr>
                      <a:r>
                        <a:rPr lang="en-US" sz="1100">
                          <a:effectLst/>
                        </a:rPr>
                        <a:t> </a:t>
                      </a:r>
                      <a:endParaRPr lang="tr-TR" sz="1800">
                        <a:effectLst/>
                      </a:endParaRPr>
                    </a:p>
                    <a:p>
                      <a:pPr marL="71755" algn="ctr">
                        <a:spcBef>
                          <a:spcPts val="5"/>
                        </a:spcBef>
                        <a:spcAft>
                          <a:spcPts val="0"/>
                        </a:spcAft>
                      </a:pPr>
                      <a:r>
                        <a:rPr lang="en-US" sz="1100">
                          <a:effectLst/>
                        </a:rPr>
                        <a:t>Tetkik Görevlisi personele uygulamada birliği sağlamak için tetkik eğitimi verilmesi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ts val="915"/>
                        </a:lnSpc>
                      </a:pPr>
                      <a:r>
                        <a:rPr lang="en-US" sz="1100">
                          <a:effectLst/>
                        </a:rPr>
                        <a:t> </a:t>
                      </a:r>
                      <a:endParaRPr lang="tr-TR" sz="1800">
                        <a:effectLst/>
                      </a:endParaRPr>
                    </a:p>
                    <a:p>
                      <a:pPr algn="ctr">
                        <a:lnSpc>
                          <a:spcPts val="915"/>
                        </a:lnSpc>
                      </a:pPr>
                      <a:r>
                        <a:rPr lang="en-US" sz="1100">
                          <a:effectLst/>
                        </a:rPr>
                        <a:t>   Kalite Koordinatörlüğü</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100">
                          <a:effectLst/>
                        </a:rPr>
                        <a:t> </a:t>
                      </a:r>
                      <a:endParaRPr lang="tr-TR" sz="1800">
                        <a:effectLst/>
                      </a:endParaRPr>
                    </a:p>
                    <a:p>
                      <a:pPr marL="73025" algn="ctr">
                        <a:lnSpc>
                          <a:spcPts val="915"/>
                        </a:lnSpc>
                        <a:spcBef>
                          <a:spcPts val="5"/>
                        </a:spcBef>
                        <a:spcAft>
                          <a:spcPts val="0"/>
                        </a:spcAft>
                      </a:pPr>
                      <a:r>
                        <a:rPr lang="en-US" sz="1100">
                          <a:effectLst/>
                        </a:rPr>
                        <a:t>Personel Dai. Bşk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rPr>
                        <a:t> </a:t>
                      </a:r>
                      <a:endParaRPr lang="tr-TR" sz="1800">
                        <a:effectLst/>
                      </a:endParaRPr>
                    </a:p>
                    <a:p>
                      <a:pPr marL="75565" algn="ctr"/>
                      <a:r>
                        <a:rPr lang="en-US" sz="1100">
                          <a:effectLst/>
                        </a:rPr>
                        <a:t>Ekim-Aralık 2022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07484046"/>
                  </a:ext>
                </a:extLst>
              </a:tr>
              <a:tr h="571205">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100">
                          <a:effectLst/>
                        </a:rPr>
                        <a:t> </a:t>
                      </a:r>
                      <a:endParaRPr lang="tr-TR" sz="1800">
                        <a:effectLst/>
                      </a:endParaRPr>
                    </a:p>
                    <a:p>
                      <a:pPr marL="58420" marR="45720" algn="ctr">
                        <a:spcBef>
                          <a:spcPts val="5"/>
                        </a:spcBef>
                        <a:spcAft>
                          <a:spcPts val="0"/>
                        </a:spcAft>
                      </a:pPr>
                      <a:r>
                        <a:rPr lang="en-US" sz="1100">
                          <a:effectLst/>
                        </a:rPr>
                        <a:t>KEP.2.4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100">
                          <a:effectLst/>
                        </a:rPr>
                        <a:t>İç ve Dış Tetkikler ile müşteri öneri, talep ve şikayetleri sonucunda başlatılan düzeltici faaliyetlerin takibi, kontrolü ve sonuçlandırılması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endParaRPr>
                    </a:p>
                    <a:p>
                      <a:pPr marL="72390" algn="ctr">
                        <a:lnSpc>
                          <a:spcPts val="915"/>
                        </a:lnSpc>
                        <a:spcBef>
                          <a:spcPts val="460"/>
                        </a:spcBef>
                        <a:spcAft>
                          <a:spcPts val="0"/>
                        </a:spcAft>
                      </a:pPr>
                      <a:r>
                        <a:rPr lang="en-US" sz="1100" dirty="0">
                          <a:effectLst/>
                        </a:rPr>
                        <a:t>Merkez </a:t>
                      </a:r>
                      <a:r>
                        <a:rPr lang="en-US" sz="1100" dirty="0" err="1">
                          <a:effectLst/>
                        </a:rPr>
                        <a:t>ve</a:t>
                      </a:r>
                      <a:r>
                        <a:rPr lang="en-US" sz="1100" dirty="0">
                          <a:effectLst/>
                        </a:rPr>
                        <a:t> </a:t>
                      </a:r>
                      <a:r>
                        <a:rPr lang="en-US" sz="1100" dirty="0" err="1">
                          <a:effectLst/>
                        </a:rPr>
                        <a:t>Bölge</a:t>
                      </a:r>
                      <a:r>
                        <a:rPr lang="en-US" sz="1100" dirty="0">
                          <a:effectLst/>
                        </a:rPr>
                        <a:t> </a:t>
                      </a:r>
                      <a:r>
                        <a:rPr lang="en-US" sz="1100" dirty="0" err="1">
                          <a:effectLst/>
                        </a:rPr>
                        <a:t>Kalite</a:t>
                      </a:r>
                      <a:r>
                        <a:rPr lang="en-US" sz="1100" dirty="0">
                          <a:effectLst/>
                        </a:rPr>
                        <a:t> </a:t>
                      </a:r>
                      <a:r>
                        <a:rPr lang="en-US" sz="1100" dirty="0" err="1">
                          <a:effectLst/>
                        </a:rPr>
                        <a:t>Koordinatörlükleri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100">
                          <a:effectLst/>
                        </a:rPr>
                        <a:t> </a:t>
                      </a:r>
                      <a:endParaRPr lang="tr-TR" sz="1800">
                        <a:effectLst/>
                      </a:endParaRPr>
                    </a:p>
                    <a:p>
                      <a:pPr marL="73025" algn="ctr">
                        <a:lnSpc>
                          <a:spcPts val="915"/>
                        </a:lnSpc>
                        <a:spcBef>
                          <a:spcPts val="5"/>
                        </a:spcBef>
                        <a:spcAft>
                          <a:spcPts val="0"/>
                        </a:spcAft>
                      </a:pPr>
                      <a:r>
                        <a:rPr lang="en-US" sz="1100">
                          <a:effectLst/>
                        </a:rPr>
                        <a:t>Tüm Birimler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rPr>
                        <a:t>    </a:t>
                      </a:r>
                      <a:endParaRPr lang="tr-TR" sz="1800">
                        <a:effectLst/>
                      </a:endParaRPr>
                    </a:p>
                    <a:p>
                      <a:pPr marL="75565" algn="ctr"/>
                      <a:r>
                        <a:rPr lang="en-US" sz="1100">
                          <a:effectLst/>
                        </a:rPr>
                        <a:t>Ekim-Aralık 2022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86992978"/>
                  </a:ext>
                </a:extLst>
              </a:tr>
              <a:tr h="571205">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100">
                          <a:effectLst/>
                        </a:rPr>
                        <a:t> </a:t>
                      </a:r>
                      <a:endParaRPr lang="tr-TR" sz="1800">
                        <a:effectLst/>
                      </a:endParaRPr>
                    </a:p>
                    <a:p>
                      <a:pPr marL="58420" marR="45720" algn="ctr">
                        <a:spcBef>
                          <a:spcPts val="5"/>
                        </a:spcBef>
                        <a:spcAft>
                          <a:spcPts val="0"/>
                        </a:spcAft>
                      </a:pPr>
                      <a:r>
                        <a:rPr lang="en-US" sz="1100">
                          <a:effectLst/>
                        </a:rPr>
                        <a:t>KEP.2.5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100">
                          <a:effectLst/>
                        </a:rPr>
                        <a:t>Fiziksel alanların kurumsal konsepte uygun hale geitirilmesi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endParaRPr>
                    </a:p>
                    <a:p>
                      <a:pPr marL="72390" algn="ctr">
                        <a:lnSpc>
                          <a:spcPts val="915"/>
                        </a:lnSpc>
                        <a:spcBef>
                          <a:spcPts val="460"/>
                        </a:spcBef>
                        <a:spcAft>
                          <a:spcPts val="0"/>
                        </a:spcAft>
                      </a:pPr>
                      <a:r>
                        <a:rPr lang="en-US" sz="1100" dirty="0">
                          <a:effectLst/>
                        </a:rPr>
                        <a:t>Merkez </a:t>
                      </a:r>
                      <a:r>
                        <a:rPr lang="en-US" sz="1100" dirty="0" err="1">
                          <a:effectLst/>
                        </a:rPr>
                        <a:t>ve</a:t>
                      </a:r>
                      <a:r>
                        <a:rPr lang="en-US" sz="1100" dirty="0">
                          <a:effectLst/>
                        </a:rPr>
                        <a:t> </a:t>
                      </a:r>
                      <a:r>
                        <a:rPr lang="en-US" sz="1100" dirty="0" err="1">
                          <a:effectLst/>
                        </a:rPr>
                        <a:t>Bölge</a:t>
                      </a:r>
                      <a:r>
                        <a:rPr lang="en-US" sz="1100" dirty="0">
                          <a:effectLst/>
                        </a:rPr>
                        <a:t> </a:t>
                      </a:r>
                      <a:r>
                        <a:rPr lang="en-US" sz="1100" dirty="0" err="1">
                          <a:effectLst/>
                        </a:rPr>
                        <a:t>Kalite</a:t>
                      </a:r>
                      <a:r>
                        <a:rPr lang="en-US" sz="1100" dirty="0">
                          <a:effectLst/>
                        </a:rPr>
                        <a:t> </a:t>
                      </a:r>
                      <a:r>
                        <a:rPr lang="en-US" sz="1100" dirty="0" err="1">
                          <a:effectLst/>
                        </a:rPr>
                        <a:t>Koordinatörlükleri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100">
                          <a:effectLst/>
                        </a:rPr>
                        <a:t> </a:t>
                      </a:r>
                      <a:endParaRPr lang="tr-TR" sz="1800">
                        <a:effectLst/>
                      </a:endParaRPr>
                    </a:p>
                    <a:p>
                      <a:pPr marL="73025" algn="ctr">
                        <a:lnSpc>
                          <a:spcPts val="915"/>
                        </a:lnSpc>
                        <a:spcBef>
                          <a:spcPts val="5"/>
                        </a:spcBef>
                        <a:spcAft>
                          <a:spcPts val="0"/>
                        </a:spcAft>
                      </a:pPr>
                      <a:r>
                        <a:rPr lang="en-US" sz="1100">
                          <a:effectLst/>
                        </a:rPr>
                        <a:t>Tüm Birimler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rPr>
                        <a:t> </a:t>
                      </a:r>
                      <a:endParaRPr lang="tr-TR" sz="1800">
                        <a:effectLst/>
                      </a:endParaRPr>
                    </a:p>
                    <a:p>
                      <a:pPr marL="75565" algn="ctr"/>
                      <a:r>
                        <a:rPr lang="en-US" sz="1100">
                          <a:effectLst/>
                        </a:rPr>
                        <a:t> Ekim-Aralık 2022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49565241"/>
                  </a:ext>
                </a:extLst>
              </a:tr>
              <a:tr h="591038">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100">
                          <a:effectLst/>
                        </a:rPr>
                        <a:t> </a:t>
                      </a:r>
                      <a:endParaRPr lang="tr-TR" sz="1800">
                        <a:effectLst/>
                      </a:endParaRPr>
                    </a:p>
                    <a:p>
                      <a:pPr marL="58420" marR="45720" algn="ctr">
                        <a:spcAft>
                          <a:spcPts val="0"/>
                        </a:spcAft>
                      </a:pPr>
                      <a:r>
                        <a:rPr lang="en-US" sz="1100">
                          <a:effectLst/>
                        </a:rPr>
                        <a:t>KEP.2.6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100">
                          <a:effectLst/>
                        </a:rPr>
                        <a:t>Birim kalite sorumluları tarafından kurumun proje ve hedefleri hakkında personele sunum yapılması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endParaRPr>
                    </a:p>
                    <a:p>
                      <a:pPr marL="72390" algn="ctr">
                        <a:lnSpc>
                          <a:spcPts val="915"/>
                        </a:lnSpc>
                        <a:spcBef>
                          <a:spcPts val="460"/>
                        </a:spcBef>
                        <a:spcAft>
                          <a:spcPts val="0"/>
                        </a:spcAft>
                      </a:pPr>
                      <a:r>
                        <a:rPr lang="en-US" sz="1100" dirty="0">
                          <a:effectLst/>
                        </a:rPr>
                        <a:t>Merkez </a:t>
                      </a:r>
                      <a:r>
                        <a:rPr lang="en-US" sz="1100" dirty="0" err="1">
                          <a:effectLst/>
                        </a:rPr>
                        <a:t>ve</a:t>
                      </a:r>
                      <a:r>
                        <a:rPr lang="en-US" sz="1100" dirty="0">
                          <a:effectLst/>
                        </a:rPr>
                        <a:t> </a:t>
                      </a:r>
                      <a:r>
                        <a:rPr lang="en-US" sz="1100" dirty="0" err="1">
                          <a:effectLst/>
                        </a:rPr>
                        <a:t>Bölge</a:t>
                      </a:r>
                      <a:r>
                        <a:rPr lang="en-US" sz="1100" dirty="0">
                          <a:effectLst/>
                        </a:rPr>
                        <a:t> </a:t>
                      </a:r>
                      <a:r>
                        <a:rPr lang="en-US" sz="1100" dirty="0" err="1">
                          <a:effectLst/>
                        </a:rPr>
                        <a:t>Kalite</a:t>
                      </a:r>
                      <a:r>
                        <a:rPr lang="en-US" sz="1100" dirty="0">
                          <a:effectLst/>
                        </a:rPr>
                        <a:t> </a:t>
                      </a:r>
                      <a:r>
                        <a:rPr lang="en-US" sz="1100" dirty="0" err="1">
                          <a:effectLst/>
                        </a:rPr>
                        <a:t>Koordinatörlükleri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100">
                          <a:effectLst/>
                        </a:rPr>
                        <a:t> </a:t>
                      </a:r>
                      <a:endParaRPr lang="tr-TR" sz="1800">
                        <a:effectLst/>
                      </a:endParaRPr>
                    </a:p>
                    <a:p>
                      <a:pPr marL="73025" algn="ctr">
                        <a:lnSpc>
                          <a:spcPts val="915"/>
                        </a:lnSpc>
                        <a:spcBef>
                          <a:spcPts val="5"/>
                        </a:spcBef>
                        <a:spcAft>
                          <a:spcPts val="0"/>
                        </a:spcAft>
                      </a:pPr>
                      <a:r>
                        <a:rPr lang="en-US" sz="1100">
                          <a:effectLst/>
                        </a:rPr>
                        <a:t>Tüm Birimler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rPr>
                        <a:t>      </a:t>
                      </a:r>
                      <a:endParaRPr lang="tr-TR" sz="1800">
                        <a:effectLst/>
                      </a:endParaRPr>
                    </a:p>
                    <a:p>
                      <a:pPr marL="75565" algn="ctr"/>
                      <a:r>
                        <a:rPr lang="en-US" sz="1100">
                          <a:effectLst/>
                        </a:rPr>
                        <a:t> Kasım 2022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78498286"/>
                  </a:ext>
                </a:extLst>
              </a:tr>
              <a:tr h="593021">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100">
                          <a:effectLst/>
                        </a:rPr>
                        <a:t> </a:t>
                      </a:r>
                      <a:endParaRPr lang="tr-TR" sz="1800">
                        <a:effectLst/>
                      </a:endParaRPr>
                    </a:p>
                    <a:p>
                      <a:pPr marL="58420" marR="45720" algn="ctr">
                        <a:spcAft>
                          <a:spcPts val="0"/>
                        </a:spcAft>
                      </a:pPr>
                      <a:r>
                        <a:rPr lang="en-US" sz="1100">
                          <a:effectLst/>
                        </a:rPr>
                        <a:t>KEP.2.7</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158750" algn="ctr">
                        <a:spcBef>
                          <a:spcPts val="460"/>
                        </a:spcBef>
                        <a:spcAft>
                          <a:spcPts val="0"/>
                        </a:spcAft>
                      </a:pPr>
                      <a:r>
                        <a:rPr lang="en-US" sz="1100">
                          <a:effectLst/>
                        </a:rPr>
                        <a:t>   Stratejik planda yer alan amaç ve hedeflerin gerçekleşme oranı ve değerlendirilmesi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endParaRPr>
                    </a:p>
                    <a:p>
                      <a:pPr marL="72390" algn="ctr">
                        <a:lnSpc>
                          <a:spcPts val="915"/>
                        </a:lnSpc>
                        <a:spcBef>
                          <a:spcPts val="460"/>
                        </a:spcBef>
                        <a:spcAft>
                          <a:spcPts val="0"/>
                        </a:spcAft>
                      </a:pPr>
                      <a:r>
                        <a:rPr lang="en-US" sz="1100" dirty="0">
                          <a:effectLst/>
                        </a:rPr>
                        <a:t>Merkez </a:t>
                      </a:r>
                      <a:r>
                        <a:rPr lang="en-US" sz="1100" dirty="0" err="1">
                          <a:effectLst/>
                        </a:rPr>
                        <a:t>ve</a:t>
                      </a:r>
                      <a:r>
                        <a:rPr lang="en-US" sz="1100" dirty="0">
                          <a:effectLst/>
                        </a:rPr>
                        <a:t> </a:t>
                      </a:r>
                      <a:r>
                        <a:rPr lang="en-US" sz="1100" dirty="0" err="1">
                          <a:effectLst/>
                        </a:rPr>
                        <a:t>Bölge</a:t>
                      </a:r>
                      <a:r>
                        <a:rPr lang="en-US" sz="1100" dirty="0">
                          <a:effectLst/>
                        </a:rPr>
                        <a:t> </a:t>
                      </a:r>
                      <a:r>
                        <a:rPr lang="en-US" sz="1100" dirty="0" err="1">
                          <a:effectLst/>
                        </a:rPr>
                        <a:t>Kalite</a:t>
                      </a:r>
                      <a:r>
                        <a:rPr lang="en-US" sz="1100" dirty="0">
                          <a:effectLst/>
                        </a:rPr>
                        <a:t> </a:t>
                      </a:r>
                      <a:r>
                        <a:rPr lang="en-US" sz="1100" dirty="0" err="1">
                          <a:effectLst/>
                        </a:rPr>
                        <a:t>Koordinatörlükleri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100">
                          <a:effectLst/>
                        </a:rPr>
                        <a:t> </a:t>
                      </a:r>
                      <a:endParaRPr lang="tr-TR" sz="1800">
                        <a:effectLst/>
                      </a:endParaRPr>
                    </a:p>
                    <a:p>
                      <a:pPr marL="73025" algn="ctr">
                        <a:lnSpc>
                          <a:spcPts val="915"/>
                        </a:lnSpc>
                        <a:spcBef>
                          <a:spcPts val="5"/>
                        </a:spcBef>
                        <a:spcAft>
                          <a:spcPts val="0"/>
                        </a:spcAft>
                      </a:pPr>
                      <a:r>
                        <a:rPr lang="en-US" sz="1100">
                          <a:effectLst/>
                        </a:rPr>
                        <a:t>Tüm Birimler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rPr>
                        <a:t> </a:t>
                      </a:r>
                      <a:endParaRPr lang="tr-TR" sz="1800">
                        <a:effectLst/>
                      </a:endParaRPr>
                    </a:p>
                    <a:p>
                      <a:pPr marL="75565" algn="ctr"/>
                      <a:r>
                        <a:rPr lang="en-US" sz="1100">
                          <a:effectLst/>
                        </a:rPr>
                        <a:t> Aralık 2022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92710718"/>
                  </a:ext>
                </a:extLst>
              </a:tr>
              <a:tr h="670373">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100">
                          <a:effectLst/>
                        </a:rPr>
                        <a:t> </a:t>
                      </a:r>
                      <a:endParaRPr lang="tr-TR" sz="1800">
                        <a:effectLst/>
                      </a:endParaRPr>
                    </a:p>
                    <a:p>
                      <a:pPr marL="58420" marR="45720" algn="ctr">
                        <a:spcAft>
                          <a:spcPts val="0"/>
                        </a:spcAft>
                      </a:pPr>
                      <a:r>
                        <a:rPr lang="en-US" sz="1100">
                          <a:effectLst/>
                        </a:rPr>
                        <a:t>KEP.2.8</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100">
                          <a:effectLst/>
                        </a:rPr>
                        <a:t>Birim Arşivlerinin Fiziki Arşiv Standartlarına uygun hale getirilmesi</a:t>
                      </a:r>
                      <a:endParaRPr lang="tr-TR" sz="1800">
                        <a:effectLst/>
                      </a:endParaRPr>
                    </a:p>
                    <a:p>
                      <a:pPr marR="158750" algn="ctr">
                        <a:spcBef>
                          <a:spcPts val="460"/>
                        </a:spcBef>
                        <a:spcAft>
                          <a:spcPts val="0"/>
                        </a:spcAft>
                      </a:pPr>
                      <a:r>
                        <a:rPr lang="en-US" sz="1100">
                          <a:effectLst/>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endParaRPr>
                    </a:p>
                    <a:p>
                      <a:pPr marL="72390" algn="ctr">
                        <a:lnSpc>
                          <a:spcPts val="915"/>
                        </a:lnSpc>
                        <a:spcBef>
                          <a:spcPts val="460"/>
                        </a:spcBef>
                        <a:spcAft>
                          <a:spcPts val="0"/>
                        </a:spcAft>
                      </a:pPr>
                      <a:r>
                        <a:rPr lang="en-US" sz="1100" dirty="0">
                          <a:effectLst/>
                        </a:rPr>
                        <a:t>Merkez </a:t>
                      </a:r>
                      <a:r>
                        <a:rPr lang="en-US" sz="1100" dirty="0" err="1">
                          <a:effectLst/>
                        </a:rPr>
                        <a:t>ve</a:t>
                      </a:r>
                      <a:r>
                        <a:rPr lang="en-US" sz="1100" dirty="0">
                          <a:effectLst/>
                        </a:rPr>
                        <a:t> </a:t>
                      </a:r>
                      <a:r>
                        <a:rPr lang="en-US" sz="1100" dirty="0" err="1">
                          <a:effectLst/>
                        </a:rPr>
                        <a:t>Bölge</a:t>
                      </a:r>
                      <a:r>
                        <a:rPr lang="en-US" sz="1100" dirty="0">
                          <a:effectLst/>
                        </a:rPr>
                        <a:t> </a:t>
                      </a:r>
                      <a:r>
                        <a:rPr lang="en-US" sz="1100" dirty="0" err="1">
                          <a:effectLst/>
                        </a:rPr>
                        <a:t>Kalite</a:t>
                      </a:r>
                      <a:r>
                        <a:rPr lang="en-US" sz="1100" dirty="0">
                          <a:effectLst/>
                        </a:rPr>
                        <a:t> </a:t>
                      </a:r>
                      <a:r>
                        <a:rPr lang="en-US" sz="1100" dirty="0" err="1">
                          <a:effectLst/>
                        </a:rPr>
                        <a:t>Koordinatörlükleri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100">
                          <a:effectLst/>
                        </a:rPr>
                        <a:t> </a:t>
                      </a:r>
                      <a:endParaRPr lang="tr-TR" sz="1800">
                        <a:effectLst/>
                      </a:endParaRPr>
                    </a:p>
                    <a:p>
                      <a:pPr marL="73025" algn="ctr">
                        <a:lnSpc>
                          <a:spcPts val="915"/>
                        </a:lnSpc>
                        <a:spcBef>
                          <a:spcPts val="5"/>
                        </a:spcBef>
                        <a:spcAft>
                          <a:spcPts val="0"/>
                        </a:spcAft>
                      </a:pPr>
                      <a:r>
                        <a:rPr lang="en-US" sz="1100">
                          <a:effectLst/>
                        </a:rPr>
                        <a:t>Tüm Birimler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dirty="0">
                          <a:effectLst/>
                        </a:rPr>
                        <a:t> </a:t>
                      </a:r>
                      <a:endParaRPr lang="tr-TR" sz="1800" dirty="0">
                        <a:effectLst/>
                      </a:endParaRPr>
                    </a:p>
                    <a:p>
                      <a:pPr marL="75565" algn="ctr"/>
                      <a:r>
                        <a:rPr lang="en-US" sz="1100" dirty="0">
                          <a:effectLst/>
                        </a:rPr>
                        <a:t>  </a:t>
                      </a:r>
                      <a:r>
                        <a:rPr lang="en-US" sz="1100" dirty="0" err="1">
                          <a:effectLst/>
                        </a:rPr>
                        <a:t>Ekim-Aralık</a:t>
                      </a:r>
                      <a:r>
                        <a:rPr lang="en-US" sz="1100" dirty="0">
                          <a:effectLst/>
                        </a:rPr>
                        <a:t> 2022</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17607264"/>
                  </a:ext>
                </a:extLst>
              </a:tr>
            </a:tbl>
          </a:graphicData>
        </a:graphic>
      </p:graphicFrame>
    </p:spTree>
    <p:extLst>
      <p:ext uri="{BB962C8B-B14F-4D97-AF65-F5344CB8AC3E}">
        <p14:creationId xmlns:p14="http://schemas.microsoft.com/office/powerpoint/2010/main" val="208083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3" name="Tablo 2">
            <a:extLst>
              <a:ext uri="{FF2B5EF4-FFF2-40B4-BE49-F238E27FC236}">
                <a16:creationId xmlns:a16="http://schemas.microsoft.com/office/drawing/2014/main" id="{C617D25A-3539-4872-973B-DF21C9F6D8EB}"/>
              </a:ext>
            </a:extLst>
          </p:cNvPr>
          <p:cNvGraphicFramePr>
            <a:graphicFrameLocks noGrp="1"/>
          </p:cNvGraphicFramePr>
          <p:nvPr>
            <p:extLst>
              <p:ext uri="{D42A27DB-BD31-4B8C-83A1-F6EECF244321}">
                <p14:modId xmlns:p14="http://schemas.microsoft.com/office/powerpoint/2010/main" val="2696454196"/>
              </p:ext>
            </p:extLst>
          </p:nvPr>
        </p:nvGraphicFramePr>
        <p:xfrm>
          <a:off x="435836" y="997595"/>
          <a:ext cx="11291565" cy="5005569"/>
        </p:xfrm>
        <a:graphic>
          <a:graphicData uri="http://schemas.openxmlformats.org/drawingml/2006/table">
            <a:tbl>
              <a:tblPr firstRow="1" firstCol="1" lastRow="1" lastCol="1" bandRow="1" bandCol="1">
                <a:tableStyleId>{5C22544A-7EE6-4342-B048-85BDC9FD1C3A}</a:tableStyleId>
              </a:tblPr>
              <a:tblGrid>
                <a:gridCol w="456556">
                  <a:extLst>
                    <a:ext uri="{9D8B030D-6E8A-4147-A177-3AD203B41FA5}">
                      <a16:colId xmlns:a16="http://schemas.microsoft.com/office/drawing/2014/main" val="1306696"/>
                    </a:ext>
                  </a:extLst>
                </a:gridCol>
                <a:gridCol w="1453359">
                  <a:extLst>
                    <a:ext uri="{9D8B030D-6E8A-4147-A177-3AD203B41FA5}">
                      <a16:colId xmlns:a16="http://schemas.microsoft.com/office/drawing/2014/main" val="2459105371"/>
                    </a:ext>
                  </a:extLst>
                </a:gridCol>
                <a:gridCol w="2430435">
                  <a:extLst>
                    <a:ext uri="{9D8B030D-6E8A-4147-A177-3AD203B41FA5}">
                      <a16:colId xmlns:a16="http://schemas.microsoft.com/office/drawing/2014/main" val="4193937031"/>
                    </a:ext>
                  </a:extLst>
                </a:gridCol>
                <a:gridCol w="3338004">
                  <a:extLst>
                    <a:ext uri="{9D8B030D-6E8A-4147-A177-3AD203B41FA5}">
                      <a16:colId xmlns:a16="http://schemas.microsoft.com/office/drawing/2014/main" val="3212768102"/>
                    </a:ext>
                  </a:extLst>
                </a:gridCol>
                <a:gridCol w="1597981">
                  <a:extLst>
                    <a:ext uri="{9D8B030D-6E8A-4147-A177-3AD203B41FA5}">
                      <a16:colId xmlns:a16="http://schemas.microsoft.com/office/drawing/2014/main" val="82831000"/>
                    </a:ext>
                  </a:extLst>
                </a:gridCol>
                <a:gridCol w="1088707">
                  <a:extLst>
                    <a:ext uri="{9D8B030D-6E8A-4147-A177-3AD203B41FA5}">
                      <a16:colId xmlns:a16="http://schemas.microsoft.com/office/drawing/2014/main" val="1120262635"/>
                    </a:ext>
                  </a:extLst>
                </a:gridCol>
                <a:gridCol w="926523">
                  <a:extLst>
                    <a:ext uri="{9D8B030D-6E8A-4147-A177-3AD203B41FA5}">
                      <a16:colId xmlns:a16="http://schemas.microsoft.com/office/drawing/2014/main" val="1496257294"/>
                    </a:ext>
                  </a:extLst>
                </a:gridCol>
              </a:tblGrid>
              <a:tr h="559268">
                <a:tc rowSpan="8">
                  <a:txBody>
                    <a:bodyPr/>
                    <a:lstStyle/>
                    <a:p>
                      <a:pPr algn="ctr">
                        <a:spcBef>
                          <a:spcPts val="15"/>
                        </a:spcBef>
                      </a:pPr>
                      <a:r>
                        <a:rPr lang="en-US" sz="1200">
                          <a:effectLst/>
                        </a:rPr>
                        <a:t> </a:t>
                      </a:r>
                      <a:endParaRPr lang="tr-TR" sz="2000">
                        <a:effectLst/>
                      </a:endParaRPr>
                    </a:p>
                    <a:p>
                      <a:pPr marL="890905" marR="890905" algn="ctr">
                        <a:spcAft>
                          <a:spcPts val="0"/>
                        </a:spcAft>
                      </a:pPr>
                      <a:r>
                        <a:rPr lang="en-US" sz="1200">
                          <a:effectLst/>
                        </a:rPr>
                        <a:t>KEP.3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8">
                  <a:txBody>
                    <a:bodyPr/>
                    <a:lstStyle/>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Ölçme, Analiz ve Değerlendirme</a:t>
                      </a:r>
                      <a:endParaRPr lang="tr-TR" sz="2000">
                        <a:effectLst/>
                      </a:endParaRPr>
                    </a:p>
                    <a:p>
                      <a:pPr marL="68580" algn="ctr"/>
                      <a:r>
                        <a:rPr lang="en-US" sz="1200">
                          <a:effectLst/>
                        </a:rPr>
                        <a:t>(Anketler;Vatandaş ve çalışan memnuniyet, ALO 181 vb.)</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45720" algn="ctr">
                        <a:spcBef>
                          <a:spcPts val="435"/>
                        </a:spcBef>
                        <a:spcAft>
                          <a:spcPts val="0"/>
                        </a:spcAft>
                      </a:pPr>
                      <a:r>
                        <a:rPr lang="en-US" sz="1200">
                          <a:effectLst/>
                        </a:rPr>
                        <a:t>    KEP.3.1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Bölge Müdürlüklerinde çalışan memnuniyet anketlerinin yapılması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err="1">
                          <a:effectLst/>
                        </a:rPr>
                        <a:t>Bölge</a:t>
                      </a:r>
                      <a:r>
                        <a:rPr lang="en-US" sz="1200" dirty="0">
                          <a:effectLst/>
                        </a:rPr>
                        <a:t> </a:t>
                      </a:r>
                      <a:r>
                        <a:rPr lang="en-US" sz="1200" dirty="0" err="1">
                          <a:effectLst/>
                        </a:rPr>
                        <a:t>Kalite</a:t>
                      </a:r>
                      <a:endParaRPr lang="tr-TR" sz="2000" dirty="0">
                        <a:effectLst/>
                      </a:endParaRPr>
                    </a:p>
                    <a:p>
                      <a:pPr marL="72390" algn="ctr"/>
                      <a:r>
                        <a:rPr lang="en-US" sz="1200" dirty="0" err="1">
                          <a:effectLst/>
                        </a:rPr>
                        <a:t>Koordinatörlükleri</a:t>
                      </a:r>
                      <a:r>
                        <a:rPr lang="en-US" sz="1200" dirty="0">
                          <a:effectLst/>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algn="ctr"/>
                      <a:r>
                        <a:rPr lang="en-US" sz="1200">
                          <a:effectLst/>
                        </a:rPr>
                        <a:t>   Bölge Müd.</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a:t>
                      </a:r>
                      <a:endParaRPr lang="tr-TR" sz="2000">
                        <a:effectLst/>
                      </a:endParaRPr>
                    </a:p>
                    <a:p>
                      <a:pPr marL="75565" algn="ctr"/>
                      <a:r>
                        <a:rPr lang="en-US" sz="1200">
                          <a:effectLst/>
                        </a:rPr>
                        <a:t>Nisan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77916811"/>
                  </a:ext>
                </a:extLst>
              </a:tr>
              <a:tr h="658554">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200">
                          <a:effectLst/>
                        </a:rPr>
                        <a:t> </a:t>
                      </a:r>
                      <a:endParaRPr lang="tr-TR" sz="2000">
                        <a:effectLst/>
                      </a:endParaRPr>
                    </a:p>
                    <a:p>
                      <a:pPr marL="58420" marR="45720" algn="ctr">
                        <a:spcBef>
                          <a:spcPts val="5"/>
                        </a:spcBef>
                        <a:spcAft>
                          <a:spcPts val="0"/>
                        </a:spcAft>
                      </a:pPr>
                      <a:r>
                        <a:rPr lang="en-US" sz="1200">
                          <a:effectLst/>
                        </a:rPr>
                        <a:t>KEP.3.2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158750" algn="ctr">
                        <a:spcBef>
                          <a:spcPts val="460"/>
                        </a:spcBef>
                        <a:spcAft>
                          <a:spcPts val="0"/>
                        </a:spcAft>
                      </a:pPr>
                      <a:r>
                        <a:rPr lang="en-US" sz="1200">
                          <a:effectLst/>
                        </a:rPr>
                        <a:t>   Anket Sonuçlarının Kalite Koordinatörlüğüne rapor edilmesi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
                        </a:spcBef>
                      </a:pPr>
                      <a:r>
                        <a:rPr lang="en-US" sz="1200">
                          <a:effectLst/>
                        </a:rPr>
                        <a:t>   Bölge Kalite</a:t>
                      </a:r>
                      <a:endParaRPr lang="tr-TR" sz="2000">
                        <a:effectLst/>
                      </a:endParaRPr>
                    </a:p>
                    <a:p>
                      <a:pPr marL="72390" algn="ctr"/>
                      <a:r>
                        <a:rPr lang="en-US" sz="1200">
                          <a:effectLst/>
                        </a:rPr>
                        <a:t>Koordinatörlükleri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200">
                          <a:effectLst/>
                        </a:rPr>
                        <a:t>Kalite</a:t>
                      </a:r>
                      <a:endParaRPr lang="tr-TR" sz="2000">
                        <a:effectLst/>
                      </a:endParaRPr>
                    </a:p>
                    <a:p>
                      <a:pPr marL="73025" algn="ctr"/>
                      <a:r>
                        <a:rPr lang="en-US" sz="1200">
                          <a:effectLst/>
                        </a:rPr>
                        <a:t>Koordinatörlüğü</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a:t>
                      </a:r>
                      <a:endParaRPr lang="tr-TR" sz="2000">
                        <a:effectLst/>
                      </a:endParaRPr>
                    </a:p>
                    <a:p>
                      <a:pPr marL="75565" algn="ctr"/>
                      <a:r>
                        <a:rPr lang="en-US" sz="1200">
                          <a:effectLst/>
                        </a:rPr>
                        <a:t>Nisan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46958769"/>
                  </a:ext>
                </a:extLst>
              </a:tr>
              <a:tr h="511511">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a:effectLst/>
                        </a:rPr>
                        <a:t>KEP.3.3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Müşteri ve çalışan memnuniyet anketlerinin yapılması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err="1">
                          <a:effectLst/>
                        </a:rPr>
                        <a:t>Kalite</a:t>
                      </a:r>
                      <a:endParaRPr lang="tr-TR" sz="2000" dirty="0">
                        <a:effectLst/>
                      </a:endParaRPr>
                    </a:p>
                    <a:p>
                      <a:pPr marL="72390" algn="ctr">
                        <a:lnSpc>
                          <a:spcPts val="815"/>
                        </a:lnSpc>
                      </a:pP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endParaRPr lang="tr-TR" sz="1200" dirty="0">
                        <a:effectLst/>
                      </a:endParaRPr>
                    </a:p>
                    <a:p>
                      <a:pPr marL="73025" algn="ctr">
                        <a:lnSpc>
                          <a:spcPts val="815"/>
                        </a:lnSpc>
                      </a:pPr>
                      <a:r>
                        <a:rPr lang="en-US" sz="1200" dirty="0" err="1">
                          <a:effectLst/>
                        </a:rPr>
                        <a:t>Tapu</a:t>
                      </a:r>
                      <a:r>
                        <a:rPr lang="en-US" sz="1200" dirty="0">
                          <a:effectLst/>
                        </a:rPr>
                        <a:t> Dai., </a:t>
                      </a:r>
                      <a:endParaRPr lang="tr-TR" sz="1200" dirty="0">
                        <a:effectLst/>
                      </a:endParaRPr>
                    </a:p>
                    <a:p>
                      <a:pPr marL="73025" algn="ctr">
                        <a:lnSpc>
                          <a:spcPts val="815"/>
                        </a:lnSpc>
                      </a:pPr>
                      <a:r>
                        <a:rPr lang="en-US" sz="1200" dirty="0">
                          <a:effectLst/>
                        </a:rPr>
                        <a:t>Kad. </a:t>
                      </a:r>
                      <a:r>
                        <a:rPr lang="en-US" sz="1200" dirty="0" err="1">
                          <a:effectLst/>
                        </a:rPr>
                        <a:t>Dai.,Bilgi</a:t>
                      </a:r>
                      <a:r>
                        <a:rPr lang="en-US" sz="1200" dirty="0">
                          <a:effectLst/>
                        </a:rPr>
                        <a:t> Tek. Dai.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a:t>
                      </a:r>
                      <a:endParaRPr lang="tr-TR" sz="2000">
                        <a:effectLst/>
                      </a:endParaRPr>
                    </a:p>
                    <a:p>
                      <a:pPr marL="75565" algn="ctr"/>
                      <a:r>
                        <a:rPr lang="en-US" sz="1200">
                          <a:effectLst/>
                        </a:rPr>
                        <a:t>Nisan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21774277"/>
                  </a:ext>
                </a:extLst>
              </a:tr>
              <a:tr h="606147">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a:effectLst/>
                        </a:rPr>
                        <a:t>KEP.3.4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Anketlerin analiz edilmesi ve raporlaştırılması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err="1">
                          <a:effectLst/>
                        </a:rPr>
                        <a:t>Kalite</a:t>
                      </a:r>
                      <a:endParaRPr lang="tr-TR" sz="2000" dirty="0">
                        <a:effectLst/>
                      </a:endParaRPr>
                    </a:p>
                    <a:p>
                      <a:pPr marL="72390" algn="ctr">
                        <a:lnSpc>
                          <a:spcPts val="915"/>
                        </a:lnSpc>
                        <a:spcBef>
                          <a:spcPts val="5"/>
                        </a:spcBef>
                        <a:spcAft>
                          <a:spcPts val="0"/>
                        </a:spcAft>
                      </a:pP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dirty="0">
                          <a:effectLst/>
                        </a:rPr>
                        <a:t> </a:t>
                      </a:r>
                      <a:endParaRPr lang="tr-TR" sz="1200" dirty="0">
                        <a:effectLst/>
                      </a:endParaRPr>
                    </a:p>
                    <a:p>
                      <a:pPr marL="73025" algn="ctr">
                        <a:lnSpc>
                          <a:spcPts val="815"/>
                        </a:lnSpc>
                      </a:pPr>
                      <a:endParaRPr lang="tr-TR" sz="2000" dirty="0">
                        <a:effectLst/>
                      </a:endParaRPr>
                    </a:p>
                    <a:p>
                      <a:pPr marL="73025" algn="ctr">
                        <a:lnSpc>
                          <a:spcPts val="815"/>
                        </a:lnSpc>
                      </a:pPr>
                      <a:r>
                        <a:rPr lang="en-US" sz="1200" dirty="0" err="1">
                          <a:effectLst/>
                        </a:rPr>
                        <a:t>Tapu</a:t>
                      </a:r>
                      <a:r>
                        <a:rPr lang="en-US" sz="1200" dirty="0">
                          <a:effectLst/>
                        </a:rPr>
                        <a:t> Dai., Kad. Dai.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a:t>
                      </a:r>
                      <a:endParaRPr lang="tr-TR" sz="2000">
                        <a:effectLst/>
                      </a:endParaRPr>
                    </a:p>
                    <a:p>
                      <a:pPr marL="75565" algn="ctr"/>
                      <a:r>
                        <a:rPr lang="en-US" sz="1200">
                          <a:effectLst/>
                        </a:rPr>
                        <a:t>Mayıs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54551194"/>
                  </a:ext>
                </a:extLst>
              </a:tr>
              <a:tr h="711339">
                <a:tc vMerge="1">
                  <a:txBody>
                    <a:bodyPr/>
                    <a:lstStyle/>
                    <a:p>
                      <a:endParaRPr lang="tr-TR"/>
                    </a:p>
                  </a:txBody>
                  <a:tcPr/>
                </a:tc>
                <a:tc vMerge="1">
                  <a:txBody>
                    <a:bodyPr/>
                    <a:lstStyle/>
                    <a:p>
                      <a:endParaRPr lang="tr-TR"/>
                    </a:p>
                  </a:txBody>
                  <a:tcPr/>
                </a:tc>
                <a:tc>
                  <a:txBody>
                    <a:bodyPr/>
                    <a:lstStyle/>
                    <a:p>
                      <a:pPr marR="45720" algn="ctr">
                        <a:spcBef>
                          <a:spcPts val="460"/>
                        </a:spcBef>
                        <a:spcAft>
                          <a:spcPts val="0"/>
                        </a:spcAft>
                      </a:pPr>
                      <a:r>
                        <a:rPr lang="en-US" sz="1200">
                          <a:effectLst/>
                        </a:rPr>
                        <a:t>    KEP.3.5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158750" algn="ctr">
                        <a:spcBef>
                          <a:spcPts val="460"/>
                        </a:spcBef>
                        <a:spcAft>
                          <a:spcPts val="0"/>
                        </a:spcAft>
                      </a:pPr>
                      <a:r>
                        <a:rPr lang="en-US" sz="1200">
                          <a:effectLst/>
                        </a:rPr>
                        <a:t>   Anket sonuçlarının ve analizlerin Kalite Kurulu tarafından değerlendirilmesi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ts val="915"/>
                        </a:lnSpc>
                        <a:spcBef>
                          <a:spcPts val="5"/>
                        </a:spcBef>
                      </a:pPr>
                      <a:r>
                        <a:rPr lang="en-US" sz="1200" dirty="0">
                          <a:effectLst/>
                        </a:rPr>
                        <a:t>   </a:t>
                      </a:r>
                      <a:endParaRPr lang="tr-TR" sz="1200" dirty="0">
                        <a:effectLst/>
                      </a:endParaRPr>
                    </a:p>
                    <a:p>
                      <a:pPr algn="ctr">
                        <a:lnSpc>
                          <a:spcPts val="915"/>
                        </a:lnSpc>
                        <a:spcBef>
                          <a:spcPts val="5"/>
                        </a:spcBef>
                      </a:pPr>
                      <a:r>
                        <a:rPr lang="en-US" sz="1200" dirty="0" err="1">
                          <a:effectLst/>
                        </a:rPr>
                        <a:t>Kalite</a:t>
                      </a:r>
                      <a:endParaRPr lang="tr-TR" sz="2000" dirty="0">
                        <a:effectLst/>
                      </a:endParaRPr>
                    </a:p>
                    <a:p>
                      <a:pPr marL="72390" algn="ctr">
                        <a:lnSpc>
                          <a:spcPts val="915"/>
                        </a:lnSpc>
                        <a:spcBef>
                          <a:spcPts val="5"/>
                        </a:spcBef>
                        <a:spcAft>
                          <a:spcPts val="0"/>
                        </a:spcAft>
                      </a:pP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5565" algn="ctr">
                        <a:lnSpc>
                          <a:spcPts val="915"/>
                        </a:lnSpc>
                      </a:pPr>
                      <a:r>
                        <a:rPr lang="en-US" sz="1200">
                          <a:effectLst/>
                        </a:rPr>
                        <a:t>Kalite Kurulu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a:t>
                      </a:r>
                      <a:endParaRPr lang="tr-TR" sz="2000">
                        <a:effectLst/>
                      </a:endParaRPr>
                    </a:p>
                    <a:p>
                      <a:pPr marL="75565" algn="ctr">
                        <a:lnSpc>
                          <a:spcPts val="915"/>
                        </a:lnSpc>
                      </a:pPr>
                      <a:r>
                        <a:rPr lang="en-US" sz="1200">
                          <a:effectLst/>
                        </a:rPr>
                        <a:t>Haziran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36166808"/>
                  </a:ext>
                </a:extLst>
              </a:tr>
              <a:tr h="686203">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a:effectLst/>
                        </a:rPr>
                        <a:t> </a:t>
                      </a:r>
                      <a:endParaRPr lang="tr-TR" sz="2000">
                        <a:effectLst/>
                      </a:endParaRPr>
                    </a:p>
                    <a:p>
                      <a:pPr marL="58420" marR="45720" algn="ctr">
                        <a:spcAft>
                          <a:spcPts val="0"/>
                        </a:spcAft>
                      </a:pPr>
                      <a:r>
                        <a:rPr lang="en-US" sz="1200">
                          <a:effectLst/>
                        </a:rPr>
                        <a:t>KEP.3.6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Anket sonuçlarının, analizlerin ve değerlendirmelerin Genel Müdüre rapor olarak sunulması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pPr>
                      <a:r>
                        <a:rPr lang="en-US" sz="1200">
                          <a:effectLst/>
                        </a:rPr>
                        <a:t> </a:t>
                      </a:r>
                      <a:endParaRPr lang="tr-TR" sz="2000">
                        <a:effectLst/>
                      </a:endParaRPr>
                    </a:p>
                    <a:p>
                      <a:pPr marL="72390" algn="ctr">
                        <a:lnSpc>
                          <a:spcPts val="915"/>
                        </a:lnSpc>
                      </a:pPr>
                      <a:r>
                        <a:rPr lang="en-US" sz="1200">
                          <a:effectLst/>
                        </a:rPr>
                        <a:t>Kalite</a:t>
                      </a:r>
                      <a:endParaRPr lang="tr-TR" sz="2000">
                        <a:effectLst/>
                      </a:endParaRPr>
                    </a:p>
                    <a:p>
                      <a:pPr marL="72390" algn="ctr">
                        <a:lnSpc>
                          <a:spcPts val="815"/>
                        </a:lnSpc>
                      </a:pPr>
                      <a:r>
                        <a:rPr lang="en-US" sz="1200">
                          <a:effectLst/>
                        </a:rPr>
                        <a:t>Koordinatörlüğü</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a:effectLst/>
                        </a:rPr>
                        <a:t> </a:t>
                      </a:r>
                      <a:endParaRPr lang="tr-TR" sz="2000">
                        <a:effectLst/>
                      </a:endParaRPr>
                    </a:p>
                    <a:p>
                      <a:pPr marL="73025" algn="ctr">
                        <a:lnSpc>
                          <a:spcPts val="815"/>
                        </a:lnSpc>
                      </a:pPr>
                      <a:r>
                        <a:rPr lang="en-US" sz="1200">
                          <a:effectLst/>
                        </a:rPr>
                        <a:t>Kalite Kurulu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a:t>
                      </a:r>
                      <a:endParaRPr lang="tr-TR" sz="2000">
                        <a:effectLst/>
                      </a:endParaRPr>
                    </a:p>
                    <a:p>
                      <a:pPr marL="75565" algn="ctr"/>
                      <a:r>
                        <a:rPr lang="en-US" sz="1200">
                          <a:effectLst/>
                        </a:rPr>
                        <a:t>Haziran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27366716"/>
                  </a:ext>
                </a:extLst>
              </a:tr>
              <a:tr h="537903">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a:effectLst/>
                        </a:rPr>
                        <a:t> </a:t>
                      </a:r>
                      <a:endParaRPr lang="tr-TR" sz="2000">
                        <a:effectLst/>
                      </a:endParaRPr>
                    </a:p>
                    <a:p>
                      <a:pPr marL="58420" marR="45720" algn="ctr">
                        <a:spcAft>
                          <a:spcPts val="0"/>
                        </a:spcAft>
                      </a:pPr>
                      <a:r>
                        <a:rPr lang="en-US" sz="1200">
                          <a:effectLst/>
                        </a:rPr>
                        <a:t>KEP.3.7</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Anketlerin sonuçları doğrultusunda bir bildiri hazırlanması ve tüm personele tebliğ edilmesi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200">
                          <a:effectLst/>
                        </a:rPr>
                        <a:t>Kalite</a:t>
                      </a:r>
                      <a:endParaRPr lang="tr-TR" sz="2000">
                        <a:effectLst/>
                      </a:endParaRPr>
                    </a:p>
                    <a:p>
                      <a:pPr marL="72390" algn="ctr">
                        <a:lnSpc>
                          <a:spcPts val="915"/>
                        </a:lnSpc>
                        <a:spcBef>
                          <a:spcPts val="5"/>
                        </a:spcBef>
                        <a:spcAft>
                          <a:spcPts val="0"/>
                        </a:spcAft>
                      </a:pPr>
                      <a:r>
                        <a:rPr lang="en-US" sz="1200">
                          <a:effectLst/>
                        </a:rPr>
                        <a:t>Koordinatörlüğü</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Hizmet</a:t>
                      </a:r>
                      <a:r>
                        <a:rPr lang="en-US" sz="1200" dirty="0">
                          <a:effectLst/>
                        </a:rPr>
                        <a:t> </a:t>
                      </a:r>
                      <a:r>
                        <a:rPr lang="en-US" sz="1200" dirty="0" err="1">
                          <a:effectLst/>
                        </a:rPr>
                        <a:t>Birimleri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a:t>
                      </a:r>
                      <a:endParaRPr lang="tr-TR" sz="2000">
                        <a:effectLst/>
                      </a:endParaRPr>
                    </a:p>
                    <a:p>
                      <a:pPr marL="75565" algn="ctr"/>
                      <a:r>
                        <a:rPr lang="en-US" sz="1200">
                          <a:effectLst/>
                        </a:rPr>
                        <a:t>Temmuz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23429511"/>
                  </a:ext>
                </a:extLst>
              </a:tr>
              <a:tr h="723907">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a:effectLst/>
                        </a:rPr>
                        <a:t> </a:t>
                      </a:r>
                      <a:endParaRPr lang="tr-TR" sz="2000">
                        <a:effectLst/>
                      </a:endParaRPr>
                    </a:p>
                    <a:p>
                      <a:pPr marL="58420" marR="45720" algn="ctr">
                        <a:spcAft>
                          <a:spcPts val="0"/>
                        </a:spcAft>
                      </a:pPr>
                      <a:r>
                        <a:rPr lang="en-US" sz="1200">
                          <a:effectLst/>
                        </a:rPr>
                        <a:t>KEP.3.8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Anketler kapsamında personelden gelen öneri, şikayet ve taleplerin değerlendirilerek  eyleme geçilmesi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200" dirty="0">
                        <a:effectLst/>
                      </a:endParaRPr>
                    </a:p>
                    <a:p>
                      <a:pPr marL="72390" algn="ctr">
                        <a:lnSpc>
                          <a:spcPts val="915"/>
                        </a:lnSpc>
                        <a:spcBef>
                          <a:spcPts val="460"/>
                        </a:spcBef>
                        <a:spcAft>
                          <a:spcPts val="0"/>
                        </a:spcAft>
                      </a:pPr>
                      <a:r>
                        <a:rPr lang="en-US" sz="1200" dirty="0" err="1">
                          <a:effectLst/>
                        </a:rPr>
                        <a:t>Kalite</a:t>
                      </a:r>
                      <a:endParaRPr lang="tr-TR" sz="2000" dirty="0">
                        <a:effectLst/>
                      </a:endParaRPr>
                    </a:p>
                    <a:p>
                      <a:pPr marL="72390" algn="ctr">
                        <a:lnSpc>
                          <a:spcPts val="915"/>
                        </a:lnSpc>
                      </a:pP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a:effectLst/>
                        </a:rPr>
                        <a:t> </a:t>
                      </a:r>
                      <a:endParaRPr lang="tr-TR" sz="2000">
                        <a:effectLst/>
                      </a:endParaRPr>
                    </a:p>
                    <a:p>
                      <a:pPr marL="73025" algn="ctr">
                        <a:lnSpc>
                          <a:spcPts val="815"/>
                        </a:lnSpc>
                      </a:pPr>
                      <a:r>
                        <a:rPr lang="en-US" sz="1200">
                          <a:effectLst/>
                        </a:rPr>
                        <a:t>Merkez Hizmet Birimleri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dirty="0">
                          <a:effectLst/>
                        </a:rPr>
                        <a:t> </a:t>
                      </a:r>
                      <a:endParaRPr lang="tr-TR" sz="2000" dirty="0">
                        <a:effectLst/>
                      </a:endParaRPr>
                    </a:p>
                    <a:p>
                      <a:pPr marL="75565" algn="ctr"/>
                      <a:r>
                        <a:rPr lang="en-US" sz="1200" dirty="0" err="1">
                          <a:effectLst/>
                        </a:rPr>
                        <a:t>Ağustos-Kasım</a:t>
                      </a:r>
                      <a:r>
                        <a:rPr lang="en-US" sz="1200" dirty="0">
                          <a:effectLst/>
                        </a:rPr>
                        <a:t> 2023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14895415"/>
                  </a:ext>
                </a:extLst>
              </a:tr>
            </a:tbl>
          </a:graphicData>
        </a:graphic>
      </p:graphicFrame>
    </p:spTree>
    <p:extLst>
      <p:ext uri="{BB962C8B-B14F-4D97-AF65-F5344CB8AC3E}">
        <p14:creationId xmlns:p14="http://schemas.microsoft.com/office/powerpoint/2010/main" val="111165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10" name="Tablo 9">
            <a:extLst>
              <a:ext uri="{FF2B5EF4-FFF2-40B4-BE49-F238E27FC236}">
                <a16:creationId xmlns:a16="http://schemas.microsoft.com/office/drawing/2014/main" id="{EF1ABEE3-E202-4FDB-B41F-F77850358395}"/>
              </a:ext>
            </a:extLst>
          </p:cNvPr>
          <p:cNvGraphicFramePr>
            <a:graphicFrameLocks noGrp="1"/>
          </p:cNvGraphicFramePr>
          <p:nvPr>
            <p:extLst>
              <p:ext uri="{D42A27DB-BD31-4B8C-83A1-F6EECF244321}">
                <p14:modId xmlns:p14="http://schemas.microsoft.com/office/powerpoint/2010/main" val="3763024661"/>
              </p:ext>
            </p:extLst>
          </p:nvPr>
        </p:nvGraphicFramePr>
        <p:xfrm>
          <a:off x="435838" y="1014552"/>
          <a:ext cx="11167277" cy="4994494"/>
        </p:xfrm>
        <a:graphic>
          <a:graphicData uri="http://schemas.openxmlformats.org/drawingml/2006/table">
            <a:tbl>
              <a:tblPr firstRow="1" firstCol="1" lastRow="1" lastCol="1" bandRow="1" bandCol="1">
                <a:tableStyleId>{5C22544A-7EE6-4342-B048-85BDC9FD1C3A}</a:tableStyleId>
              </a:tblPr>
              <a:tblGrid>
                <a:gridCol w="450845">
                  <a:extLst>
                    <a:ext uri="{9D8B030D-6E8A-4147-A177-3AD203B41FA5}">
                      <a16:colId xmlns:a16="http://schemas.microsoft.com/office/drawing/2014/main" val="1679652518"/>
                    </a:ext>
                  </a:extLst>
                </a:gridCol>
                <a:gridCol w="1435180">
                  <a:extLst>
                    <a:ext uri="{9D8B030D-6E8A-4147-A177-3AD203B41FA5}">
                      <a16:colId xmlns:a16="http://schemas.microsoft.com/office/drawing/2014/main" val="2226119254"/>
                    </a:ext>
                  </a:extLst>
                </a:gridCol>
                <a:gridCol w="2072584">
                  <a:extLst>
                    <a:ext uri="{9D8B030D-6E8A-4147-A177-3AD203B41FA5}">
                      <a16:colId xmlns:a16="http://schemas.microsoft.com/office/drawing/2014/main" val="1278206582"/>
                    </a:ext>
                  </a:extLst>
                </a:gridCol>
                <a:gridCol w="3906174">
                  <a:extLst>
                    <a:ext uri="{9D8B030D-6E8A-4147-A177-3AD203B41FA5}">
                      <a16:colId xmlns:a16="http://schemas.microsoft.com/office/drawing/2014/main" val="3189944688"/>
                    </a:ext>
                  </a:extLst>
                </a:gridCol>
                <a:gridCol w="1313896">
                  <a:extLst>
                    <a:ext uri="{9D8B030D-6E8A-4147-A177-3AD203B41FA5}">
                      <a16:colId xmlns:a16="http://schemas.microsoft.com/office/drawing/2014/main" val="3065035598"/>
                    </a:ext>
                  </a:extLst>
                </a:gridCol>
                <a:gridCol w="1143065">
                  <a:extLst>
                    <a:ext uri="{9D8B030D-6E8A-4147-A177-3AD203B41FA5}">
                      <a16:colId xmlns:a16="http://schemas.microsoft.com/office/drawing/2014/main" val="1729533172"/>
                    </a:ext>
                  </a:extLst>
                </a:gridCol>
                <a:gridCol w="845533">
                  <a:extLst>
                    <a:ext uri="{9D8B030D-6E8A-4147-A177-3AD203B41FA5}">
                      <a16:colId xmlns:a16="http://schemas.microsoft.com/office/drawing/2014/main" val="2910203910"/>
                    </a:ext>
                  </a:extLst>
                </a:gridCol>
              </a:tblGrid>
              <a:tr h="916067">
                <a:tc>
                  <a:txBody>
                    <a:bodyPr/>
                    <a:lstStyle/>
                    <a:p>
                      <a:pPr algn="ctr">
                        <a:spcBef>
                          <a:spcPts val="50"/>
                        </a:spcBef>
                      </a:pPr>
                      <a:r>
                        <a:rPr lang="en-US" sz="1200" dirty="0">
                          <a:effectLst/>
                        </a:rPr>
                        <a:t> </a:t>
                      </a:r>
                      <a:endParaRPr lang="tr-TR" sz="2000" dirty="0">
                        <a:effectLst/>
                      </a:endParaRPr>
                    </a:p>
                    <a:p>
                      <a:pPr marL="68580" algn="ctr"/>
                      <a:r>
                        <a:rPr lang="en-US" sz="1200" dirty="0" err="1">
                          <a:effectLst/>
                        </a:rPr>
                        <a:t>Sıra</a:t>
                      </a:r>
                      <a:endParaRPr lang="tr-TR" sz="2000" dirty="0">
                        <a:effectLst/>
                      </a:endParaRPr>
                    </a:p>
                    <a:p>
                      <a:pPr marL="68580" algn="ctr">
                        <a:spcBef>
                          <a:spcPts val="5"/>
                        </a:spcBef>
                        <a:spcAft>
                          <a:spcPts val="0"/>
                        </a:spcAft>
                      </a:pPr>
                      <a:r>
                        <a:rPr lang="en-US" sz="1200" dirty="0">
                          <a:effectLst/>
                        </a:rPr>
                        <a:t>No</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200" dirty="0">
                          <a:effectLst/>
                        </a:rPr>
                        <a:t> </a:t>
                      </a:r>
                      <a:endParaRPr lang="tr-TR" sz="2000" dirty="0">
                        <a:effectLst/>
                      </a:endParaRPr>
                    </a:p>
                    <a:p>
                      <a:pPr marL="68580" marR="283210" algn="ctr">
                        <a:spcAft>
                          <a:spcPts val="0"/>
                        </a:spcAft>
                      </a:pPr>
                      <a:r>
                        <a:rPr lang="en-US" sz="1200" dirty="0" err="1">
                          <a:effectLst/>
                        </a:rPr>
                        <a:t>Eylem</a:t>
                      </a:r>
                      <a:r>
                        <a:rPr lang="en-US" sz="1200" dirty="0">
                          <a:effectLst/>
                        </a:rPr>
                        <a:t> </a:t>
                      </a:r>
                      <a:r>
                        <a:rPr lang="en-US" sz="1200" dirty="0" err="1">
                          <a:effectLst/>
                        </a:rPr>
                        <a:t>Planı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200" dirty="0">
                          <a:effectLst/>
                        </a:rPr>
                        <a:t> </a:t>
                      </a:r>
                      <a:endParaRPr lang="tr-TR" sz="2000" dirty="0">
                        <a:effectLst/>
                      </a:endParaRPr>
                    </a:p>
                    <a:p>
                      <a:pPr marL="70485" marR="78740" algn="ctr">
                        <a:spcAft>
                          <a:spcPts val="0"/>
                        </a:spcAft>
                      </a:pPr>
                      <a:r>
                        <a:rPr lang="en-US" sz="1200" dirty="0" err="1">
                          <a:effectLst/>
                        </a:rPr>
                        <a:t>Eylem</a:t>
                      </a:r>
                      <a:r>
                        <a:rPr lang="en-US" sz="1200" spc="-155" dirty="0">
                          <a:effectLst/>
                        </a:rPr>
                        <a:t> </a:t>
                      </a:r>
                      <a:r>
                        <a:rPr lang="en-US" sz="1200" dirty="0">
                          <a:effectLst/>
                        </a:rPr>
                        <a:t>No</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dirty="0">
                          <a:effectLst/>
                        </a:rPr>
                        <a:t> </a:t>
                      </a:r>
                      <a:endParaRPr lang="tr-TR" sz="2000" dirty="0">
                        <a:effectLst/>
                      </a:endParaRPr>
                    </a:p>
                    <a:p>
                      <a:pPr marL="71755" algn="ctr">
                        <a:spcBef>
                          <a:spcPts val="515"/>
                        </a:spcBef>
                        <a:spcAft>
                          <a:spcPts val="0"/>
                        </a:spcAft>
                      </a:pPr>
                      <a:r>
                        <a:rPr lang="en-US" sz="1200" dirty="0" err="1">
                          <a:effectLst/>
                        </a:rPr>
                        <a:t>Öngörülen</a:t>
                      </a:r>
                      <a:r>
                        <a:rPr lang="en-US" sz="1200" spc="-5" dirty="0">
                          <a:effectLst/>
                        </a:rPr>
                        <a:t> </a:t>
                      </a:r>
                      <a:r>
                        <a:rPr lang="en-US" sz="1200" dirty="0" err="1">
                          <a:effectLst/>
                        </a:rPr>
                        <a:t>eylem</a:t>
                      </a:r>
                      <a:r>
                        <a:rPr lang="en-US" sz="1200" spc="-10" dirty="0">
                          <a:effectLst/>
                        </a:rPr>
                        <a:t> </a:t>
                      </a:r>
                      <a:r>
                        <a:rPr lang="en-US" sz="1200" dirty="0" err="1">
                          <a:effectLst/>
                        </a:rPr>
                        <a:t>veya</a:t>
                      </a:r>
                      <a:r>
                        <a:rPr lang="en-US" sz="1200" spc="-15" dirty="0">
                          <a:effectLst/>
                        </a:rPr>
                        <a:t> </a:t>
                      </a:r>
                      <a:r>
                        <a:rPr lang="en-US" sz="1200" dirty="0" err="1">
                          <a:effectLst/>
                        </a:rPr>
                        <a:t>eylemler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dirty="0">
                          <a:effectLst/>
                        </a:rPr>
                        <a:t> </a:t>
                      </a:r>
                      <a:endParaRPr lang="tr-TR" sz="2000" dirty="0">
                        <a:effectLst/>
                      </a:endParaRPr>
                    </a:p>
                    <a:p>
                      <a:pPr marL="72390" algn="ctr">
                        <a:spcBef>
                          <a:spcPts val="515"/>
                        </a:spcBef>
                        <a:spcAft>
                          <a:spcPts val="0"/>
                        </a:spcAft>
                      </a:pPr>
                      <a:r>
                        <a:rPr lang="en-US" sz="1200" dirty="0" err="1">
                          <a:effectLst/>
                        </a:rPr>
                        <a:t>Sorumlu</a:t>
                      </a:r>
                      <a:r>
                        <a:rPr lang="en-US" sz="1200" spc="-5" dirty="0">
                          <a:effectLst/>
                        </a:rPr>
                        <a:t> </a:t>
                      </a:r>
                      <a:r>
                        <a:rPr lang="en-US" sz="1200" dirty="0" err="1">
                          <a:effectLst/>
                        </a:rPr>
                        <a:t>Birim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marR="303530" algn="ctr">
                        <a:spcAft>
                          <a:spcPts val="0"/>
                        </a:spcAft>
                      </a:pPr>
                      <a:r>
                        <a:rPr lang="en-US" sz="1200" dirty="0" err="1">
                          <a:effectLst/>
                        </a:rPr>
                        <a:t>İş</a:t>
                      </a:r>
                      <a:r>
                        <a:rPr lang="en-US" sz="1200" dirty="0">
                          <a:effectLst/>
                        </a:rPr>
                        <a:t> </a:t>
                      </a:r>
                      <a:r>
                        <a:rPr lang="en-US" sz="1200" dirty="0" err="1">
                          <a:effectLst/>
                        </a:rPr>
                        <a:t>Birliği</a:t>
                      </a:r>
                      <a:r>
                        <a:rPr lang="en-US" sz="1200" spc="5" dirty="0">
                          <a:effectLst/>
                        </a:rPr>
                        <a:t> </a:t>
                      </a:r>
                      <a:r>
                        <a:rPr lang="en-US" sz="1200" dirty="0" err="1">
                          <a:effectLst/>
                        </a:rPr>
                        <a:t>Yapılacak</a:t>
                      </a:r>
                      <a:r>
                        <a:rPr lang="en-US" sz="1200" spc="-155" dirty="0">
                          <a:effectLst/>
                        </a:rPr>
                        <a:t> </a:t>
                      </a:r>
                      <a:r>
                        <a:rPr lang="en-US" sz="1200" dirty="0" err="1">
                          <a:effectLst/>
                        </a:rPr>
                        <a:t>Birim</a:t>
                      </a:r>
                      <a:r>
                        <a:rPr lang="en-US" sz="1200" dirty="0">
                          <a:effectLst/>
                        </a:rPr>
                        <a:t>/</a:t>
                      </a:r>
                      <a:endParaRPr lang="tr-TR" sz="2000" dirty="0">
                        <a:effectLst/>
                      </a:endParaRPr>
                    </a:p>
                    <a:p>
                      <a:pPr marL="73025" algn="ctr">
                        <a:lnSpc>
                          <a:spcPts val="815"/>
                        </a:lnSpc>
                      </a:pPr>
                      <a:r>
                        <a:rPr lang="en-US" sz="1200" dirty="0" err="1">
                          <a:effectLst/>
                        </a:rPr>
                        <a:t>Komisyon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marR="41910" algn="ctr">
                        <a:spcBef>
                          <a:spcPts val="445"/>
                        </a:spcBef>
                        <a:spcAft>
                          <a:spcPts val="0"/>
                        </a:spcAft>
                      </a:pPr>
                      <a:r>
                        <a:rPr lang="en-US" sz="1200" dirty="0" err="1">
                          <a:effectLst/>
                        </a:rPr>
                        <a:t>Eylemin</a:t>
                      </a:r>
                      <a:r>
                        <a:rPr lang="en-US" sz="1200" spc="5" dirty="0">
                          <a:effectLst/>
                        </a:rPr>
                        <a:t> </a:t>
                      </a:r>
                      <a:r>
                        <a:rPr lang="en-US" sz="1200" dirty="0" err="1">
                          <a:effectLst/>
                        </a:rPr>
                        <a:t>Tamamlanma</a:t>
                      </a:r>
                      <a:r>
                        <a:rPr lang="en-US" sz="1200" spc="-155" dirty="0">
                          <a:effectLst/>
                        </a:rPr>
                        <a:t> </a:t>
                      </a:r>
                      <a:r>
                        <a:rPr lang="en-US" sz="1200" dirty="0" err="1">
                          <a:effectLst/>
                        </a:rPr>
                        <a:t>Tarihi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35090068"/>
                  </a:ext>
                </a:extLst>
              </a:tr>
              <a:tr h="686490">
                <a:tc rowSpan="6">
                  <a:txBody>
                    <a:bodyPr/>
                    <a:lstStyle/>
                    <a:p>
                      <a:pPr algn="ctr">
                        <a:spcBef>
                          <a:spcPts val="15"/>
                        </a:spcBef>
                      </a:pPr>
                      <a:r>
                        <a:rPr lang="en-US" sz="1050">
                          <a:effectLst/>
                          <a:latin typeface="Calibri" panose="020F0502020204030204" pitchFamily="34"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890905" marR="890905" algn="ctr">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KEP.4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6">
                  <a:txBody>
                    <a:bodyPr/>
                    <a:lstStyle/>
                    <a:p>
                      <a:pPr marL="68580" algn="ctr"/>
                      <a:r>
                        <a:rPr lang="en-US"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Risk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Yönetimi</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Eylem</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yılına</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ait</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Risk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ve</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Fırsatların</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tespiti</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mevcut</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risk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ve</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fırsatların</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değerlendirilmesi</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ve</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1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güncellenmesi</a:t>
                      </a:r>
                      <a:r>
                        <a:rPr lang="en-US" sz="11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tr-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45720" algn="ctr">
                        <a:spcBef>
                          <a:spcPts val="435"/>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R="45720" algn="ctr">
                        <a:spcBef>
                          <a:spcPts val="435"/>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KEP.4.1</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Bölge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Koordinatörlüklerinde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risk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fırsatların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tespitine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dair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toplantılar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yapılması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5"/>
                        </a:spcBef>
                        <a:spcAft>
                          <a:spcPts val="0"/>
                        </a:spcAft>
                      </a:pP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Bölge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Kalite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84455" algn="ctr">
                        <a:lnSpc>
                          <a:spcPts val="915"/>
                        </a:lnSpc>
                      </a:pP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Koordinatörlükleri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Bölge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Müd</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Hizmet</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Birimleri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Mart 2023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861064"/>
                  </a:ext>
                </a:extLst>
              </a:tr>
              <a:tr h="611795">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Bef>
                          <a:spcPts val="5"/>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KEP.4.2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Merkez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Koordinatörlüğünde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risk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fırsatların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tespitine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dair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toplantılar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yapılması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Merkez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Merkez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Hizmet</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Birimleri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Mart 2023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55206071"/>
                  </a:ext>
                </a:extLst>
              </a:tr>
              <a:tr h="571726">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KEP.4.3</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Tespit</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edilen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risk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fırsatların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Koordinatörlüğüne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rapor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edilmesi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4455" algn="ctr">
                        <a:spcBef>
                          <a:spcPts val="1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Merkez ve Bölge Kalite Koordinatörlükleri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Merkez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Bölge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Koordinatörlükleri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Mart 2023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85766544"/>
                  </a:ext>
                </a:extLst>
              </a:tr>
              <a:tr h="792880">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Bef>
                          <a:spcPts val="5"/>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KEP.4.4</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Risk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fırsatların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Kurulunda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değerlendirilmesi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4455" algn="ctr">
                        <a:spcBef>
                          <a:spcPts val="1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Kalite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84455" algn="ctr">
                        <a:spcBef>
                          <a:spcPts val="1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Kurulu</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Nisan 2023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35699799"/>
                  </a:ext>
                </a:extLst>
              </a:tr>
              <a:tr h="788400">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Bef>
                          <a:spcPts val="5"/>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KEP.4.5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Risklerin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ortadan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kaldırması</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veya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kabul</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edilebilir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bir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seviyeye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çekilmesi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fırsatları</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değerlendirmek</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için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eylem</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planı</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hazırlamak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84455" algn="ctr">
                        <a:spcBef>
                          <a:spcPts val="1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Kalite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Merkez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Hizmet</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Birimleri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75565" algn="ctr"/>
                      <a:r>
                        <a:rPr lang="en-US" sz="1100">
                          <a:effectLst/>
                          <a:latin typeface="Times New Roman" panose="02020603050405020304" pitchFamily="18" charset="0"/>
                          <a:ea typeface="Calibri" panose="020F0502020204030204" pitchFamily="34" charset="0"/>
                          <a:cs typeface="Times New Roman" panose="02020603050405020304" pitchFamily="18" charset="0"/>
                        </a:rPr>
                        <a:t>Nisan 2023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91794638"/>
                  </a:ext>
                </a:extLst>
              </a:tr>
              <a:tr h="627136">
                <a:tc vMerge="1">
                  <a:txBody>
                    <a:bodyPr/>
                    <a:lstStyle/>
                    <a:p>
                      <a:endParaRPr lang="tr-TR"/>
                    </a:p>
                  </a:txBody>
                  <a:tcPr/>
                </a:tc>
                <a:tc vMerge="1">
                  <a:txBody>
                    <a:bodyPr/>
                    <a:lstStyle/>
                    <a:p>
                      <a:endParaRPr lang="tr-TR"/>
                    </a:p>
                  </a:txBody>
                  <a:tcPr/>
                </a:tc>
                <a:tc>
                  <a:txBody>
                    <a:bodyPr/>
                    <a:lstStyle/>
                    <a:p>
                      <a:pPr marR="45720" algn="ctr">
                        <a:spcBef>
                          <a:spcPts val="5"/>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R="45720" algn="ctr">
                        <a:spcBef>
                          <a:spcPts val="5"/>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    KEP.4.6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Eylem</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planının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Bütün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birimlerde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uygulamaya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geçirilmesi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için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Merkez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Bölge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Koordinatörlüklerine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bildirilmesi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Tüm Birimleri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75565" algn="ct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Mayıs</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2023</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58395210"/>
                  </a:ext>
                </a:extLst>
              </a:tr>
            </a:tbl>
          </a:graphicData>
        </a:graphic>
      </p:graphicFrame>
    </p:spTree>
    <p:extLst>
      <p:ext uri="{BB962C8B-B14F-4D97-AF65-F5344CB8AC3E}">
        <p14:creationId xmlns:p14="http://schemas.microsoft.com/office/powerpoint/2010/main" val="1929823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10" name="Tablo 9">
            <a:extLst>
              <a:ext uri="{FF2B5EF4-FFF2-40B4-BE49-F238E27FC236}">
                <a16:creationId xmlns:a16="http://schemas.microsoft.com/office/drawing/2014/main" id="{EF1ABEE3-E202-4FDB-B41F-F77850358395}"/>
              </a:ext>
            </a:extLst>
          </p:cNvPr>
          <p:cNvGraphicFramePr>
            <a:graphicFrameLocks noGrp="1"/>
          </p:cNvGraphicFramePr>
          <p:nvPr>
            <p:extLst>
              <p:ext uri="{D42A27DB-BD31-4B8C-83A1-F6EECF244321}">
                <p14:modId xmlns:p14="http://schemas.microsoft.com/office/powerpoint/2010/main" val="1288256718"/>
              </p:ext>
            </p:extLst>
          </p:nvPr>
        </p:nvGraphicFramePr>
        <p:xfrm>
          <a:off x="435838" y="1014552"/>
          <a:ext cx="11167277" cy="5578413"/>
        </p:xfrm>
        <a:graphic>
          <a:graphicData uri="http://schemas.openxmlformats.org/drawingml/2006/table">
            <a:tbl>
              <a:tblPr firstRow="1" firstCol="1" lastRow="1" lastCol="1" bandRow="1" bandCol="1">
                <a:tableStyleId>{5C22544A-7EE6-4342-B048-85BDC9FD1C3A}</a:tableStyleId>
              </a:tblPr>
              <a:tblGrid>
                <a:gridCol w="450845">
                  <a:extLst>
                    <a:ext uri="{9D8B030D-6E8A-4147-A177-3AD203B41FA5}">
                      <a16:colId xmlns:a16="http://schemas.microsoft.com/office/drawing/2014/main" val="1679652518"/>
                    </a:ext>
                  </a:extLst>
                </a:gridCol>
                <a:gridCol w="1435180">
                  <a:extLst>
                    <a:ext uri="{9D8B030D-6E8A-4147-A177-3AD203B41FA5}">
                      <a16:colId xmlns:a16="http://schemas.microsoft.com/office/drawing/2014/main" val="2226119254"/>
                    </a:ext>
                  </a:extLst>
                </a:gridCol>
                <a:gridCol w="2072584">
                  <a:extLst>
                    <a:ext uri="{9D8B030D-6E8A-4147-A177-3AD203B41FA5}">
                      <a16:colId xmlns:a16="http://schemas.microsoft.com/office/drawing/2014/main" val="1278206582"/>
                    </a:ext>
                  </a:extLst>
                </a:gridCol>
                <a:gridCol w="3693110">
                  <a:extLst>
                    <a:ext uri="{9D8B030D-6E8A-4147-A177-3AD203B41FA5}">
                      <a16:colId xmlns:a16="http://schemas.microsoft.com/office/drawing/2014/main" val="3189944688"/>
                    </a:ext>
                  </a:extLst>
                </a:gridCol>
                <a:gridCol w="1526960">
                  <a:extLst>
                    <a:ext uri="{9D8B030D-6E8A-4147-A177-3AD203B41FA5}">
                      <a16:colId xmlns:a16="http://schemas.microsoft.com/office/drawing/2014/main" val="3065035598"/>
                    </a:ext>
                  </a:extLst>
                </a:gridCol>
                <a:gridCol w="958788">
                  <a:extLst>
                    <a:ext uri="{9D8B030D-6E8A-4147-A177-3AD203B41FA5}">
                      <a16:colId xmlns:a16="http://schemas.microsoft.com/office/drawing/2014/main" val="1729533172"/>
                    </a:ext>
                  </a:extLst>
                </a:gridCol>
                <a:gridCol w="1029810">
                  <a:extLst>
                    <a:ext uri="{9D8B030D-6E8A-4147-A177-3AD203B41FA5}">
                      <a16:colId xmlns:a16="http://schemas.microsoft.com/office/drawing/2014/main" val="2910203910"/>
                    </a:ext>
                  </a:extLst>
                </a:gridCol>
              </a:tblGrid>
              <a:tr h="916067">
                <a:tc>
                  <a:txBody>
                    <a:bodyPr/>
                    <a:lstStyle/>
                    <a:p>
                      <a:pPr algn="ctr">
                        <a:spcBef>
                          <a:spcPts val="50"/>
                        </a:spcBef>
                      </a:pPr>
                      <a:r>
                        <a:rPr lang="en-US" sz="1200" dirty="0">
                          <a:effectLst/>
                        </a:rPr>
                        <a:t> </a:t>
                      </a:r>
                      <a:endParaRPr lang="tr-TR" sz="2000" dirty="0">
                        <a:effectLst/>
                      </a:endParaRPr>
                    </a:p>
                    <a:p>
                      <a:pPr marL="68580" algn="ctr"/>
                      <a:r>
                        <a:rPr lang="en-US" sz="1200" dirty="0" err="1">
                          <a:effectLst/>
                        </a:rPr>
                        <a:t>Sıra</a:t>
                      </a:r>
                      <a:endParaRPr lang="tr-TR" sz="2000" dirty="0">
                        <a:effectLst/>
                      </a:endParaRPr>
                    </a:p>
                    <a:p>
                      <a:pPr marL="68580" algn="ctr">
                        <a:spcBef>
                          <a:spcPts val="5"/>
                        </a:spcBef>
                        <a:spcAft>
                          <a:spcPts val="0"/>
                        </a:spcAft>
                      </a:pPr>
                      <a:r>
                        <a:rPr lang="en-US" sz="1200" dirty="0">
                          <a:effectLst/>
                        </a:rPr>
                        <a:t>No</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200" dirty="0">
                          <a:effectLst/>
                        </a:rPr>
                        <a:t> </a:t>
                      </a:r>
                      <a:endParaRPr lang="tr-TR" sz="2000" dirty="0">
                        <a:effectLst/>
                      </a:endParaRPr>
                    </a:p>
                    <a:p>
                      <a:pPr marL="68580" marR="283210" algn="ctr">
                        <a:spcAft>
                          <a:spcPts val="0"/>
                        </a:spcAft>
                      </a:pPr>
                      <a:r>
                        <a:rPr lang="en-US" sz="1200" dirty="0" err="1">
                          <a:effectLst/>
                        </a:rPr>
                        <a:t>Eylem</a:t>
                      </a:r>
                      <a:r>
                        <a:rPr lang="en-US" sz="1200" dirty="0">
                          <a:effectLst/>
                        </a:rPr>
                        <a:t> </a:t>
                      </a:r>
                      <a:r>
                        <a:rPr lang="en-US" sz="1200" dirty="0" err="1">
                          <a:effectLst/>
                        </a:rPr>
                        <a:t>Planı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200" dirty="0">
                          <a:effectLst/>
                        </a:rPr>
                        <a:t> </a:t>
                      </a:r>
                      <a:endParaRPr lang="tr-TR" sz="2000" dirty="0">
                        <a:effectLst/>
                      </a:endParaRPr>
                    </a:p>
                    <a:p>
                      <a:pPr marL="70485" marR="78740" algn="ctr">
                        <a:spcAft>
                          <a:spcPts val="0"/>
                        </a:spcAft>
                      </a:pPr>
                      <a:r>
                        <a:rPr lang="en-US" sz="1200" dirty="0" err="1">
                          <a:effectLst/>
                        </a:rPr>
                        <a:t>Eylem</a:t>
                      </a:r>
                      <a:r>
                        <a:rPr lang="en-US" sz="1200" spc="-155" dirty="0">
                          <a:effectLst/>
                        </a:rPr>
                        <a:t> </a:t>
                      </a:r>
                      <a:r>
                        <a:rPr lang="en-US" sz="1200" dirty="0">
                          <a:effectLst/>
                        </a:rPr>
                        <a:t>No</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dirty="0">
                          <a:effectLst/>
                        </a:rPr>
                        <a:t> </a:t>
                      </a:r>
                      <a:endParaRPr lang="tr-TR" sz="2000" dirty="0">
                        <a:effectLst/>
                      </a:endParaRPr>
                    </a:p>
                    <a:p>
                      <a:pPr marL="71755" algn="ctr">
                        <a:spcBef>
                          <a:spcPts val="515"/>
                        </a:spcBef>
                        <a:spcAft>
                          <a:spcPts val="0"/>
                        </a:spcAft>
                      </a:pPr>
                      <a:r>
                        <a:rPr lang="en-US" sz="1200" dirty="0" err="1">
                          <a:effectLst/>
                        </a:rPr>
                        <a:t>Öngörülen</a:t>
                      </a:r>
                      <a:r>
                        <a:rPr lang="en-US" sz="1200" spc="-5" dirty="0">
                          <a:effectLst/>
                        </a:rPr>
                        <a:t> </a:t>
                      </a:r>
                      <a:r>
                        <a:rPr lang="en-US" sz="1200" dirty="0" err="1">
                          <a:effectLst/>
                        </a:rPr>
                        <a:t>eylem</a:t>
                      </a:r>
                      <a:r>
                        <a:rPr lang="en-US" sz="1200" spc="-10" dirty="0">
                          <a:effectLst/>
                        </a:rPr>
                        <a:t> </a:t>
                      </a:r>
                      <a:r>
                        <a:rPr lang="en-US" sz="1200" dirty="0" err="1">
                          <a:effectLst/>
                        </a:rPr>
                        <a:t>veya</a:t>
                      </a:r>
                      <a:r>
                        <a:rPr lang="en-US" sz="1200" spc="-15" dirty="0">
                          <a:effectLst/>
                        </a:rPr>
                        <a:t> </a:t>
                      </a:r>
                      <a:r>
                        <a:rPr lang="en-US" sz="1200" dirty="0" err="1">
                          <a:effectLst/>
                        </a:rPr>
                        <a:t>eylemler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dirty="0">
                          <a:effectLst/>
                        </a:rPr>
                        <a:t> </a:t>
                      </a:r>
                      <a:endParaRPr lang="tr-TR" sz="2000" dirty="0">
                        <a:effectLst/>
                      </a:endParaRPr>
                    </a:p>
                    <a:p>
                      <a:pPr marL="72390" algn="ctr">
                        <a:spcBef>
                          <a:spcPts val="515"/>
                        </a:spcBef>
                        <a:spcAft>
                          <a:spcPts val="0"/>
                        </a:spcAft>
                      </a:pPr>
                      <a:r>
                        <a:rPr lang="en-US" sz="1200" dirty="0" err="1">
                          <a:effectLst/>
                        </a:rPr>
                        <a:t>Sorumlu</a:t>
                      </a:r>
                      <a:r>
                        <a:rPr lang="en-US" sz="1200" spc="-5" dirty="0">
                          <a:effectLst/>
                        </a:rPr>
                        <a:t> </a:t>
                      </a:r>
                      <a:r>
                        <a:rPr lang="en-US" sz="1200" dirty="0" err="1">
                          <a:effectLst/>
                        </a:rPr>
                        <a:t>Birim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marR="303530" algn="ctr">
                        <a:spcAft>
                          <a:spcPts val="0"/>
                        </a:spcAft>
                      </a:pPr>
                      <a:r>
                        <a:rPr lang="en-US" sz="1200" dirty="0" err="1">
                          <a:effectLst/>
                        </a:rPr>
                        <a:t>İş</a:t>
                      </a:r>
                      <a:r>
                        <a:rPr lang="en-US" sz="1200" dirty="0">
                          <a:effectLst/>
                        </a:rPr>
                        <a:t> </a:t>
                      </a:r>
                      <a:r>
                        <a:rPr lang="en-US" sz="1200" dirty="0" err="1">
                          <a:effectLst/>
                        </a:rPr>
                        <a:t>Birliği</a:t>
                      </a:r>
                      <a:r>
                        <a:rPr lang="en-US" sz="1200" spc="5" dirty="0">
                          <a:effectLst/>
                        </a:rPr>
                        <a:t> </a:t>
                      </a:r>
                      <a:r>
                        <a:rPr lang="en-US" sz="1200" dirty="0" err="1">
                          <a:effectLst/>
                        </a:rPr>
                        <a:t>Yapılacak</a:t>
                      </a:r>
                      <a:r>
                        <a:rPr lang="en-US" sz="1200" spc="-155" dirty="0">
                          <a:effectLst/>
                        </a:rPr>
                        <a:t> </a:t>
                      </a:r>
                      <a:r>
                        <a:rPr lang="en-US" sz="1200" dirty="0" err="1">
                          <a:effectLst/>
                        </a:rPr>
                        <a:t>Birim</a:t>
                      </a:r>
                      <a:r>
                        <a:rPr lang="en-US" sz="1200" dirty="0">
                          <a:effectLst/>
                        </a:rPr>
                        <a:t>/</a:t>
                      </a:r>
                      <a:endParaRPr lang="tr-TR" sz="2000" dirty="0">
                        <a:effectLst/>
                      </a:endParaRPr>
                    </a:p>
                    <a:p>
                      <a:pPr marL="73025" algn="ctr">
                        <a:lnSpc>
                          <a:spcPts val="815"/>
                        </a:lnSpc>
                      </a:pPr>
                      <a:r>
                        <a:rPr lang="en-US" sz="1200" dirty="0" err="1">
                          <a:effectLst/>
                        </a:rPr>
                        <a:t>Komisyon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marR="41910" algn="ctr">
                        <a:spcBef>
                          <a:spcPts val="445"/>
                        </a:spcBef>
                        <a:spcAft>
                          <a:spcPts val="0"/>
                        </a:spcAft>
                      </a:pPr>
                      <a:r>
                        <a:rPr lang="en-US" sz="1200" dirty="0" err="1">
                          <a:effectLst/>
                        </a:rPr>
                        <a:t>Eylemin</a:t>
                      </a:r>
                      <a:r>
                        <a:rPr lang="en-US" sz="1200" spc="5" dirty="0">
                          <a:effectLst/>
                        </a:rPr>
                        <a:t> </a:t>
                      </a:r>
                      <a:r>
                        <a:rPr lang="en-US" sz="1200" dirty="0" err="1">
                          <a:effectLst/>
                        </a:rPr>
                        <a:t>Tamamlanma</a:t>
                      </a:r>
                      <a:r>
                        <a:rPr lang="en-US" sz="1200" spc="-155" dirty="0">
                          <a:effectLst/>
                        </a:rPr>
                        <a:t> </a:t>
                      </a:r>
                      <a:r>
                        <a:rPr lang="en-US" sz="1200" dirty="0" err="1">
                          <a:effectLst/>
                        </a:rPr>
                        <a:t>Tarihi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35090068"/>
                  </a:ext>
                </a:extLst>
              </a:tr>
              <a:tr h="686490">
                <a:tc rowSpan="6">
                  <a:txBody>
                    <a:bodyPr/>
                    <a:lstStyle/>
                    <a:p>
                      <a:pPr algn="ctr">
                        <a:spcBef>
                          <a:spcPts val="15"/>
                        </a:spcBef>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890905" marR="890905" algn="ctr">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KEP.5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6">
                  <a:txBody>
                    <a:bodyPr/>
                    <a:lstStyle/>
                    <a:p>
                      <a:pPr marL="68580" algn="ct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Etkinlikleri</a:t>
                      </a:r>
                      <a:endParaRPr lang="tr-T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45720" algn="ct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R="45720" algn="ct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KEP.5.1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158750" algn="ctr">
                        <a:spcBef>
                          <a:spcPts val="46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Kalite haftasının kutlanması için gerekli hazırlıkların yapılması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5"/>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Merkez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Bölge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Kalite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72390" algn="ct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Koordinatörlükleri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200">
                          <a:effectLst/>
                          <a:latin typeface="Times New Roman" panose="02020603050405020304" pitchFamily="18" charset="0"/>
                          <a:ea typeface="Calibri" panose="020F0502020204030204" pitchFamily="34" charset="0"/>
                          <a:cs typeface="Times New Roman" panose="02020603050405020304" pitchFamily="18" charset="0"/>
                        </a:rPr>
                        <a:t>   Tüm Birimleri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ts val="915"/>
                        </a:lnSpc>
                        <a:spcBef>
                          <a:spcPts val="5"/>
                        </a:spcBef>
                      </a:pP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ts val="915"/>
                        </a:lnSpc>
                        <a:spcBef>
                          <a:spcPts val="5"/>
                        </a:spcBef>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915"/>
                        </a:lnSpc>
                        <a:spcBef>
                          <a:spcPts val="5"/>
                        </a:spcBef>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Mayıs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2023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861064"/>
                  </a:ext>
                </a:extLst>
              </a:tr>
              <a:tr h="611795">
                <a:tc vMerge="1">
                  <a:txBody>
                    <a:bodyPr/>
                    <a:lstStyle/>
                    <a:p>
                      <a:endParaRPr lang="tr-TR"/>
                    </a:p>
                  </a:txBody>
                  <a:tcPr/>
                </a:tc>
                <a:tc vMerge="1">
                  <a:txBody>
                    <a:bodyPr/>
                    <a:lstStyle/>
                    <a:p>
                      <a:endParaRPr lang="tr-TR"/>
                    </a:p>
                  </a:txBody>
                  <a:tcPr/>
                </a:tc>
                <a:tc>
                  <a:txBody>
                    <a:bodyPr/>
                    <a:lstStyle/>
                    <a:p>
                      <a:pPr algn="ct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KEP.5.2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Merkez Teşkilat ve Bölge Müdürlüklerinde; Kurumun hizmet kalitesi ve müşteri memnuniyetinin ortaya konarak değerlendirilmesi, yenileme ve iyileştirme çalışmalarının ele alınması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Merkez ve Bölge Kalite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915"/>
                        </a:lnSpc>
                      </a:pPr>
                      <a:r>
                        <a:rPr lang="en-US" sz="1200">
                          <a:effectLst/>
                          <a:latin typeface="Times New Roman" panose="02020603050405020304" pitchFamily="18" charset="0"/>
                          <a:ea typeface="Calibri" panose="020F0502020204030204" pitchFamily="34" charset="0"/>
                          <a:cs typeface="Times New Roman" panose="02020603050405020304" pitchFamily="18" charset="0"/>
                        </a:rPr>
                        <a:t>Koordinatörlükleri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915"/>
                        </a:lnSpc>
                        <a:spcBef>
                          <a:spcPts val="5"/>
                        </a:spcBef>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915"/>
                        </a:lnSpc>
                        <a:spcBef>
                          <a:spcPts val="5"/>
                        </a:spcBef>
                      </a:pPr>
                      <a:r>
                        <a:rPr lang="en-US" sz="1200">
                          <a:effectLst/>
                          <a:latin typeface="Times New Roman" panose="02020603050405020304" pitchFamily="18" charset="0"/>
                          <a:ea typeface="Calibri" panose="020F0502020204030204" pitchFamily="34" charset="0"/>
                          <a:cs typeface="Times New Roman" panose="02020603050405020304" pitchFamily="18" charset="0"/>
                        </a:rPr>
                        <a:t>   Tüm Birimleri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5565"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5565"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Mayıs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55206071"/>
                  </a:ext>
                </a:extLst>
              </a:tr>
              <a:tr h="571726">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58420" marR="45720" algn="ctr">
                        <a:spcBef>
                          <a:spcPts val="46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KEP.5.3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Merkez Teşkilat ve Bölge Müdürlüklerinde; Personel memnuniyetinin ölçülmesi ve değerlendirilmesi, iyileştirme ve kapasite gelişim programlarının tartışılması, Personel memnuniyeti için neler yapılabilirin masaya yatırılması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Merkez ve Bölge Kalite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815"/>
                        </a:lnSpc>
                      </a:pPr>
                      <a:r>
                        <a:rPr lang="en-US" sz="1200">
                          <a:effectLst/>
                          <a:latin typeface="Times New Roman" panose="02020603050405020304" pitchFamily="18" charset="0"/>
                          <a:ea typeface="Calibri" panose="020F0502020204030204" pitchFamily="34" charset="0"/>
                          <a:cs typeface="Times New Roman" panose="02020603050405020304" pitchFamily="18" charset="0"/>
                        </a:rPr>
                        <a:t>Koordinatörlükleri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815"/>
                        </a:lnSpc>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815"/>
                        </a:lnSpc>
                      </a:pPr>
                      <a:r>
                        <a:rPr lang="en-US" sz="1200">
                          <a:effectLst/>
                          <a:latin typeface="Times New Roman" panose="02020603050405020304" pitchFamily="18" charset="0"/>
                          <a:ea typeface="Calibri" panose="020F0502020204030204" pitchFamily="34" charset="0"/>
                          <a:cs typeface="Times New Roman" panose="02020603050405020304" pitchFamily="18" charset="0"/>
                        </a:rPr>
                        <a:t>Tüm Birimleri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75565" algn="ctr">
                        <a:lnSpc>
                          <a:spcPts val="915"/>
                        </a:lnSpc>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75565" algn="ctr">
                        <a:lnSpc>
                          <a:spcPts val="915"/>
                        </a:lnSpc>
                      </a:pP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Mayıs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2023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85766544"/>
                  </a:ext>
                </a:extLst>
              </a:tr>
              <a:tr h="792880">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58420" marR="45720" algn="ctr">
                        <a:spcBef>
                          <a:spcPts val="46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KEP.5.4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Bir sonraki yılın Kalite haftası oturumları için Kurum hedeflerinin ve hizmet kalitesinin (Merkez ve Bölge Müd. kendi görev alanları kapsamında) hangi noktada olması gerektiğinin istişare edilmesi, raporlanması ve her yıl karşılaştırma yapılması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Merkez ve Bölge Kalite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Koordinatörlükleri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Tüm Birimleri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5565" algn="ctr"/>
                      <a:r>
                        <a:rPr lang="en-US" sz="1200">
                          <a:effectLst/>
                          <a:latin typeface="Times New Roman" panose="02020603050405020304" pitchFamily="18" charset="0"/>
                          <a:ea typeface="Calibri" panose="020F0502020204030204" pitchFamily="34" charset="0"/>
                          <a:cs typeface="Times New Roman" panose="02020603050405020304" pitchFamily="18" charset="0"/>
                        </a:rPr>
                        <a:t>   Mayıs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35699799"/>
                  </a:ext>
                </a:extLst>
              </a:tr>
              <a:tr h="788400">
                <a:tc vMerge="1">
                  <a:txBody>
                    <a:bodyPr/>
                    <a:lstStyle/>
                    <a:p>
                      <a:endParaRPr lang="tr-TR"/>
                    </a:p>
                  </a:txBody>
                  <a:tcPr/>
                </a:tc>
                <a:tc vMerge="1">
                  <a:txBody>
                    <a:bodyPr/>
                    <a:lstStyle/>
                    <a:p>
                      <a:endParaRPr lang="tr-TR"/>
                    </a:p>
                  </a:txBody>
                  <a:tcPr/>
                </a:tc>
                <a:tc>
                  <a:txBody>
                    <a:bodyPr/>
                    <a:lstStyle/>
                    <a:p>
                      <a:pPr marR="45720" algn="ctr">
                        <a:spcBef>
                          <a:spcPts val="51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KEP.5.5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latin typeface="Times New Roman" panose="02020603050405020304" pitchFamily="18" charset="0"/>
                          <a:ea typeface="Calibri" panose="020F0502020204030204" pitchFamily="34" charset="0"/>
                          <a:cs typeface="Times New Roman" panose="02020603050405020304" pitchFamily="18" charset="0"/>
                        </a:rPr>
                        <a:t>Kalite haftasının basında, web ve sosyal medyada tanıtımının yapılması, başarılı birimlerin ve personelin ödüllendirilmesi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pP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pP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pP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Kalite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915"/>
                        </a:lnSpc>
                      </a:pP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3025" algn="ctr">
                        <a:spcBef>
                          <a:spcPts val="515"/>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Tüm</a:t>
                      </a:r>
                      <a:r>
                        <a:rPr lang="en-US" sz="1200" spc="-2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a:effectLst/>
                          <a:latin typeface="Times New Roman" panose="02020603050405020304" pitchFamily="18" charset="0"/>
                          <a:ea typeface="Calibri" panose="020F0502020204030204" pitchFamily="34" charset="0"/>
                          <a:cs typeface="Times New Roman" panose="02020603050405020304" pitchFamily="18" charset="0"/>
                        </a:rPr>
                        <a:t>Birimler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5565" algn="ctr">
                        <a:lnSpc>
                          <a:spcPts val="915"/>
                        </a:lnSpc>
                      </a:pPr>
                      <a:r>
                        <a:rPr lang="en-US" sz="1200">
                          <a:effectLst/>
                          <a:latin typeface="Times New Roman" panose="02020603050405020304" pitchFamily="18" charset="0"/>
                          <a:ea typeface="Calibri" panose="020F0502020204030204" pitchFamily="34" charset="0"/>
                          <a:cs typeface="Times New Roman" panose="02020603050405020304" pitchFamily="18" charset="0"/>
                        </a:rPr>
                        <a:t>   Mayıs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91794638"/>
                  </a:ext>
                </a:extLst>
              </a:tr>
              <a:tr h="627136">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  KEP.5.6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Kalite haftasında yapılan değerlendirmelerin ve alınan kararların Kalite Koordinatörlüğüne rapor edilmesi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5"/>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Merkez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Bölge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Kalite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815"/>
                        </a:lnSpc>
                      </a:pP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2390" algn="ctr">
                        <a:lnSpc>
                          <a:spcPts val="915"/>
                        </a:lnSpc>
                      </a:pPr>
                      <a:r>
                        <a:rPr lang="en-US" sz="1200">
                          <a:effectLst/>
                          <a:latin typeface="Times New Roman" panose="02020603050405020304" pitchFamily="18" charset="0"/>
                          <a:ea typeface="Calibri" panose="020F0502020204030204" pitchFamily="34" charset="0"/>
                          <a:cs typeface="Times New Roman" panose="02020603050405020304" pitchFamily="18" charset="0"/>
                        </a:rPr>
                        <a:t>Kalite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815"/>
                        </a:lnSpc>
                      </a:pPr>
                      <a:r>
                        <a:rPr lang="en-US" sz="1200">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75565" algn="ct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Mayıs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2023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58395210"/>
                  </a:ext>
                </a:extLst>
              </a:tr>
            </a:tbl>
          </a:graphicData>
        </a:graphic>
      </p:graphicFrame>
    </p:spTree>
    <p:extLst>
      <p:ext uri="{BB962C8B-B14F-4D97-AF65-F5344CB8AC3E}">
        <p14:creationId xmlns:p14="http://schemas.microsoft.com/office/powerpoint/2010/main" val="371608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3" name="Tablo 2">
            <a:extLst>
              <a:ext uri="{FF2B5EF4-FFF2-40B4-BE49-F238E27FC236}">
                <a16:creationId xmlns:a16="http://schemas.microsoft.com/office/drawing/2014/main" id="{25DF5DFB-BA8D-45E4-8C7B-C2106C4ED1D2}"/>
              </a:ext>
            </a:extLst>
          </p:cNvPr>
          <p:cNvGraphicFramePr>
            <a:graphicFrameLocks noGrp="1"/>
          </p:cNvGraphicFramePr>
          <p:nvPr>
            <p:extLst>
              <p:ext uri="{D42A27DB-BD31-4B8C-83A1-F6EECF244321}">
                <p14:modId xmlns:p14="http://schemas.microsoft.com/office/powerpoint/2010/main" val="2980002702"/>
              </p:ext>
            </p:extLst>
          </p:nvPr>
        </p:nvGraphicFramePr>
        <p:xfrm>
          <a:off x="435838" y="975368"/>
          <a:ext cx="11202786" cy="5327780"/>
        </p:xfrm>
        <a:graphic>
          <a:graphicData uri="http://schemas.openxmlformats.org/drawingml/2006/table">
            <a:tbl>
              <a:tblPr firstRow="1" firstCol="1" lastRow="1" lastCol="1" bandRow="1" bandCol="1">
                <a:tableStyleId>{5C22544A-7EE6-4342-B048-85BDC9FD1C3A}</a:tableStyleId>
              </a:tblPr>
              <a:tblGrid>
                <a:gridCol w="527746">
                  <a:extLst>
                    <a:ext uri="{9D8B030D-6E8A-4147-A177-3AD203B41FA5}">
                      <a16:colId xmlns:a16="http://schemas.microsoft.com/office/drawing/2014/main" val="3380484961"/>
                    </a:ext>
                  </a:extLst>
                </a:gridCol>
                <a:gridCol w="1439743">
                  <a:extLst>
                    <a:ext uri="{9D8B030D-6E8A-4147-A177-3AD203B41FA5}">
                      <a16:colId xmlns:a16="http://schemas.microsoft.com/office/drawing/2014/main" val="3112302951"/>
                    </a:ext>
                  </a:extLst>
                </a:gridCol>
                <a:gridCol w="2239694">
                  <a:extLst>
                    <a:ext uri="{9D8B030D-6E8A-4147-A177-3AD203B41FA5}">
                      <a16:colId xmlns:a16="http://schemas.microsoft.com/office/drawing/2014/main" val="4220376258"/>
                    </a:ext>
                  </a:extLst>
                </a:gridCol>
                <a:gridCol w="3497802">
                  <a:extLst>
                    <a:ext uri="{9D8B030D-6E8A-4147-A177-3AD203B41FA5}">
                      <a16:colId xmlns:a16="http://schemas.microsoft.com/office/drawing/2014/main" val="2772082831"/>
                    </a:ext>
                  </a:extLst>
                </a:gridCol>
                <a:gridCol w="1801359">
                  <a:extLst>
                    <a:ext uri="{9D8B030D-6E8A-4147-A177-3AD203B41FA5}">
                      <a16:colId xmlns:a16="http://schemas.microsoft.com/office/drawing/2014/main" val="287924393"/>
                    </a:ext>
                  </a:extLst>
                </a:gridCol>
                <a:gridCol w="848221">
                  <a:extLst>
                    <a:ext uri="{9D8B030D-6E8A-4147-A177-3AD203B41FA5}">
                      <a16:colId xmlns:a16="http://schemas.microsoft.com/office/drawing/2014/main" val="3755243213"/>
                    </a:ext>
                  </a:extLst>
                </a:gridCol>
                <a:gridCol w="848221">
                  <a:extLst>
                    <a:ext uri="{9D8B030D-6E8A-4147-A177-3AD203B41FA5}">
                      <a16:colId xmlns:a16="http://schemas.microsoft.com/office/drawing/2014/main" val="4016602130"/>
                    </a:ext>
                  </a:extLst>
                </a:gridCol>
              </a:tblGrid>
              <a:tr h="434174">
                <a:tc rowSpan="11">
                  <a:txBody>
                    <a:bodyPr/>
                    <a:lstStyle/>
                    <a:p>
                      <a:pPr marL="71755" marR="890905" algn="ctr">
                        <a:spcAft>
                          <a:spcPts val="0"/>
                        </a:spcAft>
                      </a:pPr>
                      <a:r>
                        <a:rPr lang="en-US" sz="1200">
                          <a:effectLst/>
                        </a:rPr>
                        <a:t> </a:t>
                      </a:r>
                      <a:endParaRPr lang="tr-TR" sz="2000">
                        <a:effectLst/>
                      </a:endParaRPr>
                    </a:p>
                    <a:p>
                      <a:pPr marL="71755" marR="890905" algn="ctr">
                        <a:spcAft>
                          <a:spcPts val="0"/>
                        </a:spcAft>
                      </a:pPr>
                      <a:r>
                        <a:rPr lang="en-US" sz="1200">
                          <a:effectLst/>
                        </a:rPr>
                        <a:t>                                                      KEP.6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11">
                  <a:txBody>
                    <a:bodyPr/>
                    <a:lstStyle/>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Eğitim Faaliyetleri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İş Yerinde Sağlıklı Yaşam (Cbiko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200">
                          <a:effectLst/>
                        </a:rPr>
                        <a:t>Merkez ve Bölge Kalite</a:t>
                      </a:r>
                      <a:endParaRPr lang="tr-TR" sz="2000">
                        <a:effectLst/>
                      </a:endParaRPr>
                    </a:p>
                    <a:p>
                      <a:pPr marL="84455" algn="ctr">
                        <a:lnSpc>
                          <a:spcPts val="915"/>
                        </a:lnSpc>
                      </a:pPr>
                      <a:r>
                        <a:rPr lang="en-US" sz="1200">
                          <a:effectLst/>
                        </a:rPr>
                        <a:t>Koordinatörlükleri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Ocak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8605985"/>
                  </a:ext>
                </a:extLst>
              </a:tr>
              <a:tr h="487483">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KEP.6.2</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Temel İş Sağlığı ve Güvenliği (Cbiko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Şubat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79827159"/>
                  </a:ext>
                </a:extLst>
              </a:tr>
              <a:tr h="498315">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158750" algn="ctr">
                        <a:spcBef>
                          <a:spcPts val="460"/>
                        </a:spcBef>
                        <a:spcAft>
                          <a:spcPts val="0"/>
                        </a:spcAft>
                      </a:pPr>
                      <a:r>
                        <a:rPr lang="tr-TR" sz="1200">
                          <a:effectLst/>
                        </a:rPr>
                        <a:t>   Etkili ve Doğru İletişim (Cbiko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endParaRPr lang="tr-TR" sz="2000" dirty="0">
                        <a:effectLst/>
                      </a:endParaRPr>
                    </a:p>
                    <a:p>
                      <a:pPr algn="ct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Mart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92269024"/>
                  </a:ext>
                </a:extLst>
              </a:tr>
              <a:tr h="487483">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Bilgi Güvenliği Farkındalık (Cbiko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Nisan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52586788"/>
                  </a:ext>
                </a:extLst>
              </a:tr>
              <a:tr h="487483">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İş Yerinde Stres (Cbiko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Mayıs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73713568"/>
                  </a:ext>
                </a:extLst>
              </a:tr>
              <a:tr h="487483">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Kamu Etiği ve Kamu Görevlileri Etik Davranış İlkeleri (Cbiko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Haziran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13976764"/>
                  </a:ext>
                </a:extLst>
              </a:tr>
              <a:tr h="487483">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Ofis Çalışanlarında Sık Görülen Postüral Sorunlar ve Ofis Egzersizleri (Cbiko uz. eğitm)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Eylül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37642373"/>
                  </a:ext>
                </a:extLst>
              </a:tr>
              <a:tr h="487483">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KEP.6.8</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Mobbing (İş Yerinde Psikolojik Şiddet) (Cbiko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Ekim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44620537"/>
                  </a:ext>
                </a:extLst>
              </a:tr>
              <a:tr h="487483">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 KEP.6.9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İnsan Hakları Temelinde İş Yerinde Cinsiyet Eşitliği (Cbiko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Kasım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41227153"/>
                  </a:ext>
                </a:extLst>
              </a:tr>
              <a:tr h="487483">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KEP.6.10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tr-TR" sz="1200">
                          <a:effectLst/>
                        </a:rPr>
                        <a:t>Zaman Yönetimi ve Verimlilik (Cbiko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a:effectLst/>
                        </a:rPr>
                        <a:t>   Aralık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04917956"/>
                  </a:ext>
                </a:extLst>
              </a:tr>
              <a:tr h="495427">
                <a:tc vMerge="1">
                  <a:txBody>
                    <a:bodyPr/>
                    <a:lstStyle/>
                    <a:p>
                      <a:endParaRPr lang="tr-TR"/>
                    </a:p>
                  </a:txBody>
                  <a:tcPr/>
                </a:tc>
                <a:tc vMerge="1">
                  <a:txBody>
                    <a:bodyPr/>
                    <a:lstStyle/>
                    <a:p>
                      <a:endParaRPr lang="tr-TR"/>
                    </a:p>
                  </a:txBody>
                  <a:tcPr/>
                </a:tc>
                <a:tc>
                  <a:txBody>
                    <a:bodyPr/>
                    <a:lstStyle/>
                    <a:p>
                      <a:pPr marR="45720" algn="ctr">
                        <a:spcBef>
                          <a:spcPts val="435"/>
                        </a:spcBef>
                        <a:spcAft>
                          <a:spcPts val="0"/>
                        </a:spcAft>
                      </a:pPr>
                      <a:r>
                        <a:rPr lang="en-US" sz="1200" dirty="0">
                          <a:effectLst/>
                        </a:rPr>
                        <a:t>    </a:t>
                      </a:r>
                      <a:endParaRPr lang="tr-TR" sz="1200" dirty="0">
                        <a:effectLst/>
                      </a:endParaRPr>
                    </a:p>
                    <a:p>
                      <a:pPr marR="45720" algn="ctr">
                        <a:spcBef>
                          <a:spcPts val="435"/>
                        </a:spcBef>
                        <a:spcAft>
                          <a:spcPts val="0"/>
                        </a:spcAft>
                      </a:pPr>
                      <a:r>
                        <a:rPr lang="en-US" sz="1200" dirty="0">
                          <a:effectLst/>
                        </a:rPr>
                        <a:t>KEP.6.11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Arşiv personeline Arşiv Mevzuatı Eğitimi verilmesi </a:t>
                      </a:r>
                      <a:r>
                        <a:rPr lang="tr-TR" sz="1200">
                          <a:effectLst/>
                        </a:rPr>
                        <a:t>(Cbiko uzaktan eğitim)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Personel Dai. Bşk./Arşiv Dai. Bşk.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r>
                        <a:rPr lang="en-US" sz="1200" dirty="0" err="1">
                          <a:effectLst/>
                        </a:rPr>
                        <a:t>Ocak-Aralık</a:t>
                      </a:r>
                      <a:r>
                        <a:rPr lang="en-US" sz="1200" dirty="0">
                          <a:effectLst/>
                        </a:rPr>
                        <a:t> 2023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61477722"/>
                  </a:ext>
                </a:extLst>
              </a:tr>
            </a:tbl>
          </a:graphicData>
        </a:graphic>
      </p:graphicFrame>
    </p:spTree>
    <p:extLst>
      <p:ext uri="{BB962C8B-B14F-4D97-AF65-F5344CB8AC3E}">
        <p14:creationId xmlns:p14="http://schemas.microsoft.com/office/powerpoint/2010/main" val="10703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3" name="Tablo 2">
            <a:extLst>
              <a:ext uri="{FF2B5EF4-FFF2-40B4-BE49-F238E27FC236}">
                <a16:creationId xmlns:a16="http://schemas.microsoft.com/office/drawing/2014/main" id="{FD924FE5-77A1-4706-AF51-A3825A23B512}"/>
              </a:ext>
            </a:extLst>
          </p:cNvPr>
          <p:cNvGraphicFramePr>
            <a:graphicFrameLocks noGrp="1"/>
          </p:cNvGraphicFramePr>
          <p:nvPr>
            <p:extLst>
              <p:ext uri="{D42A27DB-BD31-4B8C-83A1-F6EECF244321}">
                <p14:modId xmlns:p14="http://schemas.microsoft.com/office/powerpoint/2010/main" val="263563843"/>
              </p:ext>
            </p:extLst>
          </p:nvPr>
        </p:nvGraphicFramePr>
        <p:xfrm>
          <a:off x="339247" y="997981"/>
          <a:ext cx="11343769" cy="4950057"/>
        </p:xfrm>
        <a:graphic>
          <a:graphicData uri="http://schemas.openxmlformats.org/drawingml/2006/table">
            <a:tbl>
              <a:tblPr firstRow="1" firstCol="1" lastRow="1" lastCol="1" bandRow="1" bandCol="1">
                <a:tableStyleId>{5C22544A-7EE6-4342-B048-85BDC9FD1C3A}</a:tableStyleId>
              </a:tblPr>
              <a:tblGrid>
                <a:gridCol w="457970">
                  <a:extLst>
                    <a:ext uri="{9D8B030D-6E8A-4147-A177-3AD203B41FA5}">
                      <a16:colId xmlns:a16="http://schemas.microsoft.com/office/drawing/2014/main" val="2283997030"/>
                    </a:ext>
                  </a:extLst>
                </a:gridCol>
                <a:gridCol w="1457862">
                  <a:extLst>
                    <a:ext uri="{9D8B030D-6E8A-4147-A177-3AD203B41FA5}">
                      <a16:colId xmlns:a16="http://schemas.microsoft.com/office/drawing/2014/main" val="2592302905"/>
                    </a:ext>
                  </a:extLst>
                </a:gridCol>
                <a:gridCol w="2130490">
                  <a:extLst>
                    <a:ext uri="{9D8B030D-6E8A-4147-A177-3AD203B41FA5}">
                      <a16:colId xmlns:a16="http://schemas.microsoft.com/office/drawing/2014/main" val="4084775237"/>
                    </a:ext>
                  </a:extLst>
                </a:gridCol>
                <a:gridCol w="3648722">
                  <a:extLst>
                    <a:ext uri="{9D8B030D-6E8A-4147-A177-3AD203B41FA5}">
                      <a16:colId xmlns:a16="http://schemas.microsoft.com/office/drawing/2014/main" val="3622370282"/>
                    </a:ext>
                  </a:extLst>
                </a:gridCol>
                <a:gridCol w="1930933">
                  <a:extLst>
                    <a:ext uri="{9D8B030D-6E8A-4147-A177-3AD203B41FA5}">
                      <a16:colId xmlns:a16="http://schemas.microsoft.com/office/drawing/2014/main" val="3102714520"/>
                    </a:ext>
                  </a:extLst>
                </a:gridCol>
                <a:gridCol w="858896">
                  <a:extLst>
                    <a:ext uri="{9D8B030D-6E8A-4147-A177-3AD203B41FA5}">
                      <a16:colId xmlns:a16="http://schemas.microsoft.com/office/drawing/2014/main" val="1831942614"/>
                    </a:ext>
                  </a:extLst>
                </a:gridCol>
                <a:gridCol w="858896">
                  <a:extLst>
                    <a:ext uri="{9D8B030D-6E8A-4147-A177-3AD203B41FA5}">
                      <a16:colId xmlns:a16="http://schemas.microsoft.com/office/drawing/2014/main" val="2975070471"/>
                    </a:ext>
                  </a:extLst>
                </a:gridCol>
              </a:tblGrid>
              <a:tr h="673814">
                <a:tc rowSpan="8">
                  <a:txBody>
                    <a:bodyPr/>
                    <a:lstStyle/>
                    <a:p>
                      <a:pPr algn="ctr">
                        <a:spcBef>
                          <a:spcPts val="15"/>
                        </a:spcBef>
                      </a:pPr>
                      <a:r>
                        <a:rPr lang="en-US" sz="1200">
                          <a:effectLst/>
                        </a:rPr>
                        <a:t> </a:t>
                      </a:r>
                      <a:endParaRPr lang="tr-TR" sz="2000">
                        <a:effectLst/>
                      </a:endParaRPr>
                    </a:p>
                    <a:p>
                      <a:pPr marL="890905" marR="890905" algn="ctr">
                        <a:spcAft>
                          <a:spcPts val="0"/>
                        </a:spcAft>
                      </a:pPr>
                      <a:r>
                        <a:rPr lang="en-US" sz="1200">
                          <a:effectLst/>
                        </a:rPr>
                        <a:t>KEP.7</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8">
                  <a:txBody>
                    <a:bodyPr/>
                    <a:lstStyle/>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 </a:t>
                      </a:r>
                      <a:endParaRPr lang="tr-TR" sz="2000">
                        <a:effectLst/>
                      </a:endParaRPr>
                    </a:p>
                    <a:p>
                      <a:pPr marL="68580" algn="ctr"/>
                      <a:r>
                        <a:rPr lang="en-US" sz="1200">
                          <a:effectLst/>
                        </a:rPr>
                        <a:t>Denetim ve Düzeltici Faaliyetler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58420" marR="45720" algn="ctr">
                        <a:spcAft>
                          <a:spcPts val="0"/>
                        </a:spcAft>
                      </a:pPr>
                      <a:r>
                        <a:rPr lang="en-US" sz="1200">
                          <a:effectLst/>
                        </a:rPr>
                        <a:t>KEP.7.1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Bölge Müdürlüklerine bağlı hizmet birimlerinde Iç Tetkiklerin gerçekleştirilmesi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2390" algn="ctr">
                        <a:lnSpc>
                          <a:spcPts val="915"/>
                        </a:lnSpc>
                        <a:spcBef>
                          <a:spcPts val="5"/>
                        </a:spcBef>
                        <a:spcAft>
                          <a:spcPts val="0"/>
                        </a:spcAft>
                      </a:pPr>
                      <a:r>
                        <a:rPr lang="en-US" sz="1200">
                          <a:effectLst/>
                        </a:rPr>
                        <a:t>Bölge Kalite</a:t>
                      </a:r>
                      <a:endParaRPr lang="tr-TR" sz="2000">
                        <a:effectLst/>
                      </a:endParaRPr>
                    </a:p>
                    <a:p>
                      <a:pPr marL="72390" algn="ctr"/>
                      <a:r>
                        <a:rPr lang="en-US" sz="1200">
                          <a:effectLst/>
                        </a:rPr>
                        <a:t>Koordinatörlükleri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algn="ctr"/>
                      <a:r>
                        <a:rPr lang="en-US" sz="1200">
                          <a:effectLst/>
                        </a:rPr>
                        <a:t>   Bölge Müd.</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ts val="915"/>
                        </a:lnSpc>
                      </a:pPr>
                      <a:r>
                        <a:rPr lang="en-US" sz="1200">
                          <a:effectLst/>
                        </a:rPr>
                        <a:t> </a:t>
                      </a:r>
                      <a:endParaRPr lang="tr-TR" sz="2000">
                        <a:effectLst/>
                      </a:endParaRPr>
                    </a:p>
                    <a:p>
                      <a:pPr algn="ctr">
                        <a:lnSpc>
                          <a:spcPts val="915"/>
                        </a:lnSpc>
                      </a:pPr>
                      <a:r>
                        <a:rPr lang="en-US" sz="1200">
                          <a:effectLst/>
                        </a:rPr>
                        <a:t>   Haziran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63822181"/>
                  </a:ext>
                </a:extLst>
              </a:tr>
              <a:tr h="575984">
                <a:tc vMerge="1">
                  <a:txBody>
                    <a:bodyPr/>
                    <a:lstStyle/>
                    <a:p>
                      <a:endParaRPr lang="tr-TR"/>
                    </a:p>
                  </a:txBody>
                  <a:tcPr/>
                </a:tc>
                <a:tc vMerge="1">
                  <a:txBody>
                    <a:bodyPr/>
                    <a:lstStyle/>
                    <a:p>
                      <a:endParaRPr lang="tr-TR"/>
                    </a:p>
                  </a:txBody>
                  <a:tcPr/>
                </a:tc>
                <a:tc>
                  <a:txBody>
                    <a:bodyPr/>
                    <a:lstStyle/>
                    <a:p>
                      <a:pPr algn="ctr"/>
                      <a:r>
                        <a:rPr lang="en-US" sz="1200">
                          <a:effectLst/>
                        </a:rPr>
                        <a:t> </a:t>
                      </a:r>
                      <a:endParaRPr lang="tr-TR" sz="2000">
                        <a:effectLst/>
                      </a:endParaRPr>
                    </a:p>
                    <a:p>
                      <a:pPr marL="58420" marR="45720" algn="ctr">
                        <a:spcAft>
                          <a:spcPts val="0"/>
                        </a:spcAft>
                      </a:pPr>
                      <a:r>
                        <a:rPr lang="en-US" sz="1200">
                          <a:effectLst/>
                        </a:rPr>
                        <a:t>  KEP.7.2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Merkez Teşkilatı Hizmet Birimlerinde Iç Tetkiklerin gerçekleştirilmesi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endParaRPr lang="tr-TR" sz="1200" dirty="0">
                        <a:effectLst/>
                      </a:endParaRPr>
                    </a:p>
                    <a:p>
                      <a:pPr marL="73025" algn="ctr">
                        <a:lnSpc>
                          <a:spcPts val="915"/>
                        </a:lnSpc>
                        <a:spcBef>
                          <a:spcPts val="5"/>
                        </a:spcBef>
                        <a:spcAft>
                          <a:spcPts val="0"/>
                        </a:spcAft>
                      </a:pPr>
                      <a:r>
                        <a:rPr lang="en-US" sz="1200" dirty="0">
                          <a:effectLst/>
                        </a:rPr>
                        <a:t>Merkez </a:t>
                      </a:r>
                      <a:r>
                        <a:rPr lang="en-US" sz="1200" dirty="0" err="1">
                          <a:effectLst/>
                        </a:rPr>
                        <a:t>Kalite</a:t>
                      </a:r>
                      <a:endParaRPr lang="tr-TR" sz="2000" dirty="0">
                        <a:effectLst/>
                      </a:endParaRPr>
                    </a:p>
                    <a:p>
                      <a:pPr marL="73025" algn="ctr">
                        <a:lnSpc>
                          <a:spcPts val="915"/>
                        </a:lnSpc>
                        <a:spcBef>
                          <a:spcPts val="5"/>
                        </a:spcBef>
                        <a:spcAft>
                          <a:spcPts val="0"/>
                        </a:spcAft>
                      </a:pP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spcBef>
                          <a:spcPts val="5"/>
                        </a:spcBef>
                        <a:spcAft>
                          <a:spcPts val="0"/>
                        </a:spcAft>
                      </a:pPr>
                      <a:r>
                        <a:rPr lang="en-US" sz="1200">
                          <a:effectLst/>
                        </a:rPr>
                        <a:t>Merkez Hizmet     Birimleri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Haziran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4479616"/>
                  </a:ext>
                </a:extLst>
              </a:tr>
              <a:tr h="447377">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a:effectLst/>
                        </a:rPr>
                        <a:t>KEP.7.3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Bölge Müdürlüklerinde Takip Tetkiklerinin gerçekleştirilmesi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err="1">
                          <a:effectLst/>
                        </a:rPr>
                        <a:t>Kalite</a:t>
                      </a:r>
                      <a:endParaRPr lang="tr-TR" sz="2000" dirty="0">
                        <a:effectLst/>
                      </a:endParaRPr>
                    </a:p>
                    <a:p>
                      <a:pPr marL="72390" algn="ctr">
                        <a:lnSpc>
                          <a:spcPts val="815"/>
                        </a:lnSpc>
                      </a:pP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a:effectLst/>
                        </a:rPr>
                        <a:t> </a:t>
                      </a:r>
                      <a:endParaRPr lang="tr-TR" sz="2000">
                        <a:effectLst/>
                      </a:endParaRPr>
                    </a:p>
                    <a:p>
                      <a:pPr marL="73025" algn="ctr">
                        <a:lnSpc>
                          <a:spcPts val="815"/>
                        </a:lnSpc>
                      </a:pPr>
                      <a:r>
                        <a:rPr lang="en-US" sz="1200">
                          <a:effectLst/>
                        </a:rPr>
                        <a:t>Bölge Müd.</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Eylül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79943389"/>
                  </a:ext>
                </a:extLst>
              </a:tr>
              <a:tr h="447377">
                <a:tc vMerge="1">
                  <a:txBody>
                    <a:bodyPr/>
                    <a:lstStyle/>
                    <a:p>
                      <a:endParaRPr lang="tr-TR"/>
                    </a:p>
                  </a:txBody>
                  <a:tcPr/>
                </a:tc>
                <a:tc vMerge="1">
                  <a:txBody>
                    <a:bodyPr/>
                    <a:lstStyle/>
                    <a:p>
                      <a:endParaRPr lang="tr-TR"/>
                    </a:p>
                  </a:txBody>
                  <a:tcPr/>
                </a:tc>
                <a:tc>
                  <a:txBody>
                    <a:bodyPr/>
                    <a:lstStyle/>
                    <a:p>
                      <a:pPr marL="58420" marR="45720" algn="ctr">
                        <a:spcBef>
                          <a:spcPts val="460"/>
                        </a:spcBef>
                        <a:spcAft>
                          <a:spcPts val="0"/>
                        </a:spcAft>
                      </a:pPr>
                      <a:r>
                        <a:rPr lang="en-US" sz="1200">
                          <a:effectLst/>
                        </a:rPr>
                        <a:t>KEP.7.4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Dış Tetkiklerin gerçekleştirilmesi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err="1">
                          <a:effectLst/>
                        </a:rPr>
                        <a:t>Kalite</a:t>
                      </a:r>
                      <a:endParaRPr lang="tr-TR" sz="2000" dirty="0">
                        <a:effectLst/>
                      </a:endParaRPr>
                    </a:p>
                    <a:p>
                      <a:pPr marL="72390" algn="ctr">
                        <a:lnSpc>
                          <a:spcPts val="915"/>
                        </a:lnSpc>
                        <a:spcBef>
                          <a:spcPts val="5"/>
                        </a:spcBef>
                        <a:spcAft>
                          <a:spcPts val="0"/>
                        </a:spcAft>
                      </a:pP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200">
                          <a:effectLst/>
                        </a:rPr>
                        <a:t>Belgelendirme Kuruluşu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Ekim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02351133"/>
                  </a:ext>
                </a:extLst>
              </a:tr>
              <a:tr h="784833">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a:effectLst/>
                        </a:rPr>
                        <a:t> </a:t>
                      </a:r>
                      <a:endParaRPr lang="tr-TR" sz="2000">
                        <a:effectLst/>
                      </a:endParaRPr>
                    </a:p>
                    <a:p>
                      <a:pPr marL="58420" marR="45720" algn="ctr">
                        <a:spcBef>
                          <a:spcPts val="515"/>
                        </a:spcBef>
                        <a:spcAft>
                          <a:spcPts val="0"/>
                        </a:spcAft>
                      </a:pPr>
                      <a:r>
                        <a:rPr lang="en-US" sz="1200">
                          <a:effectLst/>
                        </a:rPr>
                        <a:t>KEP.7.5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Merkez ve Bölge Koordinatörlükleri tarafından İç Tetkik Raporları ve Dış Tetkiklere istinaden Düzeltici Faaliyetlerin başlatılması, takip ve kontrol edilmesi, tamamlanması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r>
                        <a:rPr lang="en-US" sz="1200" dirty="0">
                          <a:effectLst/>
                        </a:rPr>
                        <a:t> </a:t>
                      </a: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200">
                          <a:effectLst/>
                        </a:rPr>
                        <a:t> </a:t>
                      </a:r>
                      <a:endParaRPr lang="tr-TR" sz="2000">
                        <a:effectLst/>
                      </a:endParaRPr>
                    </a:p>
                    <a:p>
                      <a:pPr marL="73025" algn="ctr">
                        <a:spcBef>
                          <a:spcPts val="515"/>
                        </a:spcBef>
                        <a:spcAft>
                          <a:spcPts val="0"/>
                        </a:spcAft>
                      </a:pPr>
                      <a:r>
                        <a:rPr lang="en-US" sz="1200">
                          <a:effectLst/>
                        </a:rPr>
                        <a:t>Tüm</a:t>
                      </a:r>
                      <a:r>
                        <a:rPr lang="en-US" sz="1200" spc="-20">
                          <a:effectLst/>
                        </a:rPr>
                        <a:t> </a:t>
                      </a:r>
                      <a:r>
                        <a:rPr lang="en-US" sz="1200">
                          <a:effectLst/>
                        </a:rPr>
                        <a:t>Birimler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Temmuz-Kasım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30199679"/>
                  </a:ext>
                </a:extLst>
              </a:tr>
              <a:tr h="600167">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a:effectLst/>
                        </a:rPr>
                        <a:t> </a:t>
                      </a:r>
                      <a:endParaRPr lang="tr-TR" sz="2000">
                        <a:effectLst/>
                      </a:endParaRPr>
                    </a:p>
                    <a:p>
                      <a:pPr marL="58420" marR="45720" algn="ctr">
                        <a:spcAft>
                          <a:spcPts val="0"/>
                        </a:spcAft>
                      </a:pPr>
                      <a:r>
                        <a:rPr lang="en-US" sz="1200">
                          <a:effectLst/>
                        </a:rPr>
                        <a:t>KEP.7.6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İç Tetkik raporlarının Kalite Koordinatörlüğüne rapor edilmesi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a:effectLst/>
                        </a:rPr>
                        <a:t>Merkez </a:t>
                      </a:r>
                      <a:r>
                        <a:rPr lang="en-US" sz="1200" dirty="0" err="1">
                          <a:effectLst/>
                        </a:rPr>
                        <a:t>ve</a:t>
                      </a:r>
                      <a:r>
                        <a:rPr lang="en-US" sz="1200" dirty="0">
                          <a:effectLst/>
                        </a:rPr>
                        <a:t> </a:t>
                      </a:r>
                      <a:r>
                        <a:rPr lang="en-US" sz="1200" dirty="0" err="1">
                          <a:effectLst/>
                        </a:rPr>
                        <a:t>Bölge</a:t>
                      </a:r>
                      <a:r>
                        <a:rPr lang="en-US" sz="1200" dirty="0">
                          <a:effectLst/>
                        </a:rPr>
                        <a:t> </a:t>
                      </a:r>
                      <a:r>
                        <a:rPr lang="en-US" sz="1200" dirty="0" err="1">
                          <a:effectLst/>
                        </a:rPr>
                        <a:t>Kalite</a:t>
                      </a:r>
                      <a:endParaRPr lang="tr-TR" sz="2000" dirty="0">
                        <a:effectLst/>
                      </a:endParaRPr>
                    </a:p>
                    <a:p>
                      <a:pPr marL="72390" algn="ctr">
                        <a:lnSpc>
                          <a:spcPts val="815"/>
                        </a:lnSpc>
                      </a:pPr>
                      <a:r>
                        <a:rPr lang="en-US" sz="1200" dirty="0" err="1">
                          <a:effectLst/>
                        </a:rPr>
                        <a:t>Koordinatörlükleri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a:effectLst/>
                        </a:rPr>
                        <a:t> </a:t>
                      </a:r>
                      <a:endParaRPr lang="tr-TR" sz="2000">
                        <a:effectLst/>
                      </a:endParaRPr>
                    </a:p>
                    <a:p>
                      <a:pPr marL="73025" algn="ctr">
                        <a:lnSpc>
                          <a:spcPts val="815"/>
                        </a:lnSpc>
                      </a:pPr>
                      <a:r>
                        <a:rPr lang="en-US" sz="1200">
                          <a:effectLst/>
                        </a:rPr>
                        <a:t>Tüm</a:t>
                      </a:r>
                      <a:r>
                        <a:rPr lang="en-US" sz="1200" spc="-20">
                          <a:effectLst/>
                        </a:rPr>
                        <a:t> </a:t>
                      </a:r>
                      <a:r>
                        <a:rPr lang="en-US" sz="1200">
                          <a:effectLst/>
                        </a:rPr>
                        <a:t>Birimler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Temmuz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56535267"/>
                  </a:ext>
                </a:extLst>
              </a:tr>
              <a:tr h="749989">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a:effectLst/>
                        </a:rPr>
                        <a:t> </a:t>
                      </a:r>
                      <a:endParaRPr lang="tr-TR" sz="2000">
                        <a:effectLst/>
                      </a:endParaRPr>
                    </a:p>
                    <a:p>
                      <a:pPr marL="58420" marR="45720" algn="ctr">
                        <a:spcAft>
                          <a:spcPts val="0"/>
                        </a:spcAft>
                      </a:pPr>
                      <a:r>
                        <a:rPr lang="en-US" sz="1200">
                          <a:effectLst/>
                        </a:rPr>
                        <a:t>KEP.7.7</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Düzeltici Faaliyetlerin Kalite Koordinatörlüğü tarafından takip edilmesi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endParaRPr lang="tr-TR" sz="1200" dirty="0">
                        <a:effectLst/>
                      </a:endParaRPr>
                    </a:p>
                    <a:p>
                      <a:pPr marL="72390" algn="ctr">
                        <a:lnSpc>
                          <a:spcPts val="915"/>
                        </a:lnSpc>
                        <a:spcBef>
                          <a:spcPts val="5"/>
                        </a:spcBef>
                        <a:spcAft>
                          <a:spcPts val="0"/>
                        </a:spcAft>
                      </a:pPr>
                      <a:r>
                        <a:rPr lang="en-US" sz="1200" dirty="0" err="1">
                          <a:effectLst/>
                        </a:rPr>
                        <a:t>Kalite</a:t>
                      </a:r>
                      <a:endParaRPr lang="tr-TR" sz="2000" dirty="0">
                        <a:effectLst/>
                      </a:endParaRPr>
                    </a:p>
                    <a:p>
                      <a:pPr marL="72390" algn="ctr">
                        <a:lnSpc>
                          <a:spcPts val="915"/>
                        </a:lnSpc>
                        <a:spcBef>
                          <a:spcPts val="5"/>
                        </a:spcBef>
                        <a:spcAft>
                          <a:spcPts val="0"/>
                        </a:spcAft>
                      </a:pP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5"/>
                        </a:spcBef>
                        <a:spcAft>
                          <a:spcPts val="0"/>
                        </a:spcAft>
                      </a:pPr>
                      <a:r>
                        <a:rPr lang="en-US" sz="1200">
                          <a:effectLst/>
                        </a:rPr>
                        <a:t>Merkez ve Bölge Kalite</a:t>
                      </a:r>
                      <a:endParaRPr lang="tr-TR" sz="2000">
                        <a:effectLst/>
                      </a:endParaRPr>
                    </a:p>
                    <a:p>
                      <a:pPr marL="73025" algn="ctr">
                        <a:lnSpc>
                          <a:spcPts val="815"/>
                        </a:lnSpc>
                      </a:pPr>
                      <a:r>
                        <a:rPr lang="en-US" sz="1200">
                          <a:effectLst/>
                        </a:rPr>
                        <a:t>Koordinatörlükleri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a:effectLst/>
                        </a:rPr>
                        <a:t> </a:t>
                      </a:r>
                      <a:endParaRPr lang="tr-TR" sz="2000">
                        <a:effectLst/>
                      </a:endParaRPr>
                    </a:p>
                    <a:p>
                      <a:pPr marL="75565" algn="ctr">
                        <a:lnSpc>
                          <a:spcPts val="915"/>
                        </a:lnSpc>
                      </a:pPr>
                      <a:r>
                        <a:rPr lang="en-US" sz="1200">
                          <a:effectLst/>
                        </a:rPr>
                        <a:t>Temmuz-Kasım 2023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34810742"/>
                  </a:ext>
                </a:extLst>
              </a:tr>
              <a:tr h="670516">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200">
                          <a:effectLst/>
                        </a:rPr>
                        <a:t> </a:t>
                      </a:r>
                      <a:endParaRPr lang="tr-TR" sz="2000">
                        <a:effectLst/>
                      </a:endParaRPr>
                    </a:p>
                    <a:p>
                      <a:pPr marL="58420" marR="45720" algn="ctr">
                        <a:spcAft>
                          <a:spcPts val="0"/>
                        </a:spcAft>
                      </a:pPr>
                      <a:r>
                        <a:rPr lang="en-US" sz="1200">
                          <a:effectLst/>
                        </a:rPr>
                        <a:t>KEP.7.8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200">
                          <a:effectLst/>
                        </a:rPr>
                        <a:t>Kalite Koordinatörlüğü tarafından bütün Düzeltici Faaliyetlerin (İç tetkik raporları, müşteri talepleri, şikayetleri vd.) analiz edilmesi ve değerlendirilmesi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200" dirty="0">
                        <a:effectLst/>
                      </a:endParaRPr>
                    </a:p>
                    <a:p>
                      <a:pPr marL="72390" algn="ctr">
                        <a:lnSpc>
                          <a:spcPts val="915"/>
                        </a:lnSpc>
                        <a:spcBef>
                          <a:spcPts val="460"/>
                        </a:spcBef>
                        <a:spcAft>
                          <a:spcPts val="0"/>
                        </a:spcAft>
                      </a:pPr>
                      <a:r>
                        <a:rPr lang="en-US" sz="1200" dirty="0" err="1">
                          <a:effectLst/>
                        </a:rPr>
                        <a:t>Kalite</a:t>
                      </a:r>
                      <a:endParaRPr lang="tr-TR" sz="2000" dirty="0">
                        <a:effectLst/>
                      </a:endParaRPr>
                    </a:p>
                    <a:p>
                      <a:pPr marL="72390" algn="ctr">
                        <a:lnSpc>
                          <a:spcPts val="915"/>
                        </a:lnSpc>
                      </a:pPr>
                      <a:r>
                        <a:rPr lang="en-US" sz="1200" dirty="0" err="1">
                          <a:effectLst/>
                        </a:rPr>
                        <a:t>Koordinatörlüğü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815"/>
                        </a:lnSpc>
                      </a:pPr>
                      <a:r>
                        <a:rPr lang="en-US" sz="1200">
                          <a:effectLst/>
                        </a:rPr>
                        <a:t> </a:t>
                      </a:r>
                      <a:endParaRPr lang="tr-TR" sz="2000">
                        <a:effectLst/>
                      </a:endParaRPr>
                    </a:p>
                    <a:p>
                      <a:pPr marL="73025" algn="ctr">
                        <a:lnSpc>
                          <a:spcPts val="815"/>
                        </a:lnSpc>
                      </a:pPr>
                      <a:r>
                        <a:rPr lang="en-US" sz="1200">
                          <a:effectLst/>
                        </a:rPr>
                        <a:t>Kalite Kurulu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200" dirty="0">
                          <a:effectLst/>
                        </a:rPr>
                        <a:t> </a:t>
                      </a:r>
                      <a:endParaRPr lang="tr-TR" sz="2000" dirty="0">
                        <a:effectLst/>
                      </a:endParaRPr>
                    </a:p>
                    <a:p>
                      <a:pPr marL="75565" algn="ctr">
                        <a:lnSpc>
                          <a:spcPts val="915"/>
                        </a:lnSpc>
                      </a:pPr>
                      <a:r>
                        <a:rPr lang="en-US" sz="1200" dirty="0" err="1">
                          <a:effectLst/>
                        </a:rPr>
                        <a:t>Aralık</a:t>
                      </a:r>
                      <a:r>
                        <a:rPr lang="en-US" sz="1200" dirty="0">
                          <a:effectLst/>
                        </a:rPr>
                        <a:t> 2023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84640793"/>
                  </a:ext>
                </a:extLst>
              </a:tr>
            </a:tbl>
          </a:graphicData>
        </a:graphic>
      </p:graphicFrame>
    </p:spTree>
    <p:extLst>
      <p:ext uri="{BB962C8B-B14F-4D97-AF65-F5344CB8AC3E}">
        <p14:creationId xmlns:p14="http://schemas.microsoft.com/office/powerpoint/2010/main" val="1768188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775534" y="418486"/>
            <a:ext cx="8575829" cy="579496"/>
          </a:xfrm>
        </p:spPr>
        <p:txBody>
          <a:bodyPr>
            <a:normAutofit/>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KALİTE EYLEM PLANI (2022-2023)</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graphicFrame>
        <p:nvGraphicFramePr>
          <p:cNvPr id="10" name="Tablo 9">
            <a:extLst>
              <a:ext uri="{FF2B5EF4-FFF2-40B4-BE49-F238E27FC236}">
                <a16:creationId xmlns:a16="http://schemas.microsoft.com/office/drawing/2014/main" id="{EF1ABEE3-E202-4FDB-B41F-F77850358395}"/>
              </a:ext>
            </a:extLst>
          </p:cNvPr>
          <p:cNvGraphicFramePr>
            <a:graphicFrameLocks noGrp="1"/>
          </p:cNvGraphicFramePr>
          <p:nvPr>
            <p:extLst>
              <p:ext uri="{D42A27DB-BD31-4B8C-83A1-F6EECF244321}">
                <p14:modId xmlns:p14="http://schemas.microsoft.com/office/powerpoint/2010/main" val="3750247488"/>
              </p:ext>
            </p:extLst>
          </p:nvPr>
        </p:nvGraphicFramePr>
        <p:xfrm>
          <a:off x="435838" y="1014552"/>
          <a:ext cx="11282685" cy="5004508"/>
        </p:xfrm>
        <a:graphic>
          <a:graphicData uri="http://schemas.openxmlformats.org/drawingml/2006/table">
            <a:tbl>
              <a:tblPr firstRow="1" firstCol="1" lastRow="1" lastCol="1" bandRow="1" bandCol="1">
                <a:tableStyleId>{5C22544A-7EE6-4342-B048-85BDC9FD1C3A}</a:tableStyleId>
              </a:tblPr>
              <a:tblGrid>
                <a:gridCol w="455504">
                  <a:extLst>
                    <a:ext uri="{9D8B030D-6E8A-4147-A177-3AD203B41FA5}">
                      <a16:colId xmlns:a16="http://schemas.microsoft.com/office/drawing/2014/main" val="1679652518"/>
                    </a:ext>
                  </a:extLst>
                </a:gridCol>
                <a:gridCol w="1450012">
                  <a:extLst>
                    <a:ext uri="{9D8B030D-6E8A-4147-A177-3AD203B41FA5}">
                      <a16:colId xmlns:a16="http://schemas.microsoft.com/office/drawing/2014/main" val="2226119254"/>
                    </a:ext>
                  </a:extLst>
                </a:gridCol>
                <a:gridCol w="2094003">
                  <a:extLst>
                    <a:ext uri="{9D8B030D-6E8A-4147-A177-3AD203B41FA5}">
                      <a16:colId xmlns:a16="http://schemas.microsoft.com/office/drawing/2014/main" val="1278206582"/>
                    </a:ext>
                  </a:extLst>
                </a:gridCol>
                <a:gridCol w="3551889">
                  <a:extLst>
                    <a:ext uri="{9D8B030D-6E8A-4147-A177-3AD203B41FA5}">
                      <a16:colId xmlns:a16="http://schemas.microsoft.com/office/drawing/2014/main" val="3189944688"/>
                    </a:ext>
                  </a:extLst>
                </a:gridCol>
                <a:gridCol w="1515831">
                  <a:extLst>
                    <a:ext uri="{9D8B030D-6E8A-4147-A177-3AD203B41FA5}">
                      <a16:colId xmlns:a16="http://schemas.microsoft.com/office/drawing/2014/main" val="3065035598"/>
                    </a:ext>
                  </a:extLst>
                </a:gridCol>
                <a:gridCol w="1141249">
                  <a:extLst>
                    <a:ext uri="{9D8B030D-6E8A-4147-A177-3AD203B41FA5}">
                      <a16:colId xmlns:a16="http://schemas.microsoft.com/office/drawing/2014/main" val="1729533172"/>
                    </a:ext>
                  </a:extLst>
                </a:gridCol>
                <a:gridCol w="1074197">
                  <a:extLst>
                    <a:ext uri="{9D8B030D-6E8A-4147-A177-3AD203B41FA5}">
                      <a16:colId xmlns:a16="http://schemas.microsoft.com/office/drawing/2014/main" val="2910203910"/>
                    </a:ext>
                  </a:extLst>
                </a:gridCol>
              </a:tblGrid>
              <a:tr h="1049711">
                <a:tc>
                  <a:txBody>
                    <a:bodyPr/>
                    <a:lstStyle/>
                    <a:p>
                      <a:pPr algn="ctr">
                        <a:spcBef>
                          <a:spcPts val="50"/>
                        </a:spcBef>
                      </a:pPr>
                      <a:r>
                        <a:rPr lang="en-US" sz="1600" dirty="0">
                          <a:effectLst/>
                        </a:rPr>
                        <a:t> </a:t>
                      </a:r>
                      <a:endParaRPr lang="tr-TR" sz="2800" dirty="0">
                        <a:effectLst/>
                      </a:endParaRPr>
                    </a:p>
                    <a:p>
                      <a:pPr marL="68580" algn="ctr"/>
                      <a:r>
                        <a:rPr lang="en-US" sz="1600" dirty="0" err="1">
                          <a:effectLst/>
                        </a:rPr>
                        <a:t>Sıra</a:t>
                      </a:r>
                      <a:endParaRPr lang="tr-TR" sz="2800" dirty="0">
                        <a:effectLst/>
                      </a:endParaRPr>
                    </a:p>
                    <a:p>
                      <a:pPr marL="68580" algn="ctr">
                        <a:spcBef>
                          <a:spcPts val="5"/>
                        </a:spcBef>
                        <a:spcAft>
                          <a:spcPts val="0"/>
                        </a:spcAft>
                      </a:pPr>
                      <a:r>
                        <a:rPr lang="en-US" sz="1600" dirty="0">
                          <a:effectLst/>
                        </a:rPr>
                        <a:t>No</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600" dirty="0">
                          <a:effectLst/>
                        </a:rPr>
                        <a:t> </a:t>
                      </a:r>
                      <a:endParaRPr lang="tr-TR" sz="2800" dirty="0">
                        <a:effectLst/>
                      </a:endParaRPr>
                    </a:p>
                    <a:p>
                      <a:pPr marL="68580" marR="283210" algn="ctr">
                        <a:spcAft>
                          <a:spcPts val="0"/>
                        </a:spcAft>
                      </a:pPr>
                      <a:r>
                        <a:rPr lang="en-US" sz="1600" dirty="0" err="1">
                          <a:effectLst/>
                        </a:rPr>
                        <a:t>Eylem</a:t>
                      </a:r>
                      <a:r>
                        <a:rPr lang="en-US" sz="1600" dirty="0">
                          <a:effectLst/>
                        </a:rPr>
                        <a:t> </a:t>
                      </a:r>
                      <a:r>
                        <a:rPr lang="en-US" sz="1600" dirty="0" err="1">
                          <a:effectLst/>
                        </a:rPr>
                        <a:t>Planı</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spcBef>
                          <a:spcPts val="50"/>
                        </a:spcBef>
                      </a:pPr>
                      <a:r>
                        <a:rPr lang="en-US" sz="1600" dirty="0">
                          <a:effectLst/>
                        </a:rPr>
                        <a:t> </a:t>
                      </a:r>
                      <a:endParaRPr lang="tr-TR" sz="2800" dirty="0">
                        <a:effectLst/>
                      </a:endParaRPr>
                    </a:p>
                    <a:p>
                      <a:pPr marL="70485" marR="78740" algn="ctr">
                        <a:spcAft>
                          <a:spcPts val="0"/>
                        </a:spcAft>
                      </a:pPr>
                      <a:r>
                        <a:rPr lang="en-US" sz="1600" dirty="0" err="1">
                          <a:effectLst/>
                        </a:rPr>
                        <a:t>Eylem</a:t>
                      </a:r>
                      <a:r>
                        <a:rPr lang="en-US" sz="1600" spc="-155" dirty="0">
                          <a:effectLst/>
                        </a:rPr>
                        <a:t> </a:t>
                      </a:r>
                      <a:r>
                        <a:rPr lang="en-US" sz="1600" dirty="0">
                          <a:effectLst/>
                        </a:rPr>
                        <a:t>No</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600" dirty="0">
                          <a:effectLst/>
                        </a:rPr>
                        <a:t> </a:t>
                      </a:r>
                      <a:endParaRPr lang="tr-TR" sz="2800" dirty="0">
                        <a:effectLst/>
                      </a:endParaRPr>
                    </a:p>
                    <a:p>
                      <a:pPr marL="71755" algn="ctr">
                        <a:spcBef>
                          <a:spcPts val="515"/>
                        </a:spcBef>
                        <a:spcAft>
                          <a:spcPts val="0"/>
                        </a:spcAft>
                      </a:pPr>
                      <a:r>
                        <a:rPr lang="en-US" sz="1600" dirty="0" err="1">
                          <a:effectLst/>
                        </a:rPr>
                        <a:t>Öngörülen</a:t>
                      </a:r>
                      <a:r>
                        <a:rPr lang="en-US" sz="1600" spc="-5" dirty="0">
                          <a:effectLst/>
                        </a:rPr>
                        <a:t> </a:t>
                      </a:r>
                      <a:r>
                        <a:rPr lang="en-US" sz="1600" dirty="0" err="1">
                          <a:effectLst/>
                        </a:rPr>
                        <a:t>eylem</a:t>
                      </a:r>
                      <a:r>
                        <a:rPr lang="en-US" sz="1600" spc="-10" dirty="0">
                          <a:effectLst/>
                        </a:rPr>
                        <a:t> </a:t>
                      </a:r>
                      <a:r>
                        <a:rPr lang="en-US" sz="1600" dirty="0" err="1">
                          <a:effectLst/>
                        </a:rPr>
                        <a:t>veya</a:t>
                      </a:r>
                      <a:r>
                        <a:rPr lang="en-US" sz="1600" spc="-15" dirty="0">
                          <a:effectLst/>
                        </a:rPr>
                        <a:t> </a:t>
                      </a:r>
                      <a:r>
                        <a:rPr lang="en-US" sz="1600" dirty="0" err="1">
                          <a:effectLst/>
                        </a:rPr>
                        <a:t>eylemler</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r>
                        <a:rPr lang="en-US" sz="1600" dirty="0">
                          <a:effectLst/>
                        </a:rPr>
                        <a:t> </a:t>
                      </a:r>
                      <a:endParaRPr lang="tr-TR" sz="2800" dirty="0">
                        <a:effectLst/>
                      </a:endParaRPr>
                    </a:p>
                    <a:p>
                      <a:pPr marL="72390" algn="ctr">
                        <a:spcBef>
                          <a:spcPts val="515"/>
                        </a:spcBef>
                        <a:spcAft>
                          <a:spcPts val="0"/>
                        </a:spcAft>
                      </a:pPr>
                      <a:r>
                        <a:rPr lang="en-US" sz="1600" dirty="0" err="1">
                          <a:effectLst/>
                        </a:rPr>
                        <a:t>Sorumlu</a:t>
                      </a:r>
                      <a:r>
                        <a:rPr lang="en-US" sz="1600" spc="-5" dirty="0">
                          <a:effectLst/>
                        </a:rPr>
                        <a:t> </a:t>
                      </a:r>
                      <a:r>
                        <a:rPr lang="en-US" sz="1600" dirty="0" err="1">
                          <a:effectLst/>
                        </a:rPr>
                        <a:t>Birim</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marR="303530" algn="ctr">
                        <a:spcAft>
                          <a:spcPts val="0"/>
                        </a:spcAft>
                      </a:pPr>
                      <a:r>
                        <a:rPr lang="en-US" sz="1600" dirty="0" err="1">
                          <a:effectLst/>
                        </a:rPr>
                        <a:t>İş</a:t>
                      </a:r>
                      <a:r>
                        <a:rPr lang="en-US" sz="1600" dirty="0">
                          <a:effectLst/>
                        </a:rPr>
                        <a:t> </a:t>
                      </a:r>
                      <a:r>
                        <a:rPr lang="en-US" sz="1600" dirty="0" err="1">
                          <a:effectLst/>
                        </a:rPr>
                        <a:t>Birliği</a:t>
                      </a:r>
                      <a:r>
                        <a:rPr lang="en-US" sz="1600" spc="5" dirty="0">
                          <a:effectLst/>
                        </a:rPr>
                        <a:t> </a:t>
                      </a:r>
                      <a:r>
                        <a:rPr lang="en-US" sz="1600" dirty="0" err="1">
                          <a:effectLst/>
                        </a:rPr>
                        <a:t>Yapılacak</a:t>
                      </a:r>
                      <a:r>
                        <a:rPr lang="en-US" sz="1600" spc="-155" dirty="0">
                          <a:effectLst/>
                        </a:rPr>
                        <a:t> </a:t>
                      </a:r>
                      <a:r>
                        <a:rPr lang="en-US" sz="1600" dirty="0" err="1">
                          <a:effectLst/>
                        </a:rPr>
                        <a:t>Birim</a:t>
                      </a:r>
                      <a:r>
                        <a:rPr lang="en-US" sz="1600" dirty="0">
                          <a:effectLst/>
                        </a:rPr>
                        <a:t>/</a:t>
                      </a:r>
                      <a:endParaRPr lang="tr-TR" sz="2800" dirty="0">
                        <a:effectLst/>
                      </a:endParaRPr>
                    </a:p>
                    <a:p>
                      <a:pPr marL="73025" algn="ctr">
                        <a:lnSpc>
                          <a:spcPts val="815"/>
                        </a:lnSpc>
                      </a:pPr>
                      <a:r>
                        <a:rPr lang="en-US" sz="1600" dirty="0" err="1">
                          <a:effectLst/>
                        </a:rPr>
                        <a:t>Komisyon</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marR="41910" algn="ctr">
                        <a:spcBef>
                          <a:spcPts val="445"/>
                        </a:spcBef>
                        <a:spcAft>
                          <a:spcPts val="0"/>
                        </a:spcAft>
                      </a:pPr>
                      <a:r>
                        <a:rPr lang="en-US" sz="1600" dirty="0" err="1">
                          <a:effectLst/>
                        </a:rPr>
                        <a:t>Eylemin</a:t>
                      </a:r>
                      <a:r>
                        <a:rPr lang="en-US" sz="1600" spc="5" dirty="0">
                          <a:effectLst/>
                        </a:rPr>
                        <a:t> </a:t>
                      </a:r>
                      <a:r>
                        <a:rPr lang="en-US" sz="1600" dirty="0" err="1">
                          <a:effectLst/>
                        </a:rPr>
                        <a:t>Tamamlanma</a:t>
                      </a:r>
                      <a:r>
                        <a:rPr lang="en-US" sz="1600" spc="-155" dirty="0">
                          <a:effectLst/>
                        </a:rPr>
                        <a:t> </a:t>
                      </a:r>
                      <a:r>
                        <a:rPr lang="en-US" sz="1600" dirty="0" err="1">
                          <a:effectLst/>
                        </a:rPr>
                        <a:t>Tarihi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35090068"/>
                  </a:ext>
                </a:extLst>
              </a:tr>
              <a:tr h="786641">
                <a:tc rowSpan="5">
                  <a:txBody>
                    <a:bodyPr/>
                    <a:lstStyle/>
                    <a:p>
                      <a:pPr algn="ctr">
                        <a:spcBef>
                          <a:spcPts val="15"/>
                        </a:spcBef>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algn="ctr">
                        <a:spcBef>
                          <a:spcPts val="15"/>
                        </a:spcBef>
                      </a:pPr>
                      <a:r>
                        <a:rPr lang="en-US" sz="1400" b="1">
                          <a:effectLst/>
                          <a:latin typeface="Times New Roman" panose="02020603050405020304" pitchFamily="18" charset="0"/>
                          <a:ea typeface="Calibri" panose="020F0502020204030204" pitchFamily="34" charset="0"/>
                          <a:cs typeface="Times New Roman" panose="02020603050405020304" pitchFamily="18" charset="0"/>
                        </a:rPr>
                        <a:t>                                KEP.8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vert="vert270"/>
                </a:tc>
                <a:tc rowSpan="5">
                  <a:txBody>
                    <a:bodyPr/>
                    <a:lstStyle/>
                    <a:p>
                      <a:pPr marL="68580" algn="ct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68580" algn="ct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YGG (</a:t>
                      </a:r>
                      <a:r>
                        <a:rPr lang="en-US"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Yönetimin</a:t>
                      </a: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KYS’ni</a:t>
                      </a: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Gözden</a:t>
                      </a: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Geçirmesi</a:t>
                      </a: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tr-T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45720" algn="ctr">
                        <a:spcBef>
                          <a:spcPts val="435"/>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KEP.8.1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KYS Performans raporunun hazırlanması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Kalite</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84455" algn="ctr">
                        <a:lnSpc>
                          <a:spcPts val="915"/>
                        </a:lnSpc>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Tüm</a:t>
                      </a:r>
                      <a:r>
                        <a:rPr lang="en-US" sz="14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Birimler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marL="75565" algn="ctr">
                        <a:lnSpc>
                          <a:spcPts val="915"/>
                        </a:lnSpc>
                      </a:pPr>
                      <a:r>
                        <a:rPr lang="en-US" sz="1400">
                          <a:effectLst/>
                          <a:latin typeface="Times New Roman" panose="02020603050405020304" pitchFamily="18" charset="0"/>
                          <a:ea typeface="Calibri" panose="020F0502020204030204" pitchFamily="34" charset="0"/>
                          <a:cs typeface="Times New Roman" panose="02020603050405020304" pitchFamily="18" charset="0"/>
                        </a:rPr>
                        <a:t>Eylül 2023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861064"/>
                  </a:ext>
                </a:extLst>
              </a:tr>
              <a:tr h="701049">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Bef>
                          <a:spcPts val="5"/>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KEP.8.2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Bölge YGG toplantılarının yapılması ve Kalite Koordinatörlüğüne rapor edilmesi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Merkez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ve</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Bölge</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Koordinatörlükleri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ts val="915"/>
                        </a:lnSpc>
                        <a:spcBef>
                          <a:spcPts val="460"/>
                        </a:spcBef>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ts val="915"/>
                        </a:lnSpc>
                        <a:spcBef>
                          <a:spcPts val="460"/>
                        </a:spcBef>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Kalite</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marL="75565" algn="ctr">
                        <a:lnSpc>
                          <a:spcPts val="915"/>
                        </a:lnSpc>
                      </a:pPr>
                      <a:r>
                        <a:rPr lang="en-US" sz="1400">
                          <a:effectLst/>
                          <a:latin typeface="Times New Roman" panose="02020603050405020304" pitchFamily="18" charset="0"/>
                          <a:ea typeface="Calibri" panose="020F0502020204030204" pitchFamily="34" charset="0"/>
                          <a:cs typeface="Times New Roman" panose="02020603050405020304" pitchFamily="18" charset="0"/>
                        </a:rPr>
                        <a:t>Temmuz 2023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55206071"/>
                  </a:ext>
                </a:extLst>
              </a:tr>
              <a:tr h="655135">
                <a:tc vMerge="1">
                  <a:txBody>
                    <a:bodyPr/>
                    <a:lstStyle/>
                    <a:p>
                      <a:endParaRPr lang="tr-TR"/>
                    </a:p>
                  </a:txBody>
                  <a:tcPr/>
                </a:tc>
                <a:tc vMerge="1">
                  <a:txBody>
                    <a:bodyPr/>
                    <a:lstStyle/>
                    <a:p>
                      <a:endParaRPr lang="tr-TR"/>
                    </a:p>
                  </a:txBody>
                  <a:tcPr/>
                </a:tc>
                <a:tc>
                  <a:txBody>
                    <a:bodyPr/>
                    <a:lstStyle/>
                    <a:p>
                      <a:pPr marL="58420" marR="45720" algn="ctr">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KEP.8.3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algn="ctr">
                        <a:spcBef>
                          <a:spcPts val="5"/>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marL="71755" algn="ctr">
                        <a:spcBef>
                          <a:spcPts val="5"/>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YGG toplantısının yapılması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Üst</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Yönetim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marL="75565" algn="ctr">
                        <a:lnSpc>
                          <a:spcPts val="915"/>
                        </a:lnSpc>
                      </a:pPr>
                      <a:r>
                        <a:rPr lang="en-US" sz="1400">
                          <a:effectLst/>
                          <a:latin typeface="Times New Roman" panose="02020603050405020304" pitchFamily="18" charset="0"/>
                          <a:ea typeface="Calibri" panose="020F0502020204030204" pitchFamily="34" charset="0"/>
                          <a:cs typeface="Times New Roman" panose="02020603050405020304" pitchFamily="18" charset="0"/>
                        </a:rPr>
                        <a:t> Eylül 2023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85766544"/>
                  </a:ext>
                </a:extLst>
              </a:tr>
              <a:tr h="908553">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Bef>
                          <a:spcPts val="5"/>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KEP.8.4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YGG toplantısında alınan kararların tüm birimlere bildirilmesi ve kararların uygulanması için eyleme geçilmesi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algn="ctr">
                        <a:lnSpc>
                          <a:spcPts val="915"/>
                        </a:lnSpc>
                        <a:spcBef>
                          <a:spcPts val="5"/>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73025" algn="ctr">
                        <a:lnSpc>
                          <a:spcPts val="915"/>
                        </a:lnSpc>
                        <a:spcBef>
                          <a:spcPts val="5"/>
                        </a:spcBef>
                        <a:spcAft>
                          <a:spcPts val="0"/>
                        </a:spcAft>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Tüm</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Birimler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marL="75565" algn="ctr">
                        <a:lnSpc>
                          <a:spcPts val="915"/>
                        </a:lnSpc>
                      </a:pPr>
                      <a:r>
                        <a:rPr lang="en-US" sz="1400">
                          <a:effectLst/>
                          <a:latin typeface="Times New Roman" panose="02020603050405020304" pitchFamily="18" charset="0"/>
                          <a:ea typeface="Calibri" panose="020F0502020204030204" pitchFamily="34" charset="0"/>
                          <a:cs typeface="Times New Roman" panose="02020603050405020304" pitchFamily="18" charset="0"/>
                        </a:rPr>
                        <a:t> Ekim 2023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35699799"/>
                  </a:ext>
                </a:extLst>
              </a:tr>
              <a:tr h="903419">
                <a:tc vMerge="1">
                  <a:txBody>
                    <a:bodyPr/>
                    <a:lstStyle/>
                    <a:p>
                      <a:endParaRPr lang="tr-TR"/>
                    </a:p>
                  </a:txBody>
                  <a:tcPr/>
                </a:tc>
                <a:tc vMerge="1">
                  <a:txBody>
                    <a:bodyPr/>
                    <a:lstStyle/>
                    <a:p>
                      <a:endParaRPr lang="tr-TR"/>
                    </a:p>
                  </a:txBody>
                  <a:tcPr/>
                </a:tc>
                <a:tc>
                  <a:txBody>
                    <a:bodyPr/>
                    <a:lstStyle/>
                    <a:p>
                      <a:pPr marL="58420" marR="45720" algn="ctr">
                        <a:spcBef>
                          <a:spcPts val="5"/>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marL="58420" marR="45720" algn="ctr">
                        <a:spcBef>
                          <a:spcPts val="5"/>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KEP.8.5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1755" marR="158750" algn="ctr">
                        <a:spcBef>
                          <a:spcPts val="460"/>
                        </a:spcBef>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YGG toplantısında bir sonraki faaliyet yılını ilgilendiren kararların yeni Kalite Eylem Planı’na dahil edilmesi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Kalite</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Koordinatörlüğü</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2390" algn="ctr">
                        <a:lnSpc>
                          <a:spcPts val="915"/>
                        </a:lnSpc>
                        <a:spcBef>
                          <a:spcPts val="460"/>
                        </a:spcBef>
                        <a:spcAft>
                          <a:spcPts val="0"/>
                        </a:spcAft>
                      </a:pP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72390" algn="ctr">
                        <a:lnSpc>
                          <a:spcPts val="915"/>
                        </a:lnSpc>
                        <a:spcBef>
                          <a:spcPts val="460"/>
                        </a:spcBef>
                        <a:spcAft>
                          <a:spcPts val="0"/>
                        </a:spcAft>
                      </a:pP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Tüm</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Birimler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5565" algn="ctr">
                        <a:lnSpc>
                          <a:spcPts val="915"/>
                        </a:lnSpc>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75565" algn="ctr">
                        <a:lnSpc>
                          <a:spcPts val="915"/>
                        </a:lnSpc>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Kasım</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2023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91794638"/>
                  </a:ext>
                </a:extLst>
              </a:tr>
            </a:tbl>
          </a:graphicData>
        </a:graphic>
      </p:graphicFrame>
    </p:spTree>
    <p:extLst>
      <p:ext uri="{BB962C8B-B14F-4D97-AF65-F5344CB8AC3E}">
        <p14:creationId xmlns:p14="http://schemas.microsoft.com/office/powerpoint/2010/main" val="26198994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2330</Words>
  <Application>Microsoft Office PowerPoint</Application>
  <PresentationFormat>Geniş ekran</PresentationFormat>
  <Paragraphs>838</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Arial Black</vt:lpstr>
      <vt:lpstr>Calibri</vt:lpstr>
      <vt:lpstr>Calibri Light</vt:lpstr>
      <vt:lpstr>Times New Roman</vt:lpstr>
      <vt:lpstr>Office Teması</vt:lpstr>
      <vt:lpstr>PowerPoint Sunusu</vt:lpstr>
      <vt:lpstr>KALİTE EYLEM PLANI (2022-2023)</vt:lpstr>
      <vt:lpstr>KALİTE EYLEM PLANI (2022-2023)</vt:lpstr>
      <vt:lpstr>KALİTE EYLEM PLANI (2022-2023)</vt:lpstr>
      <vt:lpstr>KALİTE EYLEM PLANI (2022-2023)</vt:lpstr>
      <vt:lpstr>KALİTE EYLEM PLANI (2022-2023)</vt:lpstr>
      <vt:lpstr>KALİTE EYLEM PLANI (2022-2023)</vt:lpstr>
      <vt:lpstr>KALİTE EYLEM PLANI (2022-2023)</vt:lpstr>
      <vt:lpstr>KALİTE EYLEM PLANI (2022-2023)</vt:lpstr>
      <vt:lpstr>KALİTE EYLEM PLANI (2022-2023)</vt:lpstr>
      <vt:lpstr>KALİTE EYLEM PLANI (2022-2023)</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TAPU</dc:title>
  <dc:creator>Microsoft Office User</dc:creator>
  <cp:lastModifiedBy>HASAN UZUN</cp:lastModifiedBy>
  <cp:revision>75</cp:revision>
  <dcterms:created xsi:type="dcterms:W3CDTF">2022-02-05T17:51:22Z</dcterms:created>
  <dcterms:modified xsi:type="dcterms:W3CDTF">2022-11-09T12:52:27Z</dcterms:modified>
</cp:coreProperties>
</file>