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6"/>
  </p:notesMasterIdLst>
  <p:handoutMasterIdLst>
    <p:handoutMasterId r:id="rId67"/>
  </p:handoutMasterIdLst>
  <p:sldIdLst>
    <p:sldId id="331" r:id="rId2"/>
    <p:sldId id="328" r:id="rId3"/>
    <p:sldId id="332" r:id="rId4"/>
    <p:sldId id="419" r:id="rId5"/>
    <p:sldId id="432" r:id="rId6"/>
    <p:sldId id="434" r:id="rId7"/>
    <p:sldId id="454" r:id="rId8"/>
    <p:sldId id="451" r:id="rId9"/>
    <p:sldId id="456" r:id="rId10"/>
    <p:sldId id="452" r:id="rId11"/>
    <p:sldId id="437" r:id="rId12"/>
    <p:sldId id="450" r:id="rId13"/>
    <p:sldId id="439" r:id="rId14"/>
    <p:sldId id="442" r:id="rId15"/>
    <p:sldId id="443" r:id="rId16"/>
    <p:sldId id="444" r:id="rId17"/>
    <p:sldId id="441" r:id="rId18"/>
    <p:sldId id="440" r:id="rId19"/>
    <p:sldId id="447" r:id="rId20"/>
    <p:sldId id="446" r:id="rId21"/>
    <p:sldId id="445" r:id="rId22"/>
    <p:sldId id="448" r:id="rId23"/>
    <p:sldId id="352" r:id="rId24"/>
    <p:sldId id="354" r:id="rId25"/>
    <p:sldId id="355" r:id="rId26"/>
    <p:sldId id="429" r:id="rId27"/>
    <p:sldId id="360" r:id="rId28"/>
    <p:sldId id="353" r:id="rId29"/>
    <p:sldId id="455" r:id="rId30"/>
    <p:sldId id="350" r:id="rId31"/>
    <p:sldId id="449" r:id="rId32"/>
    <p:sldId id="351" r:id="rId33"/>
    <p:sldId id="459" r:id="rId34"/>
    <p:sldId id="333" r:id="rId35"/>
    <p:sldId id="343" r:id="rId36"/>
    <p:sldId id="349" r:id="rId37"/>
    <p:sldId id="427" r:id="rId38"/>
    <p:sldId id="345" r:id="rId39"/>
    <p:sldId id="365" r:id="rId40"/>
    <p:sldId id="364" r:id="rId41"/>
    <p:sldId id="362" r:id="rId42"/>
    <p:sldId id="453" r:id="rId43"/>
    <p:sldId id="373" r:id="rId44"/>
    <p:sldId id="382" r:id="rId45"/>
    <p:sldId id="383" r:id="rId46"/>
    <p:sldId id="381" r:id="rId47"/>
    <p:sldId id="380" r:id="rId48"/>
    <p:sldId id="431" r:id="rId49"/>
    <p:sldId id="420" r:id="rId50"/>
    <p:sldId id="377" r:id="rId51"/>
    <p:sldId id="376" r:id="rId52"/>
    <p:sldId id="421" r:id="rId53"/>
    <p:sldId id="422" r:id="rId54"/>
    <p:sldId id="423" r:id="rId55"/>
    <p:sldId id="413" r:id="rId56"/>
    <p:sldId id="414" r:id="rId57"/>
    <p:sldId id="405" r:id="rId58"/>
    <p:sldId id="424" r:id="rId59"/>
    <p:sldId id="415" r:id="rId60"/>
    <p:sldId id="425" r:id="rId61"/>
    <p:sldId id="394" r:id="rId62"/>
    <p:sldId id="409" r:id="rId63"/>
    <p:sldId id="416" r:id="rId64"/>
    <p:sldId id="417" r:id="rId65"/>
  </p:sldIdLst>
  <p:sldSz cx="24387175" cy="13716000"/>
  <p:notesSz cx="6858000" cy="9144000"/>
  <p:defaultTextStyle>
    <a:defPPr>
      <a:defRPr lang="en-US"/>
    </a:defPPr>
    <a:lvl1pPr algn="l" defTabSz="1087438" rtl="0" eaLnBrk="0" fontAlgn="base" hangingPunct="0">
      <a:spcBef>
        <a:spcPct val="0"/>
      </a:spcBef>
      <a:spcAft>
        <a:spcPct val="0"/>
      </a:spcAft>
      <a:defRPr sz="4300" kern="1200">
        <a:solidFill>
          <a:schemeClr val="tx1"/>
        </a:solidFill>
        <a:latin typeface="Calibri" panose="020F0502020204030204" pitchFamily="34" charset="0"/>
        <a:ea typeface="ＭＳ Ｐゴシック" panose="020B0600070205080204" pitchFamily="34" charset="-128"/>
        <a:cs typeface="+mn-cs"/>
      </a:defRPr>
    </a:lvl1pPr>
    <a:lvl2pPr marL="1087438" indent="-630238" algn="l" defTabSz="1087438" rtl="0" eaLnBrk="0" fontAlgn="base" hangingPunct="0">
      <a:spcBef>
        <a:spcPct val="0"/>
      </a:spcBef>
      <a:spcAft>
        <a:spcPct val="0"/>
      </a:spcAft>
      <a:defRPr sz="4300" kern="1200">
        <a:solidFill>
          <a:schemeClr val="tx1"/>
        </a:solidFill>
        <a:latin typeface="Calibri" panose="020F0502020204030204" pitchFamily="34" charset="0"/>
        <a:ea typeface="ＭＳ Ｐゴシック" panose="020B0600070205080204" pitchFamily="34" charset="-128"/>
        <a:cs typeface="+mn-cs"/>
      </a:defRPr>
    </a:lvl2pPr>
    <a:lvl3pPr marL="2176463" indent="-1262063" algn="l" defTabSz="1087438" rtl="0" eaLnBrk="0" fontAlgn="base" hangingPunct="0">
      <a:spcBef>
        <a:spcPct val="0"/>
      </a:spcBef>
      <a:spcAft>
        <a:spcPct val="0"/>
      </a:spcAft>
      <a:defRPr sz="4300" kern="1200">
        <a:solidFill>
          <a:schemeClr val="tx1"/>
        </a:solidFill>
        <a:latin typeface="Calibri" panose="020F0502020204030204" pitchFamily="34" charset="0"/>
        <a:ea typeface="ＭＳ Ｐゴシック" panose="020B0600070205080204" pitchFamily="34" charset="-128"/>
        <a:cs typeface="+mn-cs"/>
      </a:defRPr>
    </a:lvl3pPr>
    <a:lvl4pPr marL="3265488" indent="-1893888" algn="l" defTabSz="1087438" rtl="0" eaLnBrk="0" fontAlgn="base" hangingPunct="0">
      <a:spcBef>
        <a:spcPct val="0"/>
      </a:spcBef>
      <a:spcAft>
        <a:spcPct val="0"/>
      </a:spcAft>
      <a:defRPr sz="4300" kern="1200">
        <a:solidFill>
          <a:schemeClr val="tx1"/>
        </a:solidFill>
        <a:latin typeface="Calibri" panose="020F0502020204030204" pitchFamily="34" charset="0"/>
        <a:ea typeface="ＭＳ Ｐゴシック" panose="020B0600070205080204" pitchFamily="34" charset="-128"/>
        <a:cs typeface="+mn-cs"/>
      </a:defRPr>
    </a:lvl4pPr>
    <a:lvl5pPr marL="4354513" indent="-2525713" algn="l" defTabSz="1087438" rtl="0" eaLnBrk="0" fontAlgn="base" hangingPunct="0">
      <a:spcBef>
        <a:spcPct val="0"/>
      </a:spcBef>
      <a:spcAft>
        <a:spcPct val="0"/>
      </a:spcAft>
      <a:defRPr sz="4300"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sz="4300"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sz="4300"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sz="4300"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sz="4300" kern="1200">
        <a:solidFill>
          <a:schemeClr val="tx1"/>
        </a:solidFill>
        <a:latin typeface="Calibri" panose="020F050202020403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4320">
          <p15:clr>
            <a:srgbClr val="A4A3A4"/>
          </p15:clr>
        </p15:guide>
        <p15:guide id="2" pos="768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E46C0A"/>
    <a:srgbClr val="273B8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76"/>
    <p:restoredTop sz="92483" autoAdjust="0"/>
  </p:normalViewPr>
  <p:slideViewPr>
    <p:cSldViewPr snapToGrid="0" snapToObjects="1">
      <p:cViewPr varScale="1">
        <p:scale>
          <a:sx n="51" d="100"/>
          <a:sy n="51" d="100"/>
        </p:scale>
        <p:origin x="924" y="102"/>
      </p:cViewPr>
      <p:guideLst>
        <p:guide orient="horz" pos="4320"/>
        <p:guide pos="7681"/>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r>
              <a:rPr lang="en-US"/>
              <a:t>Kadastro Dairesi Başkanlığı-Denetim Birimi</a:t>
            </a:r>
            <a:endParaRPr lang="tr-TR"/>
          </a:p>
        </p:txBody>
      </p:sp>
      <p:sp>
        <p:nvSpPr>
          <p:cNvPr id="4" name="Altbilgi Yer Tutucusu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tr-TR"/>
              <a:t>Kadastro Dairesi Başkanlığı-Denetim Birimi</a:t>
            </a:r>
          </a:p>
        </p:txBody>
      </p:sp>
      <p:sp>
        <p:nvSpPr>
          <p:cNvPr id="5" name="Slayt Numarası Yer Tutucusu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57766C1-D138-4CE5-B894-C1D2A6558326}" type="slidenum">
              <a:rPr lang="tr-TR" smtClean="0"/>
              <a:pPr/>
              <a:t>‹#›</a:t>
            </a:fld>
            <a:endParaRPr lang="tr-TR"/>
          </a:p>
        </p:txBody>
      </p:sp>
    </p:spTree>
    <p:extLst>
      <p:ext uri="{BB962C8B-B14F-4D97-AF65-F5344CB8AC3E}">
        <p14:creationId xmlns:p14="http://schemas.microsoft.com/office/powerpoint/2010/main" val="2705500778"/>
      </p:ext>
    </p:extLst>
  </p:cSld>
  <p:clrMap bg1="lt1" tx1="dk1" bg2="lt2" tx2="dk2" accent1="accent1" accent2="accent2" accent3="accent3" accent4="accent4" accent5="accent5" accent6="accent6" hlink="hlink" folHlink="folHlink"/>
  <p:hf sldNum="0"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308018D-88FA-D942-B7F0-EECBE130EF7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a:extLst>
              <a:ext uri="{FF2B5EF4-FFF2-40B4-BE49-F238E27FC236}">
                <a16:creationId xmlns:a16="http://schemas.microsoft.com/office/drawing/2014/main" id="{C368F510-32A8-7E49-8128-242C000A7A84}"/>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r>
              <a:rPr lang="en-US"/>
              <a:t>Kadastro Dairesi Başkanlığı-Denetim Birimi</a:t>
            </a:r>
          </a:p>
        </p:txBody>
      </p:sp>
      <p:sp>
        <p:nvSpPr>
          <p:cNvPr id="4" name="Slide Image Placeholder 3">
            <a:extLst>
              <a:ext uri="{FF2B5EF4-FFF2-40B4-BE49-F238E27FC236}">
                <a16:creationId xmlns:a16="http://schemas.microsoft.com/office/drawing/2014/main" id="{A9C63952-72D7-0543-81E4-517C4E2E4DAE}"/>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2FF7016F-ECC1-724A-BC79-9E34725FF12A}"/>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4A0A1313-F9A7-6A45-8AD5-49C453F9B2E4}"/>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r>
              <a:rPr lang="en-US"/>
              <a:t>Kadastro Dairesi Başkanlığı-Denetim Birimi</a:t>
            </a:r>
          </a:p>
        </p:txBody>
      </p:sp>
      <p:sp>
        <p:nvSpPr>
          <p:cNvPr id="7" name="Slide Number Placeholder 6">
            <a:extLst>
              <a:ext uri="{FF2B5EF4-FFF2-40B4-BE49-F238E27FC236}">
                <a16:creationId xmlns:a16="http://schemas.microsoft.com/office/drawing/2014/main" id="{DB928292-5A8E-5242-BB12-B2A06B0F5917}"/>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7ECE3430-D5EA-9042-BFB7-2FFAFBBBEE9B}" type="slidenum">
              <a:rPr lang="en-US" altLang="tr-TR"/>
              <a:pPr>
                <a:defRPr/>
              </a:pPr>
              <a:t>‹#›</a:t>
            </a:fld>
            <a:endParaRPr lang="en-US" altLang="tr-TR"/>
          </a:p>
        </p:txBody>
      </p:sp>
    </p:spTree>
    <p:extLst>
      <p:ext uri="{BB962C8B-B14F-4D97-AF65-F5344CB8AC3E}">
        <p14:creationId xmlns:p14="http://schemas.microsoft.com/office/powerpoint/2010/main" val="1524431447"/>
      </p:ext>
    </p:extLst>
  </p:cSld>
  <p:clrMap bg1="lt1" tx1="dk1" bg2="lt2" tx2="dk2" accent1="accent1" accent2="accent2" accent3="accent3" accent4="accent4" accent5="accent5" accent6="accent6" hlink="hlink" folHlink="folHlink"/>
  <p:hf sldNum="0" hdr="0" ftr="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1BC9D33A-2679-A045-8DFD-13F55D4B336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a:extLst>
              <a:ext uri="{FF2B5EF4-FFF2-40B4-BE49-F238E27FC236}">
                <a16:creationId xmlns:a16="http://schemas.microsoft.com/office/drawing/2014/main" id="{CCAB8BE4-B2BC-874F-A8D9-A1495499F5B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dirty="0"/>
          </a:p>
        </p:txBody>
      </p:sp>
      <p:sp>
        <p:nvSpPr>
          <p:cNvPr id="3" name="Veri Yer Tutucusu 2"/>
          <p:cNvSpPr>
            <a:spLocks noGrp="1"/>
          </p:cNvSpPr>
          <p:nvPr>
            <p:ph type="dt" idx="11"/>
          </p:nvPr>
        </p:nvSpPr>
        <p:spPr/>
        <p:txBody>
          <a:bodyPr/>
          <a:lstStyle/>
          <a:p>
            <a:pPr>
              <a:defRPr/>
            </a:pPr>
            <a:r>
              <a:rPr lang="en-US"/>
              <a:t>Kadastro Dairesi Başkanlığı-Denetim Birimi</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1BC9D33A-2679-A045-8DFD-13F55D4B336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a:extLst>
              <a:ext uri="{FF2B5EF4-FFF2-40B4-BE49-F238E27FC236}">
                <a16:creationId xmlns:a16="http://schemas.microsoft.com/office/drawing/2014/main" id="{CCAB8BE4-B2BC-874F-A8D9-A1495499F5B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a:p>
        </p:txBody>
      </p:sp>
      <p:sp>
        <p:nvSpPr>
          <p:cNvPr id="3" name="Veri Yer Tutucusu 2"/>
          <p:cNvSpPr>
            <a:spLocks noGrp="1"/>
          </p:cNvSpPr>
          <p:nvPr>
            <p:ph type="dt" idx="11"/>
          </p:nvPr>
        </p:nvSpPr>
        <p:spPr/>
        <p:txBody>
          <a:bodyPr/>
          <a:lstStyle/>
          <a:p>
            <a:pPr>
              <a:defRPr/>
            </a:pPr>
            <a:r>
              <a:rPr lang="en-US"/>
              <a:t>Kadastro Dairesi Başkanlığı-Denetim Birimi</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1BC9D33A-2679-A045-8DFD-13F55D4B336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a:extLst>
              <a:ext uri="{FF2B5EF4-FFF2-40B4-BE49-F238E27FC236}">
                <a16:creationId xmlns:a16="http://schemas.microsoft.com/office/drawing/2014/main" id="{CCAB8BE4-B2BC-874F-A8D9-A1495499F5B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a:p>
        </p:txBody>
      </p:sp>
      <p:sp>
        <p:nvSpPr>
          <p:cNvPr id="3" name="Veri Yer Tutucusu 2"/>
          <p:cNvSpPr>
            <a:spLocks noGrp="1"/>
          </p:cNvSpPr>
          <p:nvPr>
            <p:ph type="dt" idx="11"/>
          </p:nvPr>
        </p:nvSpPr>
        <p:spPr/>
        <p:txBody>
          <a:bodyPr/>
          <a:lstStyle/>
          <a:p>
            <a:pPr>
              <a:defRPr/>
            </a:pPr>
            <a:r>
              <a:rPr lang="en-US"/>
              <a:t>Kadastro Dairesi Başkanlığı-Denetim Birimi</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1BC9D33A-2679-A045-8DFD-13F55D4B336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a:extLst>
              <a:ext uri="{FF2B5EF4-FFF2-40B4-BE49-F238E27FC236}">
                <a16:creationId xmlns:a16="http://schemas.microsoft.com/office/drawing/2014/main" id="{CCAB8BE4-B2BC-874F-A8D9-A1495499F5B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a:p>
        </p:txBody>
      </p:sp>
      <p:sp>
        <p:nvSpPr>
          <p:cNvPr id="3" name="Veri Yer Tutucusu 2"/>
          <p:cNvSpPr>
            <a:spLocks noGrp="1"/>
          </p:cNvSpPr>
          <p:nvPr>
            <p:ph type="dt" idx="11"/>
          </p:nvPr>
        </p:nvSpPr>
        <p:spPr/>
        <p:txBody>
          <a:bodyPr/>
          <a:lstStyle/>
          <a:p>
            <a:pPr>
              <a:defRPr/>
            </a:pPr>
            <a:r>
              <a:rPr lang="en-US"/>
              <a:t>Kadastro Dairesi Başkanlığı-Denetim Birimi</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1BC9D33A-2679-A045-8DFD-13F55D4B336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a:extLst>
              <a:ext uri="{FF2B5EF4-FFF2-40B4-BE49-F238E27FC236}">
                <a16:creationId xmlns:a16="http://schemas.microsoft.com/office/drawing/2014/main" id="{CCAB8BE4-B2BC-874F-A8D9-A1495499F5B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a:p>
        </p:txBody>
      </p:sp>
      <p:sp>
        <p:nvSpPr>
          <p:cNvPr id="3" name="Veri Yer Tutucusu 2"/>
          <p:cNvSpPr>
            <a:spLocks noGrp="1"/>
          </p:cNvSpPr>
          <p:nvPr>
            <p:ph type="dt" idx="11"/>
          </p:nvPr>
        </p:nvSpPr>
        <p:spPr/>
        <p:txBody>
          <a:bodyPr/>
          <a:lstStyle/>
          <a:p>
            <a:pPr>
              <a:defRPr/>
            </a:pPr>
            <a:r>
              <a:rPr lang="en-US"/>
              <a:t>Kadastro Dairesi Başkanlığı-Denetim Birimi</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1BC9D33A-2679-A045-8DFD-13F55D4B336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a:extLst>
              <a:ext uri="{FF2B5EF4-FFF2-40B4-BE49-F238E27FC236}">
                <a16:creationId xmlns:a16="http://schemas.microsoft.com/office/drawing/2014/main" id="{CCAB8BE4-B2BC-874F-A8D9-A1495499F5B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a:p>
        </p:txBody>
      </p:sp>
      <p:sp>
        <p:nvSpPr>
          <p:cNvPr id="3" name="Veri Yer Tutucusu 2"/>
          <p:cNvSpPr>
            <a:spLocks noGrp="1"/>
          </p:cNvSpPr>
          <p:nvPr>
            <p:ph type="dt" idx="11"/>
          </p:nvPr>
        </p:nvSpPr>
        <p:spPr/>
        <p:txBody>
          <a:bodyPr/>
          <a:lstStyle/>
          <a:p>
            <a:pPr>
              <a:defRPr/>
            </a:pPr>
            <a:r>
              <a:rPr lang="en-US"/>
              <a:t>Kadastro Dairesi Başkanlığı-Denetim Birimi</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1BC9D33A-2679-A045-8DFD-13F55D4B336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a:extLst>
              <a:ext uri="{FF2B5EF4-FFF2-40B4-BE49-F238E27FC236}">
                <a16:creationId xmlns:a16="http://schemas.microsoft.com/office/drawing/2014/main" id="{CCAB8BE4-B2BC-874F-A8D9-A1495499F5B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a:p>
        </p:txBody>
      </p:sp>
      <p:sp>
        <p:nvSpPr>
          <p:cNvPr id="3" name="Veri Yer Tutucusu 2"/>
          <p:cNvSpPr>
            <a:spLocks noGrp="1"/>
          </p:cNvSpPr>
          <p:nvPr>
            <p:ph type="dt" idx="11"/>
          </p:nvPr>
        </p:nvSpPr>
        <p:spPr/>
        <p:txBody>
          <a:bodyPr/>
          <a:lstStyle/>
          <a:p>
            <a:pPr>
              <a:defRPr/>
            </a:pPr>
            <a:r>
              <a:rPr lang="en-US"/>
              <a:t>Kadastro Dairesi Başkanlığı-Denetim Birimi</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1BC9D33A-2679-A045-8DFD-13F55D4B336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a:extLst>
              <a:ext uri="{FF2B5EF4-FFF2-40B4-BE49-F238E27FC236}">
                <a16:creationId xmlns:a16="http://schemas.microsoft.com/office/drawing/2014/main" id="{CCAB8BE4-B2BC-874F-A8D9-A1495499F5B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a:p>
        </p:txBody>
      </p:sp>
      <p:sp>
        <p:nvSpPr>
          <p:cNvPr id="3" name="Veri Yer Tutucusu 2"/>
          <p:cNvSpPr>
            <a:spLocks noGrp="1"/>
          </p:cNvSpPr>
          <p:nvPr>
            <p:ph type="dt" idx="11"/>
          </p:nvPr>
        </p:nvSpPr>
        <p:spPr/>
        <p:txBody>
          <a:bodyPr/>
          <a:lstStyle/>
          <a:p>
            <a:pPr>
              <a:defRPr/>
            </a:pPr>
            <a:r>
              <a:rPr lang="en-US"/>
              <a:t>Kadastro Dairesi Başkanlığı-Denetim Birimi</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1BC9D33A-2679-A045-8DFD-13F55D4B336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a:extLst>
              <a:ext uri="{FF2B5EF4-FFF2-40B4-BE49-F238E27FC236}">
                <a16:creationId xmlns:a16="http://schemas.microsoft.com/office/drawing/2014/main" id="{CCAB8BE4-B2BC-874F-A8D9-A1495499F5B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a:p>
        </p:txBody>
      </p:sp>
      <p:sp>
        <p:nvSpPr>
          <p:cNvPr id="3" name="Veri Yer Tutucusu 2"/>
          <p:cNvSpPr>
            <a:spLocks noGrp="1"/>
          </p:cNvSpPr>
          <p:nvPr>
            <p:ph type="dt" idx="11"/>
          </p:nvPr>
        </p:nvSpPr>
        <p:spPr/>
        <p:txBody>
          <a:bodyPr/>
          <a:lstStyle/>
          <a:p>
            <a:pPr>
              <a:defRPr/>
            </a:pPr>
            <a:r>
              <a:rPr lang="en-US"/>
              <a:t>Kadastro Dairesi Başkanlığı-Denetim Birimi</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1BC9D33A-2679-A045-8DFD-13F55D4B336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a:extLst>
              <a:ext uri="{FF2B5EF4-FFF2-40B4-BE49-F238E27FC236}">
                <a16:creationId xmlns:a16="http://schemas.microsoft.com/office/drawing/2014/main" id="{CCAB8BE4-B2BC-874F-A8D9-A1495499F5B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a:p>
        </p:txBody>
      </p:sp>
      <p:sp>
        <p:nvSpPr>
          <p:cNvPr id="3" name="Veri Yer Tutucusu 2"/>
          <p:cNvSpPr>
            <a:spLocks noGrp="1"/>
          </p:cNvSpPr>
          <p:nvPr>
            <p:ph type="dt" idx="11"/>
          </p:nvPr>
        </p:nvSpPr>
        <p:spPr/>
        <p:txBody>
          <a:bodyPr/>
          <a:lstStyle/>
          <a:p>
            <a:pPr>
              <a:defRPr/>
            </a:pPr>
            <a:r>
              <a:rPr lang="en-US"/>
              <a:t>Kadastro Dairesi Başkanlığı-Denetim Birimi</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1BC9D33A-2679-A045-8DFD-13F55D4B336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a:extLst>
              <a:ext uri="{FF2B5EF4-FFF2-40B4-BE49-F238E27FC236}">
                <a16:creationId xmlns:a16="http://schemas.microsoft.com/office/drawing/2014/main" id="{CCAB8BE4-B2BC-874F-A8D9-A1495499F5B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a:p>
        </p:txBody>
      </p:sp>
      <p:sp>
        <p:nvSpPr>
          <p:cNvPr id="3" name="Veri Yer Tutucusu 2"/>
          <p:cNvSpPr>
            <a:spLocks noGrp="1"/>
          </p:cNvSpPr>
          <p:nvPr>
            <p:ph type="dt" idx="11"/>
          </p:nvPr>
        </p:nvSpPr>
        <p:spPr/>
        <p:txBody>
          <a:bodyPr/>
          <a:lstStyle/>
          <a:p>
            <a:pPr>
              <a:defRPr/>
            </a:pPr>
            <a:r>
              <a:rPr lang="en-US"/>
              <a:t>Kadastro Dairesi Başkanlığı-Denetim Birimi</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1BC9D33A-2679-A045-8DFD-13F55D4B336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a:extLst>
              <a:ext uri="{FF2B5EF4-FFF2-40B4-BE49-F238E27FC236}">
                <a16:creationId xmlns:a16="http://schemas.microsoft.com/office/drawing/2014/main" id="{CCAB8BE4-B2BC-874F-A8D9-A1495499F5B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a:p>
        </p:txBody>
      </p:sp>
      <p:sp>
        <p:nvSpPr>
          <p:cNvPr id="3" name="Veri Yer Tutucusu 2"/>
          <p:cNvSpPr>
            <a:spLocks noGrp="1"/>
          </p:cNvSpPr>
          <p:nvPr>
            <p:ph type="dt" idx="11"/>
          </p:nvPr>
        </p:nvSpPr>
        <p:spPr/>
        <p:txBody>
          <a:bodyPr/>
          <a:lstStyle/>
          <a:p>
            <a:pPr>
              <a:defRPr/>
            </a:pPr>
            <a:r>
              <a:rPr lang="en-US"/>
              <a:t>Kadastro Dairesi Başkanlığı-Denetim Birimi</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1BC9D33A-2679-A045-8DFD-13F55D4B336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a:extLst>
              <a:ext uri="{FF2B5EF4-FFF2-40B4-BE49-F238E27FC236}">
                <a16:creationId xmlns:a16="http://schemas.microsoft.com/office/drawing/2014/main" id="{CCAB8BE4-B2BC-874F-A8D9-A1495499F5B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a:p>
        </p:txBody>
      </p:sp>
      <p:sp>
        <p:nvSpPr>
          <p:cNvPr id="3" name="Veri Yer Tutucusu 2"/>
          <p:cNvSpPr>
            <a:spLocks noGrp="1"/>
          </p:cNvSpPr>
          <p:nvPr>
            <p:ph type="dt" idx="11"/>
          </p:nvPr>
        </p:nvSpPr>
        <p:spPr/>
        <p:txBody>
          <a:bodyPr/>
          <a:lstStyle/>
          <a:p>
            <a:pPr>
              <a:defRPr/>
            </a:pPr>
            <a:r>
              <a:rPr lang="en-US"/>
              <a:t>Kadastro Dairesi Başkanlığı-Denetim Birimi</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1BC9D33A-2679-A045-8DFD-13F55D4B336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a:extLst>
              <a:ext uri="{FF2B5EF4-FFF2-40B4-BE49-F238E27FC236}">
                <a16:creationId xmlns:a16="http://schemas.microsoft.com/office/drawing/2014/main" id="{CCAB8BE4-B2BC-874F-A8D9-A1495499F5B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a:p>
        </p:txBody>
      </p:sp>
      <p:sp>
        <p:nvSpPr>
          <p:cNvPr id="3" name="Veri Yer Tutucusu 2"/>
          <p:cNvSpPr>
            <a:spLocks noGrp="1"/>
          </p:cNvSpPr>
          <p:nvPr>
            <p:ph type="dt" idx="11"/>
          </p:nvPr>
        </p:nvSpPr>
        <p:spPr/>
        <p:txBody>
          <a:bodyPr/>
          <a:lstStyle/>
          <a:p>
            <a:pPr>
              <a:defRPr/>
            </a:pPr>
            <a:r>
              <a:rPr lang="en-US"/>
              <a:t>Kadastro Dairesi Başkanlığı-Denetim Birimi</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1BC9D33A-2679-A045-8DFD-13F55D4B336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a:extLst>
              <a:ext uri="{FF2B5EF4-FFF2-40B4-BE49-F238E27FC236}">
                <a16:creationId xmlns:a16="http://schemas.microsoft.com/office/drawing/2014/main" id="{CCAB8BE4-B2BC-874F-A8D9-A1495499F5B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a:p>
        </p:txBody>
      </p:sp>
      <p:sp>
        <p:nvSpPr>
          <p:cNvPr id="3" name="Veri Yer Tutucusu 2"/>
          <p:cNvSpPr>
            <a:spLocks noGrp="1"/>
          </p:cNvSpPr>
          <p:nvPr>
            <p:ph type="dt" idx="11"/>
          </p:nvPr>
        </p:nvSpPr>
        <p:spPr/>
        <p:txBody>
          <a:bodyPr/>
          <a:lstStyle/>
          <a:p>
            <a:pPr>
              <a:defRPr/>
            </a:pPr>
            <a:r>
              <a:rPr lang="en-US"/>
              <a:t>Kadastro Dairesi Başkanlığı-Denetim Birimi</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1BC9D33A-2679-A045-8DFD-13F55D4B336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a:extLst>
              <a:ext uri="{FF2B5EF4-FFF2-40B4-BE49-F238E27FC236}">
                <a16:creationId xmlns:a16="http://schemas.microsoft.com/office/drawing/2014/main" id="{CCAB8BE4-B2BC-874F-A8D9-A1495499F5B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a:p>
        </p:txBody>
      </p:sp>
      <p:sp>
        <p:nvSpPr>
          <p:cNvPr id="3" name="Veri Yer Tutucusu 2"/>
          <p:cNvSpPr>
            <a:spLocks noGrp="1"/>
          </p:cNvSpPr>
          <p:nvPr>
            <p:ph type="dt" idx="11"/>
          </p:nvPr>
        </p:nvSpPr>
        <p:spPr/>
        <p:txBody>
          <a:bodyPr/>
          <a:lstStyle/>
          <a:p>
            <a:pPr>
              <a:defRPr/>
            </a:pPr>
            <a:r>
              <a:rPr lang="en-US"/>
              <a:t>Kadastro Dairesi Başkanlığı-Denetim Birimi</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1BC9D33A-2679-A045-8DFD-13F55D4B336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a:extLst>
              <a:ext uri="{FF2B5EF4-FFF2-40B4-BE49-F238E27FC236}">
                <a16:creationId xmlns:a16="http://schemas.microsoft.com/office/drawing/2014/main" id="{CCAB8BE4-B2BC-874F-A8D9-A1495499F5B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a:p>
        </p:txBody>
      </p:sp>
      <p:sp>
        <p:nvSpPr>
          <p:cNvPr id="3" name="Veri Yer Tutucusu 2"/>
          <p:cNvSpPr>
            <a:spLocks noGrp="1"/>
          </p:cNvSpPr>
          <p:nvPr>
            <p:ph type="dt" idx="11"/>
          </p:nvPr>
        </p:nvSpPr>
        <p:spPr/>
        <p:txBody>
          <a:bodyPr/>
          <a:lstStyle/>
          <a:p>
            <a:pPr>
              <a:defRPr/>
            </a:pPr>
            <a:r>
              <a:rPr lang="en-US"/>
              <a:t>Kadastro Dairesi Başkanlığı-Denetim Birimi</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1BC9D33A-2679-A045-8DFD-13F55D4B336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a:extLst>
              <a:ext uri="{FF2B5EF4-FFF2-40B4-BE49-F238E27FC236}">
                <a16:creationId xmlns:a16="http://schemas.microsoft.com/office/drawing/2014/main" id="{CCAB8BE4-B2BC-874F-A8D9-A1495499F5B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a:p>
        </p:txBody>
      </p:sp>
      <p:sp>
        <p:nvSpPr>
          <p:cNvPr id="3" name="Veri Yer Tutucusu 2"/>
          <p:cNvSpPr>
            <a:spLocks noGrp="1"/>
          </p:cNvSpPr>
          <p:nvPr>
            <p:ph type="dt" idx="11"/>
          </p:nvPr>
        </p:nvSpPr>
        <p:spPr/>
        <p:txBody>
          <a:bodyPr/>
          <a:lstStyle/>
          <a:p>
            <a:pPr>
              <a:defRPr/>
            </a:pPr>
            <a:r>
              <a:rPr lang="en-US"/>
              <a:t>Kadastro Dairesi Başkanlığı-Denetim Birimi</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1BC9D33A-2679-A045-8DFD-13F55D4B336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a:extLst>
              <a:ext uri="{FF2B5EF4-FFF2-40B4-BE49-F238E27FC236}">
                <a16:creationId xmlns:a16="http://schemas.microsoft.com/office/drawing/2014/main" id="{CCAB8BE4-B2BC-874F-A8D9-A1495499F5B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a:p>
        </p:txBody>
      </p:sp>
      <p:sp>
        <p:nvSpPr>
          <p:cNvPr id="3" name="Veri Yer Tutucusu 2"/>
          <p:cNvSpPr>
            <a:spLocks noGrp="1"/>
          </p:cNvSpPr>
          <p:nvPr>
            <p:ph type="dt" idx="11"/>
          </p:nvPr>
        </p:nvSpPr>
        <p:spPr/>
        <p:txBody>
          <a:bodyPr/>
          <a:lstStyle/>
          <a:p>
            <a:pPr>
              <a:defRPr/>
            </a:pPr>
            <a:r>
              <a:rPr lang="en-US"/>
              <a:t>Kadastro Dairesi Başkanlığı-Denetim Birimi</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1BC9D33A-2679-A045-8DFD-13F55D4B336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a:extLst>
              <a:ext uri="{FF2B5EF4-FFF2-40B4-BE49-F238E27FC236}">
                <a16:creationId xmlns:a16="http://schemas.microsoft.com/office/drawing/2014/main" id="{CCAB8BE4-B2BC-874F-A8D9-A1495499F5B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a:p>
        </p:txBody>
      </p:sp>
      <p:sp>
        <p:nvSpPr>
          <p:cNvPr id="3" name="Veri Yer Tutucusu 2"/>
          <p:cNvSpPr>
            <a:spLocks noGrp="1"/>
          </p:cNvSpPr>
          <p:nvPr>
            <p:ph type="dt" idx="11"/>
          </p:nvPr>
        </p:nvSpPr>
        <p:spPr/>
        <p:txBody>
          <a:bodyPr/>
          <a:lstStyle/>
          <a:p>
            <a:pPr>
              <a:defRPr/>
            </a:pPr>
            <a:r>
              <a:rPr lang="en-US"/>
              <a:t>Kadastro Dairesi Başkanlığı-Denetim Birimi</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1BC9D33A-2679-A045-8DFD-13F55D4B336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a:extLst>
              <a:ext uri="{FF2B5EF4-FFF2-40B4-BE49-F238E27FC236}">
                <a16:creationId xmlns:a16="http://schemas.microsoft.com/office/drawing/2014/main" id="{CCAB8BE4-B2BC-874F-A8D9-A1495499F5B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a:p>
        </p:txBody>
      </p:sp>
      <p:sp>
        <p:nvSpPr>
          <p:cNvPr id="3" name="Veri Yer Tutucusu 2"/>
          <p:cNvSpPr>
            <a:spLocks noGrp="1"/>
          </p:cNvSpPr>
          <p:nvPr>
            <p:ph type="dt" idx="11"/>
          </p:nvPr>
        </p:nvSpPr>
        <p:spPr/>
        <p:txBody>
          <a:bodyPr/>
          <a:lstStyle/>
          <a:p>
            <a:pPr>
              <a:defRPr/>
            </a:pPr>
            <a:r>
              <a:rPr lang="en-US"/>
              <a:t>Kadastro Dairesi Başkanlığı-Denetim Birimi</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1BC9D33A-2679-A045-8DFD-13F55D4B336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a:extLst>
              <a:ext uri="{FF2B5EF4-FFF2-40B4-BE49-F238E27FC236}">
                <a16:creationId xmlns:a16="http://schemas.microsoft.com/office/drawing/2014/main" id="{CCAB8BE4-B2BC-874F-A8D9-A1495499F5B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a:p>
        </p:txBody>
      </p:sp>
      <p:sp>
        <p:nvSpPr>
          <p:cNvPr id="3" name="Veri Yer Tutucusu 2"/>
          <p:cNvSpPr>
            <a:spLocks noGrp="1"/>
          </p:cNvSpPr>
          <p:nvPr>
            <p:ph type="dt" idx="11"/>
          </p:nvPr>
        </p:nvSpPr>
        <p:spPr/>
        <p:txBody>
          <a:bodyPr/>
          <a:lstStyle/>
          <a:p>
            <a:pPr>
              <a:defRPr/>
            </a:pPr>
            <a:r>
              <a:rPr lang="en-US"/>
              <a:t>Kadastro Dairesi Başkanlığı-Denetim Birimi</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1BC9D33A-2679-A045-8DFD-13F55D4B336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a:extLst>
              <a:ext uri="{FF2B5EF4-FFF2-40B4-BE49-F238E27FC236}">
                <a16:creationId xmlns:a16="http://schemas.microsoft.com/office/drawing/2014/main" id="{CCAB8BE4-B2BC-874F-A8D9-A1495499F5B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a:p>
        </p:txBody>
      </p:sp>
      <p:sp>
        <p:nvSpPr>
          <p:cNvPr id="3" name="Veri Yer Tutucusu 2"/>
          <p:cNvSpPr>
            <a:spLocks noGrp="1"/>
          </p:cNvSpPr>
          <p:nvPr>
            <p:ph type="dt" idx="11"/>
          </p:nvPr>
        </p:nvSpPr>
        <p:spPr/>
        <p:txBody>
          <a:bodyPr/>
          <a:lstStyle/>
          <a:p>
            <a:pPr>
              <a:defRPr/>
            </a:pPr>
            <a:r>
              <a:rPr lang="en-US"/>
              <a:t>Kadastro Dairesi Başkanlığı-Denetim Birimi</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1BC9D33A-2679-A045-8DFD-13F55D4B336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a:extLst>
              <a:ext uri="{FF2B5EF4-FFF2-40B4-BE49-F238E27FC236}">
                <a16:creationId xmlns:a16="http://schemas.microsoft.com/office/drawing/2014/main" id="{CCAB8BE4-B2BC-874F-A8D9-A1495499F5B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a:p>
        </p:txBody>
      </p:sp>
      <p:sp>
        <p:nvSpPr>
          <p:cNvPr id="3" name="Veri Yer Tutucusu 2"/>
          <p:cNvSpPr>
            <a:spLocks noGrp="1"/>
          </p:cNvSpPr>
          <p:nvPr>
            <p:ph type="dt" idx="11"/>
          </p:nvPr>
        </p:nvSpPr>
        <p:spPr/>
        <p:txBody>
          <a:bodyPr/>
          <a:lstStyle/>
          <a:p>
            <a:pPr>
              <a:defRPr/>
            </a:pPr>
            <a:r>
              <a:rPr lang="en-US"/>
              <a:t>Kadastro Dairesi Başkanlığı-Denetim Birimi</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1BC9D33A-2679-A045-8DFD-13F55D4B336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a:extLst>
              <a:ext uri="{FF2B5EF4-FFF2-40B4-BE49-F238E27FC236}">
                <a16:creationId xmlns:a16="http://schemas.microsoft.com/office/drawing/2014/main" id="{CCAB8BE4-B2BC-874F-A8D9-A1495499F5B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dirty="0"/>
          </a:p>
        </p:txBody>
      </p:sp>
      <p:sp>
        <p:nvSpPr>
          <p:cNvPr id="3" name="Veri Yer Tutucusu 2"/>
          <p:cNvSpPr>
            <a:spLocks noGrp="1"/>
          </p:cNvSpPr>
          <p:nvPr>
            <p:ph type="dt" idx="11"/>
          </p:nvPr>
        </p:nvSpPr>
        <p:spPr/>
        <p:txBody>
          <a:bodyPr/>
          <a:lstStyle/>
          <a:p>
            <a:pPr>
              <a:defRPr/>
            </a:pPr>
            <a:r>
              <a:rPr lang="en-US"/>
              <a:t>Kadastro Dairesi Başkanlığı-Denetim Birimi</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1BC9D33A-2679-A045-8DFD-13F55D4B336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a:extLst>
              <a:ext uri="{FF2B5EF4-FFF2-40B4-BE49-F238E27FC236}">
                <a16:creationId xmlns:a16="http://schemas.microsoft.com/office/drawing/2014/main" id="{CCAB8BE4-B2BC-874F-A8D9-A1495499F5B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a:p>
        </p:txBody>
      </p:sp>
      <p:sp>
        <p:nvSpPr>
          <p:cNvPr id="3" name="Veri Yer Tutucusu 2"/>
          <p:cNvSpPr>
            <a:spLocks noGrp="1"/>
          </p:cNvSpPr>
          <p:nvPr>
            <p:ph type="dt" idx="11"/>
          </p:nvPr>
        </p:nvSpPr>
        <p:spPr/>
        <p:txBody>
          <a:bodyPr/>
          <a:lstStyle/>
          <a:p>
            <a:pPr>
              <a:defRPr/>
            </a:pPr>
            <a:r>
              <a:rPr lang="en-US"/>
              <a:t>Kadastro Dairesi Başkanlığı-Denetim Birimi</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1BC9D33A-2679-A045-8DFD-13F55D4B336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a:extLst>
              <a:ext uri="{FF2B5EF4-FFF2-40B4-BE49-F238E27FC236}">
                <a16:creationId xmlns:a16="http://schemas.microsoft.com/office/drawing/2014/main" id="{CCAB8BE4-B2BC-874F-A8D9-A1495499F5B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a:p>
        </p:txBody>
      </p:sp>
      <p:sp>
        <p:nvSpPr>
          <p:cNvPr id="3" name="Veri Yer Tutucusu 2"/>
          <p:cNvSpPr>
            <a:spLocks noGrp="1"/>
          </p:cNvSpPr>
          <p:nvPr>
            <p:ph type="dt" idx="11"/>
          </p:nvPr>
        </p:nvSpPr>
        <p:spPr/>
        <p:txBody>
          <a:bodyPr/>
          <a:lstStyle/>
          <a:p>
            <a:pPr>
              <a:defRPr/>
            </a:pPr>
            <a:r>
              <a:rPr lang="en-US"/>
              <a:t>Kadastro Dairesi Başkanlığı-Denetim Birimi</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1BC9D33A-2679-A045-8DFD-13F55D4B336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a:extLst>
              <a:ext uri="{FF2B5EF4-FFF2-40B4-BE49-F238E27FC236}">
                <a16:creationId xmlns:a16="http://schemas.microsoft.com/office/drawing/2014/main" id="{CCAB8BE4-B2BC-874F-A8D9-A1495499F5B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a:p>
        </p:txBody>
      </p:sp>
      <p:sp>
        <p:nvSpPr>
          <p:cNvPr id="3" name="Veri Yer Tutucusu 2"/>
          <p:cNvSpPr>
            <a:spLocks noGrp="1"/>
          </p:cNvSpPr>
          <p:nvPr>
            <p:ph type="dt" idx="11"/>
          </p:nvPr>
        </p:nvSpPr>
        <p:spPr/>
        <p:txBody>
          <a:bodyPr/>
          <a:lstStyle/>
          <a:p>
            <a:pPr>
              <a:defRPr/>
            </a:pPr>
            <a:r>
              <a:rPr lang="en-US"/>
              <a:t>Kadastro Dairesi Başkanlığı-Denetim Birimi</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1BC9D33A-2679-A045-8DFD-13F55D4B336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a:extLst>
              <a:ext uri="{FF2B5EF4-FFF2-40B4-BE49-F238E27FC236}">
                <a16:creationId xmlns:a16="http://schemas.microsoft.com/office/drawing/2014/main" id="{CCAB8BE4-B2BC-874F-A8D9-A1495499F5B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a:p>
        </p:txBody>
      </p:sp>
      <p:sp>
        <p:nvSpPr>
          <p:cNvPr id="3" name="Veri Yer Tutucusu 2"/>
          <p:cNvSpPr>
            <a:spLocks noGrp="1"/>
          </p:cNvSpPr>
          <p:nvPr>
            <p:ph type="dt" idx="11"/>
          </p:nvPr>
        </p:nvSpPr>
        <p:spPr/>
        <p:txBody>
          <a:bodyPr/>
          <a:lstStyle/>
          <a:p>
            <a:pPr>
              <a:defRPr/>
            </a:pPr>
            <a:r>
              <a:rPr lang="en-US"/>
              <a:t>Kadastro Dairesi Başkanlığı-Denetim Birimi</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1BC9D33A-2679-A045-8DFD-13F55D4B336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a:extLst>
              <a:ext uri="{FF2B5EF4-FFF2-40B4-BE49-F238E27FC236}">
                <a16:creationId xmlns:a16="http://schemas.microsoft.com/office/drawing/2014/main" id="{CCAB8BE4-B2BC-874F-A8D9-A1495499F5B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a:p>
        </p:txBody>
      </p:sp>
      <p:sp>
        <p:nvSpPr>
          <p:cNvPr id="3" name="Veri Yer Tutucusu 2"/>
          <p:cNvSpPr>
            <a:spLocks noGrp="1"/>
          </p:cNvSpPr>
          <p:nvPr>
            <p:ph type="dt" idx="11"/>
          </p:nvPr>
        </p:nvSpPr>
        <p:spPr/>
        <p:txBody>
          <a:bodyPr/>
          <a:lstStyle/>
          <a:p>
            <a:pPr>
              <a:defRPr/>
            </a:pPr>
            <a:r>
              <a:rPr lang="en-US"/>
              <a:t>Kadastro Dairesi Başkanlığı-Denetim Birimi</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1BC9D33A-2679-A045-8DFD-13F55D4B336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a:extLst>
              <a:ext uri="{FF2B5EF4-FFF2-40B4-BE49-F238E27FC236}">
                <a16:creationId xmlns:a16="http://schemas.microsoft.com/office/drawing/2014/main" id="{CCAB8BE4-B2BC-874F-A8D9-A1495499F5B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a:p>
        </p:txBody>
      </p:sp>
      <p:sp>
        <p:nvSpPr>
          <p:cNvPr id="3" name="Veri Yer Tutucusu 2"/>
          <p:cNvSpPr>
            <a:spLocks noGrp="1"/>
          </p:cNvSpPr>
          <p:nvPr>
            <p:ph type="dt" idx="11"/>
          </p:nvPr>
        </p:nvSpPr>
        <p:spPr/>
        <p:txBody>
          <a:bodyPr/>
          <a:lstStyle/>
          <a:p>
            <a:pPr>
              <a:defRPr/>
            </a:pPr>
            <a:r>
              <a:rPr lang="en-US"/>
              <a:t>Kadastro Dairesi Başkanlığı-Denetim Birimi</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1BC9D33A-2679-A045-8DFD-13F55D4B336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a:extLst>
              <a:ext uri="{FF2B5EF4-FFF2-40B4-BE49-F238E27FC236}">
                <a16:creationId xmlns:a16="http://schemas.microsoft.com/office/drawing/2014/main" id="{CCAB8BE4-B2BC-874F-A8D9-A1495499F5B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a:p>
        </p:txBody>
      </p:sp>
      <p:sp>
        <p:nvSpPr>
          <p:cNvPr id="3" name="Veri Yer Tutucusu 2"/>
          <p:cNvSpPr>
            <a:spLocks noGrp="1"/>
          </p:cNvSpPr>
          <p:nvPr>
            <p:ph type="dt" idx="11"/>
          </p:nvPr>
        </p:nvSpPr>
        <p:spPr/>
        <p:txBody>
          <a:bodyPr/>
          <a:lstStyle/>
          <a:p>
            <a:pPr>
              <a:defRPr/>
            </a:pPr>
            <a:r>
              <a:rPr lang="en-US"/>
              <a:t>Kadastro Dairesi Başkanlığı-Denetim Birimi</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1BC9D33A-2679-A045-8DFD-13F55D4B336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a:extLst>
              <a:ext uri="{FF2B5EF4-FFF2-40B4-BE49-F238E27FC236}">
                <a16:creationId xmlns:a16="http://schemas.microsoft.com/office/drawing/2014/main" id="{CCAB8BE4-B2BC-874F-A8D9-A1495499F5B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a:p>
        </p:txBody>
      </p:sp>
      <p:sp>
        <p:nvSpPr>
          <p:cNvPr id="3" name="Veri Yer Tutucusu 2"/>
          <p:cNvSpPr>
            <a:spLocks noGrp="1"/>
          </p:cNvSpPr>
          <p:nvPr>
            <p:ph type="dt" idx="11"/>
          </p:nvPr>
        </p:nvSpPr>
        <p:spPr/>
        <p:txBody>
          <a:bodyPr/>
          <a:lstStyle/>
          <a:p>
            <a:pPr>
              <a:defRPr/>
            </a:pPr>
            <a:r>
              <a:rPr lang="en-US"/>
              <a:t>Kadastro Dairesi Başkanlığı-Denetim Birimi</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1BC9D33A-2679-A045-8DFD-13F55D4B336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a:extLst>
              <a:ext uri="{FF2B5EF4-FFF2-40B4-BE49-F238E27FC236}">
                <a16:creationId xmlns:a16="http://schemas.microsoft.com/office/drawing/2014/main" id="{CCAB8BE4-B2BC-874F-A8D9-A1495499F5B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a:p>
        </p:txBody>
      </p:sp>
      <p:sp>
        <p:nvSpPr>
          <p:cNvPr id="3" name="Veri Yer Tutucusu 2"/>
          <p:cNvSpPr>
            <a:spLocks noGrp="1"/>
          </p:cNvSpPr>
          <p:nvPr>
            <p:ph type="dt" idx="11"/>
          </p:nvPr>
        </p:nvSpPr>
        <p:spPr/>
        <p:txBody>
          <a:bodyPr/>
          <a:lstStyle/>
          <a:p>
            <a:pPr>
              <a:defRPr/>
            </a:pPr>
            <a:r>
              <a:rPr lang="en-US"/>
              <a:t>Kadastro Dairesi Başkanlığı-Denetim Birimi</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1BC9D33A-2679-A045-8DFD-13F55D4B336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a:extLst>
              <a:ext uri="{FF2B5EF4-FFF2-40B4-BE49-F238E27FC236}">
                <a16:creationId xmlns:a16="http://schemas.microsoft.com/office/drawing/2014/main" id="{CCAB8BE4-B2BC-874F-A8D9-A1495499F5B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a:p>
        </p:txBody>
      </p:sp>
      <p:sp>
        <p:nvSpPr>
          <p:cNvPr id="3" name="Veri Yer Tutucusu 2"/>
          <p:cNvSpPr>
            <a:spLocks noGrp="1"/>
          </p:cNvSpPr>
          <p:nvPr>
            <p:ph type="dt" idx="11"/>
          </p:nvPr>
        </p:nvSpPr>
        <p:spPr/>
        <p:txBody>
          <a:bodyPr/>
          <a:lstStyle/>
          <a:p>
            <a:pPr>
              <a:defRPr/>
            </a:pPr>
            <a:r>
              <a:rPr lang="en-US"/>
              <a:t>Kadastro Dairesi Başkanlığı-Denetim Birimi</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1BC9D33A-2679-A045-8DFD-13F55D4B336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a:extLst>
              <a:ext uri="{FF2B5EF4-FFF2-40B4-BE49-F238E27FC236}">
                <a16:creationId xmlns:a16="http://schemas.microsoft.com/office/drawing/2014/main" id="{CCAB8BE4-B2BC-874F-A8D9-A1495499F5B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a:p>
        </p:txBody>
      </p:sp>
      <p:sp>
        <p:nvSpPr>
          <p:cNvPr id="3" name="Veri Yer Tutucusu 2"/>
          <p:cNvSpPr>
            <a:spLocks noGrp="1"/>
          </p:cNvSpPr>
          <p:nvPr>
            <p:ph type="dt" idx="11"/>
          </p:nvPr>
        </p:nvSpPr>
        <p:spPr/>
        <p:txBody>
          <a:bodyPr/>
          <a:lstStyle/>
          <a:p>
            <a:pPr>
              <a:defRPr/>
            </a:pPr>
            <a:r>
              <a:rPr lang="en-US"/>
              <a:t>Kadastro Dairesi Başkanlığı-Denetim Birimi</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1BC9D33A-2679-A045-8DFD-13F55D4B336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a:extLst>
              <a:ext uri="{FF2B5EF4-FFF2-40B4-BE49-F238E27FC236}">
                <a16:creationId xmlns:a16="http://schemas.microsoft.com/office/drawing/2014/main" id="{CCAB8BE4-B2BC-874F-A8D9-A1495499F5B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a:p>
        </p:txBody>
      </p:sp>
      <p:sp>
        <p:nvSpPr>
          <p:cNvPr id="3" name="Veri Yer Tutucusu 2"/>
          <p:cNvSpPr>
            <a:spLocks noGrp="1"/>
          </p:cNvSpPr>
          <p:nvPr>
            <p:ph type="dt" idx="11"/>
          </p:nvPr>
        </p:nvSpPr>
        <p:spPr/>
        <p:txBody>
          <a:bodyPr/>
          <a:lstStyle/>
          <a:p>
            <a:pPr>
              <a:defRPr/>
            </a:pPr>
            <a:r>
              <a:rPr lang="en-US"/>
              <a:t>Kadastro Dairesi Başkanlığı-Denetim Birimi</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1BC9D33A-2679-A045-8DFD-13F55D4B336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a:extLst>
              <a:ext uri="{FF2B5EF4-FFF2-40B4-BE49-F238E27FC236}">
                <a16:creationId xmlns:a16="http://schemas.microsoft.com/office/drawing/2014/main" id="{CCAB8BE4-B2BC-874F-A8D9-A1495499F5B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a:p>
        </p:txBody>
      </p:sp>
      <p:sp>
        <p:nvSpPr>
          <p:cNvPr id="3" name="Veri Yer Tutucusu 2"/>
          <p:cNvSpPr>
            <a:spLocks noGrp="1"/>
          </p:cNvSpPr>
          <p:nvPr>
            <p:ph type="dt" idx="11"/>
          </p:nvPr>
        </p:nvSpPr>
        <p:spPr/>
        <p:txBody>
          <a:bodyPr/>
          <a:lstStyle/>
          <a:p>
            <a:pPr>
              <a:defRPr/>
            </a:pPr>
            <a:r>
              <a:rPr lang="en-US"/>
              <a:t>Kadastro Dairesi Başkanlığı-Denetim Birimi</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1BC9D33A-2679-A045-8DFD-13F55D4B336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a:extLst>
              <a:ext uri="{FF2B5EF4-FFF2-40B4-BE49-F238E27FC236}">
                <a16:creationId xmlns:a16="http://schemas.microsoft.com/office/drawing/2014/main" id="{CCAB8BE4-B2BC-874F-A8D9-A1495499F5B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a:p>
        </p:txBody>
      </p:sp>
      <p:sp>
        <p:nvSpPr>
          <p:cNvPr id="3" name="Veri Yer Tutucusu 2"/>
          <p:cNvSpPr>
            <a:spLocks noGrp="1"/>
          </p:cNvSpPr>
          <p:nvPr>
            <p:ph type="dt" idx="11"/>
          </p:nvPr>
        </p:nvSpPr>
        <p:spPr/>
        <p:txBody>
          <a:bodyPr/>
          <a:lstStyle/>
          <a:p>
            <a:pPr>
              <a:defRPr/>
            </a:pPr>
            <a:r>
              <a:rPr lang="en-US"/>
              <a:t>Kadastro Dairesi Başkanlığı-Denetim Birimi</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1BC9D33A-2679-A045-8DFD-13F55D4B336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a:extLst>
              <a:ext uri="{FF2B5EF4-FFF2-40B4-BE49-F238E27FC236}">
                <a16:creationId xmlns:a16="http://schemas.microsoft.com/office/drawing/2014/main" id="{CCAB8BE4-B2BC-874F-A8D9-A1495499F5B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a:p>
        </p:txBody>
      </p:sp>
      <p:sp>
        <p:nvSpPr>
          <p:cNvPr id="3" name="Veri Yer Tutucusu 2"/>
          <p:cNvSpPr>
            <a:spLocks noGrp="1"/>
          </p:cNvSpPr>
          <p:nvPr>
            <p:ph type="dt" idx="11"/>
          </p:nvPr>
        </p:nvSpPr>
        <p:spPr/>
        <p:txBody>
          <a:bodyPr/>
          <a:lstStyle/>
          <a:p>
            <a:pPr>
              <a:defRPr/>
            </a:pPr>
            <a:r>
              <a:rPr lang="en-US"/>
              <a:t>Kadastro Dairesi Başkanlığı-Denetim Birimi</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1BC9D33A-2679-A045-8DFD-13F55D4B336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a:extLst>
              <a:ext uri="{FF2B5EF4-FFF2-40B4-BE49-F238E27FC236}">
                <a16:creationId xmlns:a16="http://schemas.microsoft.com/office/drawing/2014/main" id="{CCAB8BE4-B2BC-874F-A8D9-A1495499F5B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a:p>
        </p:txBody>
      </p:sp>
      <p:sp>
        <p:nvSpPr>
          <p:cNvPr id="3" name="Veri Yer Tutucusu 2"/>
          <p:cNvSpPr>
            <a:spLocks noGrp="1"/>
          </p:cNvSpPr>
          <p:nvPr>
            <p:ph type="dt" idx="11"/>
          </p:nvPr>
        </p:nvSpPr>
        <p:spPr/>
        <p:txBody>
          <a:bodyPr/>
          <a:lstStyle/>
          <a:p>
            <a:pPr>
              <a:defRPr/>
            </a:pPr>
            <a:r>
              <a:rPr lang="en-US"/>
              <a:t>Kadastro Dairesi Başkanlığı-Denetim Birimi</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1BC9D33A-2679-A045-8DFD-13F55D4B336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a:extLst>
              <a:ext uri="{FF2B5EF4-FFF2-40B4-BE49-F238E27FC236}">
                <a16:creationId xmlns:a16="http://schemas.microsoft.com/office/drawing/2014/main" id="{CCAB8BE4-B2BC-874F-A8D9-A1495499F5B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a:p>
        </p:txBody>
      </p:sp>
      <p:sp>
        <p:nvSpPr>
          <p:cNvPr id="3" name="Veri Yer Tutucusu 2"/>
          <p:cNvSpPr>
            <a:spLocks noGrp="1"/>
          </p:cNvSpPr>
          <p:nvPr>
            <p:ph type="dt" idx="11"/>
          </p:nvPr>
        </p:nvSpPr>
        <p:spPr/>
        <p:txBody>
          <a:bodyPr/>
          <a:lstStyle/>
          <a:p>
            <a:pPr>
              <a:defRPr/>
            </a:pPr>
            <a:r>
              <a:rPr lang="en-US"/>
              <a:t>Kadastro Dairesi Başkanlığı-Denetim Birimi</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1BC9D33A-2679-A045-8DFD-13F55D4B336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a:extLst>
              <a:ext uri="{FF2B5EF4-FFF2-40B4-BE49-F238E27FC236}">
                <a16:creationId xmlns:a16="http://schemas.microsoft.com/office/drawing/2014/main" id="{CCAB8BE4-B2BC-874F-A8D9-A1495499F5B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a:p>
        </p:txBody>
      </p:sp>
      <p:sp>
        <p:nvSpPr>
          <p:cNvPr id="3" name="Veri Yer Tutucusu 2"/>
          <p:cNvSpPr>
            <a:spLocks noGrp="1"/>
          </p:cNvSpPr>
          <p:nvPr>
            <p:ph type="dt" idx="11"/>
          </p:nvPr>
        </p:nvSpPr>
        <p:spPr/>
        <p:txBody>
          <a:bodyPr/>
          <a:lstStyle/>
          <a:p>
            <a:pPr>
              <a:defRPr/>
            </a:pPr>
            <a:r>
              <a:rPr lang="en-US"/>
              <a:t>Kadastro Dairesi Başkanlığı-Denetim Birimi</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1BC9D33A-2679-A045-8DFD-13F55D4B336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a:extLst>
              <a:ext uri="{FF2B5EF4-FFF2-40B4-BE49-F238E27FC236}">
                <a16:creationId xmlns:a16="http://schemas.microsoft.com/office/drawing/2014/main" id="{CCAB8BE4-B2BC-874F-A8D9-A1495499F5B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a:p>
        </p:txBody>
      </p:sp>
      <p:sp>
        <p:nvSpPr>
          <p:cNvPr id="3" name="Veri Yer Tutucusu 2"/>
          <p:cNvSpPr>
            <a:spLocks noGrp="1"/>
          </p:cNvSpPr>
          <p:nvPr>
            <p:ph type="dt" idx="11"/>
          </p:nvPr>
        </p:nvSpPr>
        <p:spPr/>
        <p:txBody>
          <a:bodyPr/>
          <a:lstStyle/>
          <a:p>
            <a:pPr>
              <a:defRPr/>
            </a:pPr>
            <a:r>
              <a:rPr lang="en-US"/>
              <a:t>Kadastro Dairesi Başkanlığı-Denetim Birimi</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1BC9D33A-2679-A045-8DFD-13F55D4B336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a:extLst>
              <a:ext uri="{FF2B5EF4-FFF2-40B4-BE49-F238E27FC236}">
                <a16:creationId xmlns:a16="http://schemas.microsoft.com/office/drawing/2014/main" id="{CCAB8BE4-B2BC-874F-A8D9-A1495499F5B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a:p>
        </p:txBody>
      </p:sp>
      <p:sp>
        <p:nvSpPr>
          <p:cNvPr id="3" name="Veri Yer Tutucusu 2"/>
          <p:cNvSpPr>
            <a:spLocks noGrp="1"/>
          </p:cNvSpPr>
          <p:nvPr>
            <p:ph type="dt" idx="11"/>
          </p:nvPr>
        </p:nvSpPr>
        <p:spPr/>
        <p:txBody>
          <a:bodyPr/>
          <a:lstStyle/>
          <a:p>
            <a:pPr>
              <a:defRPr/>
            </a:pPr>
            <a:r>
              <a:rPr lang="en-US"/>
              <a:t>Kadastro Dairesi Başkanlığı-Denetim Birimi</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1BC9D33A-2679-A045-8DFD-13F55D4B336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a:extLst>
              <a:ext uri="{FF2B5EF4-FFF2-40B4-BE49-F238E27FC236}">
                <a16:creationId xmlns:a16="http://schemas.microsoft.com/office/drawing/2014/main" id="{CCAB8BE4-B2BC-874F-A8D9-A1495499F5B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a:p>
        </p:txBody>
      </p:sp>
      <p:sp>
        <p:nvSpPr>
          <p:cNvPr id="3" name="Veri Yer Tutucusu 2"/>
          <p:cNvSpPr>
            <a:spLocks noGrp="1"/>
          </p:cNvSpPr>
          <p:nvPr>
            <p:ph type="dt" idx="11"/>
          </p:nvPr>
        </p:nvSpPr>
        <p:spPr/>
        <p:txBody>
          <a:bodyPr/>
          <a:lstStyle/>
          <a:p>
            <a:pPr>
              <a:defRPr/>
            </a:pPr>
            <a:r>
              <a:rPr lang="en-US"/>
              <a:t>Kadastro Dairesi Başkanlığı-Denetim Birimi</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1BC9D33A-2679-A045-8DFD-13F55D4B336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a:extLst>
              <a:ext uri="{FF2B5EF4-FFF2-40B4-BE49-F238E27FC236}">
                <a16:creationId xmlns:a16="http://schemas.microsoft.com/office/drawing/2014/main" id="{CCAB8BE4-B2BC-874F-A8D9-A1495499F5B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a:p>
        </p:txBody>
      </p:sp>
      <p:sp>
        <p:nvSpPr>
          <p:cNvPr id="3" name="Veri Yer Tutucusu 2"/>
          <p:cNvSpPr>
            <a:spLocks noGrp="1"/>
          </p:cNvSpPr>
          <p:nvPr>
            <p:ph type="dt" idx="11"/>
          </p:nvPr>
        </p:nvSpPr>
        <p:spPr/>
        <p:txBody>
          <a:bodyPr/>
          <a:lstStyle/>
          <a:p>
            <a:pPr>
              <a:defRPr/>
            </a:pPr>
            <a:r>
              <a:rPr lang="en-US"/>
              <a:t>Kadastro Dairesi Başkanlığı-Denetim Birimi</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1BC9D33A-2679-A045-8DFD-13F55D4B336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a:extLst>
              <a:ext uri="{FF2B5EF4-FFF2-40B4-BE49-F238E27FC236}">
                <a16:creationId xmlns:a16="http://schemas.microsoft.com/office/drawing/2014/main" id="{CCAB8BE4-B2BC-874F-A8D9-A1495499F5B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a:p>
        </p:txBody>
      </p:sp>
      <p:sp>
        <p:nvSpPr>
          <p:cNvPr id="3" name="Veri Yer Tutucusu 2"/>
          <p:cNvSpPr>
            <a:spLocks noGrp="1"/>
          </p:cNvSpPr>
          <p:nvPr>
            <p:ph type="dt" idx="11"/>
          </p:nvPr>
        </p:nvSpPr>
        <p:spPr/>
        <p:txBody>
          <a:bodyPr/>
          <a:lstStyle/>
          <a:p>
            <a:pPr>
              <a:defRPr/>
            </a:pPr>
            <a:r>
              <a:rPr lang="en-US"/>
              <a:t>Kadastro Dairesi Başkanlığı-Denetim Birimi</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1BC9D33A-2679-A045-8DFD-13F55D4B336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a:extLst>
              <a:ext uri="{FF2B5EF4-FFF2-40B4-BE49-F238E27FC236}">
                <a16:creationId xmlns:a16="http://schemas.microsoft.com/office/drawing/2014/main" id="{CCAB8BE4-B2BC-874F-A8D9-A1495499F5B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a:p>
        </p:txBody>
      </p:sp>
      <p:sp>
        <p:nvSpPr>
          <p:cNvPr id="3" name="Veri Yer Tutucusu 2"/>
          <p:cNvSpPr>
            <a:spLocks noGrp="1"/>
          </p:cNvSpPr>
          <p:nvPr>
            <p:ph type="dt" idx="11"/>
          </p:nvPr>
        </p:nvSpPr>
        <p:spPr/>
        <p:txBody>
          <a:bodyPr/>
          <a:lstStyle/>
          <a:p>
            <a:pPr>
              <a:defRPr/>
            </a:pPr>
            <a:r>
              <a:rPr lang="en-US"/>
              <a:t>Kadastro Dairesi Başkanlığı-Denetim Birimi</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1BC9D33A-2679-A045-8DFD-13F55D4B336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a:extLst>
              <a:ext uri="{FF2B5EF4-FFF2-40B4-BE49-F238E27FC236}">
                <a16:creationId xmlns:a16="http://schemas.microsoft.com/office/drawing/2014/main" id="{CCAB8BE4-B2BC-874F-A8D9-A1495499F5B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a:p>
        </p:txBody>
      </p:sp>
      <p:sp>
        <p:nvSpPr>
          <p:cNvPr id="3" name="Veri Yer Tutucusu 2"/>
          <p:cNvSpPr>
            <a:spLocks noGrp="1"/>
          </p:cNvSpPr>
          <p:nvPr>
            <p:ph type="dt" idx="11"/>
          </p:nvPr>
        </p:nvSpPr>
        <p:spPr/>
        <p:txBody>
          <a:bodyPr/>
          <a:lstStyle/>
          <a:p>
            <a:pPr>
              <a:defRPr/>
            </a:pPr>
            <a:r>
              <a:rPr lang="en-US"/>
              <a:t>Kadastro Dairesi Başkanlığı-Denetim Birimi</a:t>
            </a:r>
          </a:p>
        </p:txBody>
      </p:sp>
    </p:spTree>
    <p:extLst>
      <p:ext uri="{BB962C8B-B14F-4D97-AF65-F5344CB8AC3E}">
        <p14:creationId xmlns:p14="http://schemas.microsoft.com/office/powerpoint/2010/main" val="314129524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1BC9D33A-2679-A045-8DFD-13F55D4B336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a:extLst>
              <a:ext uri="{FF2B5EF4-FFF2-40B4-BE49-F238E27FC236}">
                <a16:creationId xmlns:a16="http://schemas.microsoft.com/office/drawing/2014/main" id="{CCAB8BE4-B2BC-874F-A8D9-A1495499F5B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a:p>
        </p:txBody>
      </p:sp>
      <p:sp>
        <p:nvSpPr>
          <p:cNvPr id="3" name="Veri Yer Tutucusu 2"/>
          <p:cNvSpPr>
            <a:spLocks noGrp="1"/>
          </p:cNvSpPr>
          <p:nvPr>
            <p:ph type="dt" idx="11"/>
          </p:nvPr>
        </p:nvSpPr>
        <p:spPr/>
        <p:txBody>
          <a:bodyPr/>
          <a:lstStyle/>
          <a:p>
            <a:pPr>
              <a:defRPr/>
            </a:pPr>
            <a:r>
              <a:rPr lang="en-US"/>
              <a:t>Kadastro Dairesi Başkanlığı-Denetim Birimi</a:t>
            </a:r>
          </a:p>
        </p:txBody>
      </p:sp>
    </p:spTree>
    <p:extLst>
      <p:ext uri="{BB962C8B-B14F-4D97-AF65-F5344CB8AC3E}">
        <p14:creationId xmlns:p14="http://schemas.microsoft.com/office/powerpoint/2010/main" val="32178752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1BC9D33A-2679-A045-8DFD-13F55D4B336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a:extLst>
              <a:ext uri="{FF2B5EF4-FFF2-40B4-BE49-F238E27FC236}">
                <a16:creationId xmlns:a16="http://schemas.microsoft.com/office/drawing/2014/main" id="{CCAB8BE4-B2BC-874F-A8D9-A1495499F5B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a:p>
        </p:txBody>
      </p:sp>
      <p:sp>
        <p:nvSpPr>
          <p:cNvPr id="3" name="Veri Yer Tutucusu 2"/>
          <p:cNvSpPr>
            <a:spLocks noGrp="1"/>
          </p:cNvSpPr>
          <p:nvPr>
            <p:ph type="dt" idx="11"/>
          </p:nvPr>
        </p:nvSpPr>
        <p:spPr/>
        <p:txBody>
          <a:bodyPr/>
          <a:lstStyle/>
          <a:p>
            <a:pPr>
              <a:defRPr/>
            </a:pPr>
            <a:r>
              <a:rPr lang="en-US"/>
              <a:t>Kadastro Dairesi Başkanlığı-Denetim Birimi</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1BC9D33A-2679-A045-8DFD-13F55D4B336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a:extLst>
              <a:ext uri="{FF2B5EF4-FFF2-40B4-BE49-F238E27FC236}">
                <a16:creationId xmlns:a16="http://schemas.microsoft.com/office/drawing/2014/main" id="{CCAB8BE4-B2BC-874F-A8D9-A1495499F5B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a:p>
        </p:txBody>
      </p:sp>
      <p:sp>
        <p:nvSpPr>
          <p:cNvPr id="3" name="Veri Yer Tutucusu 2"/>
          <p:cNvSpPr>
            <a:spLocks noGrp="1"/>
          </p:cNvSpPr>
          <p:nvPr>
            <p:ph type="dt" idx="11"/>
          </p:nvPr>
        </p:nvSpPr>
        <p:spPr/>
        <p:txBody>
          <a:bodyPr/>
          <a:lstStyle/>
          <a:p>
            <a:pPr>
              <a:defRPr/>
            </a:pPr>
            <a:r>
              <a:rPr lang="en-US"/>
              <a:t>Kadastro Dairesi Başkanlığı-Denetim Birimi</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1BC9D33A-2679-A045-8DFD-13F55D4B336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a:extLst>
              <a:ext uri="{FF2B5EF4-FFF2-40B4-BE49-F238E27FC236}">
                <a16:creationId xmlns:a16="http://schemas.microsoft.com/office/drawing/2014/main" id="{CCAB8BE4-B2BC-874F-A8D9-A1495499F5B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a:p>
        </p:txBody>
      </p:sp>
      <p:sp>
        <p:nvSpPr>
          <p:cNvPr id="3" name="Veri Yer Tutucusu 2"/>
          <p:cNvSpPr>
            <a:spLocks noGrp="1"/>
          </p:cNvSpPr>
          <p:nvPr>
            <p:ph type="dt" idx="11"/>
          </p:nvPr>
        </p:nvSpPr>
        <p:spPr/>
        <p:txBody>
          <a:bodyPr/>
          <a:lstStyle/>
          <a:p>
            <a:pPr>
              <a:defRPr/>
            </a:pPr>
            <a:r>
              <a:rPr lang="en-US"/>
              <a:t>Kadastro Dairesi Başkanlığı-Denetim Birimi</a:t>
            </a:r>
          </a:p>
        </p:txBody>
      </p:sp>
    </p:spTree>
    <p:extLst>
      <p:ext uri="{BB962C8B-B14F-4D97-AF65-F5344CB8AC3E}">
        <p14:creationId xmlns:p14="http://schemas.microsoft.com/office/powerpoint/2010/main" val="393248360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1BC9D33A-2679-A045-8DFD-13F55D4B336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a:extLst>
              <a:ext uri="{FF2B5EF4-FFF2-40B4-BE49-F238E27FC236}">
                <a16:creationId xmlns:a16="http://schemas.microsoft.com/office/drawing/2014/main" id="{CCAB8BE4-B2BC-874F-A8D9-A1495499F5B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a:p>
        </p:txBody>
      </p:sp>
      <p:sp>
        <p:nvSpPr>
          <p:cNvPr id="3" name="Veri Yer Tutucusu 2"/>
          <p:cNvSpPr>
            <a:spLocks noGrp="1"/>
          </p:cNvSpPr>
          <p:nvPr>
            <p:ph type="dt" idx="11"/>
          </p:nvPr>
        </p:nvSpPr>
        <p:spPr/>
        <p:txBody>
          <a:bodyPr/>
          <a:lstStyle/>
          <a:p>
            <a:pPr>
              <a:defRPr/>
            </a:pPr>
            <a:r>
              <a:rPr lang="en-US"/>
              <a:t>Kadastro Dairesi Başkanlığı-Denetim Birimi</a:t>
            </a:r>
          </a:p>
        </p:txBody>
      </p:sp>
    </p:spTree>
    <p:extLst>
      <p:ext uri="{BB962C8B-B14F-4D97-AF65-F5344CB8AC3E}">
        <p14:creationId xmlns:p14="http://schemas.microsoft.com/office/powerpoint/2010/main" val="39324836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1BC9D33A-2679-A045-8DFD-13F55D4B336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a:extLst>
              <a:ext uri="{FF2B5EF4-FFF2-40B4-BE49-F238E27FC236}">
                <a16:creationId xmlns:a16="http://schemas.microsoft.com/office/drawing/2014/main" id="{CCAB8BE4-B2BC-874F-A8D9-A1495499F5B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a:p>
        </p:txBody>
      </p:sp>
      <p:sp>
        <p:nvSpPr>
          <p:cNvPr id="3" name="Veri Yer Tutucusu 2"/>
          <p:cNvSpPr>
            <a:spLocks noGrp="1"/>
          </p:cNvSpPr>
          <p:nvPr>
            <p:ph type="dt" idx="11"/>
          </p:nvPr>
        </p:nvSpPr>
        <p:spPr/>
        <p:txBody>
          <a:bodyPr/>
          <a:lstStyle/>
          <a:p>
            <a:pPr>
              <a:defRPr/>
            </a:pPr>
            <a:r>
              <a:rPr lang="en-US"/>
              <a:t>Kadastro Dairesi Başkanlığı-Denetim Birimi</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1BC9D33A-2679-A045-8DFD-13F55D4B336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a:extLst>
              <a:ext uri="{FF2B5EF4-FFF2-40B4-BE49-F238E27FC236}">
                <a16:creationId xmlns:a16="http://schemas.microsoft.com/office/drawing/2014/main" id="{CCAB8BE4-B2BC-874F-A8D9-A1495499F5B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a:p>
        </p:txBody>
      </p:sp>
      <p:sp>
        <p:nvSpPr>
          <p:cNvPr id="3" name="Veri Yer Tutucusu 2"/>
          <p:cNvSpPr>
            <a:spLocks noGrp="1"/>
          </p:cNvSpPr>
          <p:nvPr>
            <p:ph type="dt" idx="11"/>
          </p:nvPr>
        </p:nvSpPr>
        <p:spPr/>
        <p:txBody>
          <a:bodyPr/>
          <a:lstStyle/>
          <a:p>
            <a:pPr>
              <a:defRPr/>
            </a:pPr>
            <a:r>
              <a:rPr lang="en-US"/>
              <a:t>Kadastro Dairesi Başkanlığı-Denetim Birimi</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1BC9D33A-2679-A045-8DFD-13F55D4B336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a:extLst>
              <a:ext uri="{FF2B5EF4-FFF2-40B4-BE49-F238E27FC236}">
                <a16:creationId xmlns:a16="http://schemas.microsoft.com/office/drawing/2014/main" id="{CCAB8BE4-B2BC-874F-A8D9-A1495499F5B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a:p>
        </p:txBody>
      </p:sp>
      <p:sp>
        <p:nvSpPr>
          <p:cNvPr id="3" name="Veri Yer Tutucusu 2"/>
          <p:cNvSpPr>
            <a:spLocks noGrp="1"/>
          </p:cNvSpPr>
          <p:nvPr>
            <p:ph type="dt" idx="11"/>
          </p:nvPr>
        </p:nvSpPr>
        <p:spPr/>
        <p:txBody>
          <a:bodyPr/>
          <a:lstStyle/>
          <a:p>
            <a:pPr>
              <a:defRPr/>
            </a:pPr>
            <a:r>
              <a:rPr lang="en-US"/>
              <a:t>Kadastro Dairesi Başkanlığı-Denetim Birimi</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1BC9D33A-2679-A045-8DFD-13F55D4B336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a:extLst>
              <a:ext uri="{FF2B5EF4-FFF2-40B4-BE49-F238E27FC236}">
                <a16:creationId xmlns:a16="http://schemas.microsoft.com/office/drawing/2014/main" id="{CCAB8BE4-B2BC-874F-A8D9-A1495499F5B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a:p>
        </p:txBody>
      </p:sp>
      <p:sp>
        <p:nvSpPr>
          <p:cNvPr id="3" name="Veri Yer Tutucusu 2"/>
          <p:cNvSpPr>
            <a:spLocks noGrp="1"/>
          </p:cNvSpPr>
          <p:nvPr>
            <p:ph type="dt" idx="11"/>
          </p:nvPr>
        </p:nvSpPr>
        <p:spPr/>
        <p:txBody>
          <a:bodyPr/>
          <a:lstStyle/>
          <a:p>
            <a:pPr>
              <a:defRPr/>
            </a:pPr>
            <a:r>
              <a:rPr lang="en-US"/>
              <a:t>Kadastro Dairesi Başkanlığı-Denetim Birimi</a:t>
            </a:r>
          </a:p>
        </p:txBody>
      </p:sp>
    </p:spTree>
    <p:extLst>
      <p:ext uri="{BB962C8B-B14F-4D97-AF65-F5344CB8AC3E}">
        <p14:creationId xmlns:p14="http://schemas.microsoft.com/office/powerpoint/2010/main" val="91609299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1BC9D33A-2679-A045-8DFD-13F55D4B336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a:extLst>
              <a:ext uri="{FF2B5EF4-FFF2-40B4-BE49-F238E27FC236}">
                <a16:creationId xmlns:a16="http://schemas.microsoft.com/office/drawing/2014/main" id="{CCAB8BE4-B2BC-874F-A8D9-A1495499F5B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a:p>
        </p:txBody>
      </p:sp>
      <p:sp>
        <p:nvSpPr>
          <p:cNvPr id="3" name="Veri Yer Tutucusu 2"/>
          <p:cNvSpPr>
            <a:spLocks noGrp="1"/>
          </p:cNvSpPr>
          <p:nvPr>
            <p:ph type="dt" idx="11"/>
          </p:nvPr>
        </p:nvSpPr>
        <p:spPr/>
        <p:txBody>
          <a:bodyPr/>
          <a:lstStyle/>
          <a:p>
            <a:pPr>
              <a:defRPr/>
            </a:pPr>
            <a:r>
              <a:rPr lang="en-US"/>
              <a:t>Kadastro Dairesi Başkanlığı-Denetim Birimi</a:t>
            </a:r>
          </a:p>
        </p:txBody>
      </p:sp>
    </p:spTree>
    <p:extLst>
      <p:ext uri="{BB962C8B-B14F-4D97-AF65-F5344CB8AC3E}">
        <p14:creationId xmlns:p14="http://schemas.microsoft.com/office/powerpoint/2010/main" val="40412037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1BC9D33A-2679-A045-8DFD-13F55D4B336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a:extLst>
              <a:ext uri="{FF2B5EF4-FFF2-40B4-BE49-F238E27FC236}">
                <a16:creationId xmlns:a16="http://schemas.microsoft.com/office/drawing/2014/main" id="{CCAB8BE4-B2BC-874F-A8D9-A1495499F5B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a:p>
        </p:txBody>
      </p:sp>
      <p:sp>
        <p:nvSpPr>
          <p:cNvPr id="3" name="Veri Yer Tutucusu 2"/>
          <p:cNvSpPr>
            <a:spLocks noGrp="1"/>
          </p:cNvSpPr>
          <p:nvPr>
            <p:ph type="dt" idx="11"/>
          </p:nvPr>
        </p:nvSpPr>
        <p:spPr/>
        <p:txBody>
          <a:bodyPr/>
          <a:lstStyle/>
          <a:p>
            <a:pPr>
              <a:defRPr/>
            </a:pPr>
            <a:r>
              <a:rPr lang="en-US"/>
              <a:t>Kadastro Dairesi Başkanlığı-Denetim Birimi</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1BC9D33A-2679-A045-8DFD-13F55D4B336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a:extLst>
              <a:ext uri="{FF2B5EF4-FFF2-40B4-BE49-F238E27FC236}">
                <a16:creationId xmlns:a16="http://schemas.microsoft.com/office/drawing/2014/main" id="{CCAB8BE4-B2BC-874F-A8D9-A1495499F5B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dirty="0"/>
          </a:p>
        </p:txBody>
      </p:sp>
      <p:sp>
        <p:nvSpPr>
          <p:cNvPr id="3" name="Veri Yer Tutucusu 2"/>
          <p:cNvSpPr>
            <a:spLocks noGrp="1"/>
          </p:cNvSpPr>
          <p:nvPr>
            <p:ph type="dt" idx="11"/>
          </p:nvPr>
        </p:nvSpPr>
        <p:spPr/>
        <p:txBody>
          <a:bodyPr/>
          <a:lstStyle/>
          <a:p>
            <a:pPr>
              <a:defRPr/>
            </a:pPr>
            <a:r>
              <a:rPr lang="en-US"/>
              <a:t>Kadastro Dairesi Başkanlığı-Denetim Birimi</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1BC9D33A-2679-A045-8DFD-13F55D4B336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a:extLst>
              <a:ext uri="{FF2B5EF4-FFF2-40B4-BE49-F238E27FC236}">
                <a16:creationId xmlns:a16="http://schemas.microsoft.com/office/drawing/2014/main" id="{CCAB8BE4-B2BC-874F-A8D9-A1495499F5B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dirty="0"/>
          </a:p>
        </p:txBody>
      </p:sp>
      <p:sp>
        <p:nvSpPr>
          <p:cNvPr id="3" name="Veri Yer Tutucusu 2"/>
          <p:cNvSpPr>
            <a:spLocks noGrp="1"/>
          </p:cNvSpPr>
          <p:nvPr>
            <p:ph type="dt" idx="11"/>
          </p:nvPr>
        </p:nvSpPr>
        <p:spPr/>
        <p:txBody>
          <a:bodyPr/>
          <a:lstStyle/>
          <a:p>
            <a:pPr>
              <a:defRPr/>
            </a:pPr>
            <a:r>
              <a:rPr lang="en-US"/>
              <a:t>Kadastro Dairesi Başkanlığı-Denetim Birimi</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9038" y="4260851"/>
            <a:ext cx="20729099" cy="2940050"/>
          </a:xfrm>
        </p:spPr>
        <p:txBody>
          <a:bodyPr/>
          <a:lstStyle/>
          <a:p>
            <a:r>
              <a:rPr lang="tr-TR"/>
              <a:t>Click to edit Master title style</a:t>
            </a:r>
            <a:endParaRPr lang="en-US"/>
          </a:p>
        </p:txBody>
      </p:sp>
      <p:sp>
        <p:nvSpPr>
          <p:cNvPr id="3" name="Subtitle 2"/>
          <p:cNvSpPr>
            <a:spLocks noGrp="1"/>
          </p:cNvSpPr>
          <p:nvPr>
            <p:ph type="subTitle" idx="1"/>
          </p:nvPr>
        </p:nvSpPr>
        <p:spPr>
          <a:xfrm>
            <a:off x="3658076" y="7772400"/>
            <a:ext cx="17071023" cy="3505200"/>
          </a:xfrm>
        </p:spPr>
        <p:txBody>
          <a:bodyPr/>
          <a:lstStyle>
            <a:lvl1pPr marL="0" indent="0" algn="ctr">
              <a:buNone/>
              <a:defRPr>
                <a:solidFill>
                  <a:schemeClr val="tx1">
                    <a:tint val="75000"/>
                  </a:schemeClr>
                </a:solidFill>
              </a:defRPr>
            </a:lvl1pPr>
            <a:lvl2pPr marL="1088639" indent="0" algn="ctr">
              <a:buNone/>
              <a:defRPr>
                <a:solidFill>
                  <a:schemeClr val="tx1">
                    <a:tint val="75000"/>
                  </a:schemeClr>
                </a:solidFill>
              </a:defRPr>
            </a:lvl2pPr>
            <a:lvl3pPr marL="2177278" indent="0" algn="ctr">
              <a:buNone/>
              <a:defRPr>
                <a:solidFill>
                  <a:schemeClr val="tx1">
                    <a:tint val="75000"/>
                  </a:schemeClr>
                </a:solidFill>
              </a:defRPr>
            </a:lvl3pPr>
            <a:lvl4pPr marL="3265917" indent="0" algn="ctr">
              <a:buNone/>
              <a:defRPr>
                <a:solidFill>
                  <a:schemeClr val="tx1">
                    <a:tint val="75000"/>
                  </a:schemeClr>
                </a:solidFill>
              </a:defRPr>
            </a:lvl4pPr>
            <a:lvl5pPr marL="4354556" indent="0" algn="ctr">
              <a:buNone/>
              <a:defRPr>
                <a:solidFill>
                  <a:schemeClr val="tx1">
                    <a:tint val="75000"/>
                  </a:schemeClr>
                </a:solidFill>
              </a:defRPr>
            </a:lvl5pPr>
            <a:lvl6pPr marL="5443195" indent="0" algn="ctr">
              <a:buNone/>
              <a:defRPr>
                <a:solidFill>
                  <a:schemeClr val="tx1">
                    <a:tint val="75000"/>
                  </a:schemeClr>
                </a:solidFill>
              </a:defRPr>
            </a:lvl6pPr>
            <a:lvl7pPr marL="6531834" indent="0" algn="ctr">
              <a:buNone/>
              <a:defRPr>
                <a:solidFill>
                  <a:schemeClr val="tx1">
                    <a:tint val="75000"/>
                  </a:schemeClr>
                </a:solidFill>
              </a:defRPr>
            </a:lvl7pPr>
            <a:lvl8pPr marL="7620472" indent="0" algn="ctr">
              <a:buNone/>
              <a:defRPr>
                <a:solidFill>
                  <a:schemeClr val="tx1">
                    <a:tint val="75000"/>
                  </a:schemeClr>
                </a:solidFill>
              </a:defRPr>
            </a:lvl8pPr>
            <a:lvl9pPr marL="8709111" indent="0" algn="ctr">
              <a:buNone/>
              <a:defRPr>
                <a:solidFill>
                  <a:schemeClr val="tx1">
                    <a:tint val="75000"/>
                  </a:schemeClr>
                </a:solidFill>
              </a:defRPr>
            </a:lvl9pPr>
          </a:lstStyle>
          <a:p>
            <a:r>
              <a:rPr lang="tr-TR"/>
              <a:t>Click to edit Master subtitle style</a:t>
            </a:r>
            <a:endParaRPr lang="en-US"/>
          </a:p>
        </p:txBody>
      </p:sp>
      <p:sp>
        <p:nvSpPr>
          <p:cNvPr id="4" name="Date Placeholder 3">
            <a:extLst>
              <a:ext uri="{FF2B5EF4-FFF2-40B4-BE49-F238E27FC236}">
                <a16:creationId xmlns:a16="http://schemas.microsoft.com/office/drawing/2014/main" id="{32C81EC2-D577-BA4A-8ED4-18F40FCF3481}"/>
              </a:ext>
            </a:extLst>
          </p:cNvPr>
          <p:cNvSpPr>
            <a:spLocks noGrp="1"/>
          </p:cNvSpPr>
          <p:nvPr>
            <p:ph type="dt" sz="half" idx="10"/>
          </p:nvPr>
        </p:nvSpPr>
        <p:spPr/>
        <p:txBody>
          <a:bodyPr/>
          <a:lstStyle>
            <a:lvl1pPr>
              <a:defRPr/>
            </a:lvl1pPr>
          </a:lstStyle>
          <a:p>
            <a:pPr>
              <a:defRPr/>
            </a:pPr>
            <a:r>
              <a:rPr lang="tr-TR" altLang="en-US"/>
              <a:t>Kadastro Dairesi Başkanlığı Denetim Birimi</a:t>
            </a:r>
            <a:endParaRPr lang="en-US" altLang="en-US"/>
          </a:p>
        </p:txBody>
      </p:sp>
      <p:sp>
        <p:nvSpPr>
          <p:cNvPr id="5" name="Footer Placeholder 4">
            <a:extLst>
              <a:ext uri="{FF2B5EF4-FFF2-40B4-BE49-F238E27FC236}">
                <a16:creationId xmlns:a16="http://schemas.microsoft.com/office/drawing/2014/main" id="{B804B450-C6F3-F34C-BA50-48FABD6C17AB}"/>
              </a:ext>
            </a:extLst>
          </p:cNvPr>
          <p:cNvSpPr>
            <a:spLocks noGrp="1"/>
          </p:cNvSpPr>
          <p:nvPr>
            <p:ph type="ftr" sz="quarter" idx="11"/>
          </p:nvPr>
        </p:nvSpPr>
        <p:spPr/>
        <p:txBody>
          <a:bodyPr/>
          <a:lstStyle>
            <a:lvl1pPr>
              <a:defRPr/>
            </a:lvl1pPr>
          </a:lstStyle>
          <a:p>
            <a:pPr>
              <a:defRPr/>
            </a:pPr>
            <a:r>
              <a:rPr lang="en-US" dirty="0"/>
              <a:t>Antalya-2023  </a:t>
            </a:r>
          </a:p>
        </p:txBody>
      </p:sp>
      <p:sp>
        <p:nvSpPr>
          <p:cNvPr id="6" name="Slide Number Placeholder 5">
            <a:extLst>
              <a:ext uri="{FF2B5EF4-FFF2-40B4-BE49-F238E27FC236}">
                <a16:creationId xmlns:a16="http://schemas.microsoft.com/office/drawing/2014/main" id="{8D733F57-620A-044A-911C-C65B8514E260}"/>
              </a:ext>
            </a:extLst>
          </p:cNvPr>
          <p:cNvSpPr>
            <a:spLocks noGrp="1"/>
          </p:cNvSpPr>
          <p:nvPr>
            <p:ph type="sldNum" sz="quarter" idx="12"/>
          </p:nvPr>
        </p:nvSpPr>
        <p:spPr/>
        <p:txBody>
          <a:bodyPr/>
          <a:lstStyle>
            <a:lvl1pPr>
              <a:defRPr/>
            </a:lvl1pPr>
          </a:lstStyle>
          <a:p>
            <a:pPr>
              <a:defRPr/>
            </a:pPr>
            <a:fld id="{C59BA56A-6975-7A47-8D89-FFA0BA4F8CB7}" type="slidenum">
              <a:rPr lang="en-US" altLang="en-US"/>
              <a:pPr>
                <a:defRPr/>
              </a:pPr>
              <a:t>‹#›</a:t>
            </a:fld>
            <a:endParaRPr lang="en-US" altLang="en-US"/>
          </a:p>
        </p:txBody>
      </p:sp>
    </p:spTree>
    <p:extLst>
      <p:ext uri="{BB962C8B-B14F-4D97-AF65-F5344CB8AC3E}">
        <p14:creationId xmlns:p14="http://schemas.microsoft.com/office/powerpoint/2010/main" val="27470472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4" name="Date Placeholder 3">
            <a:extLst>
              <a:ext uri="{FF2B5EF4-FFF2-40B4-BE49-F238E27FC236}">
                <a16:creationId xmlns:a16="http://schemas.microsoft.com/office/drawing/2014/main" id="{AEA477AB-6E68-AF45-9023-65F20E3770E8}"/>
              </a:ext>
            </a:extLst>
          </p:cNvPr>
          <p:cNvSpPr>
            <a:spLocks noGrp="1"/>
          </p:cNvSpPr>
          <p:nvPr>
            <p:ph type="dt" sz="half" idx="10"/>
          </p:nvPr>
        </p:nvSpPr>
        <p:spPr/>
        <p:txBody>
          <a:bodyPr/>
          <a:lstStyle>
            <a:lvl1pPr>
              <a:defRPr/>
            </a:lvl1pPr>
          </a:lstStyle>
          <a:p>
            <a:pPr>
              <a:defRPr/>
            </a:pPr>
            <a:r>
              <a:rPr lang="tr-TR" altLang="en-US"/>
              <a:t>Kadastro Dairesi Başkanlığı Denetim Birimi</a:t>
            </a:r>
            <a:endParaRPr lang="en-US" altLang="en-US"/>
          </a:p>
        </p:txBody>
      </p:sp>
      <p:sp>
        <p:nvSpPr>
          <p:cNvPr id="5" name="Footer Placeholder 4">
            <a:extLst>
              <a:ext uri="{FF2B5EF4-FFF2-40B4-BE49-F238E27FC236}">
                <a16:creationId xmlns:a16="http://schemas.microsoft.com/office/drawing/2014/main" id="{F6FDF35E-073C-824F-A006-C7774985F675}"/>
              </a:ext>
            </a:extLst>
          </p:cNvPr>
          <p:cNvSpPr>
            <a:spLocks noGrp="1"/>
          </p:cNvSpPr>
          <p:nvPr>
            <p:ph type="ftr" sz="quarter" idx="11"/>
          </p:nvPr>
        </p:nvSpPr>
        <p:spPr/>
        <p:txBody>
          <a:bodyPr/>
          <a:lstStyle>
            <a:lvl1pPr>
              <a:defRPr/>
            </a:lvl1pPr>
          </a:lstStyle>
          <a:p>
            <a:pPr>
              <a:defRPr/>
            </a:pPr>
            <a:r>
              <a:rPr lang="en-US" dirty="0"/>
              <a:t>Antalya-2023  </a:t>
            </a:r>
          </a:p>
        </p:txBody>
      </p:sp>
      <p:sp>
        <p:nvSpPr>
          <p:cNvPr id="6" name="Slide Number Placeholder 5">
            <a:extLst>
              <a:ext uri="{FF2B5EF4-FFF2-40B4-BE49-F238E27FC236}">
                <a16:creationId xmlns:a16="http://schemas.microsoft.com/office/drawing/2014/main" id="{0C4F2FED-8DEF-8B47-B8D2-E8E40B2B6900}"/>
              </a:ext>
            </a:extLst>
          </p:cNvPr>
          <p:cNvSpPr>
            <a:spLocks noGrp="1"/>
          </p:cNvSpPr>
          <p:nvPr>
            <p:ph type="sldNum" sz="quarter" idx="12"/>
          </p:nvPr>
        </p:nvSpPr>
        <p:spPr/>
        <p:txBody>
          <a:bodyPr/>
          <a:lstStyle>
            <a:lvl1pPr>
              <a:defRPr/>
            </a:lvl1pPr>
          </a:lstStyle>
          <a:p>
            <a:pPr>
              <a:defRPr/>
            </a:pPr>
            <a:fld id="{A7C1DA7B-54D5-6E4A-BF67-3AFF2C555E6B}" type="slidenum">
              <a:rPr lang="en-US" altLang="en-US"/>
              <a:pPr>
                <a:defRPr/>
              </a:pPr>
              <a:t>‹#›</a:t>
            </a:fld>
            <a:endParaRPr lang="en-US" altLang="en-US"/>
          </a:p>
        </p:txBody>
      </p:sp>
    </p:spTree>
    <p:extLst>
      <p:ext uri="{BB962C8B-B14F-4D97-AF65-F5344CB8AC3E}">
        <p14:creationId xmlns:p14="http://schemas.microsoft.com/office/powerpoint/2010/main" val="6521862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7157006" y="1098550"/>
            <a:ext cx="14632305" cy="23406100"/>
          </a:xfrm>
        </p:spPr>
        <p:txBody>
          <a:bodyPr vert="eaVert"/>
          <a:lstStyle/>
          <a:p>
            <a:r>
              <a:rPr lang="tr-TR"/>
              <a:t>Click to edit Master title style</a:t>
            </a:r>
            <a:endParaRPr lang="en-US"/>
          </a:p>
        </p:txBody>
      </p:sp>
      <p:sp>
        <p:nvSpPr>
          <p:cNvPr id="3" name="Vertical Text Placeholder 2"/>
          <p:cNvSpPr>
            <a:spLocks noGrp="1"/>
          </p:cNvSpPr>
          <p:nvPr>
            <p:ph type="body" orient="vert" idx="1"/>
          </p:nvPr>
        </p:nvSpPr>
        <p:spPr>
          <a:xfrm>
            <a:off x="3251625" y="1098550"/>
            <a:ext cx="43498930" cy="23406100"/>
          </a:xfrm>
        </p:spPr>
        <p:txBody>
          <a:bodyPr vert="eaVert"/>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4" name="Date Placeholder 3">
            <a:extLst>
              <a:ext uri="{FF2B5EF4-FFF2-40B4-BE49-F238E27FC236}">
                <a16:creationId xmlns:a16="http://schemas.microsoft.com/office/drawing/2014/main" id="{AAAD005A-9B12-9548-BAA5-7B2053C1A277}"/>
              </a:ext>
            </a:extLst>
          </p:cNvPr>
          <p:cNvSpPr>
            <a:spLocks noGrp="1"/>
          </p:cNvSpPr>
          <p:nvPr>
            <p:ph type="dt" sz="half" idx="10"/>
          </p:nvPr>
        </p:nvSpPr>
        <p:spPr/>
        <p:txBody>
          <a:bodyPr/>
          <a:lstStyle>
            <a:lvl1pPr>
              <a:defRPr/>
            </a:lvl1pPr>
          </a:lstStyle>
          <a:p>
            <a:pPr>
              <a:defRPr/>
            </a:pPr>
            <a:r>
              <a:rPr lang="tr-TR" altLang="en-US"/>
              <a:t>Kadastro Dairesi Başkanlığı Denetim Birimi</a:t>
            </a:r>
            <a:endParaRPr lang="en-US" altLang="en-US"/>
          </a:p>
        </p:txBody>
      </p:sp>
      <p:sp>
        <p:nvSpPr>
          <p:cNvPr id="5" name="Footer Placeholder 4">
            <a:extLst>
              <a:ext uri="{FF2B5EF4-FFF2-40B4-BE49-F238E27FC236}">
                <a16:creationId xmlns:a16="http://schemas.microsoft.com/office/drawing/2014/main" id="{3C2A3E9D-CBD1-7C4C-A9DA-05214E4B9A56}"/>
              </a:ext>
            </a:extLst>
          </p:cNvPr>
          <p:cNvSpPr>
            <a:spLocks noGrp="1"/>
          </p:cNvSpPr>
          <p:nvPr>
            <p:ph type="ftr" sz="quarter" idx="11"/>
          </p:nvPr>
        </p:nvSpPr>
        <p:spPr/>
        <p:txBody>
          <a:bodyPr/>
          <a:lstStyle>
            <a:lvl1pPr>
              <a:defRPr/>
            </a:lvl1pPr>
          </a:lstStyle>
          <a:p>
            <a:pPr>
              <a:defRPr/>
            </a:pPr>
            <a:r>
              <a:rPr lang="en-US" dirty="0"/>
              <a:t>Antalya-2023  </a:t>
            </a:r>
          </a:p>
        </p:txBody>
      </p:sp>
      <p:sp>
        <p:nvSpPr>
          <p:cNvPr id="6" name="Slide Number Placeholder 5">
            <a:extLst>
              <a:ext uri="{FF2B5EF4-FFF2-40B4-BE49-F238E27FC236}">
                <a16:creationId xmlns:a16="http://schemas.microsoft.com/office/drawing/2014/main" id="{A1C63FA6-4434-5246-99A4-01D3F68A06FC}"/>
              </a:ext>
            </a:extLst>
          </p:cNvPr>
          <p:cNvSpPr>
            <a:spLocks noGrp="1"/>
          </p:cNvSpPr>
          <p:nvPr>
            <p:ph type="sldNum" sz="quarter" idx="12"/>
          </p:nvPr>
        </p:nvSpPr>
        <p:spPr/>
        <p:txBody>
          <a:bodyPr/>
          <a:lstStyle>
            <a:lvl1pPr>
              <a:defRPr/>
            </a:lvl1pPr>
          </a:lstStyle>
          <a:p>
            <a:pPr>
              <a:defRPr/>
            </a:pPr>
            <a:fld id="{5AF93A9D-521F-464F-B30C-593DB2884841}" type="slidenum">
              <a:rPr lang="en-US" altLang="en-US"/>
              <a:pPr>
                <a:defRPr/>
              </a:pPr>
              <a:t>‹#›</a:t>
            </a:fld>
            <a:endParaRPr lang="en-US" altLang="en-US"/>
          </a:p>
        </p:txBody>
      </p:sp>
    </p:spTree>
    <p:extLst>
      <p:ext uri="{BB962C8B-B14F-4D97-AF65-F5344CB8AC3E}">
        <p14:creationId xmlns:p14="http://schemas.microsoft.com/office/powerpoint/2010/main" val="16583751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Başlık ve İçerik">
    <p:spTree>
      <p:nvGrpSpPr>
        <p:cNvPr id="1" name=""/>
        <p:cNvGrpSpPr/>
        <p:nvPr/>
      </p:nvGrpSpPr>
      <p:grpSpPr>
        <a:xfrm>
          <a:off x="0" y="0"/>
          <a:ext cx="0" cy="0"/>
          <a:chOff x="0" y="0"/>
          <a:chExt cx="0" cy="0"/>
        </a:xfrm>
      </p:grpSpPr>
      <p:sp>
        <p:nvSpPr>
          <p:cNvPr id="2" name="Text Box 12"/>
          <p:cNvSpPr txBox="1">
            <a:spLocks noChangeArrowheads="1"/>
          </p:cNvSpPr>
          <p:nvPr userDrawn="1"/>
        </p:nvSpPr>
        <p:spPr bwMode="auto">
          <a:xfrm>
            <a:off x="695660" y="13131801"/>
            <a:ext cx="23245980" cy="573612"/>
          </a:xfrm>
          <a:prstGeom prst="rect">
            <a:avLst/>
          </a:prstGeom>
          <a:noFill/>
          <a:ln w="9525">
            <a:noFill/>
            <a:miter lim="800000"/>
            <a:headEnd/>
            <a:tailEnd/>
          </a:ln>
        </p:spPr>
        <p:txBody>
          <a:bodyPr lIns="217539" tIns="108772" rIns="217539" bIns="108772">
            <a:spAutoFit/>
          </a:bodyPr>
          <a:lstStyle/>
          <a:p>
            <a:pPr defTabSz="2175940">
              <a:spcBef>
                <a:spcPct val="50000"/>
              </a:spcBef>
              <a:defRPr/>
            </a:pPr>
            <a:r>
              <a:rPr lang="tr-TR" sz="2300" b="0" dirty="0">
                <a:latin typeface="Comic Sans MS" pitchFamily="66" charset="0"/>
                <a:cs typeface="+mn-cs"/>
              </a:rPr>
              <a:t>Kadastro Dairesi Başkanlığı		                               Nisan 2019  ANTALYA		                       Denetim Birimi                                                        </a:t>
            </a:r>
          </a:p>
        </p:txBody>
      </p:sp>
      <p:sp>
        <p:nvSpPr>
          <p:cNvPr id="3" name="Text Box 5"/>
          <p:cNvSpPr txBox="1">
            <a:spLocks noChangeArrowheads="1"/>
          </p:cNvSpPr>
          <p:nvPr userDrawn="1"/>
        </p:nvSpPr>
        <p:spPr bwMode="auto">
          <a:xfrm>
            <a:off x="2169054" y="571501"/>
            <a:ext cx="19204900" cy="2220216"/>
          </a:xfrm>
          <a:prstGeom prst="rect">
            <a:avLst/>
          </a:prstGeom>
          <a:noFill/>
          <a:ln w="9525">
            <a:noFill/>
            <a:miter lim="800000"/>
            <a:headEnd/>
            <a:tailEnd/>
          </a:ln>
        </p:spPr>
        <p:txBody>
          <a:bodyPr lIns="217539" tIns="108772" rIns="217539" bIns="108772">
            <a:spAutoFit/>
          </a:bodyPr>
          <a:lstStyle/>
          <a:p>
            <a:pPr algn="ctr" defTabSz="2175940">
              <a:spcBef>
                <a:spcPct val="50000"/>
              </a:spcBef>
              <a:defRPr/>
            </a:pPr>
            <a:r>
              <a:rPr lang="tr-TR" sz="5200" b="0" dirty="0">
                <a:solidFill>
                  <a:schemeClr val="accent2"/>
                </a:solidFill>
                <a:latin typeface="Arial Black" pitchFamily="34" charset="0"/>
              </a:rPr>
              <a:t>     TAPU VE KADASTRO GENEL MÜDÜRLÜĞÜ</a:t>
            </a:r>
          </a:p>
          <a:p>
            <a:pPr algn="ctr" defTabSz="2175940">
              <a:spcBef>
                <a:spcPct val="50000"/>
              </a:spcBef>
              <a:defRPr/>
            </a:pPr>
            <a:endParaRPr lang="tr-TR" sz="5200" b="0" dirty="0">
              <a:solidFill>
                <a:schemeClr val="accent2"/>
              </a:solidFill>
              <a:latin typeface="Arial Black" pitchFamily="34" charset="0"/>
            </a:endParaRPr>
          </a:p>
        </p:txBody>
      </p:sp>
      <p:grpSp>
        <p:nvGrpSpPr>
          <p:cNvPr id="4" name="Group 14"/>
          <p:cNvGrpSpPr>
            <a:grpSpLocks/>
          </p:cNvGrpSpPr>
          <p:nvPr userDrawn="1"/>
        </p:nvGrpSpPr>
        <p:grpSpPr bwMode="auto">
          <a:xfrm>
            <a:off x="0" y="1571627"/>
            <a:ext cx="24387175" cy="130174"/>
            <a:chOff x="-12" y="3963"/>
            <a:chExt cx="5645" cy="68"/>
          </a:xfrm>
        </p:grpSpPr>
        <p:sp>
          <p:nvSpPr>
            <p:cNvPr id="5" name="Rectangle 15"/>
            <p:cNvSpPr>
              <a:spLocks noChangeArrowheads="1"/>
            </p:cNvSpPr>
            <p:nvPr userDrawn="1"/>
          </p:nvSpPr>
          <p:spPr bwMode="auto">
            <a:xfrm>
              <a:off x="-12" y="3963"/>
              <a:ext cx="581" cy="68"/>
            </a:xfrm>
            <a:prstGeom prst="rect">
              <a:avLst/>
            </a:prstGeom>
            <a:solidFill>
              <a:srgbClr val="0033CC"/>
            </a:solidFill>
            <a:ln w="9525">
              <a:noFill/>
              <a:miter lim="800000"/>
              <a:headEnd/>
              <a:tailEnd/>
            </a:ln>
          </p:spPr>
          <p:txBody>
            <a:bodyPr wrap="none" lIns="127921" tIns="63962" rIns="127921" bIns="63962" anchor="ctr"/>
            <a:lstStyle/>
            <a:p>
              <a:pPr defTabSz="2175940">
                <a:defRPr/>
              </a:pPr>
              <a:endParaRPr lang="en-US" b="0" dirty="0">
                <a:latin typeface="Arial" pitchFamily="34" charset="0"/>
                <a:cs typeface="+mn-cs"/>
              </a:endParaRPr>
            </a:p>
          </p:txBody>
        </p:sp>
        <p:sp>
          <p:nvSpPr>
            <p:cNvPr id="6" name="Rectangle 16"/>
            <p:cNvSpPr>
              <a:spLocks noChangeArrowheads="1"/>
            </p:cNvSpPr>
            <p:nvPr userDrawn="1"/>
          </p:nvSpPr>
          <p:spPr bwMode="auto">
            <a:xfrm>
              <a:off x="543" y="3963"/>
              <a:ext cx="583" cy="68"/>
            </a:xfrm>
            <a:prstGeom prst="rect">
              <a:avLst/>
            </a:prstGeom>
            <a:solidFill>
              <a:srgbClr val="FF9933"/>
            </a:solidFill>
            <a:ln w="9525">
              <a:noFill/>
              <a:miter lim="800000"/>
              <a:headEnd/>
              <a:tailEnd/>
            </a:ln>
          </p:spPr>
          <p:txBody>
            <a:bodyPr wrap="none" lIns="127921" tIns="63962" rIns="127921" bIns="63962" anchor="ctr"/>
            <a:lstStyle/>
            <a:p>
              <a:pPr algn="ctr" defTabSz="2175940">
                <a:defRPr/>
              </a:pPr>
              <a:endParaRPr lang="en-US" dirty="0">
                <a:latin typeface="Verdana" pitchFamily="34" charset="0"/>
                <a:cs typeface="+mn-cs"/>
              </a:endParaRPr>
            </a:p>
          </p:txBody>
        </p:sp>
        <p:sp>
          <p:nvSpPr>
            <p:cNvPr id="7" name="Rectangle 17"/>
            <p:cNvSpPr>
              <a:spLocks noChangeArrowheads="1"/>
            </p:cNvSpPr>
            <p:nvPr userDrawn="1"/>
          </p:nvSpPr>
          <p:spPr bwMode="auto">
            <a:xfrm>
              <a:off x="1110" y="3963"/>
              <a:ext cx="583" cy="68"/>
            </a:xfrm>
            <a:prstGeom prst="rect">
              <a:avLst/>
            </a:prstGeom>
            <a:solidFill>
              <a:srgbClr val="A6A6A6"/>
            </a:solidFill>
            <a:ln w="9525">
              <a:noFill/>
              <a:miter lim="800000"/>
              <a:headEnd/>
              <a:tailEnd/>
            </a:ln>
          </p:spPr>
          <p:txBody>
            <a:bodyPr wrap="none" lIns="127921" tIns="63962" rIns="127921" bIns="63962" anchor="ctr"/>
            <a:lstStyle/>
            <a:p>
              <a:pPr algn="ctr" defTabSz="2175940">
                <a:defRPr/>
              </a:pPr>
              <a:r>
                <a:rPr lang="tr-TR" dirty="0">
                  <a:solidFill>
                    <a:srgbClr val="91002C"/>
                  </a:solidFill>
                  <a:latin typeface="Verdana" pitchFamily="34" charset="0"/>
                  <a:cs typeface="+mn-cs"/>
                </a:rPr>
                <a:t> </a:t>
              </a:r>
            </a:p>
          </p:txBody>
        </p:sp>
        <p:sp>
          <p:nvSpPr>
            <p:cNvPr id="8" name="Rectangle 18"/>
            <p:cNvSpPr>
              <a:spLocks noChangeArrowheads="1"/>
            </p:cNvSpPr>
            <p:nvPr userDrawn="1"/>
          </p:nvSpPr>
          <p:spPr bwMode="auto">
            <a:xfrm>
              <a:off x="1677" y="3963"/>
              <a:ext cx="582" cy="68"/>
            </a:xfrm>
            <a:prstGeom prst="rect">
              <a:avLst/>
            </a:prstGeom>
            <a:solidFill>
              <a:srgbClr val="BFBFBF"/>
            </a:solidFill>
            <a:ln w="9525">
              <a:noFill/>
              <a:miter lim="800000"/>
              <a:headEnd/>
              <a:tailEnd/>
            </a:ln>
          </p:spPr>
          <p:txBody>
            <a:bodyPr wrap="none" lIns="127921" tIns="63962" rIns="127921" bIns="63962" anchor="ctr"/>
            <a:lstStyle/>
            <a:p>
              <a:pPr defTabSz="2175940">
                <a:defRPr/>
              </a:pPr>
              <a:endParaRPr lang="en-US" b="0" dirty="0">
                <a:latin typeface="Arial" pitchFamily="34" charset="0"/>
                <a:cs typeface="+mn-cs"/>
              </a:endParaRPr>
            </a:p>
          </p:txBody>
        </p:sp>
        <p:sp>
          <p:nvSpPr>
            <p:cNvPr id="9" name="Rectangle 19"/>
            <p:cNvSpPr>
              <a:spLocks noChangeArrowheads="1"/>
            </p:cNvSpPr>
            <p:nvPr userDrawn="1"/>
          </p:nvSpPr>
          <p:spPr bwMode="auto">
            <a:xfrm>
              <a:off x="2244" y="3963"/>
              <a:ext cx="3389" cy="68"/>
            </a:xfrm>
            <a:prstGeom prst="rect">
              <a:avLst/>
            </a:prstGeom>
            <a:solidFill>
              <a:srgbClr val="D9D9D9"/>
            </a:solidFill>
            <a:ln w="9525">
              <a:noFill/>
              <a:miter lim="800000"/>
              <a:headEnd/>
              <a:tailEnd/>
            </a:ln>
          </p:spPr>
          <p:txBody>
            <a:bodyPr wrap="none" lIns="127921" tIns="63962" rIns="127921" bIns="63962" anchor="ctr"/>
            <a:lstStyle/>
            <a:p>
              <a:pPr defTabSz="2175940">
                <a:defRPr/>
              </a:pPr>
              <a:endParaRPr lang="en-US" b="0" dirty="0">
                <a:latin typeface="Arial" pitchFamily="34" charset="0"/>
                <a:cs typeface="+mn-cs"/>
              </a:endParaRPr>
            </a:p>
          </p:txBody>
        </p:sp>
      </p:grpSp>
      <p:grpSp>
        <p:nvGrpSpPr>
          <p:cNvPr id="10" name="Group 14"/>
          <p:cNvGrpSpPr>
            <a:grpSpLocks/>
          </p:cNvGrpSpPr>
          <p:nvPr userDrawn="1"/>
        </p:nvGrpSpPr>
        <p:grpSpPr bwMode="auto">
          <a:xfrm>
            <a:off x="0" y="13001627"/>
            <a:ext cx="24387175" cy="130174"/>
            <a:chOff x="-12" y="3963"/>
            <a:chExt cx="5645" cy="68"/>
          </a:xfrm>
        </p:grpSpPr>
        <p:sp>
          <p:nvSpPr>
            <p:cNvPr id="11" name="Rectangle 15"/>
            <p:cNvSpPr>
              <a:spLocks noChangeArrowheads="1"/>
            </p:cNvSpPr>
            <p:nvPr userDrawn="1"/>
          </p:nvSpPr>
          <p:spPr bwMode="auto">
            <a:xfrm>
              <a:off x="-12" y="3963"/>
              <a:ext cx="581" cy="68"/>
            </a:xfrm>
            <a:prstGeom prst="rect">
              <a:avLst/>
            </a:prstGeom>
            <a:solidFill>
              <a:srgbClr val="0033CC"/>
            </a:solidFill>
            <a:ln w="9525">
              <a:noFill/>
              <a:miter lim="800000"/>
              <a:headEnd/>
              <a:tailEnd/>
            </a:ln>
          </p:spPr>
          <p:txBody>
            <a:bodyPr wrap="none" lIns="127921" tIns="63962" rIns="127921" bIns="63962" anchor="ctr"/>
            <a:lstStyle/>
            <a:p>
              <a:pPr defTabSz="2175940">
                <a:defRPr/>
              </a:pPr>
              <a:endParaRPr lang="en-US" b="0" dirty="0">
                <a:latin typeface="Arial" pitchFamily="34" charset="0"/>
                <a:cs typeface="+mn-cs"/>
              </a:endParaRPr>
            </a:p>
          </p:txBody>
        </p:sp>
        <p:sp>
          <p:nvSpPr>
            <p:cNvPr id="12" name="Rectangle 16"/>
            <p:cNvSpPr>
              <a:spLocks noChangeArrowheads="1"/>
            </p:cNvSpPr>
            <p:nvPr userDrawn="1"/>
          </p:nvSpPr>
          <p:spPr bwMode="auto">
            <a:xfrm>
              <a:off x="543" y="3963"/>
              <a:ext cx="583" cy="68"/>
            </a:xfrm>
            <a:prstGeom prst="rect">
              <a:avLst/>
            </a:prstGeom>
            <a:solidFill>
              <a:srgbClr val="FF9933"/>
            </a:solidFill>
            <a:ln w="9525">
              <a:noFill/>
              <a:miter lim="800000"/>
              <a:headEnd/>
              <a:tailEnd/>
            </a:ln>
          </p:spPr>
          <p:txBody>
            <a:bodyPr wrap="none" lIns="127921" tIns="63962" rIns="127921" bIns="63962" anchor="ctr"/>
            <a:lstStyle/>
            <a:p>
              <a:pPr algn="ctr" defTabSz="2175940">
                <a:defRPr/>
              </a:pPr>
              <a:endParaRPr lang="en-US" dirty="0">
                <a:latin typeface="Verdana" pitchFamily="34" charset="0"/>
                <a:cs typeface="+mn-cs"/>
              </a:endParaRPr>
            </a:p>
          </p:txBody>
        </p:sp>
        <p:sp>
          <p:nvSpPr>
            <p:cNvPr id="13" name="Rectangle 17"/>
            <p:cNvSpPr>
              <a:spLocks noChangeArrowheads="1"/>
            </p:cNvSpPr>
            <p:nvPr userDrawn="1"/>
          </p:nvSpPr>
          <p:spPr bwMode="auto">
            <a:xfrm>
              <a:off x="1110" y="3963"/>
              <a:ext cx="583" cy="68"/>
            </a:xfrm>
            <a:prstGeom prst="rect">
              <a:avLst/>
            </a:prstGeom>
            <a:solidFill>
              <a:srgbClr val="A6A6A6"/>
            </a:solidFill>
            <a:ln w="9525">
              <a:noFill/>
              <a:miter lim="800000"/>
              <a:headEnd/>
              <a:tailEnd/>
            </a:ln>
          </p:spPr>
          <p:txBody>
            <a:bodyPr wrap="none" lIns="127921" tIns="63962" rIns="127921" bIns="63962" anchor="ctr"/>
            <a:lstStyle/>
            <a:p>
              <a:pPr algn="ctr" defTabSz="2175940">
                <a:defRPr/>
              </a:pPr>
              <a:r>
                <a:rPr lang="tr-TR" dirty="0">
                  <a:solidFill>
                    <a:srgbClr val="91002C"/>
                  </a:solidFill>
                  <a:latin typeface="Verdana" pitchFamily="34" charset="0"/>
                  <a:cs typeface="+mn-cs"/>
                </a:rPr>
                <a:t> </a:t>
              </a:r>
            </a:p>
          </p:txBody>
        </p:sp>
        <p:sp>
          <p:nvSpPr>
            <p:cNvPr id="14" name="Rectangle 18"/>
            <p:cNvSpPr>
              <a:spLocks noChangeArrowheads="1"/>
            </p:cNvSpPr>
            <p:nvPr userDrawn="1"/>
          </p:nvSpPr>
          <p:spPr bwMode="auto">
            <a:xfrm>
              <a:off x="1677" y="3963"/>
              <a:ext cx="582" cy="68"/>
            </a:xfrm>
            <a:prstGeom prst="rect">
              <a:avLst/>
            </a:prstGeom>
            <a:solidFill>
              <a:srgbClr val="BFBFBF"/>
            </a:solidFill>
            <a:ln w="9525">
              <a:noFill/>
              <a:miter lim="800000"/>
              <a:headEnd/>
              <a:tailEnd/>
            </a:ln>
          </p:spPr>
          <p:txBody>
            <a:bodyPr wrap="none" lIns="127921" tIns="63962" rIns="127921" bIns="63962" anchor="ctr"/>
            <a:lstStyle/>
            <a:p>
              <a:pPr defTabSz="2175940">
                <a:defRPr/>
              </a:pPr>
              <a:endParaRPr lang="en-US" b="0" dirty="0">
                <a:latin typeface="Arial" pitchFamily="34" charset="0"/>
                <a:cs typeface="+mn-cs"/>
              </a:endParaRPr>
            </a:p>
          </p:txBody>
        </p:sp>
        <p:sp>
          <p:nvSpPr>
            <p:cNvPr id="15" name="Rectangle 19"/>
            <p:cNvSpPr>
              <a:spLocks noChangeArrowheads="1"/>
            </p:cNvSpPr>
            <p:nvPr userDrawn="1"/>
          </p:nvSpPr>
          <p:spPr bwMode="auto">
            <a:xfrm>
              <a:off x="2244" y="3963"/>
              <a:ext cx="3389" cy="68"/>
            </a:xfrm>
            <a:prstGeom prst="rect">
              <a:avLst/>
            </a:prstGeom>
            <a:solidFill>
              <a:srgbClr val="D9D9D9"/>
            </a:solidFill>
            <a:ln w="9525">
              <a:noFill/>
              <a:miter lim="800000"/>
              <a:headEnd/>
              <a:tailEnd/>
            </a:ln>
          </p:spPr>
          <p:txBody>
            <a:bodyPr wrap="none" lIns="127921" tIns="63962" rIns="127921" bIns="63962" anchor="ctr"/>
            <a:lstStyle/>
            <a:p>
              <a:pPr defTabSz="2175940">
                <a:defRPr/>
              </a:pPr>
              <a:endParaRPr lang="en-US" b="0" dirty="0">
                <a:latin typeface="Arial" pitchFamily="34" charset="0"/>
                <a:cs typeface="+mn-cs"/>
              </a:endParaRPr>
            </a:p>
          </p:txBody>
        </p:sp>
      </p:grpSp>
      <p:pic>
        <p:nvPicPr>
          <p:cNvPr id="16" name="Picture 44" descr="Tapu ve Kadastro Yeni Logo yazısız"/>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15701" y="111126"/>
            <a:ext cx="1746965" cy="146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32454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Click to edit Master title style</a:t>
            </a:r>
            <a:endParaRPr lang="en-US"/>
          </a:p>
        </p:txBody>
      </p:sp>
      <p:sp>
        <p:nvSpPr>
          <p:cNvPr id="3" name="Content Placeholder 2"/>
          <p:cNvSpPr>
            <a:spLocks noGrp="1"/>
          </p:cNvSpPr>
          <p:nvPr>
            <p:ph idx="1"/>
          </p:nvPr>
        </p:nvSpPr>
        <p:spPr/>
        <p:txBody>
          <a:body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4" name="Date Placeholder 3">
            <a:extLst>
              <a:ext uri="{FF2B5EF4-FFF2-40B4-BE49-F238E27FC236}">
                <a16:creationId xmlns:a16="http://schemas.microsoft.com/office/drawing/2014/main" id="{68051E20-77B9-014F-ADC1-47A35E79351E}"/>
              </a:ext>
            </a:extLst>
          </p:cNvPr>
          <p:cNvSpPr>
            <a:spLocks noGrp="1"/>
          </p:cNvSpPr>
          <p:nvPr>
            <p:ph type="dt" sz="half" idx="10"/>
          </p:nvPr>
        </p:nvSpPr>
        <p:spPr/>
        <p:txBody>
          <a:bodyPr/>
          <a:lstStyle>
            <a:lvl1pPr>
              <a:defRPr/>
            </a:lvl1pPr>
          </a:lstStyle>
          <a:p>
            <a:pPr>
              <a:defRPr/>
            </a:pPr>
            <a:r>
              <a:rPr lang="tr-TR" altLang="en-US"/>
              <a:t>Kadastro Dairesi Başkanlığı Denetim Birimi</a:t>
            </a:r>
            <a:endParaRPr lang="en-US" altLang="en-US"/>
          </a:p>
        </p:txBody>
      </p:sp>
      <p:sp>
        <p:nvSpPr>
          <p:cNvPr id="5" name="Footer Placeholder 4">
            <a:extLst>
              <a:ext uri="{FF2B5EF4-FFF2-40B4-BE49-F238E27FC236}">
                <a16:creationId xmlns:a16="http://schemas.microsoft.com/office/drawing/2014/main" id="{2FD31501-AD70-2F49-8BA8-EDA47B2CB615}"/>
              </a:ext>
            </a:extLst>
          </p:cNvPr>
          <p:cNvSpPr>
            <a:spLocks noGrp="1"/>
          </p:cNvSpPr>
          <p:nvPr>
            <p:ph type="ftr" sz="quarter" idx="11"/>
          </p:nvPr>
        </p:nvSpPr>
        <p:spPr/>
        <p:txBody>
          <a:bodyPr/>
          <a:lstStyle>
            <a:lvl1pPr>
              <a:defRPr/>
            </a:lvl1pPr>
          </a:lstStyle>
          <a:p>
            <a:pPr>
              <a:defRPr/>
            </a:pPr>
            <a:r>
              <a:rPr lang="en-US" dirty="0"/>
              <a:t>Antalya-2023  </a:t>
            </a:r>
          </a:p>
        </p:txBody>
      </p:sp>
      <p:sp>
        <p:nvSpPr>
          <p:cNvPr id="6" name="Slide Number Placeholder 5">
            <a:extLst>
              <a:ext uri="{FF2B5EF4-FFF2-40B4-BE49-F238E27FC236}">
                <a16:creationId xmlns:a16="http://schemas.microsoft.com/office/drawing/2014/main" id="{5250B28E-6EB0-6B47-97FC-AD34AC02AEC0}"/>
              </a:ext>
            </a:extLst>
          </p:cNvPr>
          <p:cNvSpPr>
            <a:spLocks noGrp="1"/>
          </p:cNvSpPr>
          <p:nvPr>
            <p:ph type="sldNum" sz="quarter" idx="12"/>
          </p:nvPr>
        </p:nvSpPr>
        <p:spPr/>
        <p:txBody>
          <a:bodyPr/>
          <a:lstStyle>
            <a:lvl1pPr>
              <a:defRPr/>
            </a:lvl1pPr>
          </a:lstStyle>
          <a:p>
            <a:pPr>
              <a:defRPr/>
            </a:pPr>
            <a:fld id="{11D55053-8B16-9541-B035-A3E667511473}" type="slidenum">
              <a:rPr lang="en-US" altLang="en-US"/>
              <a:pPr>
                <a:defRPr/>
              </a:pPr>
              <a:t>‹#›</a:t>
            </a:fld>
            <a:endParaRPr lang="en-US" altLang="en-US"/>
          </a:p>
        </p:txBody>
      </p:sp>
    </p:spTree>
    <p:extLst>
      <p:ext uri="{BB962C8B-B14F-4D97-AF65-F5344CB8AC3E}">
        <p14:creationId xmlns:p14="http://schemas.microsoft.com/office/powerpoint/2010/main" val="500075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6419" y="8813801"/>
            <a:ext cx="20729099" cy="2724150"/>
          </a:xfrm>
        </p:spPr>
        <p:txBody>
          <a:bodyPr anchor="t"/>
          <a:lstStyle>
            <a:lvl1pPr algn="l">
              <a:defRPr sz="9500" b="1" cap="all"/>
            </a:lvl1pPr>
          </a:lstStyle>
          <a:p>
            <a:r>
              <a:rPr lang="tr-TR"/>
              <a:t>Click to edit Master title style</a:t>
            </a:r>
            <a:endParaRPr lang="en-US"/>
          </a:p>
        </p:txBody>
      </p:sp>
      <p:sp>
        <p:nvSpPr>
          <p:cNvPr id="3" name="Text Placeholder 2"/>
          <p:cNvSpPr>
            <a:spLocks noGrp="1"/>
          </p:cNvSpPr>
          <p:nvPr>
            <p:ph type="body" idx="1"/>
          </p:nvPr>
        </p:nvSpPr>
        <p:spPr>
          <a:xfrm>
            <a:off x="1926419" y="5813427"/>
            <a:ext cx="20729099" cy="3000374"/>
          </a:xfrm>
        </p:spPr>
        <p:txBody>
          <a:bodyPr anchor="b"/>
          <a:lstStyle>
            <a:lvl1pPr marL="0" indent="0">
              <a:buNone/>
              <a:defRPr sz="4800">
                <a:solidFill>
                  <a:schemeClr val="tx1">
                    <a:tint val="75000"/>
                  </a:schemeClr>
                </a:solidFill>
              </a:defRPr>
            </a:lvl1pPr>
            <a:lvl2pPr marL="1088639" indent="0">
              <a:buNone/>
              <a:defRPr sz="4300">
                <a:solidFill>
                  <a:schemeClr val="tx1">
                    <a:tint val="75000"/>
                  </a:schemeClr>
                </a:solidFill>
              </a:defRPr>
            </a:lvl2pPr>
            <a:lvl3pPr marL="2177278" indent="0">
              <a:buNone/>
              <a:defRPr sz="3800">
                <a:solidFill>
                  <a:schemeClr val="tx1">
                    <a:tint val="75000"/>
                  </a:schemeClr>
                </a:solidFill>
              </a:defRPr>
            </a:lvl3pPr>
            <a:lvl4pPr marL="3265917" indent="0">
              <a:buNone/>
              <a:defRPr sz="3300">
                <a:solidFill>
                  <a:schemeClr val="tx1">
                    <a:tint val="75000"/>
                  </a:schemeClr>
                </a:solidFill>
              </a:defRPr>
            </a:lvl4pPr>
            <a:lvl5pPr marL="4354556" indent="0">
              <a:buNone/>
              <a:defRPr sz="3300">
                <a:solidFill>
                  <a:schemeClr val="tx1">
                    <a:tint val="75000"/>
                  </a:schemeClr>
                </a:solidFill>
              </a:defRPr>
            </a:lvl5pPr>
            <a:lvl6pPr marL="5443195" indent="0">
              <a:buNone/>
              <a:defRPr sz="3300">
                <a:solidFill>
                  <a:schemeClr val="tx1">
                    <a:tint val="75000"/>
                  </a:schemeClr>
                </a:solidFill>
              </a:defRPr>
            </a:lvl6pPr>
            <a:lvl7pPr marL="6531834" indent="0">
              <a:buNone/>
              <a:defRPr sz="3300">
                <a:solidFill>
                  <a:schemeClr val="tx1">
                    <a:tint val="75000"/>
                  </a:schemeClr>
                </a:solidFill>
              </a:defRPr>
            </a:lvl7pPr>
            <a:lvl8pPr marL="7620472" indent="0">
              <a:buNone/>
              <a:defRPr sz="3300">
                <a:solidFill>
                  <a:schemeClr val="tx1">
                    <a:tint val="75000"/>
                  </a:schemeClr>
                </a:solidFill>
              </a:defRPr>
            </a:lvl8pPr>
            <a:lvl9pPr marL="8709111" indent="0">
              <a:buNone/>
              <a:defRPr sz="3300">
                <a:solidFill>
                  <a:schemeClr val="tx1">
                    <a:tint val="75000"/>
                  </a:schemeClr>
                </a:solidFill>
              </a:defRPr>
            </a:lvl9pPr>
          </a:lstStyle>
          <a:p>
            <a:pPr lvl="0"/>
            <a:r>
              <a:rPr lang="tr-TR"/>
              <a:t>Click to edit Master text styles</a:t>
            </a:r>
          </a:p>
        </p:txBody>
      </p:sp>
      <p:sp>
        <p:nvSpPr>
          <p:cNvPr id="4" name="Date Placeholder 3">
            <a:extLst>
              <a:ext uri="{FF2B5EF4-FFF2-40B4-BE49-F238E27FC236}">
                <a16:creationId xmlns:a16="http://schemas.microsoft.com/office/drawing/2014/main" id="{F8C69EDC-CE34-D74F-84C2-CF33F06E67E2}"/>
              </a:ext>
            </a:extLst>
          </p:cNvPr>
          <p:cNvSpPr>
            <a:spLocks noGrp="1"/>
          </p:cNvSpPr>
          <p:nvPr>
            <p:ph type="dt" sz="half" idx="10"/>
          </p:nvPr>
        </p:nvSpPr>
        <p:spPr/>
        <p:txBody>
          <a:bodyPr/>
          <a:lstStyle>
            <a:lvl1pPr>
              <a:defRPr/>
            </a:lvl1pPr>
          </a:lstStyle>
          <a:p>
            <a:pPr>
              <a:defRPr/>
            </a:pPr>
            <a:r>
              <a:rPr lang="tr-TR" altLang="en-US"/>
              <a:t>Kadastro Dairesi Başkanlığı Denetim Birimi</a:t>
            </a:r>
            <a:endParaRPr lang="en-US" altLang="en-US"/>
          </a:p>
        </p:txBody>
      </p:sp>
      <p:sp>
        <p:nvSpPr>
          <p:cNvPr id="5" name="Footer Placeholder 4">
            <a:extLst>
              <a:ext uri="{FF2B5EF4-FFF2-40B4-BE49-F238E27FC236}">
                <a16:creationId xmlns:a16="http://schemas.microsoft.com/office/drawing/2014/main" id="{B20B083A-CFEC-DC4A-9199-1D8FCD7E3C69}"/>
              </a:ext>
            </a:extLst>
          </p:cNvPr>
          <p:cNvSpPr>
            <a:spLocks noGrp="1"/>
          </p:cNvSpPr>
          <p:nvPr>
            <p:ph type="ftr" sz="quarter" idx="11"/>
          </p:nvPr>
        </p:nvSpPr>
        <p:spPr/>
        <p:txBody>
          <a:bodyPr/>
          <a:lstStyle>
            <a:lvl1pPr>
              <a:defRPr/>
            </a:lvl1pPr>
          </a:lstStyle>
          <a:p>
            <a:pPr>
              <a:defRPr/>
            </a:pPr>
            <a:r>
              <a:rPr lang="en-US" dirty="0"/>
              <a:t>Antalya-2023  </a:t>
            </a:r>
          </a:p>
        </p:txBody>
      </p:sp>
      <p:sp>
        <p:nvSpPr>
          <p:cNvPr id="6" name="Slide Number Placeholder 5">
            <a:extLst>
              <a:ext uri="{FF2B5EF4-FFF2-40B4-BE49-F238E27FC236}">
                <a16:creationId xmlns:a16="http://schemas.microsoft.com/office/drawing/2014/main" id="{4E5B0DBC-FC92-B844-B324-3CF7730AC69F}"/>
              </a:ext>
            </a:extLst>
          </p:cNvPr>
          <p:cNvSpPr>
            <a:spLocks noGrp="1"/>
          </p:cNvSpPr>
          <p:nvPr>
            <p:ph type="sldNum" sz="quarter" idx="12"/>
          </p:nvPr>
        </p:nvSpPr>
        <p:spPr/>
        <p:txBody>
          <a:bodyPr/>
          <a:lstStyle>
            <a:lvl1pPr>
              <a:defRPr/>
            </a:lvl1pPr>
          </a:lstStyle>
          <a:p>
            <a:pPr>
              <a:defRPr/>
            </a:pPr>
            <a:fld id="{A434D3D0-9B4D-6D40-A73C-09FCBA8ADB78}" type="slidenum">
              <a:rPr lang="en-US" altLang="en-US"/>
              <a:pPr>
                <a:defRPr/>
              </a:pPr>
              <a:t>‹#›</a:t>
            </a:fld>
            <a:endParaRPr lang="en-US" altLang="en-US"/>
          </a:p>
        </p:txBody>
      </p:sp>
    </p:spTree>
    <p:extLst>
      <p:ext uri="{BB962C8B-B14F-4D97-AF65-F5344CB8AC3E}">
        <p14:creationId xmlns:p14="http://schemas.microsoft.com/office/powerpoint/2010/main" val="9489858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Click to edit Master title style</a:t>
            </a:r>
            <a:endParaRPr lang="en-US"/>
          </a:p>
        </p:txBody>
      </p:sp>
      <p:sp>
        <p:nvSpPr>
          <p:cNvPr id="3" name="Content Placeholder 2"/>
          <p:cNvSpPr>
            <a:spLocks noGrp="1"/>
          </p:cNvSpPr>
          <p:nvPr>
            <p:ph sz="half" idx="1"/>
          </p:nvPr>
        </p:nvSpPr>
        <p:spPr>
          <a:xfrm>
            <a:off x="3251623" y="6400801"/>
            <a:ext cx="29065619" cy="18103850"/>
          </a:xfrm>
        </p:spPr>
        <p:txBody>
          <a:bodyPr/>
          <a:lstStyle>
            <a:lvl1pPr>
              <a:defRPr sz="6700"/>
            </a:lvl1pPr>
            <a:lvl2pPr>
              <a:defRPr sz="5700"/>
            </a:lvl2pPr>
            <a:lvl3pPr>
              <a:defRPr sz="4800"/>
            </a:lvl3pPr>
            <a:lvl4pPr>
              <a:defRPr sz="4300"/>
            </a:lvl4pPr>
            <a:lvl5pPr>
              <a:defRPr sz="4300"/>
            </a:lvl5pPr>
            <a:lvl6pPr>
              <a:defRPr sz="4300"/>
            </a:lvl6pPr>
            <a:lvl7pPr>
              <a:defRPr sz="4300"/>
            </a:lvl7pPr>
            <a:lvl8pPr>
              <a:defRPr sz="4300"/>
            </a:lvl8pPr>
            <a:lvl9pPr>
              <a:defRPr sz="4300"/>
            </a:lvl9p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4" name="Content Placeholder 3"/>
          <p:cNvSpPr>
            <a:spLocks noGrp="1"/>
          </p:cNvSpPr>
          <p:nvPr>
            <p:ph sz="half" idx="2"/>
          </p:nvPr>
        </p:nvSpPr>
        <p:spPr>
          <a:xfrm>
            <a:off x="32723696" y="6400801"/>
            <a:ext cx="29065616" cy="18103850"/>
          </a:xfrm>
        </p:spPr>
        <p:txBody>
          <a:bodyPr/>
          <a:lstStyle>
            <a:lvl1pPr>
              <a:defRPr sz="6700"/>
            </a:lvl1pPr>
            <a:lvl2pPr>
              <a:defRPr sz="5700"/>
            </a:lvl2pPr>
            <a:lvl3pPr>
              <a:defRPr sz="4800"/>
            </a:lvl3pPr>
            <a:lvl4pPr>
              <a:defRPr sz="4300"/>
            </a:lvl4pPr>
            <a:lvl5pPr>
              <a:defRPr sz="4300"/>
            </a:lvl5pPr>
            <a:lvl6pPr>
              <a:defRPr sz="4300"/>
            </a:lvl6pPr>
            <a:lvl7pPr>
              <a:defRPr sz="4300"/>
            </a:lvl7pPr>
            <a:lvl8pPr>
              <a:defRPr sz="4300"/>
            </a:lvl8pPr>
            <a:lvl9pPr>
              <a:defRPr sz="4300"/>
            </a:lvl9p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5" name="Date Placeholder 3">
            <a:extLst>
              <a:ext uri="{FF2B5EF4-FFF2-40B4-BE49-F238E27FC236}">
                <a16:creationId xmlns:a16="http://schemas.microsoft.com/office/drawing/2014/main" id="{03D27C6E-2FA1-6949-8D12-D7CF711A9BE8}"/>
              </a:ext>
            </a:extLst>
          </p:cNvPr>
          <p:cNvSpPr>
            <a:spLocks noGrp="1"/>
          </p:cNvSpPr>
          <p:nvPr>
            <p:ph type="dt" sz="half" idx="10"/>
          </p:nvPr>
        </p:nvSpPr>
        <p:spPr/>
        <p:txBody>
          <a:bodyPr/>
          <a:lstStyle>
            <a:lvl1pPr>
              <a:defRPr/>
            </a:lvl1pPr>
          </a:lstStyle>
          <a:p>
            <a:pPr>
              <a:defRPr/>
            </a:pPr>
            <a:r>
              <a:rPr lang="tr-TR" altLang="en-US"/>
              <a:t>Kadastro Dairesi Başkanlığı Denetim Birimi</a:t>
            </a:r>
            <a:endParaRPr lang="en-US" altLang="en-US"/>
          </a:p>
        </p:txBody>
      </p:sp>
      <p:sp>
        <p:nvSpPr>
          <p:cNvPr id="6" name="Footer Placeholder 4">
            <a:extLst>
              <a:ext uri="{FF2B5EF4-FFF2-40B4-BE49-F238E27FC236}">
                <a16:creationId xmlns:a16="http://schemas.microsoft.com/office/drawing/2014/main" id="{31503A05-77FA-1645-98C5-36226D2337C1}"/>
              </a:ext>
            </a:extLst>
          </p:cNvPr>
          <p:cNvSpPr>
            <a:spLocks noGrp="1"/>
          </p:cNvSpPr>
          <p:nvPr>
            <p:ph type="ftr" sz="quarter" idx="11"/>
          </p:nvPr>
        </p:nvSpPr>
        <p:spPr/>
        <p:txBody>
          <a:bodyPr/>
          <a:lstStyle>
            <a:lvl1pPr>
              <a:defRPr/>
            </a:lvl1pPr>
          </a:lstStyle>
          <a:p>
            <a:pPr>
              <a:defRPr/>
            </a:pPr>
            <a:r>
              <a:rPr lang="en-US" dirty="0"/>
              <a:t>Antalya-2023  </a:t>
            </a:r>
          </a:p>
        </p:txBody>
      </p:sp>
      <p:sp>
        <p:nvSpPr>
          <p:cNvPr id="7" name="Slide Number Placeholder 5">
            <a:extLst>
              <a:ext uri="{FF2B5EF4-FFF2-40B4-BE49-F238E27FC236}">
                <a16:creationId xmlns:a16="http://schemas.microsoft.com/office/drawing/2014/main" id="{0BC9C140-377A-A540-BC96-E318F555F578}"/>
              </a:ext>
            </a:extLst>
          </p:cNvPr>
          <p:cNvSpPr>
            <a:spLocks noGrp="1"/>
          </p:cNvSpPr>
          <p:nvPr>
            <p:ph type="sldNum" sz="quarter" idx="12"/>
          </p:nvPr>
        </p:nvSpPr>
        <p:spPr/>
        <p:txBody>
          <a:bodyPr/>
          <a:lstStyle>
            <a:lvl1pPr>
              <a:defRPr/>
            </a:lvl1pPr>
          </a:lstStyle>
          <a:p>
            <a:pPr>
              <a:defRPr/>
            </a:pPr>
            <a:fld id="{52506623-FD3A-B64B-9D12-423417864F90}" type="slidenum">
              <a:rPr lang="en-US" altLang="en-US"/>
              <a:pPr>
                <a:defRPr/>
              </a:pPr>
              <a:t>‹#›</a:t>
            </a:fld>
            <a:endParaRPr lang="en-US" altLang="en-US"/>
          </a:p>
        </p:txBody>
      </p:sp>
    </p:spTree>
    <p:extLst>
      <p:ext uri="{BB962C8B-B14F-4D97-AF65-F5344CB8AC3E}">
        <p14:creationId xmlns:p14="http://schemas.microsoft.com/office/powerpoint/2010/main" val="17781860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359" y="549276"/>
            <a:ext cx="21948458" cy="2286000"/>
          </a:xfrm>
        </p:spPr>
        <p:txBody>
          <a:bodyPr/>
          <a:lstStyle>
            <a:lvl1pPr>
              <a:defRPr/>
            </a:lvl1pPr>
          </a:lstStyle>
          <a:p>
            <a:r>
              <a:rPr lang="tr-TR"/>
              <a:t>Click to edit Master title style</a:t>
            </a:r>
            <a:endParaRPr lang="en-US"/>
          </a:p>
        </p:txBody>
      </p:sp>
      <p:sp>
        <p:nvSpPr>
          <p:cNvPr id="3" name="Text Placeholder 2"/>
          <p:cNvSpPr>
            <a:spLocks noGrp="1"/>
          </p:cNvSpPr>
          <p:nvPr>
            <p:ph type="body" idx="1"/>
          </p:nvPr>
        </p:nvSpPr>
        <p:spPr>
          <a:xfrm>
            <a:off x="1219359" y="3070226"/>
            <a:ext cx="10775238" cy="1279524"/>
          </a:xfrm>
        </p:spPr>
        <p:txBody>
          <a:bodyPr anchor="b"/>
          <a:lstStyle>
            <a:lvl1pPr marL="0" indent="0">
              <a:buNone/>
              <a:defRPr sz="5700" b="1"/>
            </a:lvl1pPr>
            <a:lvl2pPr marL="1088639" indent="0">
              <a:buNone/>
              <a:defRPr sz="4800" b="1"/>
            </a:lvl2pPr>
            <a:lvl3pPr marL="2177278" indent="0">
              <a:buNone/>
              <a:defRPr sz="4300" b="1"/>
            </a:lvl3pPr>
            <a:lvl4pPr marL="3265917" indent="0">
              <a:buNone/>
              <a:defRPr sz="3800" b="1"/>
            </a:lvl4pPr>
            <a:lvl5pPr marL="4354556" indent="0">
              <a:buNone/>
              <a:defRPr sz="3800" b="1"/>
            </a:lvl5pPr>
            <a:lvl6pPr marL="5443195" indent="0">
              <a:buNone/>
              <a:defRPr sz="3800" b="1"/>
            </a:lvl6pPr>
            <a:lvl7pPr marL="6531834" indent="0">
              <a:buNone/>
              <a:defRPr sz="3800" b="1"/>
            </a:lvl7pPr>
            <a:lvl8pPr marL="7620472" indent="0">
              <a:buNone/>
              <a:defRPr sz="3800" b="1"/>
            </a:lvl8pPr>
            <a:lvl9pPr marL="8709111" indent="0">
              <a:buNone/>
              <a:defRPr sz="3800" b="1"/>
            </a:lvl9pPr>
          </a:lstStyle>
          <a:p>
            <a:pPr lvl="0"/>
            <a:r>
              <a:rPr lang="tr-TR"/>
              <a:t>Click to edit Master text styles</a:t>
            </a:r>
          </a:p>
        </p:txBody>
      </p:sp>
      <p:sp>
        <p:nvSpPr>
          <p:cNvPr id="4" name="Content Placeholder 3"/>
          <p:cNvSpPr>
            <a:spLocks noGrp="1"/>
          </p:cNvSpPr>
          <p:nvPr>
            <p:ph sz="half" idx="2"/>
          </p:nvPr>
        </p:nvSpPr>
        <p:spPr>
          <a:xfrm>
            <a:off x="1219359" y="4349750"/>
            <a:ext cx="10775238" cy="7902576"/>
          </a:xfrm>
        </p:spPr>
        <p:txBody>
          <a:bodyPr/>
          <a:lstStyle>
            <a:lvl1pPr>
              <a:defRPr sz="5700"/>
            </a:lvl1pPr>
            <a:lvl2pPr>
              <a:defRPr sz="4800"/>
            </a:lvl2pPr>
            <a:lvl3pPr>
              <a:defRPr sz="4300"/>
            </a:lvl3pPr>
            <a:lvl4pPr>
              <a:defRPr sz="3800"/>
            </a:lvl4pPr>
            <a:lvl5pPr>
              <a:defRPr sz="3800"/>
            </a:lvl5pPr>
            <a:lvl6pPr>
              <a:defRPr sz="3800"/>
            </a:lvl6pPr>
            <a:lvl7pPr>
              <a:defRPr sz="3800"/>
            </a:lvl7pPr>
            <a:lvl8pPr>
              <a:defRPr sz="3800"/>
            </a:lvl8pPr>
            <a:lvl9pPr>
              <a:defRPr sz="3800"/>
            </a:lvl9p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5" name="Text Placeholder 4"/>
          <p:cNvSpPr>
            <a:spLocks noGrp="1"/>
          </p:cNvSpPr>
          <p:nvPr>
            <p:ph type="body" sz="quarter" idx="3"/>
          </p:nvPr>
        </p:nvSpPr>
        <p:spPr>
          <a:xfrm>
            <a:off x="12388348" y="3070226"/>
            <a:ext cx="10779470" cy="1279524"/>
          </a:xfrm>
        </p:spPr>
        <p:txBody>
          <a:bodyPr anchor="b"/>
          <a:lstStyle>
            <a:lvl1pPr marL="0" indent="0">
              <a:buNone/>
              <a:defRPr sz="5700" b="1"/>
            </a:lvl1pPr>
            <a:lvl2pPr marL="1088639" indent="0">
              <a:buNone/>
              <a:defRPr sz="4800" b="1"/>
            </a:lvl2pPr>
            <a:lvl3pPr marL="2177278" indent="0">
              <a:buNone/>
              <a:defRPr sz="4300" b="1"/>
            </a:lvl3pPr>
            <a:lvl4pPr marL="3265917" indent="0">
              <a:buNone/>
              <a:defRPr sz="3800" b="1"/>
            </a:lvl4pPr>
            <a:lvl5pPr marL="4354556" indent="0">
              <a:buNone/>
              <a:defRPr sz="3800" b="1"/>
            </a:lvl5pPr>
            <a:lvl6pPr marL="5443195" indent="0">
              <a:buNone/>
              <a:defRPr sz="3800" b="1"/>
            </a:lvl6pPr>
            <a:lvl7pPr marL="6531834" indent="0">
              <a:buNone/>
              <a:defRPr sz="3800" b="1"/>
            </a:lvl7pPr>
            <a:lvl8pPr marL="7620472" indent="0">
              <a:buNone/>
              <a:defRPr sz="3800" b="1"/>
            </a:lvl8pPr>
            <a:lvl9pPr marL="8709111" indent="0">
              <a:buNone/>
              <a:defRPr sz="3800" b="1"/>
            </a:lvl9pPr>
          </a:lstStyle>
          <a:p>
            <a:pPr lvl="0"/>
            <a:r>
              <a:rPr lang="tr-TR"/>
              <a:t>Click to edit Master text styles</a:t>
            </a:r>
          </a:p>
        </p:txBody>
      </p:sp>
      <p:sp>
        <p:nvSpPr>
          <p:cNvPr id="6" name="Content Placeholder 5"/>
          <p:cNvSpPr>
            <a:spLocks noGrp="1"/>
          </p:cNvSpPr>
          <p:nvPr>
            <p:ph sz="quarter" idx="4"/>
          </p:nvPr>
        </p:nvSpPr>
        <p:spPr>
          <a:xfrm>
            <a:off x="12388348" y="4349750"/>
            <a:ext cx="10779470" cy="7902576"/>
          </a:xfrm>
        </p:spPr>
        <p:txBody>
          <a:bodyPr/>
          <a:lstStyle>
            <a:lvl1pPr>
              <a:defRPr sz="5700"/>
            </a:lvl1pPr>
            <a:lvl2pPr>
              <a:defRPr sz="4800"/>
            </a:lvl2pPr>
            <a:lvl3pPr>
              <a:defRPr sz="4300"/>
            </a:lvl3pPr>
            <a:lvl4pPr>
              <a:defRPr sz="3800"/>
            </a:lvl4pPr>
            <a:lvl5pPr>
              <a:defRPr sz="3800"/>
            </a:lvl5pPr>
            <a:lvl6pPr>
              <a:defRPr sz="3800"/>
            </a:lvl6pPr>
            <a:lvl7pPr>
              <a:defRPr sz="3800"/>
            </a:lvl7pPr>
            <a:lvl8pPr>
              <a:defRPr sz="3800"/>
            </a:lvl8pPr>
            <a:lvl9pPr>
              <a:defRPr sz="3800"/>
            </a:lvl9p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7" name="Date Placeholder 3">
            <a:extLst>
              <a:ext uri="{FF2B5EF4-FFF2-40B4-BE49-F238E27FC236}">
                <a16:creationId xmlns:a16="http://schemas.microsoft.com/office/drawing/2014/main" id="{A4BE3B21-55F1-E142-B468-949CDBC8C965}"/>
              </a:ext>
            </a:extLst>
          </p:cNvPr>
          <p:cNvSpPr>
            <a:spLocks noGrp="1"/>
          </p:cNvSpPr>
          <p:nvPr>
            <p:ph type="dt" sz="half" idx="10"/>
          </p:nvPr>
        </p:nvSpPr>
        <p:spPr/>
        <p:txBody>
          <a:bodyPr/>
          <a:lstStyle>
            <a:lvl1pPr>
              <a:defRPr/>
            </a:lvl1pPr>
          </a:lstStyle>
          <a:p>
            <a:pPr>
              <a:defRPr/>
            </a:pPr>
            <a:r>
              <a:rPr lang="tr-TR" altLang="en-US"/>
              <a:t>Kadastro Dairesi Başkanlığı Denetim Birimi</a:t>
            </a:r>
            <a:endParaRPr lang="en-US" altLang="en-US"/>
          </a:p>
        </p:txBody>
      </p:sp>
      <p:sp>
        <p:nvSpPr>
          <p:cNvPr id="8" name="Footer Placeholder 4">
            <a:extLst>
              <a:ext uri="{FF2B5EF4-FFF2-40B4-BE49-F238E27FC236}">
                <a16:creationId xmlns:a16="http://schemas.microsoft.com/office/drawing/2014/main" id="{B64F23AD-2535-C442-A279-94999308576F}"/>
              </a:ext>
            </a:extLst>
          </p:cNvPr>
          <p:cNvSpPr>
            <a:spLocks noGrp="1"/>
          </p:cNvSpPr>
          <p:nvPr>
            <p:ph type="ftr" sz="quarter" idx="11"/>
          </p:nvPr>
        </p:nvSpPr>
        <p:spPr/>
        <p:txBody>
          <a:bodyPr/>
          <a:lstStyle>
            <a:lvl1pPr>
              <a:defRPr/>
            </a:lvl1pPr>
          </a:lstStyle>
          <a:p>
            <a:pPr>
              <a:defRPr/>
            </a:pPr>
            <a:r>
              <a:rPr lang="en-US" dirty="0"/>
              <a:t>Antalya-2023  </a:t>
            </a:r>
          </a:p>
        </p:txBody>
      </p:sp>
      <p:sp>
        <p:nvSpPr>
          <p:cNvPr id="9" name="Slide Number Placeholder 5">
            <a:extLst>
              <a:ext uri="{FF2B5EF4-FFF2-40B4-BE49-F238E27FC236}">
                <a16:creationId xmlns:a16="http://schemas.microsoft.com/office/drawing/2014/main" id="{03F9C6E0-813F-0D40-8FA2-2E8560327B43}"/>
              </a:ext>
            </a:extLst>
          </p:cNvPr>
          <p:cNvSpPr>
            <a:spLocks noGrp="1"/>
          </p:cNvSpPr>
          <p:nvPr>
            <p:ph type="sldNum" sz="quarter" idx="12"/>
          </p:nvPr>
        </p:nvSpPr>
        <p:spPr/>
        <p:txBody>
          <a:bodyPr/>
          <a:lstStyle>
            <a:lvl1pPr>
              <a:defRPr/>
            </a:lvl1pPr>
          </a:lstStyle>
          <a:p>
            <a:pPr>
              <a:defRPr/>
            </a:pPr>
            <a:fld id="{14B09D1B-09D4-824E-87BF-876EC999FBD0}" type="slidenum">
              <a:rPr lang="en-US" altLang="en-US"/>
              <a:pPr>
                <a:defRPr/>
              </a:pPr>
              <a:t>‹#›</a:t>
            </a:fld>
            <a:endParaRPr lang="en-US" altLang="en-US"/>
          </a:p>
        </p:txBody>
      </p:sp>
    </p:spTree>
    <p:extLst>
      <p:ext uri="{BB962C8B-B14F-4D97-AF65-F5344CB8AC3E}">
        <p14:creationId xmlns:p14="http://schemas.microsoft.com/office/powerpoint/2010/main" val="29848038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Click to edit Master title style</a:t>
            </a:r>
            <a:endParaRPr lang="en-US"/>
          </a:p>
        </p:txBody>
      </p:sp>
      <p:sp>
        <p:nvSpPr>
          <p:cNvPr id="3" name="Date Placeholder 3">
            <a:extLst>
              <a:ext uri="{FF2B5EF4-FFF2-40B4-BE49-F238E27FC236}">
                <a16:creationId xmlns:a16="http://schemas.microsoft.com/office/drawing/2014/main" id="{9157704B-3127-F540-A3F1-FCBFA4022FCE}"/>
              </a:ext>
            </a:extLst>
          </p:cNvPr>
          <p:cNvSpPr>
            <a:spLocks noGrp="1"/>
          </p:cNvSpPr>
          <p:nvPr>
            <p:ph type="dt" sz="half" idx="10"/>
          </p:nvPr>
        </p:nvSpPr>
        <p:spPr/>
        <p:txBody>
          <a:bodyPr/>
          <a:lstStyle>
            <a:lvl1pPr>
              <a:defRPr/>
            </a:lvl1pPr>
          </a:lstStyle>
          <a:p>
            <a:pPr>
              <a:defRPr/>
            </a:pPr>
            <a:r>
              <a:rPr lang="tr-TR" altLang="en-US"/>
              <a:t>Kadastro Dairesi Başkanlığı Denetim Birimi</a:t>
            </a:r>
            <a:endParaRPr lang="en-US" altLang="en-US"/>
          </a:p>
        </p:txBody>
      </p:sp>
      <p:sp>
        <p:nvSpPr>
          <p:cNvPr id="4" name="Footer Placeholder 4">
            <a:extLst>
              <a:ext uri="{FF2B5EF4-FFF2-40B4-BE49-F238E27FC236}">
                <a16:creationId xmlns:a16="http://schemas.microsoft.com/office/drawing/2014/main" id="{18AE56CB-1000-CE45-8129-37CF2940F93B}"/>
              </a:ext>
            </a:extLst>
          </p:cNvPr>
          <p:cNvSpPr>
            <a:spLocks noGrp="1"/>
          </p:cNvSpPr>
          <p:nvPr>
            <p:ph type="ftr" sz="quarter" idx="11"/>
          </p:nvPr>
        </p:nvSpPr>
        <p:spPr/>
        <p:txBody>
          <a:bodyPr/>
          <a:lstStyle>
            <a:lvl1pPr>
              <a:defRPr/>
            </a:lvl1pPr>
          </a:lstStyle>
          <a:p>
            <a:pPr>
              <a:defRPr/>
            </a:pPr>
            <a:r>
              <a:rPr lang="en-US" dirty="0"/>
              <a:t>Antalya-2023  </a:t>
            </a:r>
          </a:p>
        </p:txBody>
      </p:sp>
      <p:sp>
        <p:nvSpPr>
          <p:cNvPr id="5" name="Slide Number Placeholder 5">
            <a:extLst>
              <a:ext uri="{FF2B5EF4-FFF2-40B4-BE49-F238E27FC236}">
                <a16:creationId xmlns:a16="http://schemas.microsoft.com/office/drawing/2014/main" id="{3295497C-32BB-6647-B0DC-1EAD27BB8562}"/>
              </a:ext>
            </a:extLst>
          </p:cNvPr>
          <p:cNvSpPr>
            <a:spLocks noGrp="1"/>
          </p:cNvSpPr>
          <p:nvPr>
            <p:ph type="sldNum" sz="quarter" idx="12"/>
          </p:nvPr>
        </p:nvSpPr>
        <p:spPr/>
        <p:txBody>
          <a:bodyPr/>
          <a:lstStyle>
            <a:lvl1pPr>
              <a:defRPr/>
            </a:lvl1pPr>
          </a:lstStyle>
          <a:p>
            <a:pPr>
              <a:defRPr/>
            </a:pPr>
            <a:fld id="{A5CFEAC2-47ED-C449-95BB-CFA268261446}" type="slidenum">
              <a:rPr lang="en-US" altLang="en-US"/>
              <a:pPr>
                <a:defRPr/>
              </a:pPr>
              <a:t>‹#›</a:t>
            </a:fld>
            <a:endParaRPr lang="en-US" altLang="en-US"/>
          </a:p>
        </p:txBody>
      </p:sp>
    </p:spTree>
    <p:extLst>
      <p:ext uri="{BB962C8B-B14F-4D97-AF65-F5344CB8AC3E}">
        <p14:creationId xmlns:p14="http://schemas.microsoft.com/office/powerpoint/2010/main" val="398026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AD966ACA-C284-DC49-86C6-8B44AD78A1D1}"/>
              </a:ext>
            </a:extLst>
          </p:cNvPr>
          <p:cNvSpPr>
            <a:spLocks noGrp="1"/>
          </p:cNvSpPr>
          <p:nvPr>
            <p:ph type="dt" sz="half" idx="10"/>
          </p:nvPr>
        </p:nvSpPr>
        <p:spPr/>
        <p:txBody>
          <a:bodyPr/>
          <a:lstStyle>
            <a:lvl1pPr>
              <a:defRPr/>
            </a:lvl1pPr>
          </a:lstStyle>
          <a:p>
            <a:pPr>
              <a:defRPr/>
            </a:pPr>
            <a:r>
              <a:rPr lang="tr-TR" altLang="en-US"/>
              <a:t>Kadastro Dairesi Başkanlığı Denetim Birimi</a:t>
            </a:r>
            <a:endParaRPr lang="en-US" altLang="en-US"/>
          </a:p>
        </p:txBody>
      </p:sp>
      <p:sp>
        <p:nvSpPr>
          <p:cNvPr id="3" name="Footer Placeholder 4">
            <a:extLst>
              <a:ext uri="{FF2B5EF4-FFF2-40B4-BE49-F238E27FC236}">
                <a16:creationId xmlns:a16="http://schemas.microsoft.com/office/drawing/2014/main" id="{E4052F62-03C9-6E43-8F64-18E1C424EB3B}"/>
              </a:ext>
            </a:extLst>
          </p:cNvPr>
          <p:cNvSpPr>
            <a:spLocks noGrp="1"/>
          </p:cNvSpPr>
          <p:nvPr>
            <p:ph type="ftr" sz="quarter" idx="11"/>
          </p:nvPr>
        </p:nvSpPr>
        <p:spPr/>
        <p:txBody>
          <a:bodyPr/>
          <a:lstStyle>
            <a:lvl1pPr>
              <a:defRPr/>
            </a:lvl1pPr>
          </a:lstStyle>
          <a:p>
            <a:pPr>
              <a:defRPr/>
            </a:pPr>
            <a:r>
              <a:rPr lang="en-US" dirty="0"/>
              <a:t>Antalya-2023  </a:t>
            </a:r>
          </a:p>
        </p:txBody>
      </p:sp>
      <p:sp>
        <p:nvSpPr>
          <p:cNvPr id="4" name="Slide Number Placeholder 5">
            <a:extLst>
              <a:ext uri="{FF2B5EF4-FFF2-40B4-BE49-F238E27FC236}">
                <a16:creationId xmlns:a16="http://schemas.microsoft.com/office/drawing/2014/main" id="{908F3DD4-FC04-154F-A6EB-9E6C9BE7A518}"/>
              </a:ext>
            </a:extLst>
          </p:cNvPr>
          <p:cNvSpPr>
            <a:spLocks noGrp="1"/>
          </p:cNvSpPr>
          <p:nvPr>
            <p:ph type="sldNum" sz="quarter" idx="12"/>
          </p:nvPr>
        </p:nvSpPr>
        <p:spPr/>
        <p:txBody>
          <a:bodyPr/>
          <a:lstStyle>
            <a:lvl1pPr>
              <a:defRPr/>
            </a:lvl1pPr>
          </a:lstStyle>
          <a:p>
            <a:pPr>
              <a:defRPr/>
            </a:pPr>
            <a:fld id="{A5A3CE69-7658-7C46-A850-2218C675A501}" type="slidenum">
              <a:rPr lang="en-US" altLang="en-US"/>
              <a:pPr>
                <a:defRPr/>
              </a:pPr>
              <a:t>‹#›</a:t>
            </a:fld>
            <a:endParaRPr lang="en-US" altLang="en-US"/>
          </a:p>
        </p:txBody>
      </p:sp>
    </p:spTree>
    <p:extLst>
      <p:ext uri="{BB962C8B-B14F-4D97-AF65-F5344CB8AC3E}">
        <p14:creationId xmlns:p14="http://schemas.microsoft.com/office/powerpoint/2010/main" val="4032981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360" y="546100"/>
            <a:ext cx="8023213" cy="2324100"/>
          </a:xfrm>
        </p:spPr>
        <p:txBody>
          <a:bodyPr anchor="b"/>
          <a:lstStyle>
            <a:lvl1pPr algn="l">
              <a:defRPr sz="4800" b="1"/>
            </a:lvl1pPr>
          </a:lstStyle>
          <a:p>
            <a:r>
              <a:rPr lang="tr-TR"/>
              <a:t>Click to edit Master title style</a:t>
            </a:r>
            <a:endParaRPr lang="en-US"/>
          </a:p>
        </p:txBody>
      </p:sp>
      <p:sp>
        <p:nvSpPr>
          <p:cNvPr id="3" name="Content Placeholder 2"/>
          <p:cNvSpPr>
            <a:spLocks noGrp="1"/>
          </p:cNvSpPr>
          <p:nvPr>
            <p:ph idx="1"/>
          </p:nvPr>
        </p:nvSpPr>
        <p:spPr>
          <a:xfrm>
            <a:off x="9534708" y="546101"/>
            <a:ext cx="13633108" cy="11706226"/>
          </a:xfrm>
        </p:spPr>
        <p:txBody>
          <a:bodyPr/>
          <a:lstStyle>
            <a:lvl1pPr>
              <a:defRPr sz="7600"/>
            </a:lvl1pPr>
            <a:lvl2pPr>
              <a:defRPr sz="6700"/>
            </a:lvl2pPr>
            <a:lvl3pPr>
              <a:defRPr sz="5700"/>
            </a:lvl3pPr>
            <a:lvl4pPr>
              <a:defRPr sz="4800"/>
            </a:lvl4pPr>
            <a:lvl5pPr>
              <a:defRPr sz="4800"/>
            </a:lvl5pPr>
            <a:lvl6pPr>
              <a:defRPr sz="4800"/>
            </a:lvl6pPr>
            <a:lvl7pPr>
              <a:defRPr sz="4800"/>
            </a:lvl7pPr>
            <a:lvl8pPr>
              <a:defRPr sz="4800"/>
            </a:lvl8pPr>
            <a:lvl9pPr>
              <a:defRPr sz="4800"/>
            </a:lvl9p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4" name="Text Placeholder 3"/>
          <p:cNvSpPr>
            <a:spLocks noGrp="1"/>
          </p:cNvSpPr>
          <p:nvPr>
            <p:ph type="body" sz="half" idx="2"/>
          </p:nvPr>
        </p:nvSpPr>
        <p:spPr>
          <a:xfrm>
            <a:off x="1219360" y="2870201"/>
            <a:ext cx="8023213" cy="9382126"/>
          </a:xfrm>
        </p:spPr>
        <p:txBody>
          <a:bodyPr/>
          <a:lstStyle>
            <a:lvl1pPr marL="0" indent="0">
              <a:buNone/>
              <a:defRPr sz="3300"/>
            </a:lvl1pPr>
            <a:lvl2pPr marL="1088639" indent="0">
              <a:buNone/>
              <a:defRPr sz="2900"/>
            </a:lvl2pPr>
            <a:lvl3pPr marL="2177278" indent="0">
              <a:buNone/>
              <a:defRPr sz="2400"/>
            </a:lvl3pPr>
            <a:lvl4pPr marL="3265917" indent="0">
              <a:buNone/>
              <a:defRPr sz="2100"/>
            </a:lvl4pPr>
            <a:lvl5pPr marL="4354556" indent="0">
              <a:buNone/>
              <a:defRPr sz="2100"/>
            </a:lvl5pPr>
            <a:lvl6pPr marL="5443195" indent="0">
              <a:buNone/>
              <a:defRPr sz="2100"/>
            </a:lvl6pPr>
            <a:lvl7pPr marL="6531834" indent="0">
              <a:buNone/>
              <a:defRPr sz="2100"/>
            </a:lvl7pPr>
            <a:lvl8pPr marL="7620472" indent="0">
              <a:buNone/>
              <a:defRPr sz="2100"/>
            </a:lvl8pPr>
            <a:lvl9pPr marL="8709111" indent="0">
              <a:buNone/>
              <a:defRPr sz="2100"/>
            </a:lvl9pPr>
          </a:lstStyle>
          <a:p>
            <a:pPr lvl="0"/>
            <a:r>
              <a:rPr lang="tr-TR"/>
              <a:t>Click to edit Master text styles</a:t>
            </a:r>
          </a:p>
        </p:txBody>
      </p:sp>
      <p:sp>
        <p:nvSpPr>
          <p:cNvPr id="5" name="Date Placeholder 3">
            <a:extLst>
              <a:ext uri="{FF2B5EF4-FFF2-40B4-BE49-F238E27FC236}">
                <a16:creationId xmlns:a16="http://schemas.microsoft.com/office/drawing/2014/main" id="{B08944A8-CCD7-ED4D-AB94-CA2CD09D6DD6}"/>
              </a:ext>
            </a:extLst>
          </p:cNvPr>
          <p:cNvSpPr>
            <a:spLocks noGrp="1"/>
          </p:cNvSpPr>
          <p:nvPr>
            <p:ph type="dt" sz="half" idx="10"/>
          </p:nvPr>
        </p:nvSpPr>
        <p:spPr/>
        <p:txBody>
          <a:bodyPr/>
          <a:lstStyle>
            <a:lvl1pPr>
              <a:defRPr/>
            </a:lvl1pPr>
          </a:lstStyle>
          <a:p>
            <a:pPr>
              <a:defRPr/>
            </a:pPr>
            <a:r>
              <a:rPr lang="tr-TR" altLang="en-US"/>
              <a:t>Kadastro Dairesi Başkanlığı Denetim Birimi</a:t>
            </a:r>
            <a:endParaRPr lang="en-US" altLang="en-US"/>
          </a:p>
        </p:txBody>
      </p:sp>
      <p:sp>
        <p:nvSpPr>
          <p:cNvPr id="6" name="Footer Placeholder 4">
            <a:extLst>
              <a:ext uri="{FF2B5EF4-FFF2-40B4-BE49-F238E27FC236}">
                <a16:creationId xmlns:a16="http://schemas.microsoft.com/office/drawing/2014/main" id="{9DA0FE1E-B1FD-A44D-A226-B0EC93A9BF9F}"/>
              </a:ext>
            </a:extLst>
          </p:cNvPr>
          <p:cNvSpPr>
            <a:spLocks noGrp="1"/>
          </p:cNvSpPr>
          <p:nvPr>
            <p:ph type="ftr" sz="quarter" idx="11"/>
          </p:nvPr>
        </p:nvSpPr>
        <p:spPr/>
        <p:txBody>
          <a:bodyPr/>
          <a:lstStyle>
            <a:lvl1pPr>
              <a:defRPr/>
            </a:lvl1pPr>
          </a:lstStyle>
          <a:p>
            <a:pPr>
              <a:defRPr/>
            </a:pPr>
            <a:r>
              <a:rPr lang="en-US" dirty="0"/>
              <a:t>Antalya-2023  </a:t>
            </a:r>
          </a:p>
        </p:txBody>
      </p:sp>
      <p:sp>
        <p:nvSpPr>
          <p:cNvPr id="7" name="Slide Number Placeholder 5">
            <a:extLst>
              <a:ext uri="{FF2B5EF4-FFF2-40B4-BE49-F238E27FC236}">
                <a16:creationId xmlns:a16="http://schemas.microsoft.com/office/drawing/2014/main" id="{5444ECB5-E164-8E4D-9C9B-0DB5AA78A083}"/>
              </a:ext>
            </a:extLst>
          </p:cNvPr>
          <p:cNvSpPr>
            <a:spLocks noGrp="1"/>
          </p:cNvSpPr>
          <p:nvPr>
            <p:ph type="sldNum" sz="quarter" idx="12"/>
          </p:nvPr>
        </p:nvSpPr>
        <p:spPr/>
        <p:txBody>
          <a:bodyPr/>
          <a:lstStyle>
            <a:lvl1pPr>
              <a:defRPr/>
            </a:lvl1pPr>
          </a:lstStyle>
          <a:p>
            <a:pPr>
              <a:defRPr/>
            </a:pPr>
            <a:fld id="{A9899E44-4305-CC40-86AC-0C9CA4A21F5A}" type="slidenum">
              <a:rPr lang="en-US" altLang="en-US"/>
              <a:pPr>
                <a:defRPr/>
              </a:pPr>
              <a:t>‹#›</a:t>
            </a:fld>
            <a:endParaRPr lang="en-US" altLang="en-US"/>
          </a:p>
        </p:txBody>
      </p:sp>
    </p:spTree>
    <p:extLst>
      <p:ext uri="{BB962C8B-B14F-4D97-AF65-F5344CB8AC3E}">
        <p14:creationId xmlns:p14="http://schemas.microsoft.com/office/powerpoint/2010/main" val="31674061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80057" y="9601200"/>
            <a:ext cx="14632305" cy="1133476"/>
          </a:xfrm>
        </p:spPr>
        <p:txBody>
          <a:bodyPr anchor="b"/>
          <a:lstStyle>
            <a:lvl1pPr algn="l">
              <a:defRPr sz="4800" b="1"/>
            </a:lvl1pPr>
          </a:lstStyle>
          <a:p>
            <a:r>
              <a:rPr lang="tr-TR"/>
              <a:t>Click to edit Master title style</a:t>
            </a:r>
            <a:endParaRPr lang="en-US"/>
          </a:p>
        </p:txBody>
      </p:sp>
      <p:sp>
        <p:nvSpPr>
          <p:cNvPr id="3" name="Picture Placeholder 2"/>
          <p:cNvSpPr>
            <a:spLocks noGrp="1"/>
          </p:cNvSpPr>
          <p:nvPr>
            <p:ph type="pic" idx="1"/>
          </p:nvPr>
        </p:nvSpPr>
        <p:spPr>
          <a:xfrm>
            <a:off x="4780057" y="1225550"/>
            <a:ext cx="14632305" cy="8229600"/>
          </a:xfrm>
        </p:spPr>
        <p:txBody>
          <a:bodyPr rtlCol="0">
            <a:normAutofit/>
          </a:bodyPr>
          <a:lstStyle>
            <a:lvl1pPr marL="0" indent="0">
              <a:buNone/>
              <a:defRPr sz="7600"/>
            </a:lvl1pPr>
            <a:lvl2pPr marL="1088639" indent="0">
              <a:buNone/>
              <a:defRPr sz="6700"/>
            </a:lvl2pPr>
            <a:lvl3pPr marL="2177278" indent="0">
              <a:buNone/>
              <a:defRPr sz="5700"/>
            </a:lvl3pPr>
            <a:lvl4pPr marL="3265917" indent="0">
              <a:buNone/>
              <a:defRPr sz="4800"/>
            </a:lvl4pPr>
            <a:lvl5pPr marL="4354556" indent="0">
              <a:buNone/>
              <a:defRPr sz="4800"/>
            </a:lvl5pPr>
            <a:lvl6pPr marL="5443195" indent="0">
              <a:buNone/>
              <a:defRPr sz="4800"/>
            </a:lvl6pPr>
            <a:lvl7pPr marL="6531834" indent="0">
              <a:buNone/>
              <a:defRPr sz="4800"/>
            </a:lvl7pPr>
            <a:lvl8pPr marL="7620472" indent="0">
              <a:buNone/>
              <a:defRPr sz="4800"/>
            </a:lvl8pPr>
            <a:lvl9pPr marL="8709111" indent="0">
              <a:buNone/>
              <a:defRPr sz="4800"/>
            </a:lvl9pPr>
          </a:lstStyle>
          <a:p>
            <a:pPr lvl="0"/>
            <a:endParaRPr lang="en-US" noProof="0"/>
          </a:p>
        </p:txBody>
      </p:sp>
      <p:sp>
        <p:nvSpPr>
          <p:cNvPr id="4" name="Text Placeholder 3"/>
          <p:cNvSpPr>
            <a:spLocks noGrp="1"/>
          </p:cNvSpPr>
          <p:nvPr>
            <p:ph type="body" sz="half" idx="2"/>
          </p:nvPr>
        </p:nvSpPr>
        <p:spPr>
          <a:xfrm>
            <a:off x="4780057" y="10734676"/>
            <a:ext cx="14632305" cy="1609724"/>
          </a:xfrm>
        </p:spPr>
        <p:txBody>
          <a:bodyPr/>
          <a:lstStyle>
            <a:lvl1pPr marL="0" indent="0">
              <a:buNone/>
              <a:defRPr sz="3300"/>
            </a:lvl1pPr>
            <a:lvl2pPr marL="1088639" indent="0">
              <a:buNone/>
              <a:defRPr sz="2900"/>
            </a:lvl2pPr>
            <a:lvl3pPr marL="2177278" indent="0">
              <a:buNone/>
              <a:defRPr sz="2400"/>
            </a:lvl3pPr>
            <a:lvl4pPr marL="3265917" indent="0">
              <a:buNone/>
              <a:defRPr sz="2100"/>
            </a:lvl4pPr>
            <a:lvl5pPr marL="4354556" indent="0">
              <a:buNone/>
              <a:defRPr sz="2100"/>
            </a:lvl5pPr>
            <a:lvl6pPr marL="5443195" indent="0">
              <a:buNone/>
              <a:defRPr sz="2100"/>
            </a:lvl6pPr>
            <a:lvl7pPr marL="6531834" indent="0">
              <a:buNone/>
              <a:defRPr sz="2100"/>
            </a:lvl7pPr>
            <a:lvl8pPr marL="7620472" indent="0">
              <a:buNone/>
              <a:defRPr sz="2100"/>
            </a:lvl8pPr>
            <a:lvl9pPr marL="8709111" indent="0">
              <a:buNone/>
              <a:defRPr sz="2100"/>
            </a:lvl9pPr>
          </a:lstStyle>
          <a:p>
            <a:pPr lvl="0"/>
            <a:r>
              <a:rPr lang="tr-TR"/>
              <a:t>Click to edit Master text styles</a:t>
            </a:r>
          </a:p>
        </p:txBody>
      </p:sp>
      <p:sp>
        <p:nvSpPr>
          <p:cNvPr id="5" name="Date Placeholder 3">
            <a:extLst>
              <a:ext uri="{FF2B5EF4-FFF2-40B4-BE49-F238E27FC236}">
                <a16:creationId xmlns:a16="http://schemas.microsoft.com/office/drawing/2014/main" id="{14D3FC35-38A7-AA44-B879-1F43CDCDAB13}"/>
              </a:ext>
            </a:extLst>
          </p:cNvPr>
          <p:cNvSpPr>
            <a:spLocks noGrp="1"/>
          </p:cNvSpPr>
          <p:nvPr>
            <p:ph type="dt" sz="half" idx="10"/>
          </p:nvPr>
        </p:nvSpPr>
        <p:spPr/>
        <p:txBody>
          <a:bodyPr/>
          <a:lstStyle>
            <a:lvl1pPr>
              <a:defRPr/>
            </a:lvl1pPr>
          </a:lstStyle>
          <a:p>
            <a:pPr>
              <a:defRPr/>
            </a:pPr>
            <a:r>
              <a:rPr lang="tr-TR" altLang="en-US"/>
              <a:t>Kadastro Dairesi Başkanlığı Denetim Birimi</a:t>
            </a:r>
            <a:endParaRPr lang="en-US" altLang="en-US"/>
          </a:p>
        </p:txBody>
      </p:sp>
      <p:sp>
        <p:nvSpPr>
          <p:cNvPr id="6" name="Footer Placeholder 4">
            <a:extLst>
              <a:ext uri="{FF2B5EF4-FFF2-40B4-BE49-F238E27FC236}">
                <a16:creationId xmlns:a16="http://schemas.microsoft.com/office/drawing/2014/main" id="{D98E9B59-5B9E-124D-88A2-E27F09D57483}"/>
              </a:ext>
            </a:extLst>
          </p:cNvPr>
          <p:cNvSpPr>
            <a:spLocks noGrp="1"/>
          </p:cNvSpPr>
          <p:nvPr>
            <p:ph type="ftr" sz="quarter" idx="11"/>
          </p:nvPr>
        </p:nvSpPr>
        <p:spPr/>
        <p:txBody>
          <a:bodyPr/>
          <a:lstStyle>
            <a:lvl1pPr>
              <a:defRPr/>
            </a:lvl1pPr>
          </a:lstStyle>
          <a:p>
            <a:pPr>
              <a:defRPr/>
            </a:pPr>
            <a:r>
              <a:rPr lang="en-US" dirty="0"/>
              <a:t>Antalya-2023  </a:t>
            </a:r>
          </a:p>
        </p:txBody>
      </p:sp>
      <p:sp>
        <p:nvSpPr>
          <p:cNvPr id="7" name="Slide Number Placeholder 5">
            <a:extLst>
              <a:ext uri="{FF2B5EF4-FFF2-40B4-BE49-F238E27FC236}">
                <a16:creationId xmlns:a16="http://schemas.microsoft.com/office/drawing/2014/main" id="{40B90B8A-BA6C-6C4E-9586-C9109748D2B9}"/>
              </a:ext>
            </a:extLst>
          </p:cNvPr>
          <p:cNvSpPr>
            <a:spLocks noGrp="1"/>
          </p:cNvSpPr>
          <p:nvPr>
            <p:ph type="sldNum" sz="quarter" idx="12"/>
          </p:nvPr>
        </p:nvSpPr>
        <p:spPr/>
        <p:txBody>
          <a:bodyPr/>
          <a:lstStyle>
            <a:lvl1pPr>
              <a:defRPr/>
            </a:lvl1pPr>
          </a:lstStyle>
          <a:p>
            <a:pPr>
              <a:defRPr/>
            </a:pPr>
            <a:fld id="{AB68060B-9EA3-F244-9D46-B9167B2A9699}" type="slidenum">
              <a:rPr lang="en-US" altLang="en-US"/>
              <a:pPr>
                <a:defRPr/>
              </a:pPr>
              <a:t>‹#›</a:t>
            </a:fld>
            <a:endParaRPr lang="en-US" altLang="en-US"/>
          </a:p>
        </p:txBody>
      </p:sp>
    </p:spTree>
    <p:extLst>
      <p:ext uri="{BB962C8B-B14F-4D97-AF65-F5344CB8AC3E}">
        <p14:creationId xmlns:p14="http://schemas.microsoft.com/office/powerpoint/2010/main" val="4280243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88234D50-1E84-8447-9278-37E26113A5A5}"/>
              </a:ext>
            </a:extLst>
          </p:cNvPr>
          <p:cNvSpPr>
            <a:spLocks noGrp="1"/>
          </p:cNvSpPr>
          <p:nvPr>
            <p:ph type="title"/>
          </p:nvPr>
        </p:nvSpPr>
        <p:spPr bwMode="auto">
          <a:xfrm>
            <a:off x="1219200" y="549275"/>
            <a:ext cx="2194877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17728" tIns="108864" rIns="217728" bIns="108864" numCol="1" anchor="ctr" anchorCtr="0" compatLnSpc="1">
            <a:prstTxWarp prst="textNoShape">
              <a:avLst/>
            </a:prstTxWarp>
          </a:bodyPr>
          <a:lstStyle/>
          <a:p>
            <a:pPr lvl="0"/>
            <a:r>
              <a:rPr lang="tr-TR" altLang="en-US"/>
              <a:t>Click to edit Master title style</a:t>
            </a:r>
            <a:endParaRPr lang="en-US" altLang="en-US"/>
          </a:p>
        </p:txBody>
      </p:sp>
      <p:sp>
        <p:nvSpPr>
          <p:cNvPr id="1027" name="Text Placeholder 2">
            <a:extLst>
              <a:ext uri="{FF2B5EF4-FFF2-40B4-BE49-F238E27FC236}">
                <a16:creationId xmlns:a16="http://schemas.microsoft.com/office/drawing/2014/main" id="{7ADB0DCF-B9CF-7C49-90B7-B0CFBA4F82E4}"/>
              </a:ext>
            </a:extLst>
          </p:cNvPr>
          <p:cNvSpPr>
            <a:spLocks noGrp="1"/>
          </p:cNvSpPr>
          <p:nvPr>
            <p:ph type="body" idx="1"/>
          </p:nvPr>
        </p:nvSpPr>
        <p:spPr bwMode="auto">
          <a:xfrm>
            <a:off x="1219200" y="3200400"/>
            <a:ext cx="21948775" cy="905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17728" tIns="108864" rIns="217728" bIns="108864" numCol="1" anchor="t" anchorCtr="0" compatLnSpc="1">
            <a:prstTxWarp prst="textNoShape">
              <a:avLst/>
            </a:prstTxWarp>
          </a:bodyPr>
          <a:lstStyle/>
          <a:p>
            <a:pPr lvl="0"/>
            <a:r>
              <a:rPr lang="tr-TR" altLang="en-US"/>
              <a:t>Click to edit Master text styles</a:t>
            </a:r>
          </a:p>
          <a:p>
            <a:pPr lvl="1"/>
            <a:r>
              <a:rPr lang="tr-TR" altLang="en-US"/>
              <a:t>Second level</a:t>
            </a:r>
          </a:p>
          <a:p>
            <a:pPr lvl="2"/>
            <a:r>
              <a:rPr lang="tr-TR" altLang="en-US"/>
              <a:t>Third level</a:t>
            </a:r>
          </a:p>
          <a:p>
            <a:pPr lvl="3"/>
            <a:r>
              <a:rPr lang="tr-TR" altLang="en-US"/>
              <a:t>Fourth level</a:t>
            </a:r>
          </a:p>
          <a:p>
            <a:pPr lvl="4"/>
            <a:r>
              <a:rPr lang="tr-TR" altLang="en-US"/>
              <a:t>Fifth level</a:t>
            </a:r>
            <a:endParaRPr lang="en-US" altLang="en-US"/>
          </a:p>
        </p:txBody>
      </p:sp>
      <p:sp>
        <p:nvSpPr>
          <p:cNvPr id="4" name="Date Placeholder 3">
            <a:extLst>
              <a:ext uri="{FF2B5EF4-FFF2-40B4-BE49-F238E27FC236}">
                <a16:creationId xmlns:a16="http://schemas.microsoft.com/office/drawing/2014/main" id="{AE890329-83F9-5C42-9664-FC08C20B4705}"/>
              </a:ext>
            </a:extLst>
          </p:cNvPr>
          <p:cNvSpPr>
            <a:spLocks noGrp="1"/>
          </p:cNvSpPr>
          <p:nvPr>
            <p:ph type="dt" sz="half" idx="2"/>
          </p:nvPr>
        </p:nvSpPr>
        <p:spPr>
          <a:xfrm>
            <a:off x="1219200" y="12712700"/>
            <a:ext cx="5691188" cy="730250"/>
          </a:xfrm>
          <a:prstGeom prst="rect">
            <a:avLst/>
          </a:prstGeom>
        </p:spPr>
        <p:txBody>
          <a:bodyPr vert="horz" wrap="square" lIns="217728" tIns="108864" rIns="217728" bIns="108864" numCol="1" anchor="ctr" anchorCtr="0" compatLnSpc="1">
            <a:prstTxWarp prst="textNoShape">
              <a:avLst/>
            </a:prstTxWarp>
          </a:bodyPr>
          <a:lstStyle>
            <a:lvl1pPr eaLnBrk="1" hangingPunct="1">
              <a:defRPr sz="2900">
                <a:solidFill>
                  <a:srgbClr val="898989"/>
                </a:solidFill>
              </a:defRPr>
            </a:lvl1pPr>
          </a:lstStyle>
          <a:p>
            <a:pPr>
              <a:defRPr/>
            </a:pPr>
            <a:r>
              <a:rPr lang="tr-TR" altLang="en-US"/>
              <a:t>Kadastro Dairesi Başkanlığı Denetim Birimi</a:t>
            </a:r>
            <a:endParaRPr lang="en-US" altLang="en-US"/>
          </a:p>
        </p:txBody>
      </p:sp>
      <p:sp>
        <p:nvSpPr>
          <p:cNvPr id="5" name="Footer Placeholder 4">
            <a:extLst>
              <a:ext uri="{FF2B5EF4-FFF2-40B4-BE49-F238E27FC236}">
                <a16:creationId xmlns:a16="http://schemas.microsoft.com/office/drawing/2014/main" id="{BFDAD71B-3E59-7B47-A429-C2CEA6D132E3}"/>
              </a:ext>
            </a:extLst>
          </p:cNvPr>
          <p:cNvSpPr>
            <a:spLocks noGrp="1"/>
          </p:cNvSpPr>
          <p:nvPr>
            <p:ph type="ftr" sz="quarter" idx="3"/>
          </p:nvPr>
        </p:nvSpPr>
        <p:spPr>
          <a:xfrm>
            <a:off x="8332788" y="12712700"/>
            <a:ext cx="7721600" cy="730250"/>
          </a:xfrm>
          <a:prstGeom prst="rect">
            <a:avLst/>
          </a:prstGeom>
        </p:spPr>
        <p:txBody>
          <a:bodyPr vert="horz" lIns="217728" tIns="108864" rIns="217728" bIns="108864" rtlCol="0" anchor="ctr"/>
          <a:lstStyle>
            <a:lvl1pPr algn="ctr" defTabSz="1088639" eaLnBrk="1" fontAlgn="auto" hangingPunct="1">
              <a:spcBef>
                <a:spcPts val="0"/>
              </a:spcBef>
              <a:spcAft>
                <a:spcPts val="0"/>
              </a:spcAft>
              <a:defRPr sz="2900">
                <a:solidFill>
                  <a:schemeClr val="tx1">
                    <a:tint val="75000"/>
                  </a:schemeClr>
                </a:solidFill>
                <a:latin typeface="+mn-lt"/>
                <a:ea typeface="+mn-ea"/>
              </a:defRPr>
            </a:lvl1pPr>
          </a:lstStyle>
          <a:p>
            <a:pPr>
              <a:defRPr/>
            </a:pPr>
            <a:r>
              <a:rPr lang="en-US" dirty="0"/>
              <a:t>Antalya-2023  </a:t>
            </a:r>
          </a:p>
        </p:txBody>
      </p:sp>
      <p:sp>
        <p:nvSpPr>
          <p:cNvPr id="6" name="Slide Number Placeholder 5">
            <a:extLst>
              <a:ext uri="{FF2B5EF4-FFF2-40B4-BE49-F238E27FC236}">
                <a16:creationId xmlns:a16="http://schemas.microsoft.com/office/drawing/2014/main" id="{E4C920C5-0503-A04E-81B5-E668A745E2E2}"/>
              </a:ext>
            </a:extLst>
          </p:cNvPr>
          <p:cNvSpPr>
            <a:spLocks noGrp="1"/>
          </p:cNvSpPr>
          <p:nvPr>
            <p:ph type="sldNum" sz="quarter" idx="4"/>
          </p:nvPr>
        </p:nvSpPr>
        <p:spPr>
          <a:xfrm>
            <a:off x="17476788" y="12712700"/>
            <a:ext cx="5691187" cy="730250"/>
          </a:xfrm>
          <a:prstGeom prst="rect">
            <a:avLst/>
          </a:prstGeom>
        </p:spPr>
        <p:txBody>
          <a:bodyPr vert="horz" wrap="square" lIns="217728" tIns="108864" rIns="217728" bIns="108864" numCol="1" anchor="ctr" anchorCtr="0" compatLnSpc="1">
            <a:prstTxWarp prst="textNoShape">
              <a:avLst/>
            </a:prstTxWarp>
          </a:bodyPr>
          <a:lstStyle>
            <a:lvl1pPr algn="r" eaLnBrk="1" hangingPunct="1">
              <a:defRPr sz="2900">
                <a:solidFill>
                  <a:srgbClr val="898989"/>
                </a:solidFill>
              </a:defRPr>
            </a:lvl1pPr>
          </a:lstStyle>
          <a:p>
            <a:pPr>
              <a:defRPr/>
            </a:pPr>
            <a:fld id="{32EA287B-E809-F34C-894B-FE6CF27920B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p:txStyles>
    <p:titleStyle>
      <a:lvl1pPr algn="ctr" defTabSz="1087438" rtl="0" eaLnBrk="0" fontAlgn="base" hangingPunct="0">
        <a:spcBef>
          <a:spcPct val="0"/>
        </a:spcBef>
        <a:spcAft>
          <a:spcPct val="0"/>
        </a:spcAft>
        <a:defRPr sz="10500" kern="1200">
          <a:solidFill>
            <a:schemeClr val="tx1"/>
          </a:solidFill>
          <a:latin typeface="+mj-lt"/>
          <a:ea typeface="ＭＳ Ｐゴシック" panose="020B0600070205080204" pitchFamily="34" charset="-128"/>
          <a:cs typeface="+mj-cs"/>
        </a:defRPr>
      </a:lvl1pPr>
      <a:lvl2pPr algn="ctr" defTabSz="1087438" rtl="0" eaLnBrk="0" fontAlgn="base" hangingPunct="0">
        <a:spcBef>
          <a:spcPct val="0"/>
        </a:spcBef>
        <a:spcAft>
          <a:spcPct val="0"/>
        </a:spcAft>
        <a:defRPr sz="10500">
          <a:solidFill>
            <a:schemeClr val="tx1"/>
          </a:solidFill>
          <a:latin typeface="Calibri" panose="020F0502020204030204" pitchFamily="34" charset="0"/>
          <a:ea typeface="ＭＳ Ｐゴシック" panose="020B0600070205080204" pitchFamily="34" charset="-128"/>
        </a:defRPr>
      </a:lvl2pPr>
      <a:lvl3pPr algn="ctr" defTabSz="1087438" rtl="0" eaLnBrk="0" fontAlgn="base" hangingPunct="0">
        <a:spcBef>
          <a:spcPct val="0"/>
        </a:spcBef>
        <a:spcAft>
          <a:spcPct val="0"/>
        </a:spcAft>
        <a:defRPr sz="10500">
          <a:solidFill>
            <a:schemeClr val="tx1"/>
          </a:solidFill>
          <a:latin typeface="Calibri" panose="020F0502020204030204" pitchFamily="34" charset="0"/>
          <a:ea typeface="ＭＳ Ｐゴシック" panose="020B0600070205080204" pitchFamily="34" charset="-128"/>
        </a:defRPr>
      </a:lvl3pPr>
      <a:lvl4pPr algn="ctr" defTabSz="1087438" rtl="0" eaLnBrk="0" fontAlgn="base" hangingPunct="0">
        <a:spcBef>
          <a:spcPct val="0"/>
        </a:spcBef>
        <a:spcAft>
          <a:spcPct val="0"/>
        </a:spcAft>
        <a:defRPr sz="10500">
          <a:solidFill>
            <a:schemeClr val="tx1"/>
          </a:solidFill>
          <a:latin typeface="Calibri" panose="020F0502020204030204" pitchFamily="34" charset="0"/>
          <a:ea typeface="ＭＳ Ｐゴシック" panose="020B0600070205080204" pitchFamily="34" charset="-128"/>
        </a:defRPr>
      </a:lvl4pPr>
      <a:lvl5pPr algn="ctr" defTabSz="1087438" rtl="0" eaLnBrk="0" fontAlgn="base" hangingPunct="0">
        <a:spcBef>
          <a:spcPct val="0"/>
        </a:spcBef>
        <a:spcAft>
          <a:spcPct val="0"/>
        </a:spcAft>
        <a:defRPr sz="10500">
          <a:solidFill>
            <a:schemeClr val="tx1"/>
          </a:solidFill>
          <a:latin typeface="Calibri" panose="020F0502020204030204" pitchFamily="34" charset="0"/>
          <a:ea typeface="ＭＳ Ｐゴシック" panose="020B0600070205080204" pitchFamily="34" charset="-128"/>
        </a:defRPr>
      </a:lvl5pPr>
      <a:lvl6pPr marL="457200" algn="ctr" defTabSz="1087438" rtl="0" fontAlgn="base">
        <a:spcBef>
          <a:spcPct val="0"/>
        </a:spcBef>
        <a:spcAft>
          <a:spcPct val="0"/>
        </a:spcAft>
        <a:defRPr sz="10500">
          <a:solidFill>
            <a:schemeClr val="tx1"/>
          </a:solidFill>
          <a:latin typeface="Calibri" panose="020F0502020204030204" pitchFamily="34" charset="0"/>
          <a:ea typeface="ＭＳ Ｐゴシック" panose="020B0600070205080204" pitchFamily="34" charset="-128"/>
        </a:defRPr>
      </a:lvl6pPr>
      <a:lvl7pPr marL="914400" algn="ctr" defTabSz="1087438" rtl="0" fontAlgn="base">
        <a:spcBef>
          <a:spcPct val="0"/>
        </a:spcBef>
        <a:spcAft>
          <a:spcPct val="0"/>
        </a:spcAft>
        <a:defRPr sz="10500">
          <a:solidFill>
            <a:schemeClr val="tx1"/>
          </a:solidFill>
          <a:latin typeface="Calibri" panose="020F0502020204030204" pitchFamily="34" charset="0"/>
          <a:ea typeface="ＭＳ Ｐゴシック" panose="020B0600070205080204" pitchFamily="34" charset="-128"/>
        </a:defRPr>
      </a:lvl7pPr>
      <a:lvl8pPr marL="1371600" algn="ctr" defTabSz="1087438" rtl="0" fontAlgn="base">
        <a:spcBef>
          <a:spcPct val="0"/>
        </a:spcBef>
        <a:spcAft>
          <a:spcPct val="0"/>
        </a:spcAft>
        <a:defRPr sz="10500">
          <a:solidFill>
            <a:schemeClr val="tx1"/>
          </a:solidFill>
          <a:latin typeface="Calibri" panose="020F0502020204030204" pitchFamily="34" charset="0"/>
          <a:ea typeface="ＭＳ Ｐゴシック" panose="020B0600070205080204" pitchFamily="34" charset="-128"/>
        </a:defRPr>
      </a:lvl8pPr>
      <a:lvl9pPr marL="1828800" algn="ctr" defTabSz="1087438" rtl="0" fontAlgn="base">
        <a:spcBef>
          <a:spcPct val="0"/>
        </a:spcBef>
        <a:spcAft>
          <a:spcPct val="0"/>
        </a:spcAft>
        <a:defRPr sz="10500">
          <a:solidFill>
            <a:schemeClr val="tx1"/>
          </a:solidFill>
          <a:latin typeface="Calibri" panose="020F0502020204030204" pitchFamily="34" charset="0"/>
          <a:ea typeface="ＭＳ Ｐゴシック" panose="020B0600070205080204" pitchFamily="34" charset="-128"/>
        </a:defRPr>
      </a:lvl9pPr>
    </p:titleStyle>
    <p:bodyStyle>
      <a:lvl1pPr marL="815975" indent="-815975" algn="l" defTabSz="1087438" rtl="0" eaLnBrk="0" fontAlgn="base" hangingPunct="0">
        <a:spcBef>
          <a:spcPct val="20000"/>
        </a:spcBef>
        <a:spcAft>
          <a:spcPct val="0"/>
        </a:spcAft>
        <a:buFont typeface="Arial" panose="020B0604020202020204" pitchFamily="34" charset="0"/>
        <a:buChar char="•"/>
        <a:defRPr sz="7600" kern="1200">
          <a:solidFill>
            <a:schemeClr val="tx1"/>
          </a:solidFill>
          <a:latin typeface="+mn-lt"/>
          <a:ea typeface="ＭＳ Ｐゴシック" panose="020B0600070205080204" pitchFamily="34" charset="-128"/>
          <a:cs typeface="+mn-cs"/>
        </a:defRPr>
      </a:lvl1pPr>
      <a:lvl2pPr marL="1768475" indent="-679450" algn="l" defTabSz="1087438" rtl="0" eaLnBrk="0" fontAlgn="base" hangingPunct="0">
        <a:spcBef>
          <a:spcPct val="20000"/>
        </a:spcBef>
        <a:spcAft>
          <a:spcPct val="0"/>
        </a:spcAft>
        <a:buFont typeface="Arial" panose="020B0604020202020204" pitchFamily="34" charset="0"/>
        <a:buChar char="–"/>
        <a:defRPr sz="6700" kern="1200">
          <a:solidFill>
            <a:schemeClr val="tx1"/>
          </a:solidFill>
          <a:latin typeface="+mn-lt"/>
          <a:ea typeface="ＭＳ Ｐゴシック" panose="020B0600070205080204" pitchFamily="34" charset="-128"/>
          <a:cs typeface="+mn-cs"/>
        </a:defRPr>
      </a:lvl2pPr>
      <a:lvl3pPr marL="2720975" indent="-542925" algn="l" defTabSz="1087438" rtl="0" eaLnBrk="0" fontAlgn="base" hangingPunct="0">
        <a:spcBef>
          <a:spcPct val="20000"/>
        </a:spcBef>
        <a:spcAft>
          <a:spcPct val="0"/>
        </a:spcAft>
        <a:buFont typeface="Arial" panose="020B0604020202020204" pitchFamily="34" charset="0"/>
        <a:buChar char="•"/>
        <a:defRPr sz="5700" kern="1200">
          <a:solidFill>
            <a:schemeClr val="tx1"/>
          </a:solidFill>
          <a:latin typeface="+mn-lt"/>
          <a:ea typeface="ＭＳ Ｐゴシック" panose="020B0600070205080204" pitchFamily="34" charset="-128"/>
          <a:cs typeface="+mn-cs"/>
        </a:defRPr>
      </a:lvl3pPr>
      <a:lvl4pPr marL="3810000" indent="-542925" algn="l" defTabSz="1087438" rtl="0" eaLnBrk="0" fontAlgn="base" hangingPunct="0">
        <a:spcBef>
          <a:spcPct val="20000"/>
        </a:spcBef>
        <a:spcAft>
          <a:spcPct val="0"/>
        </a:spcAft>
        <a:buFont typeface="Arial" panose="020B0604020202020204" pitchFamily="34" charset="0"/>
        <a:buChar char="–"/>
        <a:defRPr sz="4800" kern="1200">
          <a:solidFill>
            <a:schemeClr val="tx1"/>
          </a:solidFill>
          <a:latin typeface="+mn-lt"/>
          <a:ea typeface="ＭＳ Ｐゴシック" panose="020B0600070205080204" pitchFamily="34" charset="-128"/>
          <a:cs typeface="+mn-cs"/>
        </a:defRPr>
      </a:lvl4pPr>
      <a:lvl5pPr marL="4897438" indent="-542925" algn="l" defTabSz="1087438" rtl="0" eaLnBrk="0" fontAlgn="base" hangingPunct="0">
        <a:spcBef>
          <a:spcPct val="20000"/>
        </a:spcBef>
        <a:spcAft>
          <a:spcPct val="0"/>
        </a:spcAft>
        <a:buFont typeface="Arial" panose="020B0604020202020204" pitchFamily="34" charset="0"/>
        <a:buChar char="»"/>
        <a:defRPr sz="4800" kern="1200">
          <a:solidFill>
            <a:schemeClr val="tx1"/>
          </a:solidFill>
          <a:latin typeface="+mn-lt"/>
          <a:ea typeface="ＭＳ Ｐゴシック" panose="020B0600070205080204" pitchFamily="34" charset="-128"/>
          <a:cs typeface="+mn-cs"/>
        </a:defRPr>
      </a:lvl5pPr>
      <a:lvl6pPr marL="5987514" indent="-544319" algn="l" defTabSz="1088639" rtl="0" eaLnBrk="1" latinLnBrk="0" hangingPunct="1">
        <a:spcBef>
          <a:spcPct val="20000"/>
        </a:spcBef>
        <a:buFont typeface="Arial"/>
        <a:buChar char="•"/>
        <a:defRPr sz="4800" kern="1200">
          <a:solidFill>
            <a:schemeClr val="tx1"/>
          </a:solidFill>
          <a:latin typeface="+mn-lt"/>
          <a:ea typeface="+mn-ea"/>
          <a:cs typeface="+mn-cs"/>
        </a:defRPr>
      </a:lvl6pPr>
      <a:lvl7pPr marL="7076153" indent="-544319" algn="l" defTabSz="1088639" rtl="0" eaLnBrk="1" latinLnBrk="0" hangingPunct="1">
        <a:spcBef>
          <a:spcPct val="20000"/>
        </a:spcBef>
        <a:buFont typeface="Arial"/>
        <a:buChar char="•"/>
        <a:defRPr sz="4800" kern="1200">
          <a:solidFill>
            <a:schemeClr val="tx1"/>
          </a:solidFill>
          <a:latin typeface="+mn-lt"/>
          <a:ea typeface="+mn-ea"/>
          <a:cs typeface="+mn-cs"/>
        </a:defRPr>
      </a:lvl7pPr>
      <a:lvl8pPr marL="8164792" indent="-544319" algn="l" defTabSz="1088639" rtl="0" eaLnBrk="1" latinLnBrk="0" hangingPunct="1">
        <a:spcBef>
          <a:spcPct val="20000"/>
        </a:spcBef>
        <a:buFont typeface="Arial"/>
        <a:buChar char="•"/>
        <a:defRPr sz="4800" kern="1200">
          <a:solidFill>
            <a:schemeClr val="tx1"/>
          </a:solidFill>
          <a:latin typeface="+mn-lt"/>
          <a:ea typeface="+mn-ea"/>
          <a:cs typeface="+mn-cs"/>
        </a:defRPr>
      </a:lvl8pPr>
      <a:lvl9pPr marL="9253431" indent="-544319" algn="l" defTabSz="1088639" rtl="0" eaLnBrk="1" latinLnBrk="0" hangingPunct="1">
        <a:spcBef>
          <a:spcPct val="20000"/>
        </a:spcBef>
        <a:buFont typeface="Arial"/>
        <a:buChar char="•"/>
        <a:defRPr sz="4800" kern="1200">
          <a:solidFill>
            <a:schemeClr val="tx1"/>
          </a:solidFill>
          <a:latin typeface="+mn-lt"/>
          <a:ea typeface="+mn-ea"/>
          <a:cs typeface="+mn-cs"/>
        </a:defRPr>
      </a:lvl9pPr>
    </p:bodyStyle>
    <p:otherStyle>
      <a:defPPr>
        <a:defRPr lang="en-US"/>
      </a:defPPr>
      <a:lvl1pPr marL="0" algn="l" defTabSz="1088639" rtl="0" eaLnBrk="1" latinLnBrk="0" hangingPunct="1">
        <a:defRPr sz="4300" kern="1200">
          <a:solidFill>
            <a:schemeClr val="tx1"/>
          </a:solidFill>
          <a:latin typeface="+mn-lt"/>
          <a:ea typeface="+mn-ea"/>
          <a:cs typeface="+mn-cs"/>
        </a:defRPr>
      </a:lvl1pPr>
      <a:lvl2pPr marL="1088639" algn="l" defTabSz="1088639" rtl="0" eaLnBrk="1" latinLnBrk="0" hangingPunct="1">
        <a:defRPr sz="4300" kern="1200">
          <a:solidFill>
            <a:schemeClr val="tx1"/>
          </a:solidFill>
          <a:latin typeface="+mn-lt"/>
          <a:ea typeface="+mn-ea"/>
          <a:cs typeface="+mn-cs"/>
        </a:defRPr>
      </a:lvl2pPr>
      <a:lvl3pPr marL="2177278" algn="l" defTabSz="1088639" rtl="0" eaLnBrk="1" latinLnBrk="0" hangingPunct="1">
        <a:defRPr sz="4300" kern="1200">
          <a:solidFill>
            <a:schemeClr val="tx1"/>
          </a:solidFill>
          <a:latin typeface="+mn-lt"/>
          <a:ea typeface="+mn-ea"/>
          <a:cs typeface="+mn-cs"/>
        </a:defRPr>
      </a:lvl3pPr>
      <a:lvl4pPr marL="3265917" algn="l" defTabSz="1088639" rtl="0" eaLnBrk="1" latinLnBrk="0" hangingPunct="1">
        <a:defRPr sz="4300" kern="1200">
          <a:solidFill>
            <a:schemeClr val="tx1"/>
          </a:solidFill>
          <a:latin typeface="+mn-lt"/>
          <a:ea typeface="+mn-ea"/>
          <a:cs typeface="+mn-cs"/>
        </a:defRPr>
      </a:lvl4pPr>
      <a:lvl5pPr marL="4354556" algn="l" defTabSz="1088639" rtl="0" eaLnBrk="1" latinLnBrk="0" hangingPunct="1">
        <a:defRPr sz="4300" kern="1200">
          <a:solidFill>
            <a:schemeClr val="tx1"/>
          </a:solidFill>
          <a:latin typeface="+mn-lt"/>
          <a:ea typeface="+mn-ea"/>
          <a:cs typeface="+mn-cs"/>
        </a:defRPr>
      </a:lvl5pPr>
      <a:lvl6pPr marL="5443195" algn="l" defTabSz="1088639" rtl="0" eaLnBrk="1" latinLnBrk="0" hangingPunct="1">
        <a:defRPr sz="4300" kern="1200">
          <a:solidFill>
            <a:schemeClr val="tx1"/>
          </a:solidFill>
          <a:latin typeface="+mn-lt"/>
          <a:ea typeface="+mn-ea"/>
          <a:cs typeface="+mn-cs"/>
        </a:defRPr>
      </a:lvl6pPr>
      <a:lvl7pPr marL="6531834" algn="l" defTabSz="1088639" rtl="0" eaLnBrk="1" latinLnBrk="0" hangingPunct="1">
        <a:defRPr sz="4300" kern="1200">
          <a:solidFill>
            <a:schemeClr val="tx1"/>
          </a:solidFill>
          <a:latin typeface="+mn-lt"/>
          <a:ea typeface="+mn-ea"/>
          <a:cs typeface="+mn-cs"/>
        </a:defRPr>
      </a:lvl7pPr>
      <a:lvl8pPr marL="7620472" algn="l" defTabSz="1088639" rtl="0" eaLnBrk="1" latinLnBrk="0" hangingPunct="1">
        <a:defRPr sz="4300" kern="1200">
          <a:solidFill>
            <a:schemeClr val="tx1"/>
          </a:solidFill>
          <a:latin typeface="+mn-lt"/>
          <a:ea typeface="+mn-ea"/>
          <a:cs typeface="+mn-cs"/>
        </a:defRPr>
      </a:lvl8pPr>
      <a:lvl9pPr marL="8709111" algn="l" defTabSz="1088639" rtl="0" eaLnBrk="1" latinLnBrk="0" hangingPunct="1">
        <a:defRPr sz="4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3.jpe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3.jpe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3.jpe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3.jpe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3.jpe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3.jpe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3.jpeg"/></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3.jpeg"/></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3.jpeg"/></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3.jpeg"/></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28.jpeg"/><Relationship Id="rId4" Type="http://schemas.openxmlformats.org/officeDocument/2006/relationships/image" Target="../media/image3.jpeg"/></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3.jpeg"/></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3.jpeg"/></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jpeg"/></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jpeg"/></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jpeg"/></Relationships>
</file>

<file path=ppt/slides/_rels/slide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jpeg"/></Relationships>
</file>

<file path=ppt/slides/_rels/slide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jpeg"/></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jpeg"/></Relationships>
</file>

<file path=ppt/slides/_rels/slide4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jpeg"/></Relationships>
</file>

<file path=ppt/slides/_rels/slide4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jpeg"/></Relationships>
</file>

<file path=ppt/slides/_rels/slide4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3.jpeg"/></Relationships>
</file>

<file path=ppt/slides/_rels/slide4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3.jpeg"/></Relationships>
</file>

<file path=ppt/slides/_rels/slide4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3.jpeg"/></Relationships>
</file>

<file path=ppt/slides/_rels/slide4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3.jpeg"/></Relationships>
</file>

<file path=ppt/slides/_rels/slide4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3.jpeg"/></Relationships>
</file>

<file path=ppt/slides/_rels/slide5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3.jpeg"/></Relationships>
</file>

<file path=ppt/slides/_rels/slide5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5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3.jpeg"/></Relationships>
</file>

<file path=ppt/slides/_rels/slide5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3.jpeg"/></Relationships>
</file>

<file path=ppt/slides/_rels/slide5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3.jpeg"/></Relationships>
</file>

<file path=ppt/slides/_rels/slide5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3.jpeg"/></Relationships>
</file>

<file path=ppt/slides/_rels/slide5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3.jpeg"/></Relationships>
</file>

<file path=ppt/slides/_rels/slide5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5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3.jpeg"/></Relationships>
</file>

<file path=ppt/slides/_rels/slide5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6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3.jpeg"/></Relationships>
</file>

<file path=ppt/slides/_rels/slide6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3.jpeg"/></Relationships>
</file>

<file path=ppt/slides/_rels/slide6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3.jpeg"/></Relationships>
</file>

<file path=ppt/slides/_rels/slide6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3.jpeg"/></Relationships>
</file>

<file path=ppt/slides/_rels/slide6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8" descr="layoutt2.jpg">
            <a:extLst>
              <a:ext uri="{FF2B5EF4-FFF2-40B4-BE49-F238E27FC236}">
                <a16:creationId xmlns:a16="http://schemas.microsoft.com/office/drawing/2014/main" id="{F78CFBFD-CDC5-7C46-8D65-A4AA7002732E}"/>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938" y="33985"/>
            <a:ext cx="24384000" cy="137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10" descr="Tapu-ve-kadastro-mudurlugu-01.jpg">
            <a:extLst>
              <a:ext uri="{FF2B5EF4-FFF2-40B4-BE49-F238E27FC236}">
                <a16:creationId xmlns:a16="http://schemas.microsoft.com/office/drawing/2014/main" id="{8CBEB1BF-6B87-4443-806D-6E11A7BD5DDF}"/>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029613" y="10550525"/>
            <a:ext cx="263525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9">
            <a:extLst>
              <a:ext uri="{FF2B5EF4-FFF2-40B4-BE49-F238E27FC236}">
                <a16:creationId xmlns:a16="http://schemas.microsoft.com/office/drawing/2014/main" id="{FE294F97-BBCB-634D-958E-6A2A24F56BEF}"/>
              </a:ext>
            </a:extLst>
          </p:cNvPr>
          <p:cNvSpPr>
            <a:spLocks noGrp="1"/>
          </p:cNvSpPr>
          <p:nvPr>
            <p:ph type="title"/>
          </p:nvPr>
        </p:nvSpPr>
        <p:spPr>
          <a:xfrm>
            <a:off x="538223" y="1581718"/>
            <a:ext cx="18051462" cy="1311984"/>
          </a:xfrm>
        </p:spPr>
        <p:txBody>
          <a:bodyPr/>
          <a:lstStyle/>
          <a:p>
            <a:pPr eaLnBrk="1" hangingPunct="1">
              <a:defRPr/>
            </a:pPr>
            <a:r>
              <a:rPr lang="tr-TR" altLang="en-US" sz="5400" b="1" dirty="0"/>
              <a:t>TAPU VE KADASTRO GENEL MÜDÜRLÜĞÜ </a:t>
            </a:r>
            <a:endParaRPr lang="en-US" altLang="en-US" sz="5400" dirty="0"/>
          </a:p>
        </p:txBody>
      </p:sp>
      <p:sp>
        <p:nvSpPr>
          <p:cNvPr id="2" name="Dikdörtgen 1"/>
          <p:cNvSpPr/>
          <p:nvPr/>
        </p:nvSpPr>
        <p:spPr>
          <a:xfrm>
            <a:off x="1427747" y="3503236"/>
            <a:ext cx="16113803" cy="4062651"/>
          </a:xfrm>
          <a:prstGeom prst="rect">
            <a:avLst/>
          </a:prstGeom>
        </p:spPr>
        <p:txBody>
          <a:bodyPr wrap="square">
            <a:spAutoFit/>
          </a:bodyPr>
          <a:lstStyle/>
          <a:p>
            <a:pPr algn="just"/>
            <a:r>
              <a:rPr lang="tr-TR" sz="4800" b="1" dirty="0">
                <a:solidFill>
                  <a:srgbClr val="1F497D"/>
                </a:solidFill>
              </a:rPr>
              <a:t>	</a:t>
            </a:r>
          </a:p>
          <a:p>
            <a:pPr algn="ctr"/>
            <a:r>
              <a:rPr lang="tr-TR" sz="9600" b="1" dirty="0">
                <a:solidFill>
                  <a:schemeClr val="accent2"/>
                </a:solidFill>
              </a:rPr>
              <a:t>LİHKAB DENETİM  İŞLEMLERİ</a:t>
            </a:r>
          </a:p>
          <a:p>
            <a:pPr algn="just"/>
            <a:endParaRPr lang="tr-TR" sz="6600" b="1" dirty="0">
              <a:solidFill>
                <a:schemeClr val="accent2"/>
              </a:solidFill>
            </a:endParaRPr>
          </a:p>
          <a:p>
            <a:pPr algn="just"/>
            <a:endParaRPr lang="tr-TR" sz="4800" b="1" dirty="0">
              <a:solidFill>
                <a:schemeClr val="accent2"/>
              </a:solidFill>
            </a:endParaRPr>
          </a:p>
        </p:txBody>
      </p:sp>
      <p:sp>
        <p:nvSpPr>
          <p:cNvPr id="3" name="Dikdörtgen 2"/>
          <p:cNvSpPr/>
          <p:nvPr/>
        </p:nvSpPr>
        <p:spPr>
          <a:xfrm>
            <a:off x="2394037" y="9037136"/>
            <a:ext cx="14181221" cy="3026778"/>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tr-TR" dirty="0">
                <a:solidFill>
                  <a:schemeClr val="tx1"/>
                </a:solidFill>
              </a:rPr>
              <a:t>Ahmet ÖĞÜT</a:t>
            </a:r>
          </a:p>
          <a:p>
            <a:pPr algn="ctr"/>
            <a:r>
              <a:rPr lang="tr-TR" dirty="0">
                <a:solidFill>
                  <a:schemeClr val="tx1"/>
                </a:solidFill>
              </a:rPr>
              <a:t>Tapu ve Kadastro Uzmanı</a:t>
            </a:r>
          </a:p>
        </p:txBody>
      </p:sp>
      <p:sp>
        <p:nvSpPr>
          <p:cNvPr id="6" name="Altbilgi Yer Tutucusu 5"/>
          <p:cNvSpPr>
            <a:spLocks noGrp="1"/>
          </p:cNvSpPr>
          <p:nvPr>
            <p:ph type="ftr" sz="quarter" idx="11"/>
          </p:nvPr>
        </p:nvSpPr>
        <p:spPr/>
        <p:txBody>
          <a:bodyPr/>
          <a:lstStyle/>
          <a:p>
            <a:pPr>
              <a:defRPr/>
            </a:pPr>
            <a:r>
              <a:rPr lang="tr-TR" dirty="0"/>
              <a:t>Ankara- 2024</a:t>
            </a:r>
            <a:endParaRPr lang="en-US" dirty="0"/>
          </a:p>
        </p:txBody>
      </p:sp>
      <p:sp>
        <p:nvSpPr>
          <p:cNvPr id="7" name="Veri Yer Tutucusu 6"/>
          <p:cNvSpPr>
            <a:spLocks noGrp="1"/>
          </p:cNvSpPr>
          <p:nvPr>
            <p:ph type="dt" sz="half" idx="10"/>
          </p:nvPr>
        </p:nvSpPr>
        <p:spPr/>
        <p:txBody>
          <a:bodyPr/>
          <a:lstStyle/>
          <a:p>
            <a:pPr>
              <a:defRPr/>
            </a:pPr>
            <a:r>
              <a:rPr lang="tr-TR" altLang="en-US" dirty="0"/>
              <a:t>Kadastro Dairesi Başkanlığı Denetim Birimi</a:t>
            </a:r>
            <a:endParaRPr lang="en-US" altLang="en-US" dirty="0"/>
          </a:p>
        </p:txBody>
      </p:sp>
    </p:spTree>
    <p:extLst>
      <p:ext uri="{BB962C8B-B14F-4D97-AF65-F5344CB8AC3E}">
        <p14:creationId xmlns:p14="http://schemas.microsoft.com/office/powerpoint/2010/main" val="626591120"/>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8" descr="layoutt2.jpg">
            <a:extLst>
              <a:ext uri="{FF2B5EF4-FFF2-40B4-BE49-F238E27FC236}">
                <a16:creationId xmlns:a16="http://schemas.microsoft.com/office/drawing/2014/main" id="{F78CFBFD-CDC5-7C46-8D65-A4AA7002732E}"/>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75" y="-19433"/>
            <a:ext cx="24384000" cy="137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10" descr="Tapu-ve-kadastro-mudurlugu-01.jpg">
            <a:extLst>
              <a:ext uri="{FF2B5EF4-FFF2-40B4-BE49-F238E27FC236}">
                <a16:creationId xmlns:a16="http://schemas.microsoft.com/office/drawing/2014/main" id="{8CBEB1BF-6B87-4443-806D-6E11A7BD5DDF}"/>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029613" y="10550525"/>
            <a:ext cx="263525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ikdörtgen 1"/>
          <p:cNvSpPr/>
          <p:nvPr/>
        </p:nvSpPr>
        <p:spPr>
          <a:xfrm>
            <a:off x="3175" y="1"/>
            <a:ext cx="19523075" cy="8494633"/>
          </a:xfrm>
          <a:prstGeom prst="rect">
            <a:avLst/>
          </a:prstGeom>
        </p:spPr>
        <p:txBody>
          <a:bodyPr wrap="square">
            <a:spAutoFit/>
          </a:bodyPr>
          <a:lstStyle/>
          <a:p>
            <a:pPr algn="just">
              <a:defRPr/>
            </a:pPr>
            <a:r>
              <a:rPr lang="tr-TR" sz="6600" dirty="0">
                <a:solidFill>
                  <a:srgbClr val="FF0000"/>
                </a:solidFill>
                <a:latin typeface="Arial" pitchFamily="34" charset="0"/>
                <a:cs typeface="Arial" pitchFamily="34" charset="0"/>
              </a:rPr>
              <a:t>	</a:t>
            </a:r>
            <a:r>
              <a:rPr lang="tr-TR" sz="6000" dirty="0">
                <a:solidFill>
                  <a:srgbClr val="FF0000"/>
                </a:solidFill>
                <a:latin typeface="Arial" pitchFamily="34" charset="0"/>
              </a:rPr>
              <a:t> </a:t>
            </a:r>
            <a:endParaRPr lang="tr-TR" sz="6000" dirty="0">
              <a:solidFill>
                <a:schemeClr val="accent1"/>
              </a:solidFill>
              <a:latin typeface="Arial" pitchFamily="34" charset="0"/>
            </a:endParaRPr>
          </a:p>
          <a:p>
            <a:pPr algn="just">
              <a:defRPr/>
            </a:pPr>
            <a:r>
              <a:rPr lang="tr-TR" sz="6000" dirty="0">
                <a:solidFill>
                  <a:schemeClr val="accent1"/>
                </a:solidFill>
                <a:latin typeface="Arial" pitchFamily="34" charset="0"/>
              </a:rPr>
              <a:t>	  </a:t>
            </a:r>
          </a:p>
          <a:p>
            <a:pPr algn="just">
              <a:buFont typeface="Wingdings" pitchFamily="2" charset="2"/>
              <a:buChar char="v"/>
              <a:defRPr/>
            </a:pPr>
            <a:r>
              <a:rPr lang="tr-TR" sz="6000" dirty="0">
                <a:latin typeface="Arial" pitchFamily="34" charset="0"/>
              </a:rPr>
              <a:t>	Büronun ilk kuruluşunda </a:t>
            </a:r>
            <a:r>
              <a:rPr lang="tr-TR" sz="6000" dirty="0">
                <a:solidFill>
                  <a:srgbClr val="FF0000"/>
                </a:solidFill>
                <a:latin typeface="Arial" pitchFamily="34" charset="0"/>
              </a:rPr>
              <a:t>meslek odasına tescili </a:t>
            </a:r>
            <a:r>
              <a:rPr lang="tr-TR" sz="6000" dirty="0">
                <a:latin typeface="Arial" pitchFamily="34" charset="0"/>
              </a:rPr>
              <a:t>yapılmış mı?</a:t>
            </a:r>
          </a:p>
          <a:p>
            <a:pPr algn="just">
              <a:defRPr/>
            </a:pPr>
            <a:endParaRPr lang="tr-TR" sz="6000" dirty="0">
              <a:latin typeface="Arial" pitchFamily="34" charset="0"/>
            </a:endParaRPr>
          </a:p>
          <a:p>
            <a:pPr algn="just">
              <a:buFont typeface="Wingdings" pitchFamily="2" charset="2"/>
              <a:buChar char="v"/>
              <a:defRPr/>
            </a:pPr>
            <a:r>
              <a:rPr lang="tr-TR" sz="6000" dirty="0">
                <a:latin typeface="Arial" pitchFamily="34" charset="0"/>
              </a:rPr>
              <a:t>Büronun çalışmaya başlaması ve </a:t>
            </a:r>
            <a:r>
              <a:rPr lang="tr-TR" sz="6000" dirty="0">
                <a:solidFill>
                  <a:srgbClr val="FF0000"/>
                </a:solidFill>
                <a:latin typeface="Arial" pitchFamily="34" charset="0"/>
              </a:rPr>
              <a:t>işyeri adresi, mülkî amirliklere, kadastro müdürlüğüne ve oda temsilciliğine </a:t>
            </a:r>
            <a:r>
              <a:rPr lang="tr-TR" sz="6000" dirty="0">
                <a:latin typeface="Arial" pitchFamily="34" charset="0"/>
              </a:rPr>
              <a:t>bildirilmiş mi?   </a:t>
            </a:r>
          </a:p>
          <a:p>
            <a:pPr algn="just">
              <a:defRPr/>
            </a:pPr>
            <a:r>
              <a:rPr lang="tr-TR" sz="6000" dirty="0">
                <a:solidFill>
                  <a:schemeClr val="accent1"/>
                </a:solidFill>
                <a:latin typeface="Arial" pitchFamily="34" charset="0"/>
                <a:cs typeface="Arial" pitchFamily="34" charset="0"/>
              </a:rPr>
              <a:t>	</a:t>
            </a:r>
            <a:endParaRPr lang="tr-TR" sz="6000" dirty="0">
              <a:latin typeface="Arial" pitchFamily="34" charset="0"/>
            </a:endParaRPr>
          </a:p>
        </p:txBody>
      </p:sp>
      <p:sp>
        <p:nvSpPr>
          <p:cNvPr id="6" name="Altbilgi Yer Tutucusu 5"/>
          <p:cNvSpPr>
            <a:spLocks noGrp="1"/>
          </p:cNvSpPr>
          <p:nvPr>
            <p:ph type="ftr" sz="quarter" idx="11"/>
          </p:nvPr>
        </p:nvSpPr>
        <p:spPr/>
        <p:txBody>
          <a:bodyPr/>
          <a:lstStyle/>
          <a:p>
            <a:pPr>
              <a:defRPr/>
            </a:pPr>
            <a:r>
              <a:rPr lang="tr-TR" dirty="0"/>
              <a:t>Ankara- 2024</a:t>
            </a:r>
            <a:endParaRPr lang="en-US" dirty="0"/>
          </a:p>
          <a:p>
            <a:pPr>
              <a:defRPr/>
            </a:pPr>
            <a:r>
              <a:rPr lang="en-US" dirty="0"/>
              <a:t>  </a:t>
            </a:r>
          </a:p>
        </p:txBody>
      </p:sp>
      <p:sp>
        <p:nvSpPr>
          <p:cNvPr id="7" name="Veri Yer Tutucusu 6"/>
          <p:cNvSpPr>
            <a:spLocks noGrp="1"/>
          </p:cNvSpPr>
          <p:nvPr>
            <p:ph type="dt" sz="half" idx="10"/>
          </p:nvPr>
        </p:nvSpPr>
        <p:spPr/>
        <p:txBody>
          <a:bodyPr/>
          <a:lstStyle/>
          <a:p>
            <a:pPr>
              <a:defRPr/>
            </a:pPr>
            <a:r>
              <a:rPr lang="tr-TR" altLang="en-US" dirty="0"/>
              <a:t>Kadastro Dairesi Başkanlığı Denetim Birimi</a:t>
            </a:r>
            <a:endParaRPr lang="en-US" altLang="en-US" dirty="0"/>
          </a:p>
        </p:txBody>
      </p:sp>
      <p:pic>
        <p:nvPicPr>
          <p:cNvPr id="2050" name="Picture 2" descr="C:\Users\tk36026\Desktop\Lihkab.jpg"/>
          <p:cNvPicPr>
            <a:picLocks noChangeAspect="1" noChangeArrowheads="1"/>
          </p:cNvPicPr>
          <p:nvPr/>
        </p:nvPicPr>
        <p:blipFill>
          <a:blip r:embed="rId5"/>
          <a:srcRect/>
          <a:stretch>
            <a:fillRect/>
          </a:stretch>
        </p:blipFill>
        <p:spPr bwMode="auto">
          <a:xfrm>
            <a:off x="1488141" y="9121775"/>
            <a:ext cx="13518777" cy="2857500"/>
          </a:xfrm>
          <a:prstGeom prst="rect">
            <a:avLst/>
          </a:prstGeom>
          <a:noFill/>
        </p:spPr>
      </p:pic>
    </p:spTree>
    <p:extLst>
      <p:ext uri="{BB962C8B-B14F-4D97-AF65-F5344CB8AC3E}">
        <p14:creationId xmlns:p14="http://schemas.microsoft.com/office/powerpoint/2010/main" val="7136938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8" descr="layoutt2.jpg">
            <a:extLst>
              <a:ext uri="{FF2B5EF4-FFF2-40B4-BE49-F238E27FC236}">
                <a16:creationId xmlns:a16="http://schemas.microsoft.com/office/drawing/2014/main" id="{F78CFBFD-CDC5-7C46-8D65-A4AA7002732E}"/>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75" y="0"/>
            <a:ext cx="24384000" cy="137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10" descr="Tapu-ve-kadastro-mudurlugu-01.jpg">
            <a:extLst>
              <a:ext uri="{FF2B5EF4-FFF2-40B4-BE49-F238E27FC236}">
                <a16:creationId xmlns:a16="http://schemas.microsoft.com/office/drawing/2014/main" id="{8CBEB1BF-6B87-4443-806D-6E11A7BD5DDF}"/>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029613" y="10550525"/>
            <a:ext cx="263525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9">
            <a:extLst>
              <a:ext uri="{FF2B5EF4-FFF2-40B4-BE49-F238E27FC236}">
                <a16:creationId xmlns:a16="http://schemas.microsoft.com/office/drawing/2014/main" id="{FE294F97-BBCB-634D-958E-6A2A24F56BEF}"/>
              </a:ext>
            </a:extLst>
          </p:cNvPr>
          <p:cNvSpPr>
            <a:spLocks noGrp="1"/>
          </p:cNvSpPr>
          <p:nvPr>
            <p:ph type="title"/>
          </p:nvPr>
        </p:nvSpPr>
        <p:spPr>
          <a:xfrm>
            <a:off x="2628899" y="361950"/>
            <a:ext cx="15960785" cy="1219200"/>
          </a:xfrm>
        </p:spPr>
        <p:txBody>
          <a:bodyPr/>
          <a:lstStyle/>
          <a:p>
            <a:pPr eaLnBrk="1" hangingPunct="1">
              <a:defRPr/>
            </a:pPr>
            <a:r>
              <a:rPr lang="tr-TR" altLang="en-US" sz="7200" b="1" dirty="0">
                <a:solidFill>
                  <a:srgbClr val="FF0000"/>
                </a:solidFill>
              </a:rPr>
              <a:t>MEKAN </a:t>
            </a:r>
            <a:endParaRPr lang="en-US" altLang="en-US" sz="7200" dirty="0">
              <a:solidFill>
                <a:srgbClr val="FF0000"/>
              </a:solidFill>
            </a:endParaRPr>
          </a:p>
        </p:txBody>
      </p:sp>
      <p:sp>
        <p:nvSpPr>
          <p:cNvPr id="2" name="Dikdörtgen 1"/>
          <p:cNvSpPr/>
          <p:nvPr/>
        </p:nvSpPr>
        <p:spPr>
          <a:xfrm>
            <a:off x="1066800" y="2914650"/>
            <a:ext cx="17522883" cy="2215991"/>
          </a:xfrm>
          <a:prstGeom prst="rect">
            <a:avLst/>
          </a:prstGeom>
        </p:spPr>
        <p:txBody>
          <a:bodyPr wrap="square">
            <a:spAutoFit/>
          </a:bodyPr>
          <a:lstStyle/>
          <a:p>
            <a:pPr algn="just">
              <a:defRPr/>
            </a:pPr>
            <a:endParaRPr lang="tr-TR" sz="6600" dirty="0">
              <a:latin typeface="Arial" pitchFamily="34" charset="0"/>
              <a:cs typeface="Arial" pitchFamily="34" charset="0"/>
            </a:endParaRPr>
          </a:p>
          <a:p>
            <a:pPr algn="just">
              <a:defRPr/>
            </a:pPr>
            <a:r>
              <a:rPr lang="tr-TR" sz="7200" dirty="0">
                <a:latin typeface="Arial" pitchFamily="34" charset="0"/>
              </a:rPr>
              <a:t> </a:t>
            </a:r>
            <a:endParaRPr lang="tr-TR" sz="6600" b="1" dirty="0">
              <a:solidFill>
                <a:srgbClr val="1F497D"/>
              </a:solidFill>
              <a:latin typeface="Arial" pitchFamily="34" charset="0"/>
              <a:cs typeface="Arial" pitchFamily="34" charset="0"/>
            </a:endParaRPr>
          </a:p>
        </p:txBody>
      </p:sp>
      <p:sp>
        <p:nvSpPr>
          <p:cNvPr id="6" name="Altbilgi Yer Tutucusu 5"/>
          <p:cNvSpPr>
            <a:spLocks noGrp="1"/>
          </p:cNvSpPr>
          <p:nvPr>
            <p:ph type="ftr" sz="quarter" idx="11"/>
          </p:nvPr>
        </p:nvSpPr>
        <p:spPr/>
        <p:txBody>
          <a:bodyPr/>
          <a:lstStyle/>
          <a:p>
            <a:pPr>
              <a:defRPr/>
            </a:pPr>
            <a:r>
              <a:rPr lang="tr-TR" dirty="0"/>
              <a:t>Ankara- 2024</a:t>
            </a:r>
            <a:endParaRPr lang="en-US" dirty="0"/>
          </a:p>
        </p:txBody>
      </p:sp>
      <p:sp>
        <p:nvSpPr>
          <p:cNvPr id="7" name="Veri Yer Tutucusu 6"/>
          <p:cNvSpPr>
            <a:spLocks noGrp="1"/>
          </p:cNvSpPr>
          <p:nvPr>
            <p:ph type="dt" sz="half" idx="10"/>
          </p:nvPr>
        </p:nvSpPr>
        <p:spPr/>
        <p:txBody>
          <a:bodyPr/>
          <a:lstStyle/>
          <a:p>
            <a:pPr>
              <a:defRPr/>
            </a:pPr>
            <a:r>
              <a:rPr lang="tr-TR" altLang="en-US"/>
              <a:t>Kadastro Dairesi Başkanlığı Denetim Birimi</a:t>
            </a:r>
            <a:endParaRPr lang="en-US" altLang="en-US"/>
          </a:p>
        </p:txBody>
      </p:sp>
      <p:sp>
        <p:nvSpPr>
          <p:cNvPr id="5" name="Metin kutusu 4"/>
          <p:cNvSpPr txBox="1"/>
          <p:nvPr/>
        </p:nvSpPr>
        <p:spPr>
          <a:xfrm>
            <a:off x="1428750" y="1645741"/>
            <a:ext cx="17849850" cy="923330"/>
          </a:xfrm>
          <a:prstGeom prst="rect">
            <a:avLst/>
          </a:prstGeom>
          <a:noFill/>
        </p:spPr>
        <p:txBody>
          <a:bodyPr wrap="square" rtlCol="0">
            <a:spAutoFit/>
          </a:bodyPr>
          <a:lstStyle/>
          <a:p>
            <a:pPr algn="just">
              <a:defRPr/>
            </a:pPr>
            <a:r>
              <a:rPr lang="tr-TR" sz="5400" dirty="0"/>
              <a:t> * Yönetim birimi, </a:t>
            </a:r>
            <a:endParaRPr lang="tr-TR" sz="5400" dirty="0">
              <a:latin typeface="Arial" pitchFamily="34" charset="0"/>
              <a:cs typeface="Arial" pitchFamily="34" charset="0"/>
            </a:endParaRPr>
          </a:p>
        </p:txBody>
      </p:sp>
      <p:sp>
        <p:nvSpPr>
          <p:cNvPr id="8" name="Metin kutusu 7"/>
          <p:cNvSpPr txBox="1"/>
          <p:nvPr/>
        </p:nvSpPr>
        <p:spPr>
          <a:xfrm>
            <a:off x="1425549" y="3886200"/>
            <a:ext cx="7775601" cy="923330"/>
          </a:xfrm>
          <a:prstGeom prst="rect">
            <a:avLst/>
          </a:prstGeom>
          <a:noFill/>
        </p:spPr>
        <p:txBody>
          <a:bodyPr wrap="square" rtlCol="0">
            <a:spAutoFit/>
          </a:bodyPr>
          <a:lstStyle/>
          <a:p>
            <a:r>
              <a:rPr lang="tr-TR" dirty="0"/>
              <a:t>* </a:t>
            </a:r>
            <a:r>
              <a:rPr lang="tr-TR" sz="5400" dirty="0"/>
              <a:t>Teknik çalışma birimi</a:t>
            </a:r>
          </a:p>
        </p:txBody>
      </p:sp>
      <p:sp>
        <p:nvSpPr>
          <p:cNvPr id="9" name="Metin kutusu 8"/>
          <p:cNvSpPr txBox="1"/>
          <p:nvPr/>
        </p:nvSpPr>
        <p:spPr>
          <a:xfrm>
            <a:off x="1428750" y="5950730"/>
            <a:ext cx="7048500" cy="923330"/>
          </a:xfrm>
          <a:prstGeom prst="rect">
            <a:avLst/>
          </a:prstGeom>
          <a:noFill/>
        </p:spPr>
        <p:txBody>
          <a:bodyPr wrap="square" rtlCol="0">
            <a:spAutoFit/>
          </a:bodyPr>
          <a:lstStyle/>
          <a:p>
            <a:r>
              <a:rPr lang="tr-TR" sz="5400" dirty="0"/>
              <a:t>* Bekleme salonu</a:t>
            </a:r>
          </a:p>
        </p:txBody>
      </p:sp>
      <p:sp>
        <p:nvSpPr>
          <p:cNvPr id="10" name="Metin kutusu 9"/>
          <p:cNvSpPr txBox="1"/>
          <p:nvPr/>
        </p:nvSpPr>
        <p:spPr>
          <a:xfrm>
            <a:off x="1428750" y="7524750"/>
            <a:ext cx="2850941" cy="923330"/>
          </a:xfrm>
          <a:prstGeom prst="rect">
            <a:avLst/>
          </a:prstGeom>
          <a:noFill/>
        </p:spPr>
        <p:txBody>
          <a:bodyPr wrap="square" rtlCol="0">
            <a:spAutoFit/>
          </a:bodyPr>
          <a:lstStyle/>
          <a:p>
            <a:r>
              <a:rPr lang="tr-TR" sz="5400" dirty="0"/>
              <a:t>* Arşiv </a:t>
            </a:r>
          </a:p>
        </p:txBody>
      </p:sp>
      <p:sp>
        <p:nvSpPr>
          <p:cNvPr id="11" name="Metin kutusu 10"/>
          <p:cNvSpPr txBox="1"/>
          <p:nvPr/>
        </p:nvSpPr>
        <p:spPr>
          <a:xfrm>
            <a:off x="1516077" y="9391650"/>
            <a:ext cx="3797272" cy="923330"/>
          </a:xfrm>
          <a:prstGeom prst="rect">
            <a:avLst/>
          </a:prstGeom>
          <a:noFill/>
        </p:spPr>
        <p:txBody>
          <a:bodyPr wrap="square" rtlCol="0">
            <a:spAutoFit/>
          </a:bodyPr>
          <a:lstStyle/>
          <a:p>
            <a:r>
              <a:rPr lang="tr-TR" sz="5400" dirty="0"/>
              <a:t>* Depo</a:t>
            </a:r>
          </a:p>
        </p:txBody>
      </p:sp>
      <p:sp>
        <p:nvSpPr>
          <p:cNvPr id="12" name="Metin kutusu 11"/>
          <p:cNvSpPr txBox="1"/>
          <p:nvPr/>
        </p:nvSpPr>
        <p:spPr>
          <a:xfrm>
            <a:off x="1428750" y="11197435"/>
            <a:ext cx="7288008" cy="923330"/>
          </a:xfrm>
          <a:prstGeom prst="rect">
            <a:avLst/>
          </a:prstGeom>
          <a:noFill/>
        </p:spPr>
        <p:txBody>
          <a:bodyPr wrap="square" rtlCol="0">
            <a:spAutoFit/>
          </a:bodyPr>
          <a:lstStyle/>
          <a:p>
            <a:r>
              <a:rPr lang="tr-TR" sz="5400" dirty="0"/>
              <a:t>* Tuvalet ve lavabo</a:t>
            </a:r>
          </a:p>
        </p:txBody>
      </p:sp>
    </p:spTree>
    <p:extLst>
      <p:ext uri="{BB962C8B-B14F-4D97-AF65-F5344CB8AC3E}">
        <p14:creationId xmlns:p14="http://schemas.microsoft.com/office/powerpoint/2010/main" val="31080933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8" descr="layoutt2.jpg">
            <a:extLst>
              <a:ext uri="{FF2B5EF4-FFF2-40B4-BE49-F238E27FC236}">
                <a16:creationId xmlns:a16="http://schemas.microsoft.com/office/drawing/2014/main" id="{F78CFBFD-CDC5-7C46-8D65-A4AA7002732E}"/>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506" y="-4933"/>
            <a:ext cx="24384000" cy="137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10" descr="Tapu-ve-kadastro-mudurlugu-01.jpg">
            <a:extLst>
              <a:ext uri="{FF2B5EF4-FFF2-40B4-BE49-F238E27FC236}">
                <a16:creationId xmlns:a16="http://schemas.microsoft.com/office/drawing/2014/main" id="{8CBEB1BF-6B87-4443-806D-6E11A7BD5DDF}"/>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029613" y="10550525"/>
            <a:ext cx="263525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ikdörtgen 1"/>
          <p:cNvSpPr/>
          <p:nvPr/>
        </p:nvSpPr>
        <p:spPr>
          <a:xfrm>
            <a:off x="69293" y="2026012"/>
            <a:ext cx="21180426" cy="1938992"/>
          </a:xfrm>
          <a:prstGeom prst="rect">
            <a:avLst/>
          </a:prstGeom>
        </p:spPr>
        <p:txBody>
          <a:bodyPr wrap="square">
            <a:spAutoFit/>
          </a:bodyPr>
          <a:lstStyle/>
          <a:p>
            <a:pPr indent="450850">
              <a:buFont typeface="Wingdings" pitchFamily="2" charset="2"/>
              <a:buChar char="v"/>
            </a:pPr>
            <a:r>
              <a:rPr lang="tr-TR" sz="6000" dirty="0">
                <a:solidFill>
                  <a:srgbClr val="FF0000"/>
                </a:solidFill>
                <a:latin typeface="Arial" pitchFamily="34" charset="0"/>
                <a:cs typeface="Arial" pitchFamily="34" charset="0"/>
              </a:rPr>
              <a:t>Lisans belgesi, yönetim bölümünde </a:t>
            </a:r>
            <a:r>
              <a:rPr lang="tr-TR" sz="6000" dirty="0">
                <a:latin typeface="Arial" pitchFamily="34" charset="0"/>
                <a:cs typeface="Arial" pitchFamily="34" charset="0"/>
              </a:rPr>
              <a:t>uygun bir yere</a:t>
            </a:r>
          </a:p>
          <a:p>
            <a:pPr algn="just">
              <a:defRPr/>
            </a:pPr>
            <a:r>
              <a:rPr lang="tr-TR" sz="6000" dirty="0">
                <a:latin typeface="Arial" pitchFamily="34" charset="0"/>
                <a:cs typeface="Arial" pitchFamily="34" charset="0"/>
              </a:rPr>
              <a:t>asılmış mı?  </a:t>
            </a:r>
          </a:p>
        </p:txBody>
      </p:sp>
      <p:sp>
        <p:nvSpPr>
          <p:cNvPr id="6" name="Altbilgi Yer Tutucusu 5"/>
          <p:cNvSpPr>
            <a:spLocks noGrp="1"/>
          </p:cNvSpPr>
          <p:nvPr>
            <p:ph type="ftr" sz="quarter" idx="11"/>
          </p:nvPr>
        </p:nvSpPr>
        <p:spPr/>
        <p:txBody>
          <a:bodyPr/>
          <a:lstStyle/>
          <a:p>
            <a:pPr>
              <a:defRPr/>
            </a:pPr>
            <a:r>
              <a:rPr lang="tr-TR" dirty="0"/>
              <a:t>Ankara- 2024</a:t>
            </a:r>
            <a:endParaRPr lang="en-US" dirty="0"/>
          </a:p>
          <a:p>
            <a:pPr>
              <a:defRPr/>
            </a:pPr>
            <a:r>
              <a:rPr lang="en-US" dirty="0"/>
              <a:t>  </a:t>
            </a:r>
          </a:p>
        </p:txBody>
      </p:sp>
      <p:sp>
        <p:nvSpPr>
          <p:cNvPr id="7" name="Veri Yer Tutucusu 6"/>
          <p:cNvSpPr>
            <a:spLocks noGrp="1"/>
          </p:cNvSpPr>
          <p:nvPr>
            <p:ph type="dt" sz="half" idx="10"/>
          </p:nvPr>
        </p:nvSpPr>
        <p:spPr/>
        <p:txBody>
          <a:bodyPr/>
          <a:lstStyle/>
          <a:p>
            <a:pPr>
              <a:defRPr/>
            </a:pPr>
            <a:r>
              <a:rPr lang="tr-TR" altLang="en-US" dirty="0"/>
              <a:t>Kadastro Dairesi Başkanlığı Denetim Birimi</a:t>
            </a:r>
            <a:endParaRPr lang="en-US" altLang="en-US" dirty="0"/>
          </a:p>
        </p:txBody>
      </p:sp>
      <p:pic>
        <p:nvPicPr>
          <p:cNvPr id="3" name="Picture 2" descr="C:\Users\tk22969\Desktop\diploma.jf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7538" y="4343400"/>
            <a:ext cx="17092246" cy="7350370"/>
          </a:xfrm>
          <a:prstGeom prst="rect">
            <a:avLst/>
          </a:prstGeom>
          <a:noFill/>
          <a:extLst>
            <a:ext uri="{909E8E84-426E-40DD-AFC4-6F175D3DCCD1}">
              <a14:hiddenFill xmlns:a14="http://schemas.microsoft.com/office/drawing/2010/main">
                <a:solidFill>
                  <a:srgbClr val="FFFFFF"/>
                </a:solidFill>
              </a14:hiddenFill>
            </a:ext>
          </a:extLst>
        </p:spPr>
      </p:pic>
      <p:sp>
        <p:nvSpPr>
          <p:cNvPr id="8" name="7 Dikdörtgen"/>
          <p:cNvSpPr/>
          <p:nvPr/>
        </p:nvSpPr>
        <p:spPr>
          <a:xfrm>
            <a:off x="3406589" y="537882"/>
            <a:ext cx="15204140" cy="923330"/>
          </a:xfrm>
          <a:prstGeom prst="rect">
            <a:avLst/>
          </a:prstGeom>
        </p:spPr>
        <p:txBody>
          <a:bodyPr wrap="square">
            <a:spAutoFit/>
          </a:bodyPr>
          <a:lstStyle/>
          <a:p>
            <a:pPr algn="ctr"/>
            <a:r>
              <a:rPr lang="tr-TR" altLang="en-US" sz="5400" b="1" dirty="0">
                <a:latin typeface="Arial" pitchFamily="34" charset="0"/>
                <a:cs typeface="Arial" pitchFamily="34" charset="0"/>
              </a:rPr>
              <a:t>Yönetim bölümü </a:t>
            </a:r>
            <a:endParaRPr lang="tr-TR" sz="5400" dirty="0">
              <a:latin typeface="Arial" pitchFamily="34" charset="0"/>
              <a:cs typeface="Arial" pitchFamily="34" charset="0"/>
            </a:endParaRPr>
          </a:p>
        </p:txBody>
      </p:sp>
    </p:spTree>
    <p:extLst>
      <p:ext uri="{BB962C8B-B14F-4D97-AF65-F5344CB8AC3E}">
        <p14:creationId xmlns:p14="http://schemas.microsoft.com/office/powerpoint/2010/main" val="38616091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8" descr="layoutt2.jpg">
            <a:extLst>
              <a:ext uri="{FF2B5EF4-FFF2-40B4-BE49-F238E27FC236}">
                <a16:creationId xmlns:a16="http://schemas.microsoft.com/office/drawing/2014/main" id="{F78CFBFD-CDC5-7C46-8D65-A4AA7002732E}"/>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24384000" cy="137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10" descr="Tapu-ve-kadastro-mudurlugu-01.jpg">
            <a:extLst>
              <a:ext uri="{FF2B5EF4-FFF2-40B4-BE49-F238E27FC236}">
                <a16:creationId xmlns:a16="http://schemas.microsoft.com/office/drawing/2014/main" id="{8CBEB1BF-6B87-4443-806D-6E11A7BD5DDF}"/>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029613" y="10550525"/>
            <a:ext cx="263525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9">
            <a:extLst>
              <a:ext uri="{FF2B5EF4-FFF2-40B4-BE49-F238E27FC236}">
                <a16:creationId xmlns:a16="http://schemas.microsoft.com/office/drawing/2014/main" id="{FE294F97-BBCB-634D-958E-6A2A24F56BEF}"/>
              </a:ext>
            </a:extLst>
          </p:cNvPr>
          <p:cNvSpPr>
            <a:spLocks noGrp="1"/>
          </p:cNvSpPr>
          <p:nvPr>
            <p:ph type="title"/>
          </p:nvPr>
        </p:nvSpPr>
        <p:spPr>
          <a:xfrm>
            <a:off x="1809750" y="457200"/>
            <a:ext cx="20192999" cy="1123950"/>
          </a:xfrm>
        </p:spPr>
        <p:txBody>
          <a:bodyPr/>
          <a:lstStyle/>
          <a:p>
            <a:pPr eaLnBrk="1" hangingPunct="1">
              <a:defRPr/>
            </a:pPr>
            <a:r>
              <a:rPr lang="tr-TR" altLang="en-US" sz="7200" b="1" dirty="0">
                <a:solidFill>
                  <a:srgbClr val="FF0000"/>
                </a:solidFill>
              </a:rPr>
              <a:t> </a:t>
            </a:r>
            <a:r>
              <a:rPr lang="tr-TR" altLang="en-US" sz="7200" b="1" dirty="0">
                <a:latin typeface="+mn-lt"/>
                <a:cs typeface="Arial" pitchFamily="34" charset="0"/>
              </a:rPr>
              <a:t>Teknik Çalışma Biriminde </a:t>
            </a:r>
            <a:r>
              <a:rPr lang="tr-TR" sz="7200" b="1" dirty="0">
                <a:latin typeface="+mn-lt"/>
                <a:cs typeface="Arial" pitchFamily="34" charset="0"/>
              </a:rPr>
              <a:t>Asılacak </a:t>
            </a:r>
            <a:r>
              <a:rPr lang="tr-TR" sz="7200" b="1" dirty="0">
                <a:latin typeface="+mn-lt"/>
              </a:rPr>
              <a:t>L</a:t>
            </a:r>
            <a:r>
              <a:rPr lang="tr-TR" altLang="en-US" sz="7200" b="1" dirty="0">
                <a:latin typeface="+mn-lt"/>
              </a:rPr>
              <a:t>evhalar </a:t>
            </a:r>
            <a:endParaRPr lang="en-US" altLang="en-US" sz="7200" b="1" dirty="0">
              <a:latin typeface="+mn-lt"/>
            </a:endParaRPr>
          </a:p>
        </p:txBody>
      </p:sp>
      <p:sp>
        <p:nvSpPr>
          <p:cNvPr id="2" name="Dikdörtgen 1"/>
          <p:cNvSpPr/>
          <p:nvPr/>
        </p:nvSpPr>
        <p:spPr>
          <a:xfrm>
            <a:off x="1066800" y="2914650"/>
            <a:ext cx="17522883" cy="2215991"/>
          </a:xfrm>
          <a:prstGeom prst="rect">
            <a:avLst/>
          </a:prstGeom>
        </p:spPr>
        <p:txBody>
          <a:bodyPr wrap="square">
            <a:spAutoFit/>
          </a:bodyPr>
          <a:lstStyle/>
          <a:p>
            <a:pPr algn="just">
              <a:defRPr/>
            </a:pPr>
            <a:endParaRPr lang="tr-TR" sz="6600" dirty="0">
              <a:latin typeface="Arial" pitchFamily="34" charset="0"/>
              <a:cs typeface="Arial" pitchFamily="34" charset="0"/>
            </a:endParaRPr>
          </a:p>
          <a:p>
            <a:pPr algn="just">
              <a:defRPr/>
            </a:pPr>
            <a:r>
              <a:rPr lang="tr-TR" sz="7200" dirty="0">
                <a:latin typeface="Arial" pitchFamily="34" charset="0"/>
              </a:rPr>
              <a:t> </a:t>
            </a:r>
            <a:endParaRPr lang="tr-TR" sz="6600" b="1" dirty="0">
              <a:solidFill>
                <a:srgbClr val="1F497D"/>
              </a:solidFill>
              <a:latin typeface="Arial" pitchFamily="34" charset="0"/>
              <a:cs typeface="Arial" pitchFamily="34" charset="0"/>
            </a:endParaRPr>
          </a:p>
        </p:txBody>
      </p:sp>
      <p:sp>
        <p:nvSpPr>
          <p:cNvPr id="6" name="Altbilgi Yer Tutucusu 5"/>
          <p:cNvSpPr>
            <a:spLocks noGrp="1"/>
          </p:cNvSpPr>
          <p:nvPr>
            <p:ph type="ftr" sz="quarter" idx="11"/>
          </p:nvPr>
        </p:nvSpPr>
        <p:spPr/>
        <p:txBody>
          <a:bodyPr/>
          <a:lstStyle/>
          <a:p>
            <a:pPr>
              <a:defRPr/>
            </a:pPr>
            <a:r>
              <a:rPr lang="tr-TR" dirty="0"/>
              <a:t>Ankara- 2024</a:t>
            </a:r>
            <a:endParaRPr lang="en-US" dirty="0"/>
          </a:p>
          <a:p>
            <a:pPr>
              <a:defRPr/>
            </a:pPr>
            <a:r>
              <a:rPr lang="en-US" dirty="0"/>
              <a:t> </a:t>
            </a:r>
          </a:p>
        </p:txBody>
      </p:sp>
      <p:sp>
        <p:nvSpPr>
          <p:cNvPr id="7" name="Veri Yer Tutucusu 6"/>
          <p:cNvSpPr>
            <a:spLocks noGrp="1"/>
          </p:cNvSpPr>
          <p:nvPr>
            <p:ph type="dt" sz="half" idx="10"/>
          </p:nvPr>
        </p:nvSpPr>
        <p:spPr/>
        <p:txBody>
          <a:bodyPr/>
          <a:lstStyle/>
          <a:p>
            <a:pPr>
              <a:defRPr/>
            </a:pPr>
            <a:r>
              <a:rPr lang="tr-TR" altLang="en-US"/>
              <a:t>Kadastro Dairesi Başkanlığı Denetim Birimi</a:t>
            </a:r>
            <a:endParaRPr lang="en-US" altLang="en-US"/>
          </a:p>
        </p:txBody>
      </p:sp>
      <p:pic>
        <p:nvPicPr>
          <p:cNvPr id="1026" name="Picture 2" descr="C:\Users\tk22969\Desktop\Adsız.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3529013"/>
            <a:ext cx="17807354" cy="9130050"/>
          </a:xfrm>
          <a:prstGeom prst="rect">
            <a:avLst/>
          </a:prstGeom>
          <a:noFill/>
          <a:extLst>
            <a:ext uri="{909E8E84-426E-40DD-AFC4-6F175D3DCCD1}">
              <a14:hiddenFill xmlns:a14="http://schemas.microsoft.com/office/drawing/2010/main">
                <a:solidFill>
                  <a:srgbClr val="FFFFFF"/>
                </a:solidFill>
              </a14:hiddenFill>
            </a:ext>
          </a:extLst>
        </p:spPr>
      </p:pic>
      <p:sp>
        <p:nvSpPr>
          <p:cNvPr id="5" name="Metin kutusu 4"/>
          <p:cNvSpPr txBox="1"/>
          <p:nvPr/>
        </p:nvSpPr>
        <p:spPr>
          <a:xfrm>
            <a:off x="6910388" y="2092569"/>
            <a:ext cx="12381723" cy="1769715"/>
          </a:xfrm>
          <a:prstGeom prst="rect">
            <a:avLst/>
          </a:prstGeom>
          <a:noFill/>
        </p:spPr>
        <p:txBody>
          <a:bodyPr wrap="none" rtlCol="0">
            <a:spAutoFit/>
          </a:bodyPr>
          <a:lstStyle/>
          <a:p>
            <a:r>
              <a:rPr lang="tr-TR" sz="6600" b="1" dirty="0">
                <a:solidFill>
                  <a:srgbClr val="FF0000"/>
                </a:solidFill>
                <a:latin typeface="Arial" pitchFamily="34" charset="0"/>
                <a:cs typeface="Arial" pitchFamily="34" charset="0"/>
              </a:rPr>
              <a:t>Yetki sahasını gösteren harita </a:t>
            </a:r>
          </a:p>
          <a:p>
            <a:endParaRPr lang="tr-TR" dirty="0"/>
          </a:p>
        </p:txBody>
      </p:sp>
    </p:spTree>
    <p:extLst>
      <p:ext uri="{BB962C8B-B14F-4D97-AF65-F5344CB8AC3E}">
        <p14:creationId xmlns:p14="http://schemas.microsoft.com/office/powerpoint/2010/main" val="27682255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8" descr="layoutt2.jpg">
            <a:extLst>
              <a:ext uri="{FF2B5EF4-FFF2-40B4-BE49-F238E27FC236}">
                <a16:creationId xmlns:a16="http://schemas.microsoft.com/office/drawing/2014/main" id="{F78CFBFD-CDC5-7C46-8D65-A4AA7002732E}"/>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24384000" cy="137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10" descr="Tapu-ve-kadastro-mudurlugu-01.jpg">
            <a:extLst>
              <a:ext uri="{FF2B5EF4-FFF2-40B4-BE49-F238E27FC236}">
                <a16:creationId xmlns:a16="http://schemas.microsoft.com/office/drawing/2014/main" id="{8CBEB1BF-6B87-4443-806D-6E11A7BD5DDF}"/>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029613" y="10550525"/>
            <a:ext cx="263525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9">
            <a:extLst>
              <a:ext uri="{FF2B5EF4-FFF2-40B4-BE49-F238E27FC236}">
                <a16:creationId xmlns:a16="http://schemas.microsoft.com/office/drawing/2014/main" id="{FE294F97-BBCB-634D-958E-6A2A24F56BEF}"/>
              </a:ext>
            </a:extLst>
          </p:cNvPr>
          <p:cNvSpPr>
            <a:spLocks noGrp="1"/>
          </p:cNvSpPr>
          <p:nvPr>
            <p:ph type="title"/>
          </p:nvPr>
        </p:nvSpPr>
        <p:spPr>
          <a:xfrm>
            <a:off x="1809750" y="457200"/>
            <a:ext cx="20192999" cy="1123950"/>
          </a:xfrm>
        </p:spPr>
        <p:txBody>
          <a:bodyPr/>
          <a:lstStyle/>
          <a:p>
            <a:pPr eaLnBrk="1" hangingPunct="1">
              <a:defRPr/>
            </a:pPr>
            <a:r>
              <a:rPr lang="tr-TR" altLang="en-US" sz="7200" b="1" dirty="0">
                <a:solidFill>
                  <a:srgbClr val="FF0000"/>
                </a:solidFill>
              </a:rPr>
              <a:t> </a:t>
            </a:r>
            <a:r>
              <a:rPr lang="tr-TR" altLang="en-US" sz="7200" b="1" dirty="0">
                <a:latin typeface="+mn-lt"/>
                <a:cs typeface="Arial" pitchFamily="34" charset="0"/>
              </a:rPr>
              <a:t>Teknik Çalışma Biriminde </a:t>
            </a:r>
            <a:r>
              <a:rPr lang="tr-TR" sz="7200" b="1" dirty="0">
                <a:latin typeface="+mn-lt"/>
                <a:cs typeface="Arial" pitchFamily="34" charset="0"/>
              </a:rPr>
              <a:t>Asılacak </a:t>
            </a:r>
            <a:r>
              <a:rPr lang="tr-TR" sz="7200" b="1" dirty="0">
                <a:latin typeface="+mn-lt"/>
              </a:rPr>
              <a:t>L</a:t>
            </a:r>
            <a:r>
              <a:rPr lang="tr-TR" altLang="en-US" sz="7200" b="1" dirty="0">
                <a:latin typeface="+mn-lt"/>
              </a:rPr>
              <a:t>evhalar </a:t>
            </a:r>
            <a:endParaRPr lang="en-US" altLang="en-US" sz="7200" b="1" dirty="0">
              <a:latin typeface="+mn-lt"/>
            </a:endParaRPr>
          </a:p>
        </p:txBody>
      </p:sp>
      <p:sp>
        <p:nvSpPr>
          <p:cNvPr id="2" name="Dikdörtgen 1"/>
          <p:cNvSpPr/>
          <p:nvPr/>
        </p:nvSpPr>
        <p:spPr>
          <a:xfrm>
            <a:off x="1066800" y="2914650"/>
            <a:ext cx="17522883" cy="2215991"/>
          </a:xfrm>
          <a:prstGeom prst="rect">
            <a:avLst/>
          </a:prstGeom>
        </p:spPr>
        <p:txBody>
          <a:bodyPr wrap="square">
            <a:spAutoFit/>
          </a:bodyPr>
          <a:lstStyle/>
          <a:p>
            <a:pPr algn="just">
              <a:defRPr/>
            </a:pPr>
            <a:endParaRPr lang="tr-TR" sz="6600" dirty="0">
              <a:latin typeface="Arial" pitchFamily="34" charset="0"/>
              <a:cs typeface="Arial" pitchFamily="34" charset="0"/>
            </a:endParaRPr>
          </a:p>
          <a:p>
            <a:pPr algn="just">
              <a:defRPr/>
            </a:pPr>
            <a:r>
              <a:rPr lang="tr-TR" sz="7200" dirty="0">
                <a:latin typeface="Arial" pitchFamily="34" charset="0"/>
              </a:rPr>
              <a:t> </a:t>
            </a:r>
            <a:endParaRPr lang="tr-TR" sz="6600" b="1" dirty="0">
              <a:solidFill>
                <a:srgbClr val="1F497D"/>
              </a:solidFill>
              <a:latin typeface="Arial" pitchFamily="34" charset="0"/>
              <a:cs typeface="Arial" pitchFamily="34" charset="0"/>
            </a:endParaRPr>
          </a:p>
        </p:txBody>
      </p:sp>
      <p:sp>
        <p:nvSpPr>
          <p:cNvPr id="6" name="Altbilgi Yer Tutucusu 5"/>
          <p:cNvSpPr>
            <a:spLocks noGrp="1"/>
          </p:cNvSpPr>
          <p:nvPr>
            <p:ph type="ftr" sz="quarter" idx="11"/>
          </p:nvPr>
        </p:nvSpPr>
        <p:spPr/>
        <p:txBody>
          <a:bodyPr/>
          <a:lstStyle/>
          <a:p>
            <a:pPr>
              <a:defRPr/>
            </a:pPr>
            <a:r>
              <a:rPr lang="tr-TR" dirty="0"/>
              <a:t>Ankara- 2024</a:t>
            </a:r>
            <a:endParaRPr lang="en-US" dirty="0"/>
          </a:p>
          <a:p>
            <a:pPr>
              <a:defRPr/>
            </a:pPr>
            <a:r>
              <a:rPr lang="en-US" dirty="0"/>
              <a:t> </a:t>
            </a:r>
          </a:p>
        </p:txBody>
      </p:sp>
      <p:sp>
        <p:nvSpPr>
          <p:cNvPr id="7" name="Veri Yer Tutucusu 6"/>
          <p:cNvSpPr>
            <a:spLocks noGrp="1"/>
          </p:cNvSpPr>
          <p:nvPr>
            <p:ph type="dt" sz="half" idx="10"/>
          </p:nvPr>
        </p:nvSpPr>
        <p:spPr/>
        <p:txBody>
          <a:bodyPr/>
          <a:lstStyle/>
          <a:p>
            <a:pPr>
              <a:defRPr/>
            </a:pPr>
            <a:r>
              <a:rPr lang="tr-TR" altLang="en-US"/>
              <a:t>Kadastro Dairesi Başkanlığı Denetim Birimi</a:t>
            </a:r>
            <a:endParaRPr lang="en-US" altLang="en-US"/>
          </a:p>
        </p:txBody>
      </p:sp>
      <p:sp>
        <p:nvSpPr>
          <p:cNvPr id="3" name="Metin kutusu 2"/>
          <p:cNvSpPr txBox="1"/>
          <p:nvPr/>
        </p:nvSpPr>
        <p:spPr>
          <a:xfrm>
            <a:off x="533398" y="2252049"/>
            <a:ext cx="21469351" cy="1015663"/>
          </a:xfrm>
          <a:prstGeom prst="rect">
            <a:avLst/>
          </a:prstGeom>
          <a:noFill/>
        </p:spPr>
        <p:txBody>
          <a:bodyPr wrap="square" rtlCol="0" anchor="ctr">
            <a:spAutoFit/>
          </a:bodyPr>
          <a:lstStyle/>
          <a:p>
            <a:pPr algn="ctr">
              <a:buFontTx/>
              <a:buChar char="•"/>
            </a:pPr>
            <a:r>
              <a:rPr lang="tr-TR" sz="6000" b="1" dirty="0">
                <a:solidFill>
                  <a:srgbClr val="FF0000"/>
                </a:solidFill>
                <a:latin typeface="Arial" pitchFamily="34" charset="0"/>
                <a:cs typeface="Arial" pitchFamily="34" charset="0"/>
              </a:rPr>
              <a:t>Çalışma saatleri</a:t>
            </a:r>
          </a:p>
        </p:txBody>
      </p:sp>
      <p:pic>
        <p:nvPicPr>
          <p:cNvPr id="2050" name="Picture 2" descr="http://www.fatihcavus.net.tr/gerekli/mesai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6769" y="4522158"/>
            <a:ext cx="20785016" cy="73952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79805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8" descr="layoutt2.jpg">
            <a:extLst>
              <a:ext uri="{FF2B5EF4-FFF2-40B4-BE49-F238E27FC236}">
                <a16:creationId xmlns:a16="http://schemas.microsoft.com/office/drawing/2014/main" id="{F78CFBFD-CDC5-7C46-8D65-A4AA7002732E}"/>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5575" y="-144463"/>
            <a:ext cx="24384000" cy="137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10" descr="Tapu-ve-kadastro-mudurlugu-01.jpg">
            <a:extLst>
              <a:ext uri="{FF2B5EF4-FFF2-40B4-BE49-F238E27FC236}">
                <a16:creationId xmlns:a16="http://schemas.microsoft.com/office/drawing/2014/main" id="{8CBEB1BF-6B87-4443-806D-6E11A7BD5DDF}"/>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029613" y="10550525"/>
            <a:ext cx="263525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9">
            <a:extLst>
              <a:ext uri="{FF2B5EF4-FFF2-40B4-BE49-F238E27FC236}">
                <a16:creationId xmlns:a16="http://schemas.microsoft.com/office/drawing/2014/main" id="{FE294F97-BBCB-634D-958E-6A2A24F56BEF}"/>
              </a:ext>
            </a:extLst>
          </p:cNvPr>
          <p:cNvSpPr>
            <a:spLocks noGrp="1"/>
          </p:cNvSpPr>
          <p:nvPr>
            <p:ph type="title"/>
          </p:nvPr>
        </p:nvSpPr>
        <p:spPr>
          <a:xfrm>
            <a:off x="1809750" y="457200"/>
            <a:ext cx="20192999" cy="1123950"/>
          </a:xfrm>
        </p:spPr>
        <p:txBody>
          <a:bodyPr/>
          <a:lstStyle/>
          <a:p>
            <a:pPr eaLnBrk="1" hangingPunct="1">
              <a:defRPr/>
            </a:pPr>
            <a:r>
              <a:rPr lang="tr-TR" altLang="en-US" sz="7200" b="1" dirty="0">
                <a:solidFill>
                  <a:srgbClr val="FF0000"/>
                </a:solidFill>
              </a:rPr>
              <a:t> </a:t>
            </a:r>
            <a:r>
              <a:rPr lang="tr-TR" altLang="en-US" sz="7200" b="1" dirty="0">
                <a:latin typeface="+mn-lt"/>
                <a:cs typeface="Arial" pitchFamily="34" charset="0"/>
              </a:rPr>
              <a:t>Teknik Çalışma Biriminde </a:t>
            </a:r>
            <a:r>
              <a:rPr lang="tr-TR" sz="7200" b="1" dirty="0">
                <a:latin typeface="+mn-lt"/>
                <a:cs typeface="Arial" pitchFamily="34" charset="0"/>
              </a:rPr>
              <a:t>Asılacak </a:t>
            </a:r>
            <a:r>
              <a:rPr lang="tr-TR" sz="7200" b="1" dirty="0">
                <a:latin typeface="+mn-lt"/>
              </a:rPr>
              <a:t>L</a:t>
            </a:r>
            <a:r>
              <a:rPr lang="tr-TR" altLang="en-US" sz="7200" b="1" dirty="0">
                <a:latin typeface="+mn-lt"/>
              </a:rPr>
              <a:t>evhalar </a:t>
            </a:r>
            <a:endParaRPr lang="en-US" altLang="en-US" sz="7200" b="1" dirty="0">
              <a:latin typeface="+mn-lt"/>
            </a:endParaRPr>
          </a:p>
        </p:txBody>
      </p:sp>
      <p:sp>
        <p:nvSpPr>
          <p:cNvPr id="2" name="Dikdörtgen 1"/>
          <p:cNvSpPr/>
          <p:nvPr/>
        </p:nvSpPr>
        <p:spPr>
          <a:xfrm>
            <a:off x="1066800" y="2914650"/>
            <a:ext cx="17522883" cy="2215991"/>
          </a:xfrm>
          <a:prstGeom prst="rect">
            <a:avLst/>
          </a:prstGeom>
        </p:spPr>
        <p:txBody>
          <a:bodyPr wrap="square">
            <a:spAutoFit/>
          </a:bodyPr>
          <a:lstStyle/>
          <a:p>
            <a:pPr algn="just">
              <a:defRPr/>
            </a:pPr>
            <a:endParaRPr lang="tr-TR" sz="6600" dirty="0">
              <a:latin typeface="Arial" pitchFamily="34" charset="0"/>
              <a:cs typeface="Arial" pitchFamily="34" charset="0"/>
            </a:endParaRPr>
          </a:p>
          <a:p>
            <a:pPr algn="just">
              <a:defRPr/>
            </a:pPr>
            <a:r>
              <a:rPr lang="tr-TR" sz="7200" dirty="0">
                <a:latin typeface="Arial" pitchFamily="34" charset="0"/>
              </a:rPr>
              <a:t> </a:t>
            </a:r>
            <a:endParaRPr lang="tr-TR" sz="6600" b="1" dirty="0">
              <a:solidFill>
                <a:srgbClr val="1F497D"/>
              </a:solidFill>
              <a:latin typeface="Arial" pitchFamily="34" charset="0"/>
              <a:cs typeface="Arial" pitchFamily="34" charset="0"/>
            </a:endParaRPr>
          </a:p>
        </p:txBody>
      </p:sp>
      <p:sp>
        <p:nvSpPr>
          <p:cNvPr id="6" name="Altbilgi Yer Tutucusu 5"/>
          <p:cNvSpPr>
            <a:spLocks noGrp="1"/>
          </p:cNvSpPr>
          <p:nvPr>
            <p:ph type="ftr" sz="quarter" idx="11"/>
          </p:nvPr>
        </p:nvSpPr>
        <p:spPr/>
        <p:txBody>
          <a:bodyPr/>
          <a:lstStyle/>
          <a:p>
            <a:pPr>
              <a:defRPr/>
            </a:pPr>
            <a:r>
              <a:rPr lang="tr-TR" dirty="0"/>
              <a:t>Ankara- 2024</a:t>
            </a:r>
            <a:endParaRPr lang="en-US" dirty="0"/>
          </a:p>
          <a:p>
            <a:pPr>
              <a:defRPr/>
            </a:pPr>
            <a:r>
              <a:rPr lang="en-US" dirty="0"/>
              <a:t> </a:t>
            </a:r>
          </a:p>
        </p:txBody>
      </p:sp>
      <p:sp>
        <p:nvSpPr>
          <p:cNvPr id="7" name="Veri Yer Tutucusu 6"/>
          <p:cNvSpPr>
            <a:spLocks noGrp="1"/>
          </p:cNvSpPr>
          <p:nvPr>
            <p:ph type="dt" sz="half" idx="10"/>
          </p:nvPr>
        </p:nvSpPr>
        <p:spPr/>
        <p:txBody>
          <a:bodyPr/>
          <a:lstStyle/>
          <a:p>
            <a:pPr>
              <a:defRPr/>
            </a:pPr>
            <a:r>
              <a:rPr lang="tr-TR" altLang="en-US"/>
              <a:t>Kadastro Dairesi Başkanlığı Denetim Birimi</a:t>
            </a:r>
            <a:endParaRPr lang="en-US" altLang="en-US"/>
          </a:p>
        </p:txBody>
      </p:sp>
      <p:sp>
        <p:nvSpPr>
          <p:cNvPr id="3" name="Metin kutusu 2"/>
          <p:cNvSpPr txBox="1"/>
          <p:nvPr/>
        </p:nvSpPr>
        <p:spPr>
          <a:xfrm>
            <a:off x="877887" y="1952959"/>
            <a:ext cx="21469351" cy="1015663"/>
          </a:xfrm>
          <a:prstGeom prst="rect">
            <a:avLst/>
          </a:prstGeom>
          <a:noFill/>
        </p:spPr>
        <p:txBody>
          <a:bodyPr wrap="square" rtlCol="0" anchor="ctr">
            <a:spAutoFit/>
          </a:bodyPr>
          <a:lstStyle/>
          <a:p>
            <a:pPr algn="ctr">
              <a:buFontTx/>
              <a:buChar char="•"/>
            </a:pPr>
            <a:r>
              <a:rPr lang="tr-TR" sz="6000" b="1" dirty="0">
                <a:solidFill>
                  <a:srgbClr val="FF0000"/>
                </a:solidFill>
                <a:latin typeface="Arial" pitchFamily="34" charset="0"/>
                <a:cs typeface="Arial" pitchFamily="34" charset="0"/>
              </a:rPr>
              <a:t>Asgari ücret</a:t>
            </a:r>
          </a:p>
        </p:txBody>
      </p:sp>
      <p:sp>
        <p:nvSpPr>
          <p:cNvPr id="8" name="AutoShape 2" descr="https://onlinelevha.com/wp-content/uploads/2017/11/isyerimizde-asgari-ucret-uygulanmaktadir-levhasi.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3076" name="Picture 4" descr="Bu İş Yerinde Asgari Ücret Uygulanmaktadır Yazısı Levha Fiyatı, Yorumları -  Trendyo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74123" y="3112478"/>
            <a:ext cx="12537831" cy="9341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74544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8" descr="layoutt2.jpg">
            <a:extLst>
              <a:ext uri="{FF2B5EF4-FFF2-40B4-BE49-F238E27FC236}">
                <a16:creationId xmlns:a16="http://schemas.microsoft.com/office/drawing/2014/main" id="{F78CFBFD-CDC5-7C46-8D65-A4AA7002732E}"/>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24384000" cy="137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10" descr="Tapu-ve-kadastro-mudurlugu-01.jpg">
            <a:extLst>
              <a:ext uri="{FF2B5EF4-FFF2-40B4-BE49-F238E27FC236}">
                <a16:creationId xmlns:a16="http://schemas.microsoft.com/office/drawing/2014/main" id="{8CBEB1BF-6B87-4443-806D-6E11A7BD5DDF}"/>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029613" y="10550525"/>
            <a:ext cx="263525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Veri Yer Tutucusu 6"/>
          <p:cNvSpPr>
            <a:spLocks noGrp="1"/>
          </p:cNvSpPr>
          <p:nvPr>
            <p:ph type="dt" sz="half" idx="10"/>
          </p:nvPr>
        </p:nvSpPr>
        <p:spPr/>
        <p:txBody>
          <a:bodyPr/>
          <a:lstStyle/>
          <a:p>
            <a:pPr>
              <a:defRPr/>
            </a:pPr>
            <a:r>
              <a:rPr lang="tr-TR" altLang="en-US"/>
              <a:t>Kadastro Dairesi Başkanlığı Denetim Birimi</a:t>
            </a:r>
            <a:endParaRPr lang="en-US" altLang="en-US"/>
          </a:p>
        </p:txBody>
      </p:sp>
      <p:sp>
        <p:nvSpPr>
          <p:cNvPr id="6" name="Altbilgi Yer Tutucusu 5"/>
          <p:cNvSpPr>
            <a:spLocks noGrp="1"/>
          </p:cNvSpPr>
          <p:nvPr>
            <p:ph type="ftr" sz="quarter" idx="11"/>
          </p:nvPr>
        </p:nvSpPr>
        <p:spPr/>
        <p:txBody>
          <a:bodyPr/>
          <a:lstStyle/>
          <a:p>
            <a:pPr>
              <a:defRPr/>
            </a:pPr>
            <a:r>
              <a:rPr lang="tr-TR" dirty="0"/>
              <a:t>Ankara- 2024</a:t>
            </a:r>
            <a:endParaRPr lang="en-US" dirty="0"/>
          </a:p>
        </p:txBody>
      </p:sp>
      <p:sp>
        <p:nvSpPr>
          <p:cNvPr id="4" name="Title 9">
            <a:extLst>
              <a:ext uri="{FF2B5EF4-FFF2-40B4-BE49-F238E27FC236}">
                <a16:creationId xmlns:a16="http://schemas.microsoft.com/office/drawing/2014/main" id="{FE294F97-BBCB-634D-958E-6A2A24F56BEF}"/>
              </a:ext>
            </a:extLst>
          </p:cNvPr>
          <p:cNvSpPr>
            <a:spLocks noGrp="1"/>
          </p:cNvSpPr>
          <p:nvPr>
            <p:ph type="title" idx="4294967295"/>
          </p:nvPr>
        </p:nvSpPr>
        <p:spPr>
          <a:xfrm>
            <a:off x="0" y="457200"/>
            <a:ext cx="20193000" cy="1123950"/>
          </a:xfrm>
        </p:spPr>
        <p:txBody>
          <a:bodyPr/>
          <a:lstStyle/>
          <a:p>
            <a:pPr eaLnBrk="1" hangingPunct="1">
              <a:defRPr/>
            </a:pPr>
            <a:r>
              <a:rPr lang="tr-TR" altLang="en-US" sz="7200" b="1" dirty="0">
                <a:solidFill>
                  <a:srgbClr val="FF0000"/>
                </a:solidFill>
              </a:rPr>
              <a:t> </a:t>
            </a:r>
            <a:r>
              <a:rPr lang="tr-TR" altLang="en-US" sz="7200" b="1" dirty="0">
                <a:latin typeface="+mn-lt"/>
                <a:cs typeface="Arial" pitchFamily="34" charset="0"/>
              </a:rPr>
              <a:t>Teknik Çalışma Biriminde </a:t>
            </a:r>
            <a:r>
              <a:rPr lang="tr-TR" sz="7200" b="1" dirty="0">
                <a:latin typeface="+mn-lt"/>
                <a:cs typeface="Arial" pitchFamily="34" charset="0"/>
              </a:rPr>
              <a:t>Asılacak </a:t>
            </a:r>
            <a:r>
              <a:rPr lang="tr-TR" sz="7200" b="1" dirty="0">
                <a:latin typeface="+mn-lt"/>
              </a:rPr>
              <a:t>L</a:t>
            </a:r>
            <a:r>
              <a:rPr lang="tr-TR" altLang="en-US" sz="7200" b="1" dirty="0">
                <a:latin typeface="+mn-lt"/>
              </a:rPr>
              <a:t>evhalar </a:t>
            </a:r>
            <a:endParaRPr lang="en-US" altLang="en-US" sz="7200" b="1" dirty="0">
              <a:latin typeface="+mn-lt"/>
            </a:endParaRPr>
          </a:p>
        </p:txBody>
      </p:sp>
      <p:sp>
        <p:nvSpPr>
          <p:cNvPr id="2" name="Dikdörtgen 1"/>
          <p:cNvSpPr/>
          <p:nvPr/>
        </p:nvSpPr>
        <p:spPr>
          <a:xfrm>
            <a:off x="1066800" y="2914650"/>
            <a:ext cx="17522883" cy="2215991"/>
          </a:xfrm>
          <a:prstGeom prst="rect">
            <a:avLst/>
          </a:prstGeom>
        </p:spPr>
        <p:txBody>
          <a:bodyPr wrap="square">
            <a:spAutoFit/>
          </a:bodyPr>
          <a:lstStyle/>
          <a:p>
            <a:pPr algn="just">
              <a:defRPr/>
            </a:pPr>
            <a:endParaRPr lang="tr-TR" sz="6600" dirty="0">
              <a:latin typeface="Arial" pitchFamily="34" charset="0"/>
              <a:cs typeface="Arial" pitchFamily="34" charset="0"/>
            </a:endParaRPr>
          </a:p>
          <a:p>
            <a:pPr algn="just">
              <a:defRPr/>
            </a:pPr>
            <a:r>
              <a:rPr lang="tr-TR" sz="7200" dirty="0">
                <a:latin typeface="Arial" pitchFamily="34" charset="0"/>
              </a:rPr>
              <a:t> </a:t>
            </a:r>
            <a:endParaRPr lang="tr-TR" sz="6600" b="1" dirty="0">
              <a:solidFill>
                <a:srgbClr val="1F497D"/>
              </a:solidFill>
              <a:latin typeface="Arial" pitchFamily="34" charset="0"/>
              <a:cs typeface="Arial" pitchFamily="34" charset="0"/>
            </a:endParaRPr>
          </a:p>
        </p:txBody>
      </p:sp>
      <p:sp>
        <p:nvSpPr>
          <p:cNvPr id="3" name="Metin kutusu 2"/>
          <p:cNvSpPr txBox="1"/>
          <p:nvPr/>
        </p:nvSpPr>
        <p:spPr>
          <a:xfrm>
            <a:off x="704849" y="1648243"/>
            <a:ext cx="21469351" cy="1938992"/>
          </a:xfrm>
          <a:prstGeom prst="rect">
            <a:avLst/>
          </a:prstGeom>
          <a:noFill/>
        </p:spPr>
        <p:txBody>
          <a:bodyPr wrap="square" rtlCol="0" anchor="ctr">
            <a:spAutoFit/>
          </a:bodyPr>
          <a:lstStyle/>
          <a:p>
            <a:pPr>
              <a:buFontTx/>
              <a:buChar char="•"/>
            </a:pPr>
            <a:r>
              <a:rPr lang="tr-TR" sz="6000" b="1" dirty="0">
                <a:solidFill>
                  <a:srgbClr val="FF0000"/>
                </a:solidFill>
                <a:latin typeface="Arial" pitchFamily="34" charset="0"/>
                <a:cs typeface="Arial" pitchFamily="34" charset="0"/>
              </a:rPr>
              <a:t>Lisanslı büro tarafından yapılan işlemlere ait liste ve bilgilendirme yazısı</a:t>
            </a:r>
          </a:p>
        </p:txBody>
      </p:sp>
      <p:sp>
        <p:nvSpPr>
          <p:cNvPr id="5" name="Metin kutusu 4"/>
          <p:cNvSpPr txBox="1"/>
          <p:nvPr/>
        </p:nvSpPr>
        <p:spPr>
          <a:xfrm>
            <a:off x="704849" y="3622749"/>
            <a:ext cx="18016407" cy="784830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tr-TR" sz="7200" b="1" dirty="0"/>
              <a:t>Aplikasyon: </a:t>
            </a:r>
            <a:r>
              <a:rPr lang="tr-TR" sz="7200" dirty="0"/>
              <a:t> </a:t>
            </a:r>
          </a:p>
          <a:p>
            <a:r>
              <a:rPr lang="tr-TR" sz="7200" b="1" dirty="0"/>
              <a:t>Parsel yer gösterme: </a:t>
            </a:r>
            <a:r>
              <a:rPr lang="tr-TR" sz="7200" dirty="0"/>
              <a:t> </a:t>
            </a:r>
          </a:p>
          <a:p>
            <a:r>
              <a:rPr lang="tr-TR" sz="7200" b="1" dirty="0"/>
              <a:t>Bağımsız bölüm yer gösterme: </a:t>
            </a:r>
          </a:p>
          <a:p>
            <a:r>
              <a:rPr lang="tr-TR" sz="7200" b="1" dirty="0"/>
              <a:t>İrtifak hakkı tesisi: </a:t>
            </a:r>
            <a:r>
              <a:rPr lang="tr-TR" sz="7200" dirty="0"/>
              <a:t> </a:t>
            </a:r>
          </a:p>
          <a:p>
            <a:r>
              <a:rPr lang="tr-TR" sz="7200" b="1" dirty="0"/>
              <a:t>Birleştirme</a:t>
            </a:r>
            <a:r>
              <a:rPr lang="tr-TR" sz="7200" dirty="0"/>
              <a:t>:</a:t>
            </a:r>
          </a:p>
          <a:p>
            <a:r>
              <a:rPr lang="tr-TR" sz="7200" b="1" dirty="0"/>
              <a:t>Cins değişikliği: </a:t>
            </a:r>
          </a:p>
          <a:p>
            <a:r>
              <a:rPr lang="tr-TR" sz="7200" b="1" dirty="0"/>
              <a:t>Hatalı Blok ve Bağımsız Bölüm Düzeltme işlemi</a:t>
            </a:r>
            <a:endParaRPr lang="tr-TR" dirty="0"/>
          </a:p>
        </p:txBody>
      </p:sp>
      <p:sp>
        <p:nvSpPr>
          <p:cNvPr id="8" name="Dikdörtgen 7"/>
          <p:cNvSpPr/>
          <p:nvPr/>
        </p:nvSpPr>
        <p:spPr>
          <a:xfrm>
            <a:off x="19536508" y="2617739"/>
            <a:ext cx="914400" cy="914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40462816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8" descr="layoutt2.jpg">
            <a:extLst>
              <a:ext uri="{FF2B5EF4-FFF2-40B4-BE49-F238E27FC236}">
                <a16:creationId xmlns:a16="http://schemas.microsoft.com/office/drawing/2014/main" id="{F78CFBFD-CDC5-7C46-8D65-A4AA7002732E}"/>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24384000" cy="137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10" descr="Tapu-ve-kadastro-mudurlugu-01.jpg">
            <a:extLst>
              <a:ext uri="{FF2B5EF4-FFF2-40B4-BE49-F238E27FC236}">
                <a16:creationId xmlns:a16="http://schemas.microsoft.com/office/drawing/2014/main" id="{8CBEB1BF-6B87-4443-806D-6E11A7BD5DDF}"/>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029613" y="10550525"/>
            <a:ext cx="263525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9">
            <a:extLst>
              <a:ext uri="{FF2B5EF4-FFF2-40B4-BE49-F238E27FC236}">
                <a16:creationId xmlns:a16="http://schemas.microsoft.com/office/drawing/2014/main" id="{FE294F97-BBCB-634D-958E-6A2A24F56BEF}"/>
              </a:ext>
            </a:extLst>
          </p:cNvPr>
          <p:cNvSpPr>
            <a:spLocks noGrp="1"/>
          </p:cNvSpPr>
          <p:nvPr>
            <p:ph type="title"/>
          </p:nvPr>
        </p:nvSpPr>
        <p:spPr>
          <a:xfrm>
            <a:off x="1809750" y="457200"/>
            <a:ext cx="20192999" cy="1123950"/>
          </a:xfrm>
        </p:spPr>
        <p:txBody>
          <a:bodyPr/>
          <a:lstStyle/>
          <a:p>
            <a:pPr eaLnBrk="1" hangingPunct="1">
              <a:defRPr/>
            </a:pPr>
            <a:r>
              <a:rPr lang="tr-TR" altLang="en-US" sz="7200" b="1" dirty="0">
                <a:solidFill>
                  <a:srgbClr val="FF0000"/>
                </a:solidFill>
              </a:rPr>
              <a:t> </a:t>
            </a:r>
            <a:r>
              <a:rPr lang="tr-TR" altLang="en-US" sz="7200" b="1" dirty="0">
                <a:latin typeface="+mn-lt"/>
                <a:cs typeface="Arial" pitchFamily="34" charset="0"/>
              </a:rPr>
              <a:t>Teknik Çalışma Biriminde </a:t>
            </a:r>
            <a:r>
              <a:rPr lang="tr-TR" sz="7200" b="1" dirty="0">
                <a:latin typeface="+mn-lt"/>
                <a:cs typeface="Arial" pitchFamily="34" charset="0"/>
              </a:rPr>
              <a:t>Asılacak </a:t>
            </a:r>
            <a:r>
              <a:rPr lang="tr-TR" sz="7200" b="1" dirty="0">
                <a:latin typeface="+mn-lt"/>
              </a:rPr>
              <a:t>L</a:t>
            </a:r>
            <a:r>
              <a:rPr lang="tr-TR" altLang="en-US" sz="7200" b="1" dirty="0">
                <a:latin typeface="+mn-lt"/>
              </a:rPr>
              <a:t>evhalar </a:t>
            </a:r>
            <a:endParaRPr lang="en-US" altLang="en-US" sz="7200" b="1" dirty="0">
              <a:latin typeface="+mn-lt"/>
            </a:endParaRPr>
          </a:p>
        </p:txBody>
      </p:sp>
      <p:sp>
        <p:nvSpPr>
          <p:cNvPr id="2" name="Dikdörtgen 1"/>
          <p:cNvSpPr/>
          <p:nvPr/>
        </p:nvSpPr>
        <p:spPr>
          <a:xfrm>
            <a:off x="1066800" y="2914650"/>
            <a:ext cx="17522883" cy="2215991"/>
          </a:xfrm>
          <a:prstGeom prst="rect">
            <a:avLst/>
          </a:prstGeom>
        </p:spPr>
        <p:txBody>
          <a:bodyPr wrap="square">
            <a:spAutoFit/>
          </a:bodyPr>
          <a:lstStyle/>
          <a:p>
            <a:pPr algn="just">
              <a:defRPr/>
            </a:pPr>
            <a:endParaRPr lang="tr-TR" sz="6600" dirty="0">
              <a:latin typeface="Arial" pitchFamily="34" charset="0"/>
              <a:cs typeface="Arial" pitchFamily="34" charset="0"/>
            </a:endParaRPr>
          </a:p>
          <a:p>
            <a:pPr algn="just">
              <a:defRPr/>
            </a:pPr>
            <a:r>
              <a:rPr lang="tr-TR" sz="7200" dirty="0">
                <a:latin typeface="Arial" pitchFamily="34" charset="0"/>
              </a:rPr>
              <a:t> </a:t>
            </a:r>
            <a:endParaRPr lang="tr-TR" sz="6600" b="1" dirty="0">
              <a:solidFill>
                <a:srgbClr val="1F497D"/>
              </a:solidFill>
              <a:latin typeface="Arial" pitchFamily="34" charset="0"/>
              <a:cs typeface="Arial" pitchFamily="34" charset="0"/>
            </a:endParaRPr>
          </a:p>
        </p:txBody>
      </p:sp>
      <p:sp>
        <p:nvSpPr>
          <p:cNvPr id="6" name="Altbilgi Yer Tutucusu 5"/>
          <p:cNvSpPr>
            <a:spLocks noGrp="1"/>
          </p:cNvSpPr>
          <p:nvPr>
            <p:ph type="ftr" sz="quarter" idx="11"/>
          </p:nvPr>
        </p:nvSpPr>
        <p:spPr/>
        <p:txBody>
          <a:bodyPr/>
          <a:lstStyle/>
          <a:p>
            <a:pPr>
              <a:defRPr/>
            </a:pPr>
            <a:r>
              <a:rPr lang="tr-TR" dirty="0"/>
              <a:t>Ankara- 2024</a:t>
            </a:r>
            <a:endParaRPr lang="en-US" dirty="0"/>
          </a:p>
        </p:txBody>
      </p:sp>
      <p:sp>
        <p:nvSpPr>
          <p:cNvPr id="7" name="Veri Yer Tutucusu 6"/>
          <p:cNvSpPr>
            <a:spLocks noGrp="1"/>
          </p:cNvSpPr>
          <p:nvPr>
            <p:ph type="dt" sz="half" idx="10"/>
          </p:nvPr>
        </p:nvSpPr>
        <p:spPr/>
        <p:txBody>
          <a:bodyPr/>
          <a:lstStyle/>
          <a:p>
            <a:pPr>
              <a:defRPr/>
            </a:pPr>
            <a:r>
              <a:rPr lang="tr-TR" altLang="en-US"/>
              <a:t>Kadastro Dairesi Başkanlığı Denetim Birimi</a:t>
            </a:r>
            <a:endParaRPr lang="en-US" altLang="en-US"/>
          </a:p>
        </p:txBody>
      </p:sp>
      <p:sp>
        <p:nvSpPr>
          <p:cNvPr id="3" name="Metin kutusu 2"/>
          <p:cNvSpPr txBox="1"/>
          <p:nvPr/>
        </p:nvSpPr>
        <p:spPr>
          <a:xfrm>
            <a:off x="877887" y="1581150"/>
            <a:ext cx="21469351" cy="1938992"/>
          </a:xfrm>
          <a:prstGeom prst="rect">
            <a:avLst/>
          </a:prstGeom>
          <a:noFill/>
        </p:spPr>
        <p:txBody>
          <a:bodyPr wrap="square" rtlCol="0" anchor="ctr">
            <a:spAutoFit/>
          </a:bodyPr>
          <a:lstStyle/>
          <a:p>
            <a:pPr>
              <a:buFontTx/>
              <a:buChar char="•"/>
            </a:pPr>
            <a:r>
              <a:rPr lang="tr-TR" sz="6000" b="1" dirty="0">
                <a:solidFill>
                  <a:srgbClr val="FF0000"/>
                </a:solidFill>
                <a:latin typeface="Arial" pitchFamily="34" charset="0"/>
                <a:cs typeface="Arial" pitchFamily="34" charset="0"/>
              </a:rPr>
              <a:t>Yetki alanında yer alan tapu ve kadastro müdürlüklerinin irtibat telefonları</a:t>
            </a:r>
          </a:p>
        </p:txBody>
      </p:sp>
      <p:pic>
        <p:nvPicPr>
          <p:cNvPr id="4098" name="Picture 2" descr="C:\Users\tk22969\Desktop\Adsız.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9848" y="4340103"/>
            <a:ext cx="8962614" cy="7828451"/>
          </a:xfrm>
          <a:prstGeom prst="rect">
            <a:avLst/>
          </a:prstGeom>
          <a:noFill/>
          <a:extLst>
            <a:ext uri="{909E8E84-426E-40DD-AFC4-6F175D3DCCD1}">
              <a14:hiddenFill xmlns:a14="http://schemas.microsoft.com/office/drawing/2010/main">
                <a:solidFill>
                  <a:srgbClr val="FFFFFF"/>
                </a:solidFill>
              </a14:hiddenFill>
            </a:ext>
          </a:extLst>
        </p:spPr>
      </p:pic>
      <p:sp>
        <p:nvSpPr>
          <p:cNvPr id="8" name="Metin kutusu 7"/>
          <p:cNvSpPr txBox="1"/>
          <p:nvPr/>
        </p:nvSpPr>
        <p:spPr>
          <a:xfrm>
            <a:off x="12192000" y="4340104"/>
            <a:ext cx="7432431" cy="4062651"/>
          </a:xfrm>
          <a:prstGeom prst="rect">
            <a:avLst/>
          </a:prstGeom>
          <a:noFill/>
        </p:spPr>
        <p:txBody>
          <a:bodyPr wrap="square" rtlCol="0">
            <a:spAutoFit/>
          </a:bodyPr>
          <a:lstStyle/>
          <a:p>
            <a:r>
              <a:rPr lang="tr-TR" dirty="0"/>
              <a:t>SİVAS KADASTRO MÜDÜRLÜĞÜ</a:t>
            </a:r>
          </a:p>
          <a:p>
            <a:endParaRPr lang="tr-TR" dirty="0"/>
          </a:p>
          <a:p>
            <a:endParaRPr lang="tr-TR" dirty="0"/>
          </a:p>
          <a:p>
            <a:endParaRPr lang="tr-TR" dirty="0"/>
          </a:p>
          <a:p>
            <a:endParaRPr lang="tr-TR" dirty="0"/>
          </a:p>
          <a:p>
            <a:endParaRPr lang="tr-TR" dirty="0"/>
          </a:p>
        </p:txBody>
      </p:sp>
      <p:pic>
        <p:nvPicPr>
          <p:cNvPr id="4099" name="Picture 3" descr="C:\Users\tk22969\Desktop\Adsız.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92000" y="6650950"/>
            <a:ext cx="7590692" cy="5517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95328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8" descr="layoutt2.jpg">
            <a:extLst>
              <a:ext uri="{FF2B5EF4-FFF2-40B4-BE49-F238E27FC236}">
                <a16:creationId xmlns:a16="http://schemas.microsoft.com/office/drawing/2014/main" id="{F78CFBFD-CDC5-7C46-8D65-A4AA7002732E}"/>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24384000" cy="137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10" descr="Tapu-ve-kadastro-mudurlugu-01.jpg">
            <a:extLst>
              <a:ext uri="{FF2B5EF4-FFF2-40B4-BE49-F238E27FC236}">
                <a16:creationId xmlns:a16="http://schemas.microsoft.com/office/drawing/2014/main" id="{8CBEB1BF-6B87-4443-806D-6E11A7BD5DDF}"/>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029613" y="10550525"/>
            <a:ext cx="263525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9">
            <a:extLst>
              <a:ext uri="{FF2B5EF4-FFF2-40B4-BE49-F238E27FC236}">
                <a16:creationId xmlns:a16="http://schemas.microsoft.com/office/drawing/2014/main" id="{FE294F97-BBCB-634D-958E-6A2A24F56BEF}"/>
              </a:ext>
            </a:extLst>
          </p:cNvPr>
          <p:cNvSpPr>
            <a:spLocks noGrp="1"/>
          </p:cNvSpPr>
          <p:nvPr>
            <p:ph type="title"/>
          </p:nvPr>
        </p:nvSpPr>
        <p:spPr>
          <a:xfrm>
            <a:off x="1809750" y="457200"/>
            <a:ext cx="20192999" cy="1123950"/>
          </a:xfrm>
        </p:spPr>
        <p:txBody>
          <a:bodyPr/>
          <a:lstStyle/>
          <a:p>
            <a:pPr eaLnBrk="1" hangingPunct="1">
              <a:defRPr/>
            </a:pPr>
            <a:r>
              <a:rPr lang="tr-TR" altLang="en-US" sz="7200" b="1" dirty="0">
                <a:solidFill>
                  <a:srgbClr val="FF0000"/>
                </a:solidFill>
              </a:rPr>
              <a:t> </a:t>
            </a:r>
            <a:r>
              <a:rPr lang="tr-TR" altLang="en-US" sz="7200" b="1" dirty="0">
                <a:latin typeface="+mn-lt"/>
                <a:cs typeface="Arial" pitchFamily="34" charset="0"/>
              </a:rPr>
              <a:t>Teknik Çalışma Biriminde </a:t>
            </a:r>
            <a:r>
              <a:rPr lang="tr-TR" sz="7200" b="1" dirty="0">
                <a:latin typeface="+mn-lt"/>
                <a:cs typeface="Arial" pitchFamily="34" charset="0"/>
              </a:rPr>
              <a:t>Asılacak </a:t>
            </a:r>
            <a:r>
              <a:rPr lang="tr-TR" sz="7200" b="1" dirty="0">
                <a:latin typeface="+mn-lt"/>
              </a:rPr>
              <a:t>L</a:t>
            </a:r>
            <a:r>
              <a:rPr lang="tr-TR" altLang="en-US" sz="7200" b="1" dirty="0">
                <a:latin typeface="+mn-lt"/>
              </a:rPr>
              <a:t>evhalar </a:t>
            </a:r>
            <a:endParaRPr lang="en-US" altLang="en-US" sz="7200" b="1" dirty="0">
              <a:latin typeface="+mn-lt"/>
            </a:endParaRPr>
          </a:p>
        </p:txBody>
      </p:sp>
      <p:sp>
        <p:nvSpPr>
          <p:cNvPr id="2" name="Dikdörtgen 1"/>
          <p:cNvSpPr/>
          <p:nvPr/>
        </p:nvSpPr>
        <p:spPr>
          <a:xfrm>
            <a:off x="1066800" y="2914650"/>
            <a:ext cx="17522883" cy="2215991"/>
          </a:xfrm>
          <a:prstGeom prst="rect">
            <a:avLst/>
          </a:prstGeom>
        </p:spPr>
        <p:txBody>
          <a:bodyPr wrap="square">
            <a:spAutoFit/>
          </a:bodyPr>
          <a:lstStyle/>
          <a:p>
            <a:pPr algn="just">
              <a:defRPr/>
            </a:pPr>
            <a:endParaRPr lang="tr-TR" sz="6600" dirty="0">
              <a:latin typeface="Arial" pitchFamily="34" charset="0"/>
              <a:cs typeface="Arial" pitchFamily="34" charset="0"/>
            </a:endParaRPr>
          </a:p>
          <a:p>
            <a:pPr algn="just">
              <a:defRPr/>
            </a:pPr>
            <a:r>
              <a:rPr lang="tr-TR" sz="7200" dirty="0">
                <a:latin typeface="Arial" pitchFamily="34" charset="0"/>
              </a:rPr>
              <a:t> </a:t>
            </a:r>
            <a:endParaRPr lang="tr-TR" sz="6600" b="1" dirty="0">
              <a:solidFill>
                <a:srgbClr val="1F497D"/>
              </a:solidFill>
              <a:latin typeface="Arial" pitchFamily="34" charset="0"/>
              <a:cs typeface="Arial" pitchFamily="34" charset="0"/>
            </a:endParaRPr>
          </a:p>
        </p:txBody>
      </p:sp>
      <p:sp>
        <p:nvSpPr>
          <p:cNvPr id="6" name="Altbilgi Yer Tutucusu 5"/>
          <p:cNvSpPr>
            <a:spLocks noGrp="1"/>
          </p:cNvSpPr>
          <p:nvPr>
            <p:ph type="ftr" sz="quarter" idx="11"/>
          </p:nvPr>
        </p:nvSpPr>
        <p:spPr/>
        <p:txBody>
          <a:bodyPr/>
          <a:lstStyle/>
          <a:p>
            <a:pPr>
              <a:defRPr/>
            </a:pPr>
            <a:r>
              <a:rPr lang="tr-TR" dirty="0"/>
              <a:t>Ankara- 2024</a:t>
            </a:r>
            <a:endParaRPr lang="en-US" dirty="0"/>
          </a:p>
        </p:txBody>
      </p:sp>
      <p:sp>
        <p:nvSpPr>
          <p:cNvPr id="7" name="Veri Yer Tutucusu 6"/>
          <p:cNvSpPr>
            <a:spLocks noGrp="1"/>
          </p:cNvSpPr>
          <p:nvPr>
            <p:ph type="dt" sz="half" idx="10"/>
          </p:nvPr>
        </p:nvSpPr>
        <p:spPr/>
        <p:txBody>
          <a:bodyPr/>
          <a:lstStyle/>
          <a:p>
            <a:pPr>
              <a:defRPr/>
            </a:pPr>
            <a:r>
              <a:rPr lang="tr-TR" altLang="en-US"/>
              <a:t>Kadastro Dairesi Başkanlığı Denetim Birimi</a:t>
            </a:r>
            <a:endParaRPr lang="en-US" altLang="en-US"/>
          </a:p>
        </p:txBody>
      </p:sp>
      <p:sp>
        <p:nvSpPr>
          <p:cNvPr id="3" name="Metin kutusu 2"/>
          <p:cNvSpPr txBox="1"/>
          <p:nvPr/>
        </p:nvSpPr>
        <p:spPr>
          <a:xfrm>
            <a:off x="2250098" y="1898986"/>
            <a:ext cx="15229742" cy="1015663"/>
          </a:xfrm>
          <a:prstGeom prst="rect">
            <a:avLst/>
          </a:prstGeom>
          <a:noFill/>
        </p:spPr>
        <p:txBody>
          <a:bodyPr wrap="square" rtlCol="0" anchor="ctr">
            <a:spAutoFit/>
          </a:bodyPr>
          <a:lstStyle/>
          <a:p>
            <a:pPr algn="ctr"/>
            <a:r>
              <a:rPr lang="tr-TR" sz="6000" b="1" dirty="0">
                <a:solidFill>
                  <a:srgbClr val="FF0000"/>
                </a:solidFill>
                <a:latin typeface="Arial" pitchFamily="34" charset="0"/>
                <a:cs typeface="Arial" pitchFamily="34" charset="0"/>
              </a:rPr>
              <a:t>Kadastro teknik hizmetleri ücret tarifesi</a:t>
            </a:r>
          </a:p>
        </p:txBody>
      </p:sp>
      <p:pic>
        <p:nvPicPr>
          <p:cNvPr id="5122" name="Picture 2" descr="C:\Users\tk22969\Desktop\Adsız.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0446" y="3253155"/>
            <a:ext cx="14349046" cy="8759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38899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8" descr="layoutt2.jpg">
            <a:extLst>
              <a:ext uri="{FF2B5EF4-FFF2-40B4-BE49-F238E27FC236}">
                <a16:creationId xmlns:a16="http://schemas.microsoft.com/office/drawing/2014/main" id="{F78CFBFD-CDC5-7C46-8D65-A4AA7002732E}"/>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003300"/>
            <a:ext cx="24384000" cy="137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10" descr="Tapu-ve-kadastro-mudurlugu-01.jpg">
            <a:extLst>
              <a:ext uri="{FF2B5EF4-FFF2-40B4-BE49-F238E27FC236}">
                <a16:creationId xmlns:a16="http://schemas.microsoft.com/office/drawing/2014/main" id="{8CBEB1BF-6B87-4443-806D-6E11A7BD5DDF}"/>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029613" y="10550525"/>
            <a:ext cx="263525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9">
            <a:extLst>
              <a:ext uri="{FF2B5EF4-FFF2-40B4-BE49-F238E27FC236}">
                <a16:creationId xmlns:a16="http://schemas.microsoft.com/office/drawing/2014/main" id="{FE294F97-BBCB-634D-958E-6A2A24F56BEF}"/>
              </a:ext>
            </a:extLst>
          </p:cNvPr>
          <p:cNvSpPr>
            <a:spLocks noGrp="1"/>
          </p:cNvSpPr>
          <p:nvPr>
            <p:ph type="title"/>
          </p:nvPr>
        </p:nvSpPr>
        <p:spPr>
          <a:xfrm>
            <a:off x="1809750" y="457200"/>
            <a:ext cx="20192999" cy="1123950"/>
          </a:xfrm>
        </p:spPr>
        <p:txBody>
          <a:bodyPr/>
          <a:lstStyle/>
          <a:p>
            <a:pPr eaLnBrk="1" hangingPunct="1">
              <a:defRPr/>
            </a:pPr>
            <a:r>
              <a:rPr lang="tr-TR" altLang="en-US" sz="7200" b="1" dirty="0">
                <a:solidFill>
                  <a:srgbClr val="FF0000"/>
                </a:solidFill>
              </a:rPr>
              <a:t> </a:t>
            </a:r>
            <a:r>
              <a:rPr lang="tr-TR" altLang="en-US" sz="7200" b="1" dirty="0">
                <a:latin typeface="+mn-lt"/>
                <a:cs typeface="Arial" pitchFamily="34" charset="0"/>
              </a:rPr>
              <a:t>Teknik Çalışma Biriminde </a:t>
            </a:r>
            <a:r>
              <a:rPr lang="tr-TR" sz="7200" b="1" dirty="0">
                <a:latin typeface="+mn-lt"/>
                <a:cs typeface="Arial" pitchFamily="34" charset="0"/>
              </a:rPr>
              <a:t>Asılacak </a:t>
            </a:r>
            <a:r>
              <a:rPr lang="tr-TR" sz="7200" b="1" dirty="0">
                <a:latin typeface="+mn-lt"/>
              </a:rPr>
              <a:t>L</a:t>
            </a:r>
            <a:r>
              <a:rPr lang="tr-TR" altLang="en-US" sz="7200" b="1" dirty="0">
                <a:latin typeface="+mn-lt"/>
              </a:rPr>
              <a:t>evhalar </a:t>
            </a:r>
            <a:endParaRPr lang="en-US" altLang="en-US" sz="7200" b="1" dirty="0">
              <a:latin typeface="+mn-lt"/>
            </a:endParaRPr>
          </a:p>
        </p:txBody>
      </p:sp>
      <p:sp>
        <p:nvSpPr>
          <p:cNvPr id="2" name="Dikdörtgen 1"/>
          <p:cNvSpPr/>
          <p:nvPr/>
        </p:nvSpPr>
        <p:spPr>
          <a:xfrm>
            <a:off x="1066800" y="2914650"/>
            <a:ext cx="17522883" cy="2215991"/>
          </a:xfrm>
          <a:prstGeom prst="rect">
            <a:avLst/>
          </a:prstGeom>
        </p:spPr>
        <p:txBody>
          <a:bodyPr wrap="square">
            <a:spAutoFit/>
          </a:bodyPr>
          <a:lstStyle/>
          <a:p>
            <a:pPr algn="just">
              <a:defRPr/>
            </a:pPr>
            <a:endParaRPr lang="tr-TR" sz="6600" dirty="0">
              <a:latin typeface="Arial" pitchFamily="34" charset="0"/>
              <a:cs typeface="Arial" pitchFamily="34" charset="0"/>
            </a:endParaRPr>
          </a:p>
          <a:p>
            <a:pPr algn="just">
              <a:defRPr/>
            </a:pPr>
            <a:r>
              <a:rPr lang="tr-TR" sz="7200" dirty="0">
                <a:latin typeface="Arial" pitchFamily="34" charset="0"/>
              </a:rPr>
              <a:t> </a:t>
            </a:r>
            <a:endParaRPr lang="tr-TR" sz="6600" b="1" dirty="0">
              <a:solidFill>
                <a:srgbClr val="1F497D"/>
              </a:solidFill>
              <a:latin typeface="Arial" pitchFamily="34" charset="0"/>
              <a:cs typeface="Arial" pitchFamily="34" charset="0"/>
            </a:endParaRPr>
          </a:p>
        </p:txBody>
      </p:sp>
      <p:sp>
        <p:nvSpPr>
          <p:cNvPr id="6" name="Altbilgi Yer Tutucusu 5"/>
          <p:cNvSpPr>
            <a:spLocks noGrp="1"/>
          </p:cNvSpPr>
          <p:nvPr>
            <p:ph type="ftr" sz="quarter" idx="11"/>
          </p:nvPr>
        </p:nvSpPr>
        <p:spPr/>
        <p:txBody>
          <a:bodyPr/>
          <a:lstStyle/>
          <a:p>
            <a:pPr>
              <a:defRPr/>
            </a:pPr>
            <a:r>
              <a:rPr lang="tr-TR" dirty="0"/>
              <a:t>Ankara- 2024</a:t>
            </a:r>
            <a:endParaRPr lang="en-US" dirty="0"/>
          </a:p>
        </p:txBody>
      </p:sp>
      <p:sp>
        <p:nvSpPr>
          <p:cNvPr id="7" name="Veri Yer Tutucusu 6"/>
          <p:cNvSpPr>
            <a:spLocks noGrp="1"/>
          </p:cNvSpPr>
          <p:nvPr>
            <p:ph type="dt" sz="half" idx="10"/>
          </p:nvPr>
        </p:nvSpPr>
        <p:spPr/>
        <p:txBody>
          <a:bodyPr/>
          <a:lstStyle/>
          <a:p>
            <a:pPr>
              <a:defRPr/>
            </a:pPr>
            <a:r>
              <a:rPr lang="tr-TR" altLang="en-US"/>
              <a:t>Kadastro Dairesi Başkanlığı Denetim Birimi</a:t>
            </a:r>
            <a:endParaRPr lang="en-US" altLang="en-US"/>
          </a:p>
        </p:txBody>
      </p:sp>
      <p:sp>
        <p:nvSpPr>
          <p:cNvPr id="3" name="Metin kutusu 2"/>
          <p:cNvSpPr txBox="1"/>
          <p:nvPr/>
        </p:nvSpPr>
        <p:spPr>
          <a:xfrm>
            <a:off x="4079631" y="1898987"/>
            <a:ext cx="11974757" cy="1015663"/>
          </a:xfrm>
          <a:prstGeom prst="rect">
            <a:avLst/>
          </a:prstGeom>
          <a:noFill/>
        </p:spPr>
        <p:txBody>
          <a:bodyPr wrap="square" rtlCol="0" anchor="ctr">
            <a:spAutoFit/>
          </a:bodyPr>
          <a:lstStyle/>
          <a:p>
            <a:pPr algn="ctr">
              <a:buFontTx/>
              <a:buChar char="•"/>
            </a:pPr>
            <a:r>
              <a:rPr lang="tr-TR" sz="6000" b="1" dirty="0">
                <a:solidFill>
                  <a:srgbClr val="FF0000"/>
                </a:solidFill>
                <a:latin typeface="Arial" pitchFamily="34" charset="0"/>
                <a:cs typeface="Arial" pitchFamily="34" charset="0"/>
              </a:rPr>
              <a:t>Personel listesi  </a:t>
            </a:r>
          </a:p>
        </p:txBody>
      </p:sp>
      <p:pic>
        <p:nvPicPr>
          <p:cNvPr id="6146" name="Picture 2" descr="https://ckys.saglik.gov.tr/ckysyardimURL/CKYS_HTML/CKYS_HTML_SB/HTML_GRAPHICS/IKYS/Personel_Sube/personel_sube_sb_html-2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5153" y="3268172"/>
            <a:ext cx="15054048" cy="8812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33893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8" descr="layoutt2.jpg">
            <a:extLst>
              <a:ext uri="{FF2B5EF4-FFF2-40B4-BE49-F238E27FC236}">
                <a16:creationId xmlns:a16="http://schemas.microsoft.com/office/drawing/2014/main" id="{F78CFBFD-CDC5-7C46-8D65-A4AA7002732E}"/>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75" y="0"/>
            <a:ext cx="24384000" cy="137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10" descr="Tapu-ve-kadastro-mudurlugu-01.jpg">
            <a:extLst>
              <a:ext uri="{FF2B5EF4-FFF2-40B4-BE49-F238E27FC236}">
                <a16:creationId xmlns:a16="http://schemas.microsoft.com/office/drawing/2014/main" id="{8CBEB1BF-6B87-4443-806D-6E11A7BD5DDF}"/>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029613" y="10550525"/>
            <a:ext cx="263525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9">
            <a:extLst>
              <a:ext uri="{FF2B5EF4-FFF2-40B4-BE49-F238E27FC236}">
                <a16:creationId xmlns:a16="http://schemas.microsoft.com/office/drawing/2014/main" id="{FE294F97-BBCB-634D-958E-6A2A24F56BEF}"/>
              </a:ext>
            </a:extLst>
          </p:cNvPr>
          <p:cNvSpPr>
            <a:spLocks noGrp="1"/>
          </p:cNvSpPr>
          <p:nvPr>
            <p:ph type="title"/>
          </p:nvPr>
        </p:nvSpPr>
        <p:spPr>
          <a:xfrm>
            <a:off x="4686299" y="838200"/>
            <a:ext cx="13903385" cy="2055502"/>
          </a:xfrm>
        </p:spPr>
        <p:txBody>
          <a:bodyPr/>
          <a:lstStyle/>
          <a:p>
            <a:pPr eaLnBrk="1" hangingPunct="1">
              <a:defRPr/>
            </a:pPr>
            <a:r>
              <a:rPr lang="tr-TR" altLang="en-US" sz="7500" b="1" dirty="0">
                <a:solidFill>
                  <a:schemeClr val="accent2"/>
                </a:solidFill>
              </a:rPr>
              <a:t>SUNUM PLANI</a:t>
            </a:r>
            <a:endParaRPr lang="en-US" altLang="en-US" sz="7500" dirty="0">
              <a:solidFill>
                <a:schemeClr val="accent2"/>
              </a:solidFill>
            </a:endParaRPr>
          </a:p>
        </p:txBody>
      </p:sp>
      <p:sp>
        <p:nvSpPr>
          <p:cNvPr id="2" name="Dikdörtgen 1"/>
          <p:cNvSpPr/>
          <p:nvPr/>
        </p:nvSpPr>
        <p:spPr>
          <a:xfrm>
            <a:off x="1581625" y="3503236"/>
            <a:ext cx="15959925" cy="7201972"/>
          </a:xfrm>
          <a:prstGeom prst="rect">
            <a:avLst/>
          </a:prstGeom>
        </p:spPr>
        <p:txBody>
          <a:bodyPr wrap="square">
            <a:spAutoFit/>
          </a:bodyPr>
          <a:lstStyle/>
          <a:p>
            <a:pPr algn="just"/>
            <a:r>
              <a:rPr lang="tr-TR" sz="6600" b="1" dirty="0">
                <a:solidFill>
                  <a:srgbClr val="1F497D"/>
                </a:solidFill>
                <a:latin typeface="Arial" pitchFamily="34" charset="0"/>
                <a:cs typeface="Arial" pitchFamily="34" charset="0"/>
              </a:rPr>
              <a:t>A- İDARİ YÖNDEN DENETİM</a:t>
            </a:r>
          </a:p>
          <a:p>
            <a:pPr algn="just"/>
            <a:endParaRPr lang="tr-TR" sz="6600" b="1" dirty="0">
              <a:solidFill>
                <a:srgbClr val="1F497D"/>
              </a:solidFill>
              <a:latin typeface="Arial" pitchFamily="34" charset="0"/>
              <a:cs typeface="Arial" pitchFamily="34" charset="0"/>
            </a:endParaRPr>
          </a:p>
          <a:p>
            <a:pPr algn="just"/>
            <a:endParaRPr lang="tr-TR" sz="6600" b="1" dirty="0">
              <a:solidFill>
                <a:srgbClr val="1F497D"/>
              </a:solidFill>
              <a:latin typeface="Arial" pitchFamily="34" charset="0"/>
              <a:cs typeface="Arial" pitchFamily="34" charset="0"/>
            </a:endParaRPr>
          </a:p>
          <a:p>
            <a:pPr algn="just"/>
            <a:endParaRPr lang="tr-TR" sz="6600" b="1" dirty="0">
              <a:solidFill>
                <a:srgbClr val="1F497D"/>
              </a:solidFill>
              <a:latin typeface="Arial" pitchFamily="34" charset="0"/>
              <a:cs typeface="Arial" pitchFamily="34" charset="0"/>
            </a:endParaRPr>
          </a:p>
          <a:p>
            <a:pPr algn="just"/>
            <a:r>
              <a:rPr lang="tr-TR" sz="6600" b="1" dirty="0">
                <a:solidFill>
                  <a:srgbClr val="1F497D"/>
                </a:solidFill>
                <a:latin typeface="Arial" pitchFamily="34" charset="0"/>
                <a:cs typeface="Arial" pitchFamily="34" charset="0"/>
              </a:rPr>
              <a:t>B- MEVZUAT YÖNÜNDEN DENETİM</a:t>
            </a:r>
          </a:p>
          <a:p>
            <a:pPr algn="just"/>
            <a:endParaRPr lang="tr-TR" sz="6600" b="1" dirty="0">
              <a:solidFill>
                <a:srgbClr val="1F497D"/>
              </a:solidFill>
              <a:latin typeface="Arial" pitchFamily="34" charset="0"/>
              <a:cs typeface="Arial" pitchFamily="34" charset="0"/>
            </a:endParaRPr>
          </a:p>
          <a:p>
            <a:pPr algn="just"/>
            <a:endParaRPr lang="tr-TR" sz="6600" b="1" dirty="0">
              <a:solidFill>
                <a:srgbClr val="1F497D"/>
              </a:solidFill>
              <a:latin typeface="Arial" pitchFamily="34" charset="0"/>
              <a:cs typeface="Arial" pitchFamily="34" charset="0"/>
            </a:endParaRPr>
          </a:p>
        </p:txBody>
      </p:sp>
      <p:sp>
        <p:nvSpPr>
          <p:cNvPr id="5" name="Altbilgi Yer Tutucusu 4"/>
          <p:cNvSpPr>
            <a:spLocks noGrp="1"/>
          </p:cNvSpPr>
          <p:nvPr>
            <p:ph type="ftr" sz="quarter" idx="11"/>
          </p:nvPr>
        </p:nvSpPr>
        <p:spPr/>
        <p:txBody>
          <a:bodyPr/>
          <a:lstStyle/>
          <a:p>
            <a:pPr>
              <a:defRPr/>
            </a:pPr>
            <a:r>
              <a:rPr lang="tr-TR" dirty="0"/>
              <a:t>Ankara- 2024</a:t>
            </a:r>
            <a:endParaRPr lang="en-US" dirty="0"/>
          </a:p>
          <a:p>
            <a:pPr>
              <a:defRPr/>
            </a:pPr>
            <a:r>
              <a:rPr lang="en-US" dirty="0"/>
              <a:t> </a:t>
            </a:r>
          </a:p>
        </p:txBody>
      </p:sp>
      <p:sp>
        <p:nvSpPr>
          <p:cNvPr id="6" name="Veri Yer Tutucusu 5"/>
          <p:cNvSpPr>
            <a:spLocks noGrp="1"/>
          </p:cNvSpPr>
          <p:nvPr>
            <p:ph type="dt" sz="half" idx="10"/>
          </p:nvPr>
        </p:nvSpPr>
        <p:spPr/>
        <p:txBody>
          <a:bodyPr/>
          <a:lstStyle/>
          <a:p>
            <a:pPr>
              <a:defRPr/>
            </a:pPr>
            <a:r>
              <a:rPr lang="tr-TR" altLang="en-US"/>
              <a:t>Kadastro Dairesi Başkanlığı Denetim Birimi</a:t>
            </a:r>
            <a:endParaRPr lang="en-US" altLang="en-US"/>
          </a:p>
        </p:txBody>
      </p:sp>
    </p:spTree>
    <p:extLst>
      <p:ext uri="{BB962C8B-B14F-4D97-AF65-F5344CB8AC3E}">
        <p14:creationId xmlns:p14="http://schemas.microsoft.com/office/powerpoint/2010/main" val="17782370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8" descr="layoutt2.jpg">
            <a:extLst>
              <a:ext uri="{FF2B5EF4-FFF2-40B4-BE49-F238E27FC236}">
                <a16:creationId xmlns:a16="http://schemas.microsoft.com/office/drawing/2014/main" id="{F78CFBFD-CDC5-7C46-8D65-A4AA7002732E}"/>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75" y="-144463"/>
            <a:ext cx="24384000" cy="137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10" descr="Tapu-ve-kadastro-mudurlugu-01.jpg">
            <a:extLst>
              <a:ext uri="{FF2B5EF4-FFF2-40B4-BE49-F238E27FC236}">
                <a16:creationId xmlns:a16="http://schemas.microsoft.com/office/drawing/2014/main" id="{8CBEB1BF-6B87-4443-806D-6E11A7BD5DDF}"/>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029613" y="10550525"/>
            <a:ext cx="263525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9">
            <a:extLst>
              <a:ext uri="{FF2B5EF4-FFF2-40B4-BE49-F238E27FC236}">
                <a16:creationId xmlns:a16="http://schemas.microsoft.com/office/drawing/2014/main" id="{FE294F97-BBCB-634D-958E-6A2A24F56BEF}"/>
              </a:ext>
            </a:extLst>
          </p:cNvPr>
          <p:cNvSpPr>
            <a:spLocks noGrp="1"/>
          </p:cNvSpPr>
          <p:nvPr>
            <p:ph type="title"/>
          </p:nvPr>
        </p:nvSpPr>
        <p:spPr>
          <a:xfrm>
            <a:off x="1809750" y="457200"/>
            <a:ext cx="20192999" cy="1123950"/>
          </a:xfrm>
        </p:spPr>
        <p:txBody>
          <a:bodyPr/>
          <a:lstStyle/>
          <a:p>
            <a:pPr eaLnBrk="1" hangingPunct="1">
              <a:defRPr/>
            </a:pPr>
            <a:r>
              <a:rPr lang="tr-TR" altLang="en-US" sz="7200" b="1" dirty="0">
                <a:solidFill>
                  <a:srgbClr val="FF0000"/>
                </a:solidFill>
              </a:rPr>
              <a:t> </a:t>
            </a:r>
            <a:r>
              <a:rPr lang="tr-TR" altLang="en-US" sz="7200" b="1" dirty="0">
                <a:latin typeface="+mn-lt"/>
                <a:cs typeface="Arial" pitchFamily="34" charset="0"/>
              </a:rPr>
              <a:t>Teknik Çalışma Biriminde </a:t>
            </a:r>
            <a:r>
              <a:rPr lang="tr-TR" sz="7200" b="1" dirty="0">
                <a:latin typeface="+mn-lt"/>
                <a:cs typeface="Arial" pitchFamily="34" charset="0"/>
              </a:rPr>
              <a:t>Asılacak </a:t>
            </a:r>
            <a:r>
              <a:rPr lang="tr-TR" sz="7200" b="1" dirty="0">
                <a:latin typeface="+mn-lt"/>
              </a:rPr>
              <a:t>L</a:t>
            </a:r>
            <a:r>
              <a:rPr lang="tr-TR" altLang="en-US" sz="7200" b="1" dirty="0">
                <a:latin typeface="+mn-lt"/>
              </a:rPr>
              <a:t>evhalar </a:t>
            </a:r>
            <a:endParaRPr lang="en-US" altLang="en-US" sz="7200" b="1" dirty="0">
              <a:latin typeface="+mn-lt"/>
            </a:endParaRPr>
          </a:p>
        </p:txBody>
      </p:sp>
      <p:sp>
        <p:nvSpPr>
          <p:cNvPr id="2" name="Dikdörtgen 1"/>
          <p:cNvSpPr/>
          <p:nvPr/>
        </p:nvSpPr>
        <p:spPr>
          <a:xfrm>
            <a:off x="1066800" y="2914650"/>
            <a:ext cx="17522883" cy="2215991"/>
          </a:xfrm>
          <a:prstGeom prst="rect">
            <a:avLst/>
          </a:prstGeom>
        </p:spPr>
        <p:txBody>
          <a:bodyPr wrap="square">
            <a:spAutoFit/>
          </a:bodyPr>
          <a:lstStyle/>
          <a:p>
            <a:pPr algn="just">
              <a:defRPr/>
            </a:pPr>
            <a:endParaRPr lang="tr-TR" sz="6600" dirty="0">
              <a:latin typeface="Arial" pitchFamily="34" charset="0"/>
              <a:cs typeface="Arial" pitchFamily="34" charset="0"/>
            </a:endParaRPr>
          </a:p>
          <a:p>
            <a:pPr algn="just">
              <a:defRPr/>
            </a:pPr>
            <a:r>
              <a:rPr lang="tr-TR" sz="7200" dirty="0">
                <a:latin typeface="Arial" pitchFamily="34" charset="0"/>
              </a:rPr>
              <a:t> </a:t>
            </a:r>
            <a:endParaRPr lang="tr-TR" sz="6600" b="1" dirty="0">
              <a:solidFill>
                <a:srgbClr val="1F497D"/>
              </a:solidFill>
              <a:latin typeface="Arial" pitchFamily="34" charset="0"/>
              <a:cs typeface="Arial" pitchFamily="34" charset="0"/>
            </a:endParaRPr>
          </a:p>
        </p:txBody>
      </p:sp>
      <p:sp>
        <p:nvSpPr>
          <p:cNvPr id="6" name="Altbilgi Yer Tutucusu 5"/>
          <p:cNvSpPr>
            <a:spLocks noGrp="1"/>
          </p:cNvSpPr>
          <p:nvPr>
            <p:ph type="ftr" sz="quarter" idx="11"/>
          </p:nvPr>
        </p:nvSpPr>
        <p:spPr/>
        <p:txBody>
          <a:bodyPr/>
          <a:lstStyle/>
          <a:p>
            <a:pPr>
              <a:defRPr/>
            </a:pPr>
            <a:r>
              <a:rPr lang="tr-TR" dirty="0"/>
              <a:t>Ankara- 2024</a:t>
            </a:r>
            <a:endParaRPr lang="en-US" dirty="0"/>
          </a:p>
          <a:p>
            <a:pPr>
              <a:defRPr/>
            </a:pPr>
            <a:r>
              <a:rPr lang="en-US" dirty="0"/>
              <a:t> </a:t>
            </a:r>
          </a:p>
        </p:txBody>
      </p:sp>
      <p:sp>
        <p:nvSpPr>
          <p:cNvPr id="7" name="Veri Yer Tutucusu 6"/>
          <p:cNvSpPr>
            <a:spLocks noGrp="1"/>
          </p:cNvSpPr>
          <p:nvPr>
            <p:ph type="dt" sz="half" idx="10"/>
          </p:nvPr>
        </p:nvSpPr>
        <p:spPr/>
        <p:txBody>
          <a:bodyPr/>
          <a:lstStyle/>
          <a:p>
            <a:pPr>
              <a:defRPr/>
            </a:pPr>
            <a:r>
              <a:rPr lang="tr-TR" altLang="en-US"/>
              <a:t>Kadastro Dairesi Başkanlığı Denetim Birimi</a:t>
            </a:r>
            <a:endParaRPr lang="en-US" altLang="en-US"/>
          </a:p>
        </p:txBody>
      </p:sp>
      <p:sp>
        <p:nvSpPr>
          <p:cNvPr id="3" name="Metin kutusu 2"/>
          <p:cNvSpPr txBox="1"/>
          <p:nvPr/>
        </p:nvSpPr>
        <p:spPr>
          <a:xfrm>
            <a:off x="1457324" y="2058618"/>
            <a:ext cx="16566907" cy="1015663"/>
          </a:xfrm>
          <a:prstGeom prst="rect">
            <a:avLst/>
          </a:prstGeom>
          <a:noFill/>
        </p:spPr>
        <p:txBody>
          <a:bodyPr wrap="square" rtlCol="0" anchor="ctr">
            <a:spAutoFit/>
          </a:bodyPr>
          <a:lstStyle/>
          <a:p>
            <a:pPr algn="ctr">
              <a:buFontTx/>
              <a:buChar char="•"/>
            </a:pPr>
            <a:r>
              <a:rPr lang="tr-TR" sz="6000" b="1" dirty="0">
                <a:solidFill>
                  <a:srgbClr val="FF0000"/>
                </a:solidFill>
                <a:latin typeface="Arial" pitchFamily="34" charset="0"/>
                <a:cs typeface="Arial" pitchFamily="34" charset="0"/>
              </a:rPr>
              <a:t>Vergi levhası</a:t>
            </a:r>
            <a:endParaRPr lang="tr-TR" dirty="0"/>
          </a:p>
        </p:txBody>
      </p:sp>
      <p:sp>
        <p:nvSpPr>
          <p:cNvPr id="8" name="AutoShape 2" descr="Vergi Levhası"/>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7171" name="Picture 3" descr="C:\Users\tk22969\Desktop\Adsız.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66491" y="3564474"/>
            <a:ext cx="13557739" cy="9109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80192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8" descr="layoutt2.jpg">
            <a:extLst>
              <a:ext uri="{FF2B5EF4-FFF2-40B4-BE49-F238E27FC236}">
                <a16:creationId xmlns:a16="http://schemas.microsoft.com/office/drawing/2014/main" id="{F78CFBFD-CDC5-7C46-8D65-A4AA7002732E}"/>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75" y="-350474"/>
            <a:ext cx="24384000" cy="137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10" descr="Tapu-ve-kadastro-mudurlugu-01.jpg">
            <a:extLst>
              <a:ext uri="{FF2B5EF4-FFF2-40B4-BE49-F238E27FC236}">
                <a16:creationId xmlns:a16="http://schemas.microsoft.com/office/drawing/2014/main" id="{8CBEB1BF-6B87-4443-806D-6E11A7BD5DDF}"/>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029613" y="10550525"/>
            <a:ext cx="263525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9">
            <a:extLst>
              <a:ext uri="{FF2B5EF4-FFF2-40B4-BE49-F238E27FC236}">
                <a16:creationId xmlns:a16="http://schemas.microsoft.com/office/drawing/2014/main" id="{FE294F97-BBCB-634D-958E-6A2A24F56BEF}"/>
              </a:ext>
            </a:extLst>
          </p:cNvPr>
          <p:cNvSpPr>
            <a:spLocks noGrp="1"/>
          </p:cNvSpPr>
          <p:nvPr>
            <p:ph type="title"/>
          </p:nvPr>
        </p:nvSpPr>
        <p:spPr>
          <a:xfrm>
            <a:off x="1809750" y="457200"/>
            <a:ext cx="20192999" cy="1123950"/>
          </a:xfrm>
        </p:spPr>
        <p:txBody>
          <a:bodyPr/>
          <a:lstStyle/>
          <a:p>
            <a:pPr eaLnBrk="1" hangingPunct="1">
              <a:defRPr/>
            </a:pPr>
            <a:r>
              <a:rPr lang="tr-TR" altLang="en-US" sz="7200" b="1" dirty="0">
                <a:solidFill>
                  <a:srgbClr val="FF0000"/>
                </a:solidFill>
              </a:rPr>
              <a:t> </a:t>
            </a:r>
            <a:r>
              <a:rPr lang="tr-TR" altLang="en-US" sz="7200" b="1" dirty="0">
                <a:latin typeface="+mn-lt"/>
                <a:cs typeface="Arial" pitchFamily="34" charset="0"/>
              </a:rPr>
              <a:t>Teknik Çalışma Biriminde </a:t>
            </a:r>
            <a:r>
              <a:rPr lang="tr-TR" sz="7200" b="1" dirty="0">
                <a:latin typeface="+mn-lt"/>
                <a:cs typeface="Arial" pitchFamily="34" charset="0"/>
              </a:rPr>
              <a:t>Asılacak </a:t>
            </a:r>
            <a:r>
              <a:rPr lang="tr-TR" sz="7200" b="1" dirty="0">
                <a:latin typeface="+mn-lt"/>
              </a:rPr>
              <a:t>L</a:t>
            </a:r>
            <a:r>
              <a:rPr lang="tr-TR" altLang="en-US" sz="7200" b="1" dirty="0">
                <a:latin typeface="+mn-lt"/>
              </a:rPr>
              <a:t>evhalar </a:t>
            </a:r>
            <a:endParaRPr lang="en-US" altLang="en-US" sz="7200" b="1" dirty="0">
              <a:latin typeface="+mn-lt"/>
            </a:endParaRPr>
          </a:p>
        </p:txBody>
      </p:sp>
      <p:sp>
        <p:nvSpPr>
          <p:cNvPr id="2" name="Dikdörtgen 1"/>
          <p:cNvSpPr/>
          <p:nvPr/>
        </p:nvSpPr>
        <p:spPr>
          <a:xfrm>
            <a:off x="1066800" y="2914650"/>
            <a:ext cx="17522883" cy="2215991"/>
          </a:xfrm>
          <a:prstGeom prst="rect">
            <a:avLst/>
          </a:prstGeom>
        </p:spPr>
        <p:txBody>
          <a:bodyPr wrap="square">
            <a:spAutoFit/>
          </a:bodyPr>
          <a:lstStyle/>
          <a:p>
            <a:pPr algn="just">
              <a:defRPr/>
            </a:pPr>
            <a:endParaRPr lang="tr-TR" sz="6600" dirty="0">
              <a:latin typeface="Arial" pitchFamily="34" charset="0"/>
              <a:cs typeface="Arial" pitchFamily="34" charset="0"/>
            </a:endParaRPr>
          </a:p>
          <a:p>
            <a:pPr algn="just">
              <a:defRPr/>
            </a:pPr>
            <a:r>
              <a:rPr lang="tr-TR" sz="7200" dirty="0">
                <a:latin typeface="Arial" pitchFamily="34" charset="0"/>
              </a:rPr>
              <a:t> </a:t>
            </a:r>
            <a:endParaRPr lang="tr-TR" sz="6600" b="1" dirty="0">
              <a:solidFill>
                <a:srgbClr val="1F497D"/>
              </a:solidFill>
              <a:latin typeface="Arial" pitchFamily="34" charset="0"/>
              <a:cs typeface="Arial" pitchFamily="34" charset="0"/>
            </a:endParaRPr>
          </a:p>
        </p:txBody>
      </p:sp>
      <p:sp>
        <p:nvSpPr>
          <p:cNvPr id="6" name="Altbilgi Yer Tutucusu 5"/>
          <p:cNvSpPr>
            <a:spLocks noGrp="1"/>
          </p:cNvSpPr>
          <p:nvPr>
            <p:ph type="ftr" sz="quarter" idx="11"/>
          </p:nvPr>
        </p:nvSpPr>
        <p:spPr/>
        <p:txBody>
          <a:bodyPr/>
          <a:lstStyle/>
          <a:p>
            <a:pPr>
              <a:defRPr/>
            </a:pPr>
            <a:r>
              <a:rPr lang="tr-TR" dirty="0"/>
              <a:t>Ankara- 2024</a:t>
            </a:r>
            <a:endParaRPr lang="en-US" dirty="0"/>
          </a:p>
        </p:txBody>
      </p:sp>
      <p:sp>
        <p:nvSpPr>
          <p:cNvPr id="7" name="Veri Yer Tutucusu 6"/>
          <p:cNvSpPr>
            <a:spLocks noGrp="1"/>
          </p:cNvSpPr>
          <p:nvPr>
            <p:ph type="dt" sz="half" idx="10"/>
          </p:nvPr>
        </p:nvSpPr>
        <p:spPr/>
        <p:txBody>
          <a:bodyPr/>
          <a:lstStyle/>
          <a:p>
            <a:pPr>
              <a:defRPr/>
            </a:pPr>
            <a:r>
              <a:rPr lang="tr-TR" altLang="en-US"/>
              <a:t>Kadastro Dairesi Başkanlığı Denetim Birimi</a:t>
            </a:r>
            <a:endParaRPr lang="en-US" altLang="en-US"/>
          </a:p>
        </p:txBody>
      </p:sp>
      <p:sp>
        <p:nvSpPr>
          <p:cNvPr id="3" name="Metin kutusu 2"/>
          <p:cNvSpPr txBox="1"/>
          <p:nvPr/>
        </p:nvSpPr>
        <p:spPr>
          <a:xfrm>
            <a:off x="5188438" y="1935375"/>
            <a:ext cx="11358686" cy="1015663"/>
          </a:xfrm>
          <a:prstGeom prst="rect">
            <a:avLst/>
          </a:prstGeom>
          <a:noFill/>
        </p:spPr>
        <p:txBody>
          <a:bodyPr wrap="square" rtlCol="0" anchor="ctr">
            <a:spAutoFit/>
          </a:bodyPr>
          <a:lstStyle/>
          <a:p>
            <a:pPr algn="ctr"/>
            <a:r>
              <a:rPr lang="tr-TR" sz="6000" b="1" dirty="0">
                <a:solidFill>
                  <a:srgbClr val="FF0000"/>
                </a:solidFill>
                <a:latin typeface="Arial" pitchFamily="34" charset="0"/>
                <a:cs typeface="Arial" pitchFamily="34" charset="0"/>
              </a:rPr>
              <a:t>İşyeri ruhsatı </a:t>
            </a:r>
            <a:endParaRPr lang="tr-TR" dirty="0">
              <a:solidFill>
                <a:srgbClr val="FF0000"/>
              </a:solidFill>
            </a:endParaRPr>
          </a:p>
        </p:txBody>
      </p:sp>
      <p:pic>
        <p:nvPicPr>
          <p:cNvPr id="8194" name="Picture 2" descr="C:\Users\tk22969\Desktop\Adsız.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85139" y="2914650"/>
            <a:ext cx="13047784" cy="9394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10521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8" descr="layoutt2.jpg">
            <a:extLst>
              <a:ext uri="{FF2B5EF4-FFF2-40B4-BE49-F238E27FC236}">
                <a16:creationId xmlns:a16="http://schemas.microsoft.com/office/drawing/2014/main" id="{F78CFBFD-CDC5-7C46-8D65-A4AA7002732E}"/>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75" y="0"/>
            <a:ext cx="24384000" cy="137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10" descr="Tapu-ve-kadastro-mudurlugu-01.jpg">
            <a:extLst>
              <a:ext uri="{FF2B5EF4-FFF2-40B4-BE49-F238E27FC236}">
                <a16:creationId xmlns:a16="http://schemas.microsoft.com/office/drawing/2014/main" id="{8CBEB1BF-6B87-4443-806D-6E11A7BD5DDF}"/>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029613" y="10550525"/>
            <a:ext cx="263525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ikdörtgen 1"/>
          <p:cNvSpPr/>
          <p:nvPr/>
        </p:nvSpPr>
        <p:spPr>
          <a:xfrm>
            <a:off x="933450" y="2703850"/>
            <a:ext cx="18802350" cy="10064294"/>
          </a:xfrm>
          <a:prstGeom prst="rect">
            <a:avLst/>
          </a:prstGeom>
        </p:spPr>
        <p:txBody>
          <a:bodyPr wrap="square">
            <a:spAutoFit/>
          </a:bodyPr>
          <a:lstStyle/>
          <a:p>
            <a:pPr algn="just">
              <a:defRPr/>
            </a:pPr>
            <a:r>
              <a:rPr lang="tr-TR" sz="7200" dirty="0">
                <a:solidFill>
                  <a:srgbClr val="FF0000"/>
                </a:solidFill>
                <a:latin typeface="Arial" pitchFamily="34" charset="0"/>
                <a:cs typeface="Arial" pitchFamily="34" charset="0"/>
              </a:rPr>
              <a:t> </a:t>
            </a:r>
            <a:r>
              <a:rPr lang="tr-TR" sz="7200" dirty="0">
                <a:latin typeface="Arial" pitchFamily="34" charset="0"/>
                <a:cs typeface="Arial" pitchFamily="34" charset="0"/>
              </a:rPr>
              <a:t> </a:t>
            </a:r>
            <a:r>
              <a:rPr lang="tr-TR" sz="7200" dirty="0">
                <a:solidFill>
                  <a:srgbClr val="FF0000"/>
                </a:solidFill>
                <a:latin typeface="Arial" pitchFamily="34" charset="0"/>
                <a:cs typeface="Arial" pitchFamily="34" charset="0"/>
              </a:rPr>
              <a:t>Gelen</a:t>
            </a:r>
            <a:r>
              <a:rPr lang="tr-TR" sz="7200" dirty="0">
                <a:latin typeface="Arial" pitchFamily="34" charset="0"/>
                <a:cs typeface="Arial" pitchFamily="34" charset="0"/>
              </a:rPr>
              <a:t> ve </a:t>
            </a:r>
            <a:r>
              <a:rPr lang="tr-TR" sz="7200" dirty="0">
                <a:solidFill>
                  <a:srgbClr val="FF0000"/>
                </a:solidFill>
                <a:latin typeface="Arial" pitchFamily="34" charset="0"/>
                <a:cs typeface="Arial" pitchFamily="34" charset="0"/>
              </a:rPr>
              <a:t>giden</a:t>
            </a:r>
            <a:r>
              <a:rPr lang="tr-TR" sz="7200" dirty="0">
                <a:latin typeface="Arial" pitchFamily="34" charset="0"/>
                <a:cs typeface="Arial" pitchFamily="34" charset="0"/>
              </a:rPr>
              <a:t> evrak defteri  </a:t>
            </a:r>
            <a:r>
              <a:rPr lang="tr-TR" sz="7200" dirty="0">
                <a:solidFill>
                  <a:srgbClr val="FF0000"/>
                </a:solidFill>
                <a:latin typeface="Arial" pitchFamily="34" charset="0"/>
                <a:cs typeface="Arial" pitchFamily="34" charset="0"/>
              </a:rPr>
              <a:t>(elektronik)   </a:t>
            </a:r>
          </a:p>
          <a:p>
            <a:pPr indent="450850">
              <a:buFontTx/>
              <a:buChar char="•"/>
            </a:pPr>
            <a:r>
              <a:rPr lang="tr-TR" sz="7200" dirty="0">
                <a:latin typeface="Arial" pitchFamily="34" charset="0"/>
                <a:cs typeface="Arial" pitchFamily="34" charset="0"/>
              </a:rPr>
              <a:t> Personel dosyası</a:t>
            </a:r>
          </a:p>
          <a:p>
            <a:pPr indent="450850">
              <a:buFontTx/>
              <a:buChar char="•"/>
            </a:pPr>
            <a:r>
              <a:rPr lang="tr-TR" sz="7200" dirty="0">
                <a:solidFill>
                  <a:srgbClr val="FF0000"/>
                </a:solidFill>
                <a:latin typeface="Arial" pitchFamily="34" charset="0"/>
                <a:cs typeface="Arial" pitchFamily="34" charset="0"/>
              </a:rPr>
              <a:t>Donanım </a:t>
            </a:r>
            <a:r>
              <a:rPr lang="tr-TR" sz="7200" dirty="0">
                <a:latin typeface="Arial" pitchFamily="34" charset="0"/>
                <a:cs typeface="Arial" pitchFamily="34" charset="0"/>
              </a:rPr>
              <a:t>dosyası</a:t>
            </a:r>
          </a:p>
          <a:p>
            <a:pPr indent="450850">
              <a:buFontTx/>
              <a:buChar char="•"/>
            </a:pPr>
            <a:r>
              <a:rPr lang="tr-TR" sz="7200" dirty="0">
                <a:latin typeface="Arial" pitchFamily="34" charset="0"/>
                <a:cs typeface="Arial" pitchFamily="34" charset="0"/>
              </a:rPr>
              <a:t>Kadastro teknik hizmetleri kayıt defteri </a:t>
            </a:r>
            <a:r>
              <a:rPr lang="tr-TR" sz="7200" dirty="0">
                <a:solidFill>
                  <a:srgbClr val="FF0000"/>
                </a:solidFill>
                <a:latin typeface="Arial" pitchFamily="34" charset="0"/>
                <a:cs typeface="Arial" pitchFamily="34" charset="0"/>
              </a:rPr>
              <a:t>(Ofis </a:t>
            </a:r>
            <a:r>
              <a:rPr lang="tr-TR" sz="7200" dirty="0" err="1">
                <a:solidFill>
                  <a:srgbClr val="FF0000"/>
                </a:solidFill>
                <a:latin typeface="Arial" pitchFamily="34" charset="0"/>
                <a:cs typeface="Arial" pitchFamily="34" charset="0"/>
              </a:rPr>
              <a:t>otomosyon</a:t>
            </a:r>
            <a:r>
              <a:rPr lang="tr-TR" sz="7200" dirty="0">
                <a:latin typeface="Arial" pitchFamily="34" charset="0"/>
                <a:cs typeface="Arial" pitchFamily="34" charset="0"/>
              </a:rPr>
              <a:t>) </a:t>
            </a:r>
          </a:p>
          <a:p>
            <a:pPr indent="450850">
              <a:buFontTx/>
              <a:buChar char="•"/>
            </a:pPr>
            <a:r>
              <a:rPr lang="tr-TR" sz="7200" dirty="0">
                <a:solidFill>
                  <a:srgbClr val="FF0000"/>
                </a:solidFill>
                <a:latin typeface="Arial" pitchFamily="34" charset="0"/>
                <a:cs typeface="Arial" pitchFamily="34" charset="0"/>
              </a:rPr>
              <a:t>Teftiş ve Denetim defteri ve dosyası</a:t>
            </a:r>
          </a:p>
          <a:p>
            <a:pPr indent="450850">
              <a:buFontTx/>
              <a:buChar char="•"/>
            </a:pPr>
            <a:r>
              <a:rPr lang="tr-TR" sz="7200" dirty="0">
                <a:latin typeface="Arial" pitchFamily="34" charset="0"/>
                <a:cs typeface="Arial" pitchFamily="34" charset="0"/>
              </a:rPr>
              <a:t>Sözleşme dosyası</a:t>
            </a:r>
          </a:p>
          <a:p>
            <a:pPr indent="450850">
              <a:buFontTx/>
              <a:buChar char="•"/>
            </a:pPr>
            <a:r>
              <a:rPr lang="tr-TR" sz="7200" dirty="0">
                <a:solidFill>
                  <a:srgbClr val="FF0000"/>
                </a:solidFill>
                <a:latin typeface="Arial" pitchFamily="34" charset="0"/>
                <a:cs typeface="Arial" pitchFamily="34" charset="0"/>
              </a:rPr>
              <a:t>Sicil dosyası </a:t>
            </a:r>
          </a:p>
          <a:p>
            <a:r>
              <a:rPr lang="tr-TR" sz="7200" b="1" dirty="0">
                <a:latin typeface="Arial" pitchFamily="34" charset="0"/>
                <a:cs typeface="Arial" pitchFamily="34" charset="0"/>
              </a:rPr>
              <a:t>Bulunup bulunmadığına bakılır</a:t>
            </a:r>
          </a:p>
        </p:txBody>
      </p:sp>
      <p:sp>
        <p:nvSpPr>
          <p:cNvPr id="6" name="Altbilgi Yer Tutucusu 5"/>
          <p:cNvSpPr>
            <a:spLocks noGrp="1"/>
          </p:cNvSpPr>
          <p:nvPr>
            <p:ph type="ftr" sz="quarter" idx="11"/>
          </p:nvPr>
        </p:nvSpPr>
        <p:spPr/>
        <p:txBody>
          <a:bodyPr/>
          <a:lstStyle/>
          <a:p>
            <a:pPr>
              <a:defRPr/>
            </a:pPr>
            <a:r>
              <a:rPr lang="tr-TR" dirty="0"/>
              <a:t>Ankara- 2024</a:t>
            </a:r>
            <a:endParaRPr lang="en-US" dirty="0"/>
          </a:p>
        </p:txBody>
      </p:sp>
      <p:sp>
        <p:nvSpPr>
          <p:cNvPr id="7" name="Veri Yer Tutucusu 6"/>
          <p:cNvSpPr>
            <a:spLocks noGrp="1"/>
          </p:cNvSpPr>
          <p:nvPr>
            <p:ph type="dt" sz="half" idx="10"/>
          </p:nvPr>
        </p:nvSpPr>
        <p:spPr/>
        <p:txBody>
          <a:bodyPr/>
          <a:lstStyle/>
          <a:p>
            <a:pPr>
              <a:defRPr/>
            </a:pPr>
            <a:r>
              <a:rPr lang="tr-TR" altLang="en-US"/>
              <a:t>Kadastro Dairesi Başkanlığı Denetim Birimi</a:t>
            </a:r>
            <a:endParaRPr lang="en-US" altLang="en-US"/>
          </a:p>
        </p:txBody>
      </p:sp>
      <p:sp>
        <p:nvSpPr>
          <p:cNvPr id="3" name="Metin kutusu 2"/>
          <p:cNvSpPr txBox="1"/>
          <p:nvPr/>
        </p:nvSpPr>
        <p:spPr>
          <a:xfrm>
            <a:off x="5353050" y="1257300"/>
            <a:ext cx="13212020" cy="1446550"/>
          </a:xfrm>
          <a:prstGeom prst="rect">
            <a:avLst/>
          </a:prstGeom>
          <a:noFill/>
        </p:spPr>
        <p:txBody>
          <a:bodyPr wrap="square" rtlCol="0">
            <a:spAutoFit/>
          </a:bodyPr>
          <a:lstStyle/>
          <a:p>
            <a:pPr algn="ctr"/>
            <a:r>
              <a:rPr lang="tr-TR" sz="8800" dirty="0">
                <a:solidFill>
                  <a:srgbClr val="FF0000"/>
                </a:solidFill>
                <a:cs typeface="Calibri" pitchFamily="34" charset="0"/>
              </a:rPr>
              <a:t>Defter ve dosyalar </a:t>
            </a:r>
          </a:p>
        </p:txBody>
      </p:sp>
    </p:spTree>
    <p:extLst>
      <p:ext uri="{BB962C8B-B14F-4D97-AF65-F5344CB8AC3E}">
        <p14:creationId xmlns:p14="http://schemas.microsoft.com/office/powerpoint/2010/main" val="7716452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8" descr="layoutt2.jpg">
            <a:extLst>
              <a:ext uri="{FF2B5EF4-FFF2-40B4-BE49-F238E27FC236}">
                <a16:creationId xmlns:a16="http://schemas.microsoft.com/office/drawing/2014/main" id="{F78CFBFD-CDC5-7C46-8D65-A4AA7002732E}"/>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75" y="-19433"/>
            <a:ext cx="24384000" cy="137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10" descr="Tapu-ve-kadastro-mudurlugu-01.jpg">
            <a:extLst>
              <a:ext uri="{FF2B5EF4-FFF2-40B4-BE49-F238E27FC236}">
                <a16:creationId xmlns:a16="http://schemas.microsoft.com/office/drawing/2014/main" id="{8CBEB1BF-6B87-4443-806D-6E11A7BD5DDF}"/>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029613" y="10550525"/>
            <a:ext cx="263525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9">
            <a:extLst>
              <a:ext uri="{FF2B5EF4-FFF2-40B4-BE49-F238E27FC236}">
                <a16:creationId xmlns:a16="http://schemas.microsoft.com/office/drawing/2014/main" id="{FE294F97-BBCB-634D-958E-6A2A24F56BEF}"/>
              </a:ext>
            </a:extLst>
          </p:cNvPr>
          <p:cNvSpPr>
            <a:spLocks noGrp="1"/>
          </p:cNvSpPr>
          <p:nvPr>
            <p:ph type="title"/>
          </p:nvPr>
        </p:nvSpPr>
        <p:spPr>
          <a:xfrm>
            <a:off x="663401" y="379886"/>
            <a:ext cx="19130682" cy="3987613"/>
          </a:xfrm>
        </p:spPr>
        <p:txBody>
          <a:bodyPr/>
          <a:lstStyle/>
          <a:p>
            <a:pPr>
              <a:defRPr/>
            </a:pPr>
            <a:r>
              <a:rPr lang="tr-TR" sz="6600" dirty="0">
                <a:solidFill>
                  <a:srgbClr val="FF0000"/>
                </a:solidFill>
                <a:latin typeface="Arial" pitchFamily="34" charset="0"/>
                <a:cs typeface="Arial" pitchFamily="34" charset="0"/>
              </a:rPr>
              <a:t>b) </a:t>
            </a:r>
            <a:r>
              <a:rPr lang="tr-TR" sz="6600" dirty="0">
                <a:latin typeface="Arial" pitchFamily="34" charset="0"/>
                <a:cs typeface="Arial" pitchFamily="34" charset="0"/>
              </a:rPr>
              <a:t>Güncellenen teminat miktarına ilişkin </a:t>
            </a:r>
            <a:r>
              <a:rPr lang="tr-TR" sz="6600" dirty="0">
                <a:solidFill>
                  <a:srgbClr val="FF0000"/>
                </a:solidFill>
                <a:latin typeface="Arial" pitchFamily="34" charset="0"/>
                <a:cs typeface="Arial" pitchFamily="34" charset="0"/>
              </a:rPr>
              <a:t>teminat belgesi </a:t>
            </a:r>
            <a:r>
              <a:rPr lang="tr-TR" sz="6600" dirty="0">
                <a:latin typeface="Arial" pitchFamily="34" charset="0"/>
                <a:cs typeface="Arial" pitchFamily="34" charset="0"/>
              </a:rPr>
              <a:t>15 gün içinde Kadastro Müdürlüğü’ne </a:t>
            </a:r>
            <a:r>
              <a:rPr lang="tr-TR" sz="6600" dirty="0">
                <a:solidFill>
                  <a:srgbClr val="FF0000"/>
                </a:solidFill>
                <a:latin typeface="Arial" pitchFamily="34" charset="0"/>
                <a:cs typeface="Arial" pitchFamily="34" charset="0"/>
              </a:rPr>
              <a:t>teslim edilmiş </a:t>
            </a:r>
            <a:r>
              <a:rPr lang="tr-TR" sz="6600" dirty="0">
                <a:latin typeface="Arial" pitchFamily="34" charset="0"/>
                <a:cs typeface="Arial" pitchFamily="34" charset="0"/>
              </a:rPr>
              <a:t>mi? (Yntm.md.5/ç)</a:t>
            </a:r>
          </a:p>
        </p:txBody>
      </p:sp>
      <p:sp>
        <p:nvSpPr>
          <p:cNvPr id="5" name="Altbilgi Yer Tutucusu 4"/>
          <p:cNvSpPr>
            <a:spLocks noGrp="1"/>
          </p:cNvSpPr>
          <p:nvPr>
            <p:ph type="ftr" sz="quarter" idx="11"/>
          </p:nvPr>
        </p:nvSpPr>
        <p:spPr/>
        <p:txBody>
          <a:bodyPr/>
          <a:lstStyle/>
          <a:p>
            <a:pPr>
              <a:defRPr/>
            </a:pPr>
            <a:r>
              <a:rPr lang="tr-TR" dirty="0"/>
              <a:t>Ankara- 2024</a:t>
            </a:r>
            <a:endParaRPr lang="en-US" dirty="0"/>
          </a:p>
        </p:txBody>
      </p:sp>
      <p:sp>
        <p:nvSpPr>
          <p:cNvPr id="6" name="Veri Yer Tutucusu 5"/>
          <p:cNvSpPr>
            <a:spLocks noGrp="1"/>
          </p:cNvSpPr>
          <p:nvPr>
            <p:ph type="dt" sz="half" idx="10"/>
          </p:nvPr>
        </p:nvSpPr>
        <p:spPr/>
        <p:txBody>
          <a:bodyPr/>
          <a:lstStyle/>
          <a:p>
            <a:pPr>
              <a:defRPr/>
            </a:pPr>
            <a:r>
              <a:rPr lang="tr-TR" altLang="en-US"/>
              <a:t>Kadastro Dairesi Başkanlığı Denetim Birimi</a:t>
            </a:r>
            <a:endParaRPr lang="en-US" altLang="en-US"/>
          </a:p>
        </p:txBody>
      </p:sp>
      <p:pic>
        <p:nvPicPr>
          <p:cNvPr id="1031" name="Picture 7" descr="C:\Users\tk36026\Downloads\IMG_2125 (1).jpg"/>
          <p:cNvPicPr>
            <a:picLocks noChangeAspect="1" noChangeArrowheads="1"/>
          </p:cNvPicPr>
          <p:nvPr/>
        </p:nvPicPr>
        <p:blipFill>
          <a:blip r:embed="rId5"/>
          <a:srcRect/>
          <a:stretch>
            <a:fillRect/>
          </a:stretch>
        </p:blipFill>
        <p:spPr bwMode="auto">
          <a:xfrm>
            <a:off x="1557469" y="4001707"/>
            <a:ext cx="16577330" cy="8535147"/>
          </a:xfrm>
          <a:prstGeom prst="rect">
            <a:avLst/>
          </a:prstGeom>
          <a:noFill/>
        </p:spPr>
      </p:pic>
    </p:spTree>
    <p:extLst>
      <p:ext uri="{BB962C8B-B14F-4D97-AF65-F5344CB8AC3E}">
        <p14:creationId xmlns:p14="http://schemas.microsoft.com/office/powerpoint/2010/main" val="5285441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8" descr="layoutt2.jpg">
            <a:extLst>
              <a:ext uri="{FF2B5EF4-FFF2-40B4-BE49-F238E27FC236}">
                <a16:creationId xmlns:a16="http://schemas.microsoft.com/office/drawing/2014/main" id="{F78CFBFD-CDC5-7C46-8D65-A4AA7002732E}"/>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75" y="0"/>
            <a:ext cx="24384000" cy="137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10" descr="Tapu-ve-kadastro-mudurlugu-01.jpg">
            <a:extLst>
              <a:ext uri="{FF2B5EF4-FFF2-40B4-BE49-F238E27FC236}">
                <a16:creationId xmlns:a16="http://schemas.microsoft.com/office/drawing/2014/main" id="{8CBEB1BF-6B87-4443-806D-6E11A7BD5DDF}"/>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029613" y="10550525"/>
            <a:ext cx="263525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9">
            <a:extLst>
              <a:ext uri="{FF2B5EF4-FFF2-40B4-BE49-F238E27FC236}">
                <a16:creationId xmlns:a16="http://schemas.microsoft.com/office/drawing/2014/main" id="{FE294F97-BBCB-634D-958E-6A2A24F56BEF}"/>
              </a:ext>
            </a:extLst>
          </p:cNvPr>
          <p:cNvSpPr>
            <a:spLocks noGrp="1"/>
          </p:cNvSpPr>
          <p:nvPr>
            <p:ph type="title"/>
          </p:nvPr>
        </p:nvSpPr>
        <p:spPr>
          <a:xfrm>
            <a:off x="538223" y="857250"/>
            <a:ext cx="20491390" cy="2036452"/>
          </a:xfrm>
        </p:spPr>
        <p:txBody>
          <a:bodyPr/>
          <a:lstStyle/>
          <a:p>
            <a:pPr>
              <a:defRPr/>
            </a:pPr>
            <a:r>
              <a:rPr lang="tr-TR" sz="6600" dirty="0">
                <a:solidFill>
                  <a:srgbClr val="FF0000"/>
                </a:solidFill>
                <a:latin typeface="Arial" pitchFamily="34" charset="0"/>
                <a:cs typeface="Arial" pitchFamily="34" charset="0"/>
              </a:rPr>
              <a:t>c- PERSONEL DOSYASI ve </a:t>
            </a:r>
            <a:r>
              <a:rPr lang="tr-TR" sz="6600" dirty="0">
                <a:latin typeface="Arial" pitchFamily="34" charset="0"/>
                <a:cs typeface="Arial" pitchFamily="34" charset="0"/>
              </a:rPr>
              <a:t>şartlarının sağlanıp sağlanmadığı,</a:t>
            </a:r>
          </a:p>
        </p:txBody>
      </p:sp>
      <p:sp>
        <p:nvSpPr>
          <p:cNvPr id="2" name="Dikdörtgen 1"/>
          <p:cNvSpPr/>
          <p:nvPr/>
        </p:nvSpPr>
        <p:spPr>
          <a:xfrm>
            <a:off x="1599554" y="5995367"/>
            <a:ext cx="15959925" cy="6186309"/>
          </a:xfrm>
          <a:prstGeom prst="rect">
            <a:avLst/>
          </a:prstGeom>
        </p:spPr>
        <p:txBody>
          <a:bodyPr wrap="square">
            <a:spAutoFit/>
          </a:bodyPr>
          <a:lstStyle/>
          <a:p>
            <a:pPr indent="450850" algn="just"/>
            <a:r>
              <a:rPr lang="tr-TR" sz="6600" dirty="0">
                <a:solidFill>
                  <a:schemeClr val="tx2"/>
                </a:solidFill>
                <a:latin typeface="Arial" pitchFamily="34" charset="0"/>
                <a:cs typeface="Arial" pitchFamily="34" charset="0"/>
              </a:rPr>
              <a:t>*</a:t>
            </a:r>
            <a:r>
              <a:rPr lang="tr-TR" sz="6600" dirty="0">
                <a:latin typeface="Arial" pitchFamily="34" charset="0"/>
                <a:cs typeface="Arial" pitchFamily="34" charset="0"/>
              </a:rPr>
              <a:t>Lisanslı büroda, meslek alanı ile ilgili en az </a:t>
            </a:r>
            <a:r>
              <a:rPr lang="tr-TR" sz="6600" dirty="0">
                <a:solidFill>
                  <a:srgbClr val="FF0000"/>
                </a:solidFill>
                <a:latin typeface="Arial" pitchFamily="34" charset="0"/>
                <a:cs typeface="Arial" pitchFamily="34" charset="0"/>
              </a:rPr>
              <a:t>iki tekniker veya teknisyen </a:t>
            </a:r>
            <a:r>
              <a:rPr lang="tr-TR" sz="6600" dirty="0">
                <a:latin typeface="Arial" pitchFamily="34" charset="0"/>
                <a:cs typeface="Arial" pitchFamily="34" charset="0"/>
              </a:rPr>
              <a:t>ile en </a:t>
            </a:r>
            <a:r>
              <a:rPr lang="tr-TR" sz="6600" dirty="0">
                <a:solidFill>
                  <a:srgbClr val="FF0000"/>
                </a:solidFill>
                <a:latin typeface="Arial" pitchFamily="34" charset="0"/>
                <a:cs typeface="Arial" pitchFamily="34" charset="0"/>
              </a:rPr>
              <a:t>az bir mühendis </a:t>
            </a:r>
            <a:r>
              <a:rPr lang="tr-TR" sz="6600" dirty="0">
                <a:latin typeface="Arial" pitchFamily="34" charset="0"/>
                <a:cs typeface="Arial" pitchFamily="34" charset="0"/>
              </a:rPr>
              <a:t>çalışıyor mu?  </a:t>
            </a:r>
          </a:p>
          <a:p>
            <a:pPr indent="450850" algn="just"/>
            <a:endParaRPr lang="tr-TR" sz="6600" dirty="0">
              <a:latin typeface="Arial" pitchFamily="34" charset="0"/>
              <a:cs typeface="Arial" pitchFamily="34" charset="0"/>
            </a:endParaRPr>
          </a:p>
          <a:p>
            <a:pPr indent="450850" algn="just"/>
            <a:r>
              <a:rPr lang="tr-TR" sz="6600" dirty="0">
                <a:solidFill>
                  <a:schemeClr val="tx2"/>
                </a:solidFill>
                <a:latin typeface="Arial" pitchFamily="34" charset="0"/>
                <a:cs typeface="Arial" pitchFamily="34" charset="0"/>
              </a:rPr>
              <a:t>*</a:t>
            </a:r>
            <a:r>
              <a:rPr lang="tr-TR" sz="6600" dirty="0">
                <a:latin typeface="Arial" pitchFamily="34" charset="0"/>
                <a:cs typeface="Arial" pitchFamily="34" charset="0"/>
              </a:rPr>
              <a:t>Personel sayısı </a:t>
            </a:r>
            <a:r>
              <a:rPr lang="tr-TR" sz="6600" dirty="0">
                <a:solidFill>
                  <a:srgbClr val="FF0000"/>
                </a:solidFill>
                <a:latin typeface="Arial" pitchFamily="34" charset="0"/>
                <a:cs typeface="Arial" pitchFamily="34" charset="0"/>
              </a:rPr>
              <a:t>iş hacmi itibari ile yeterli </a:t>
            </a:r>
            <a:r>
              <a:rPr lang="tr-TR" sz="6600" dirty="0">
                <a:latin typeface="Arial" pitchFamily="34" charset="0"/>
                <a:cs typeface="Arial" pitchFamily="34" charset="0"/>
              </a:rPr>
              <a:t>mi?</a:t>
            </a:r>
          </a:p>
        </p:txBody>
      </p:sp>
      <p:sp>
        <p:nvSpPr>
          <p:cNvPr id="5" name="Altbilgi Yer Tutucusu 4"/>
          <p:cNvSpPr>
            <a:spLocks noGrp="1"/>
          </p:cNvSpPr>
          <p:nvPr>
            <p:ph type="ftr" sz="quarter" idx="11"/>
          </p:nvPr>
        </p:nvSpPr>
        <p:spPr/>
        <p:txBody>
          <a:bodyPr/>
          <a:lstStyle/>
          <a:p>
            <a:pPr>
              <a:defRPr/>
            </a:pPr>
            <a:r>
              <a:rPr lang="tr-TR" dirty="0"/>
              <a:t>Ankara- 2024</a:t>
            </a:r>
            <a:endParaRPr lang="en-US" dirty="0"/>
          </a:p>
          <a:p>
            <a:pPr>
              <a:defRPr/>
            </a:pPr>
            <a:endParaRPr lang="en-US" dirty="0"/>
          </a:p>
        </p:txBody>
      </p:sp>
      <p:sp>
        <p:nvSpPr>
          <p:cNvPr id="6" name="Veri Yer Tutucusu 5"/>
          <p:cNvSpPr>
            <a:spLocks noGrp="1"/>
          </p:cNvSpPr>
          <p:nvPr>
            <p:ph type="dt" sz="half" idx="10"/>
          </p:nvPr>
        </p:nvSpPr>
        <p:spPr/>
        <p:txBody>
          <a:bodyPr/>
          <a:lstStyle/>
          <a:p>
            <a:pPr>
              <a:defRPr/>
            </a:pPr>
            <a:r>
              <a:rPr lang="tr-TR" altLang="en-US"/>
              <a:t>Kadastro Dairesi Başkanlığı Denetim Birimi</a:t>
            </a:r>
            <a:endParaRPr lang="en-US" altLang="en-US"/>
          </a:p>
        </p:txBody>
      </p:sp>
      <p:pic>
        <p:nvPicPr>
          <p:cNvPr id="1026" name="Picture 2" descr="C:\Users\tk36026\Desktop\personel-1030x438.png"/>
          <p:cNvPicPr>
            <a:picLocks noChangeAspect="1" noChangeArrowheads="1"/>
          </p:cNvPicPr>
          <p:nvPr/>
        </p:nvPicPr>
        <p:blipFill>
          <a:blip r:embed="rId5"/>
          <a:srcRect/>
          <a:stretch>
            <a:fillRect/>
          </a:stretch>
        </p:blipFill>
        <p:spPr bwMode="auto">
          <a:xfrm>
            <a:off x="5387739" y="2620545"/>
            <a:ext cx="9809162" cy="4171950"/>
          </a:xfrm>
          <a:prstGeom prst="rect">
            <a:avLst/>
          </a:prstGeom>
          <a:noFill/>
        </p:spPr>
      </p:pic>
    </p:spTree>
    <p:extLst>
      <p:ext uri="{BB962C8B-B14F-4D97-AF65-F5344CB8AC3E}">
        <p14:creationId xmlns:p14="http://schemas.microsoft.com/office/powerpoint/2010/main" val="8984692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8" descr="layoutt2.jpg">
            <a:extLst>
              <a:ext uri="{FF2B5EF4-FFF2-40B4-BE49-F238E27FC236}">
                <a16:creationId xmlns:a16="http://schemas.microsoft.com/office/drawing/2014/main" id="{F78CFBFD-CDC5-7C46-8D65-A4AA7002732E}"/>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75" y="0"/>
            <a:ext cx="24384000" cy="137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10" descr="Tapu-ve-kadastro-mudurlugu-01.jpg">
            <a:extLst>
              <a:ext uri="{FF2B5EF4-FFF2-40B4-BE49-F238E27FC236}">
                <a16:creationId xmlns:a16="http://schemas.microsoft.com/office/drawing/2014/main" id="{8CBEB1BF-6B87-4443-806D-6E11A7BD5DDF}"/>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029613" y="10550525"/>
            <a:ext cx="263525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ikdörtgen 1"/>
          <p:cNvSpPr/>
          <p:nvPr/>
        </p:nvSpPr>
        <p:spPr>
          <a:xfrm>
            <a:off x="419100" y="1257299"/>
            <a:ext cx="17169653" cy="4154984"/>
          </a:xfrm>
          <a:prstGeom prst="rect">
            <a:avLst/>
          </a:prstGeom>
        </p:spPr>
        <p:txBody>
          <a:bodyPr wrap="square">
            <a:spAutoFit/>
          </a:bodyPr>
          <a:lstStyle/>
          <a:p>
            <a:pPr indent="450850" algn="just"/>
            <a:r>
              <a:rPr lang="tr-TR" sz="6600" dirty="0">
                <a:solidFill>
                  <a:schemeClr val="accent1"/>
                </a:solidFill>
                <a:latin typeface="Arial" pitchFamily="34" charset="0"/>
                <a:cs typeface="Arial" pitchFamily="34" charset="0"/>
              </a:rPr>
              <a:t>*</a:t>
            </a:r>
            <a:r>
              <a:rPr lang="tr-TR" sz="6600" dirty="0">
                <a:latin typeface="Arial" pitchFamily="34" charset="0"/>
                <a:cs typeface="Arial" pitchFamily="34" charset="0"/>
              </a:rPr>
              <a:t> Teknik personel dosyalarında aşağıdaki belgelerden eksik olan var mı?  </a:t>
            </a:r>
          </a:p>
          <a:p>
            <a:pPr indent="450850" algn="just">
              <a:buFontTx/>
              <a:buChar char="•"/>
            </a:pPr>
            <a:r>
              <a:rPr lang="tr-TR" sz="6600" dirty="0">
                <a:solidFill>
                  <a:srgbClr val="FF0000"/>
                </a:solidFill>
                <a:latin typeface="Arial" pitchFamily="34" charset="0"/>
                <a:cs typeface="Arial" pitchFamily="34" charset="0"/>
              </a:rPr>
              <a:t>Diploma ya da bitirme </a:t>
            </a:r>
            <a:r>
              <a:rPr lang="tr-TR" sz="6600" dirty="0">
                <a:latin typeface="Arial" pitchFamily="34" charset="0"/>
                <a:cs typeface="Arial" pitchFamily="34" charset="0"/>
              </a:rPr>
              <a:t>belgesinin aslı veya onaylı örneği</a:t>
            </a:r>
          </a:p>
        </p:txBody>
      </p:sp>
      <p:sp>
        <p:nvSpPr>
          <p:cNvPr id="5" name="Altbilgi Yer Tutucusu 4"/>
          <p:cNvSpPr>
            <a:spLocks noGrp="1"/>
          </p:cNvSpPr>
          <p:nvPr>
            <p:ph type="ftr" sz="quarter" idx="11"/>
          </p:nvPr>
        </p:nvSpPr>
        <p:spPr/>
        <p:txBody>
          <a:bodyPr/>
          <a:lstStyle/>
          <a:p>
            <a:pPr>
              <a:defRPr/>
            </a:pPr>
            <a:r>
              <a:rPr lang="tr-TR" dirty="0"/>
              <a:t>Ankara- 2024</a:t>
            </a:r>
            <a:endParaRPr lang="en-US" dirty="0"/>
          </a:p>
          <a:p>
            <a:pPr>
              <a:defRPr/>
            </a:pPr>
            <a:r>
              <a:rPr lang="en-US" dirty="0"/>
              <a:t>  </a:t>
            </a:r>
          </a:p>
        </p:txBody>
      </p:sp>
      <p:sp>
        <p:nvSpPr>
          <p:cNvPr id="6" name="Veri Yer Tutucusu 5"/>
          <p:cNvSpPr>
            <a:spLocks noGrp="1"/>
          </p:cNvSpPr>
          <p:nvPr>
            <p:ph type="dt" sz="half" idx="10"/>
          </p:nvPr>
        </p:nvSpPr>
        <p:spPr/>
        <p:txBody>
          <a:bodyPr/>
          <a:lstStyle/>
          <a:p>
            <a:pPr>
              <a:defRPr/>
            </a:pPr>
            <a:r>
              <a:rPr lang="tr-TR" altLang="en-US" dirty="0"/>
              <a:t>Kadastro Dairesi Başkanlığı Denetim Birimi</a:t>
            </a:r>
            <a:endParaRPr lang="en-US" altLang="en-US" dirty="0"/>
          </a:p>
        </p:txBody>
      </p:sp>
      <p:pic>
        <p:nvPicPr>
          <p:cNvPr id="2050" name="Picture 2" descr="C:\Users\tk36026\Desktop\personel dosyası.jpg"/>
          <p:cNvPicPr>
            <a:picLocks noChangeAspect="1" noChangeArrowheads="1"/>
          </p:cNvPicPr>
          <p:nvPr/>
        </p:nvPicPr>
        <p:blipFill>
          <a:blip r:embed="rId5"/>
          <a:srcRect/>
          <a:stretch>
            <a:fillRect/>
          </a:stretch>
        </p:blipFill>
        <p:spPr bwMode="auto">
          <a:xfrm>
            <a:off x="1316412" y="7140790"/>
            <a:ext cx="11187952" cy="5200507"/>
          </a:xfrm>
          <a:prstGeom prst="rect">
            <a:avLst/>
          </a:prstGeom>
          <a:noFill/>
        </p:spPr>
      </p:pic>
      <p:pic>
        <p:nvPicPr>
          <p:cNvPr id="1026" name="Picture 2" descr="C:\Users\tk22969\Desktop\diploma.jf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397232" y="6857999"/>
            <a:ext cx="9796876" cy="5483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0323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8" descr="layoutt2.jpg">
            <a:extLst>
              <a:ext uri="{FF2B5EF4-FFF2-40B4-BE49-F238E27FC236}">
                <a16:creationId xmlns:a16="http://schemas.microsoft.com/office/drawing/2014/main" id="{F78CFBFD-CDC5-7C46-8D65-A4AA7002732E}"/>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940" y="12054"/>
            <a:ext cx="24384000" cy="13931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10" descr="Tapu-ve-kadastro-mudurlugu-01.jpg">
            <a:extLst>
              <a:ext uri="{FF2B5EF4-FFF2-40B4-BE49-F238E27FC236}">
                <a16:creationId xmlns:a16="http://schemas.microsoft.com/office/drawing/2014/main" id="{8CBEB1BF-6B87-4443-806D-6E11A7BD5DDF}"/>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029613" y="10550525"/>
            <a:ext cx="263525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ikdörtgen 1"/>
          <p:cNvSpPr/>
          <p:nvPr/>
        </p:nvSpPr>
        <p:spPr>
          <a:xfrm>
            <a:off x="419100" y="2619903"/>
            <a:ext cx="17169653" cy="8956298"/>
          </a:xfrm>
          <a:prstGeom prst="rect">
            <a:avLst/>
          </a:prstGeom>
        </p:spPr>
        <p:txBody>
          <a:bodyPr wrap="square">
            <a:spAutoFit/>
          </a:bodyPr>
          <a:lstStyle/>
          <a:p>
            <a:pPr indent="450850" algn="just">
              <a:buFontTx/>
              <a:buChar char="•"/>
            </a:pPr>
            <a:r>
              <a:rPr lang="tr-TR" sz="7200" dirty="0">
                <a:solidFill>
                  <a:srgbClr val="FF0000"/>
                </a:solidFill>
                <a:latin typeface="Arial" pitchFamily="34" charset="0"/>
                <a:cs typeface="Arial" pitchFamily="34" charset="0"/>
              </a:rPr>
              <a:t>Sabıka kaydı olmadığına </a:t>
            </a:r>
            <a:r>
              <a:rPr lang="tr-TR" sz="7200" dirty="0">
                <a:latin typeface="Arial" pitchFamily="34" charset="0"/>
                <a:cs typeface="Arial" pitchFamily="34" charset="0"/>
              </a:rPr>
              <a:t>dair yazılı beyanı</a:t>
            </a:r>
          </a:p>
          <a:p>
            <a:pPr indent="450850" algn="just">
              <a:buFontTx/>
              <a:buChar char="•"/>
            </a:pPr>
            <a:r>
              <a:rPr lang="tr-TR" sz="7200" dirty="0">
                <a:solidFill>
                  <a:srgbClr val="FF0000"/>
                </a:solidFill>
                <a:latin typeface="Arial" pitchFamily="34" charset="0"/>
                <a:cs typeface="Arial" pitchFamily="34" charset="0"/>
              </a:rPr>
              <a:t>Sosyal Güvenlik Kurumu giriş belgesi  </a:t>
            </a:r>
          </a:p>
          <a:p>
            <a:pPr indent="450850" algn="just">
              <a:buFontTx/>
              <a:buChar char="•"/>
            </a:pPr>
            <a:r>
              <a:rPr lang="tr-TR" sz="7200" dirty="0">
                <a:solidFill>
                  <a:srgbClr val="FF0000"/>
                </a:solidFill>
                <a:latin typeface="Arial" pitchFamily="34" charset="0"/>
                <a:cs typeface="Arial" pitchFamily="34" charset="0"/>
              </a:rPr>
              <a:t>Eğitim</a:t>
            </a:r>
            <a:r>
              <a:rPr lang="tr-TR" sz="7200" dirty="0">
                <a:latin typeface="Arial" pitchFamily="34" charset="0"/>
                <a:cs typeface="Arial" pitchFamily="34" charset="0"/>
              </a:rPr>
              <a:t> gördüğüne dair belge</a:t>
            </a:r>
          </a:p>
          <a:p>
            <a:pPr indent="450850" algn="just">
              <a:buFontTx/>
              <a:buChar char="•"/>
            </a:pPr>
            <a:r>
              <a:rPr lang="tr-TR" sz="7200" dirty="0">
                <a:solidFill>
                  <a:srgbClr val="FF0000"/>
                </a:solidFill>
                <a:latin typeface="Arial" pitchFamily="34" charset="0"/>
                <a:cs typeface="Arial" pitchFamily="34" charset="0"/>
              </a:rPr>
              <a:t>Mühendis için oda üye sicil kayıt belgesi</a:t>
            </a:r>
          </a:p>
          <a:p>
            <a:pPr indent="450850" algn="just">
              <a:buFontTx/>
              <a:buChar char="•"/>
            </a:pPr>
            <a:r>
              <a:rPr lang="tr-TR" sz="7200" dirty="0">
                <a:solidFill>
                  <a:srgbClr val="FF0000"/>
                </a:solidFill>
                <a:latin typeface="Arial" pitchFamily="34" charset="0"/>
                <a:cs typeface="Arial" pitchFamily="34" charset="0"/>
              </a:rPr>
              <a:t>Sağlık açısından </a:t>
            </a:r>
            <a:r>
              <a:rPr lang="tr-TR" sz="7200" dirty="0">
                <a:latin typeface="Arial" pitchFamily="34" charset="0"/>
                <a:cs typeface="Arial" pitchFamily="34" charset="0"/>
              </a:rPr>
              <a:t>görevini devamlı yapmasına engel bir durumu olmadığına </a:t>
            </a:r>
            <a:r>
              <a:rPr lang="tr-TR" sz="7200" dirty="0">
                <a:solidFill>
                  <a:srgbClr val="FF0000"/>
                </a:solidFill>
                <a:latin typeface="Arial" pitchFamily="34" charset="0"/>
                <a:cs typeface="Arial" pitchFamily="34" charset="0"/>
              </a:rPr>
              <a:t>ilişkin yazılı beyanı</a:t>
            </a:r>
            <a:endParaRPr lang="tr-TR" sz="7200" b="1" dirty="0">
              <a:solidFill>
                <a:srgbClr val="1F497D"/>
              </a:solidFill>
              <a:latin typeface="Arial" pitchFamily="34" charset="0"/>
              <a:cs typeface="Arial" pitchFamily="34" charset="0"/>
            </a:endParaRPr>
          </a:p>
        </p:txBody>
      </p:sp>
      <p:sp>
        <p:nvSpPr>
          <p:cNvPr id="5" name="Altbilgi Yer Tutucusu 4"/>
          <p:cNvSpPr>
            <a:spLocks noGrp="1"/>
          </p:cNvSpPr>
          <p:nvPr>
            <p:ph type="ftr" sz="quarter" idx="11"/>
          </p:nvPr>
        </p:nvSpPr>
        <p:spPr/>
        <p:txBody>
          <a:bodyPr/>
          <a:lstStyle/>
          <a:p>
            <a:pPr>
              <a:defRPr/>
            </a:pPr>
            <a:r>
              <a:rPr lang="tr-TR" dirty="0"/>
              <a:t>Ankara- 2024</a:t>
            </a:r>
            <a:endParaRPr lang="en-US" dirty="0"/>
          </a:p>
        </p:txBody>
      </p:sp>
      <p:sp>
        <p:nvSpPr>
          <p:cNvPr id="6" name="Veri Yer Tutucusu 5"/>
          <p:cNvSpPr>
            <a:spLocks noGrp="1"/>
          </p:cNvSpPr>
          <p:nvPr>
            <p:ph type="dt" sz="half" idx="10"/>
          </p:nvPr>
        </p:nvSpPr>
        <p:spPr/>
        <p:txBody>
          <a:bodyPr/>
          <a:lstStyle/>
          <a:p>
            <a:pPr>
              <a:defRPr/>
            </a:pPr>
            <a:r>
              <a:rPr lang="tr-TR" altLang="en-US" dirty="0"/>
              <a:t>Kadastro Dairesi Başkanlığı Denetim Birimi</a:t>
            </a:r>
            <a:endParaRPr lang="en-US" altLang="en-US" dirty="0"/>
          </a:p>
        </p:txBody>
      </p:sp>
    </p:spTree>
    <p:extLst>
      <p:ext uri="{BB962C8B-B14F-4D97-AF65-F5344CB8AC3E}">
        <p14:creationId xmlns:p14="http://schemas.microsoft.com/office/powerpoint/2010/main" val="1190323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8" descr="layoutt2.jpg">
            <a:extLst>
              <a:ext uri="{FF2B5EF4-FFF2-40B4-BE49-F238E27FC236}">
                <a16:creationId xmlns:a16="http://schemas.microsoft.com/office/drawing/2014/main" id="{F78CFBFD-CDC5-7C46-8D65-A4AA7002732E}"/>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75" y="0"/>
            <a:ext cx="24384000" cy="137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10" descr="Tapu-ve-kadastro-mudurlugu-01.jpg">
            <a:extLst>
              <a:ext uri="{FF2B5EF4-FFF2-40B4-BE49-F238E27FC236}">
                <a16:creationId xmlns:a16="http://schemas.microsoft.com/office/drawing/2014/main" id="{8CBEB1BF-6B87-4443-806D-6E11A7BD5DDF}"/>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029613" y="10550525"/>
            <a:ext cx="263525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ikdörtgen 1"/>
          <p:cNvSpPr/>
          <p:nvPr/>
        </p:nvSpPr>
        <p:spPr>
          <a:xfrm>
            <a:off x="438150" y="742951"/>
            <a:ext cx="18078450" cy="7478970"/>
          </a:xfrm>
          <a:prstGeom prst="rect">
            <a:avLst/>
          </a:prstGeom>
        </p:spPr>
        <p:txBody>
          <a:bodyPr wrap="square">
            <a:spAutoFit/>
          </a:bodyPr>
          <a:lstStyle/>
          <a:p>
            <a:pPr indent="450850" algn="just"/>
            <a:r>
              <a:rPr lang="tr-TR" sz="6000" dirty="0">
                <a:latin typeface="Arial" pitchFamily="34" charset="0"/>
                <a:cs typeface="Arial" pitchFamily="34" charset="0"/>
              </a:rPr>
              <a:t>*Personel değişikliği var mı? (Genelge md.20/8,20/9)</a:t>
            </a:r>
          </a:p>
          <a:p>
            <a:pPr indent="450850" algn="just"/>
            <a:r>
              <a:rPr lang="tr-TR" sz="6000" dirty="0">
                <a:latin typeface="Arial" pitchFamily="34" charset="0"/>
                <a:cs typeface="Arial" pitchFamily="34" charset="0"/>
              </a:rPr>
              <a:t>Var ise;	</a:t>
            </a:r>
          </a:p>
          <a:p>
            <a:pPr indent="450850" algn="just"/>
            <a:r>
              <a:rPr lang="tr-TR" sz="6000" i="1" dirty="0">
                <a:solidFill>
                  <a:schemeClr val="tx2"/>
                </a:solidFill>
                <a:latin typeface="Arial" pitchFamily="34" charset="0"/>
                <a:cs typeface="Arial" pitchFamily="34" charset="0"/>
              </a:rPr>
              <a:t>*</a:t>
            </a:r>
            <a:r>
              <a:rPr lang="tr-TR" sz="6000" i="1" dirty="0">
                <a:solidFill>
                  <a:srgbClr val="FF0000"/>
                </a:solidFill>
                <a:latin typeface="Arial" pitchFamily="34" charset="0"/>
                <a:cs typeface="Arial" pitchFamily="34" charset="0"/>
              </a:rPr>
              <a:t>20 gün içinde yeni personel </a:t>
            </a:r>
            <a:r>
              <a:rPr lang="tr-TR" sz="6000" i="1" dirty="0">
                <a:latin typeface="Arial" pitchFamily="34" charset="0"/>
                <a:cs typeface="Arial" pitchFamily="34" charset="0"/>
              </a:rPr>
              <a:t>istihdam edilmiş mi?</a:t>
            </a:r>
            <a:endParaRPr lang="tr-TR" sz="6000" dirty="0">
              <a:latin typeface="Arial" pitchFamily="34" charset="0"/>
              <a:cs typeface="Arial" pitchFamily="34" charset="0"/>
            </a:endParaRPr>
          </a:p>
          <a:p>
            <a:pPr indent="450850" algn="just"/>
            <a:r>
              <a:rPr lang="tr-TR" sz="6000" i="1" dirty="0">
                <a:solidFill>
                  <a:schemeClr val="tx2"/>
                </a:solidFill>
                <a:latin typeface="Arial" pitchFamily="34" charset="0"/>
                <a:cs typeface="Arial" pitchFamily="34" charset="0"/>
              </a:rPr>
              <a:t>*</a:t>
            </a:r>
            <a:r>
              <a:rPr lang="tr-TR" sz="6000" i="1" dirty="0">
                <a:latin typeface="Arial" pitchFamily="34" charset="0"/>
                <a:cs typeface="Arial" pitchFamily="34" charset="0"/>
              </a:rPr>
              <a:t>Personel değişikliği </a:t>
            </a:r>
            <a:r>
              <a:rPr lang="tr-TR" sz="6000" i="1" dirty="0">
                <a:solidFill>
                  <a:srgbClr val="FF0000"/>
                </a:solidFill>
                <a:latin typeface="Arial" pitchFamily="34" charset="0"/>
                <a:cs typeface="Arial" pitchFamily="34" charset="0"/>
              </a:rPr>
              <a:t>7 gün içinde kadastro müdürlüğüne </a:t>
            </a:r>
            <a:r>
              <a:rPr lang="tr-TR" sz="6000" i="1" dirty="0">
                <a:latin typeface="Arial" pitchFamily="34" charset="0"/>
                <a:cs typeface="Arial" pitchFamily="34" charset="0"/>
              </a:rPr>
              <a:t>bildirilmiş mi?</a:t>
            </a:r>
            <a:endParaRPr lang="tr-TR" sz="6000" dirty="0">
              <a:latin typeface="Arial" pitchFamily="34" charset="0"/>
              <a:cs typeface="Arial" pitchFamily="34" charset="0"/>
            </a:endParaRPr>
          </a:p>
          <a:p>
            <a:pPr indent="450850" algn="just"/>
            <a:r>
              <a:rPr lang="tr-TR" sz="6000" dirty="0">
                <a:solidFill>
                  <a:schemeClr val="tx2"/>
                </a:solidFill>
                <a:latin typeface="Arial" pitchFamily="34" charset="0"/>
                <a:cs typeface="Arial" pitchFamily="34" charset="0"/>
              </a:rPr>
              <a:t>*</a:t>
            </a:r>
            <a:r>
              <a:rPr lang="tr-TR" sz="6000" dirty="0">
                <a:solidFill>
                  <a:srgbClr val="FF0000"/>
                </a:solidFill>
                <a:latin typeface="Arial" pitchFamily="34" charset="0"/>
                <a:cs typeface="Arial" pitchFamily="34" charset="0"/>
              </a:rPr>
              <a:t>Lisanslı mühendis ilk faaliyete başladığında meslek içi eğitim, kurs ve seminerlere  katılmış mı?  </a:t>
            </a:r>
            <a:endParaRPr lang="tr-TR" sz="6000" b="1" dirty="0">
              <a:solidFill>
                <a:srgbClr val="1F497D"/>
              </a:solidFill>
            </a:endParaRPr>
          </a:p>
        </p:txBody>
      </p:sp>
      <p:sp>
        <p:nvSpPr>
          <p:cNvPr id="5" name="Altbilgi Yer Tutucusu 4"/>
          <p:cNvSpPr>
            <a:spLocks noGrp="1"/>
          </p:cNvSpPr>
          <p:nvPr>
            <p:ph type="ftr" sz="quarter" idx="11"/>
          </p:nvPr>
        </p:nvSpPr>
        <p:spPr/>
        <p:txBody>
          <a:bodyPr/>
          <a:lstStyle/>
          <a:p>
            <a:pPr>
              <a:defRPr/>
            </a:pPr>
            <a:r>
              <a:rPr lang="tr-TR" dirty="0"/>
              <a:t>Ankara- 2024</a:t>
            </a:r>
            <a:endParaRPr lang="en-US" dirty="0"/>
          </a:p>
        </p:txBody>
      </p:sp>
      <p:sp>
        <p:nvSpPr>
          <p:cNvPr id="6" name="Veri Yer Tutucusu 5"/>
          <p:cNvSpPr>
            <a:spLocks noGrp="1"/>
          </p:cNvSpPr>
          <p:nvPr>
            <p:ph type="dt" sz="half" idx="10"/>
          </p:nvPr>
        </p:nvSpPr>
        <p:spPr/>
        <p:txBody>
          <a:bodyPr/>
          <a:lstStyle/>
          <a:p>
            <a:pPr>
              <a:defRPr/>
            </a:pPr>
            <a:r>
              <a:rPr lang="tr-TR" altLang="en-US"/>
              <a:t>Kadastro Dairesi Başkanlığı Denetim Birimi</a:t>
            </a:r>
            <a:endParaRPr lang="en-US" altLang="en-US"/>
          </a:p>
        </p:txBody>
      </p:sp>
      <p:pic>
        <p:nvPicPr>
          <p:cNvPr id="1026" name="Picture 2" descr="C:\Users\tk36026\Desktop\personel değ.jpg"/>
          <p:cNvPicPr>
            <a:picLocks noChangeAspect="1" noChangeArrowheads="1"/>
          </p:cNvPicPr>
          <p:nvPr/>
        </p:nvPicPr>
        <p:blipFill>
          <a:blip r:embed="rId5"/>
          <a:srcRect/>
          <a:stretch>
            <a:fillRect/>
          </a:stretch>
        </p:blipFill>
        <p:spPr bwMode="auto">
          <a:xfrm>
            <a:off x="2033264" y="9480830"/>
            <a:ext cx="14566247" cy="2436532"/>
          </a:xfrm>
          <a:prstGeom prst="rect">
            <a:avLst/>
          </a:prstGeom>
          <a:noFill/>
        </p:spPr>
      </p:pic>
    </p:spTree>
    <p:extLst>
      <p:ext uri="{BB962C8B-B14F-4D97-AF65-F5344CB8AC3E}">
        <p14:creationId xmlns:p14="http://schemas.microsoft.com/office/powerpoint/2010/main" val="11456647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8" descr="layoutt2.jpg">
            <a:extLst>
              <a:ext uri="{FF2B5EF4-FFF2-40B4-BE49-F238E27FC236}">
                <a16:creationId xmlns:a16="http://schemas.microsoft.com/office/drawing/2014/main" id="{F78CFBFD-CDC5-7C46-8D65-A4AA7002732E}"/>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41089"/>
            <a:ext cx="24787225" cy="13942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10" descr="Tapu-ve-kadastro-mudurlugu-01.jpg">
            <a:extLst>
              <a:ext uri="{FF2B5EF4-FFF2-40B4-BE49-F238E27FC236}">
                <a16:creationId xmlns:a16="http://schemas.microsoft.com/office/drawing/2014/main" id="{8CBEB1BF-6B87-4443-806D-6E11A7BD5DDF}"/>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029613" y="10550525"/>
            <a:ext cx="263525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9">
            <a:extLst>
              <a:ext uri="{FF2B5EF4-FFF2-40B4-BE49-F238E27FC236}">
                <a16:creationId xmlns:a16="http://schemas.microsoft.com/office/drawing/2014/main" id="{FE294F97-BBCB-634D-958E-6A2A24F56BEF}"/>
              </a:ext>
            </a:extLst>
          </p:cNvPr>
          <p:cNvSpPr>
            <a:spLocks noGrp="1"/>
          </p:cNvSpPr>
          <p:nvPr>
            <p:ph type="title"/>
          </p:nvPr>
        </p:nvSpPr>
        <p:spPr>
          <a:xfrm>
            <a:off x="1581625" y="381000"/>
            <a:ext cx="17008059" cy="1390650"/>
          </a:xfrm>
        </p:spPr>
        <p:txBody>
          <a:bodyPr/>
          <a:lstStyle/>
          <a:p>
            <a:pPr indent="450850"/>
            <a:r>
              <a:rPr lang="tr-TR" sz="6600" dirty="0">
                <a:solidFill>
                  <a:schemeClr val="accent1"/>
                </a:solidFill>
                <a:latin typeface="Arial" pitchFamily="34" charset="0"/>
                <a:cs typeface="Arial" pitchFamily="34" charset="0"/>
              </a:rPr>
              <a:t> </a:t>
            </a:r>
            <a:r>
              <a:rPr lang="tr-TR" sz="6600" dirty="0">
                <a:solidFill>
                  <a:srgbClr val="FF3300"/>
                </a:solidFill>
                <a:latin typeface="Arial" pitchFamily="34" charset="0"/>
                <a:cs typeface="Arial" pitchFamily="34" charset="0"/>
              </a:rPr>
              <a:t>DONANIM DURUMU</a:t>
            </a:r>
          </a:p>
        </p:txBody>
      </p:sp>
      <p:sp>
        <p:nvSpPr>
          <p:cNvPr id="2" name="Dikdörtgen 1"/>
          <p:cNvSpPr/>
          <p:nvPr/>
        </p:nvSpPr>
        <p:spPr>
          <a:xfrm>
            <a:off x="403226" y="2134707"/>
            <a:ext cx="18913474" cy="8402300"/>
          </a:xfrm>
          <a:prstGeom prst="rect">
            <a:avLst/>
          </a:prstGeom>
        </p:spPr>
        <p:txBody>
          <a:bodyPr wrap="square">
            <a:spAutoFit/>
          </a:bodyPr>
          <a:lstStyle/>
          <a:p>
            <a:pPr marL="857250" indent="-857250" algn="just">
              <a:buFont typeface="Arial" charset="0"/>
              <a:buChar char="•"/>
            </a:pPr>
            <a:r>
              <a:rPr lang="tr-TR" sz="6000" dirty="0">
                <a:latin typeface="Arial" pitchFamily="34" charset="0"/>
                <a:cs typeface="Arial" pitchFamily="34" charset="0"/>
              </a:rPr>
              <a:t>Lisanslı büroda en az birer adet; </a:t>
            </a:r>
          </a:p>
          <a:p>
            <a:pPr marL="857250" indent="-857250" algn="just">
              <a:buFont typeface="Arial" charset="0"/>
              <a:buChar char="•"/>
            </a:pPr>
            <a:r>
              <a:rPr lang="tr-TR" sz="6000" dirty="0">
                <a:solidFill>
                  <a:srgbClr val="FF0000"/>
                </a:solidFill>
                <a:latin typeface="Arial" pitchFamily="34" charset="0"/>
                <a:cs typeface="Arial" pitchFamily="34" charset="0"/>
              </a:rPr>
              <a:t>Elektronik takeometre, </a:t>
            </a:r>
          </a:p>
          <a:p>
            <a:pPr marL="857250" indent="-857250" algn="just">
              <a:buFont typeface="Arial" charset="0"/>
              <a:buChar char="•"/>
            </a:pPr>
            <a:r>
              <a:rPr lang="tr-TR" sz="6000" dirty="0">
                <a:solidFill>
                  <a:srgbClr val="FF0000"/>
                </a:solidFill>
                <a:latin typeface="Arial" pitchFamily="34" charset="0"/>
                <a:cs typeface="Arial" pitchFamily="34" charset="0"/>
              </a:rPr>
              <a:t>Bilgisayar, yazıcı, bunların ek donanımları, </a:t>
            </a:r>
          </a:p>
          <a:p>
            <a:pPr marL="857250" indent="-857250" algn="just">
              <a:buFont typeface="Arial" charset="0"/>
              <a:buChar char="•"/>
            </a:pPr>
            <a:r>
              <a:rPr lang="tr-TR" sz="6000" dirty="0">
                <a:solidFill>
                  <a:srgbClr val="FF0000"/>
                </a:solidFill>
                <a:latin typeface="Arial" pitchFamily="34" charset="0"/>
                <a:cs typeface="Arial" pitchFamily="34" charset="0"/>
              </a:rPr>
              <a:t>Mesleki yazılım programları, </a:t>
            </a:r>
          </a:p>
          <a:p>
            <a:pPr marL="857250" indent="-857250" algn="just">
              <a:buFont typeface="Arial" charset="0"/>
              <a:buChar char="•"/>
            </a:pPr>
            <a:r>
              <a:rPr lang="tr-TR" sz="6000" dirty="0">
                <a:solidFill>
                  <a:srgbClr val="FF0000"/>
                </a:solidFill>
                <a:latin typeface="Arial" pitchFamily="34" charset="0"/>
                <a:cs typeface="Arial" pitchFamily="34" charset="0"/>
              </a:rPr>
              <a:t>Teknik araç ve gereçler  </a:t>
            </a:r>
          </a:p>
          <a:p>
            <a:pPr marL="857250" indent="-857250" algn="just">
              <a:buFont typeface="Arial" charset="0"/>
              <a:buChar char="•"/>
            </a:pPr>
            <a:r>
              <a:rPr lang="tr-TR" sz="6000" dirty="0">
                <a:solidFill>
                  <a:srgbClr val="FF0000"/>
                </a:solidFill>
                <a:latin typeface="Arial" pitchFamily="34" charset="0"/>
                <a:cs typeface="Arial" pitchFamily="34" charset="0"/>
              </a:rPr>
              <a:t> Telefon, faks</a:t>
            </a:r>
            <a:r>
              <a:rPr lang="tr-TR" sz="6000" dirty="0">
                <a:latin typeface="Arial" pitchFamily="34" charset="0"/>
                <a:cs typeface="Arial" pitchFamily="34" charset="0"/>
              </a:rPr>
              <a:t> gibi büro donanımları var mı </a:t>
            </a:r>
          </a:p>
          <a:p>
            <a:pPr indent="450850" algn="just"/>
            <a:r>
              <a:rPr lang="tr-TR" sz="6000" dirty="0">
                <a:solidFill>
                  <a:schemeClr val="accent1"/>
                </a:solidFill>
                <a:latin typeface="Arial" pitchFamily="34" charset="0"/>
                <a:cs typeface="Arial" pitchFamily="34" charset="0"/>
              </a:rPr>
              <a:t>*</a:t>
            </a:r>
            <a:r>
              <a:rPr lang="tr-TR" sz="6000" dirty="0">
                <a:latin typeface="Arial" pitchFamily="34" charset="0"/>
                <a:cs typeface="Arial" pitchFamily="34" charset="0"/>
              </a:rPr>
              <a:t> Elektronik takeometre gibi ölçüm aletlerinin, en az iki yılda bir periyodik </a:t>
            </a:r>
            <a:r>
              <a:rPr lang="tr-TR" sz="6000" dirty="0">
                <a:solidFill>
                  <a:srgbClr val="FF0000"/>
                </a:solidFill>
                <a:latin typeface="Arial" pitchFamily="34" charset="0"/>
                <a:cs typeface="Arial" pitchFamily="34" charset="0"/>
              </a:rPr>
              <a:t>bakım ve kalibrasyonları </a:t>
            </a:r>
            <a:r>
              <a:rPr lang="tr-TR" sz="6000" dirty="0">
                <a:latin typeface="Arial" pitchFamily="34" charset="0"/>
                <a:cs typeface="Arial" pitchFamily="34" charset="0"/>
              </a:rPr>
              <a:t>yapılıyor mu?  </a:t>
            </a:r>
          </a:p>
        </p:txBody>
      </p:sp>
      <p:sp>
        <p:nvSpPr>
          <p:cNvPr id="5" name="Altbilgi Yer Tutucusu 4"/>
          <p:cNvSpPr>
            <a:spLocks noGrp="1"/>
          </p:cNvSpPr>
          <p:nvPr>
            <p:ph type="ftr" sz="quarter" idx="11"/>
          </p:nvPr>
        </p:nvSpPr>
        <p:spPr/>
        <p:txBody>
          <a:bodyPr/>
          <a:lstStyle/>
          <a:p>
            <a:pPr>
              <a:defRPr/>
            </a:pPr>
            <a:r>
              <a:rPr lang="tr-TR" dirty="0"/>
              <a:t>Ankara- 2024</a:t>
            </a:r>
            <a:endParaRPr lang="en-US" dirty="0"/>
          </a:p>
        </p:txBody>
      </p:sp>
      <p:sp>
        <p:nvSpPr>
          <p:cNvPr id="6" name="Veri Yer Tutucusu 5"/>
          <p:cNvSpPr>
            <a:spLocks noGrp="1"/>
          </p:cNvSpPr>
          <p:nvPr>
            <p:ph type="dt" sz="half" idx="10"/>
          </p:nvPr>
        </p:nvSpPr>
        <p:spPr/>
        <p:txBody>
          <a:bodyPr/>
          <a:lstStyle/>
          <a:p>
            <a:pPr>
              <a:defRPr/>
            </a:pPr>
            <a:r>
              <a:rPr lang="tr-TR" altLang="en-US"/>
              <a:t>Kadastro Dairesi Başkanlığı Denetim Birimi</a:t>
            </a:r>
            <a:endParaRPr lang="en-US" altLang="en-US"/>
          </a:p>
        </p:txBody>
      </p:sp>
      <p:pic>
        <p:nvPicPr>
          <p:cNvPr id="1026" name="Picture 2" descr="C:\Users\tk36026\Desktop\donanım.jpg"/>
          <p:cNvPicPr>
            <a:picLocks noChangeAspect="1" noChangeArrowheads="1"/>
          </p:cNvPicPr>
          <p:nvPr/>
        </p:nvPicPr>
        <p:blipFill>
          <a:blip r:embed="rId5"/>
          <a:srcRect/>
          <a:stretch>
            <a:fillRect/>
          </a:stretch>
        </p:blipFill>
        <p:spPr bwMode="auto">
          <a:xfrm>
            <a:off x="1002647" y="10484533"/>
            <a:ext cx="8521745" cy="2228167"/>
          </a:xfrm>
          <a:prstGeom prst="rect">
            <a:avLst/>
          </a:prstGeom>
          <a:noFill/>
        </p:spPr>
      </p:pic>
      <p:pic>
        <p:nvPicPr>
          <p:cNvPr id="2050" name="Picture 2" descr="C:\Users\tk22969\Desktop\images.jf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231513" y="10315184"/>
            <a:ext cx="5604549" cy="2397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85199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8" descr="layoutt2.jpg">
            <a:extLst>
              <a:ext uri="{FF2B5EF4-FFF2-40B4-BE49-F238E27FC236}">
                <a16:creationId xmlns:a16="http://schemas.microsoft.com/office/drawing/2014/main" id="{F78CFBFD-CDC5-7C46-8D65-A4AA7002732E}"/>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41089"/>
            <a:ext cx="24787225" cy="13942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10" descr="Tapu-ve-kadastro-mudurlugu-01.jpg">
            <a:extLst>
              <a:ext uri="{FF2B5EF4-FFF2-40B4-BE49-F238E27FC236}">
                <a16:creationId xmlns:a16="http://schemas.microsoft.com/office/drawing/2014/main" id="{8CBEB1BF-6B87-4443-806D-6E11A7BD5DDF}"/>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029613" y="10550525"/>
            <a:ext cx="263525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9">
            <a:extLst>
              <a:ext uri="{FF2B5EF4-FFF2-40B4-BE49-F238E27FC236}">
                <a16:creationId xmlns:a16="http://schemas.microsoft.com/office/drawing/2014/main" id="{FE294F97-BBCB-634D-958E-6A2A24F56BEF}"/>
              </a:ext>
            </a:extLst>
          </p:cNvPr>
          <p:cNvSpPr>
            <a:spLocks noGrp="1"/>
          </p:cNvSpPr>
          <p:nvPr>
            <p:ph type="title"/>
          </p:nvPr>
        </p:nvSpPr>
        <p:spPr>
          <a:xfrm>
            <a:off x="1581625" y="381000"/>
            <a:ext cx="17008059" cy="1390650"/>
          </a:xfrm>
        </p:spPr>
        <p:txBody>
          <a:bodyPr/>
          <a:lstStyle/>
          <a:p>
            <a:pPr indent="450850"/>
            <a:r>
              <a:rPr lang="tr-TR" sz="6600" dirty="0">
                <a:solidFill>
                  <a:schemeClr val="accent1"/>
                </a:solidFill>
                <a:latin typeface="Arial" pitchFamily="34" charset="0"/>
                <a:cs typeface="Arial" pitchFamily="34" charset="0"/>
              </a:rPr>
              <a:t> </a:t>
            </a:r>
            <a:r>
              <a:rPr lang="tr-TR" sz="6600" dirty="0">
                <a:solidFill>
                  <a:srgbClr val="FF3300"/>
                </a:solidFill>
                <a:latin typeface="Arial" pitchFamily="34" charset="0"/>
                <a:cs typeface="Arial" pitchFamily="34" charset="0"/>
              </a:rPr>
              <a:t>DONANIM DURUMU</a:t>
            </a:r>
          </a:p>
        </p:txBody>
      </p:sp>
      <p:sp>
        <p:nvSpPr>
          <p:cNvPr id="2" name="Dikdörtgen 1"/>
          <p:cNvSpPr/>
          <p:nvPr/>
        </p:nvSpPr>
        <p:spPr>
          <a:xfrm>
            <a:off x="403226" y="2134707"/>
            <a:ext cx="18913474" cy="2862322"/>
          </a:xfrm>
          <a:prstGeom prst="rect">
            <a:avLst/>
          </a:prstGeom>
        </p:spPr>
        <p:txBody>
          <a:bodyPr wrap="square">
            <a:spAutoFit/>
          </a:bodyPr>
          <a:lstStyle/>
          <a:p>
            <a:pPr marL="857250" indent="-857250" algn="just">
              <a:buFont typeface="Arial" charset="0"/>
              <a:buChar char="•"/>
            </a:pPr>
            <a:r>
              <a:rPr lang="tr-TR" sz="6000" dirty="0">
                <a:latin typeface="Arial" pitchFamily="34" charset="0"/>
                <a:cs typeface="Arial" pitchFamily="34" charset="0"/>
              </a:rPr>
              <a:t>Elektronik takeometre gibi ölçüm aletlerinin, en az iki yılda bir periyodik </a:t>
            </a:r>
            <a:r>
              <a:rPr lang="tr-TR" sz="6000" dirty="0">
                <a:solidFill>
                  <a:srgbClr val="FF0000"/>
                </a:solidFill>
                <a:latin typeface="Arial" pitchFamily="34" charset="0"/>
                <a:cs typeface="Arial" pitchFamily="34" charset="0"/>
              </a:rPr>
              <a:t>bakım ve kalibrasyonları </a:t>
            </a:r>
            <a:r>
              <a:rPr lang="tr-TR" sz="6000" dirty="0">
                <a:latin typeface="Arial" pitchFamily="34" charset="0"/>
                <a:cs typeface="Arial" pitchFamily="34" charset="0"/>
              </a:rPr>
              <a:t>yapılıyor mu?</a:t>
            </a:r>
          </a:p>
        </p:txBody>
      </p:sp>
      <p:sp>
        <p:nvSpPr>
          <p:cNvPr id="5" name="Altbilgi Yer Tutucusu 4"/>
          <p:cNvSpPr>
            <a:spLocks noGrp="1"/>
          </p:cNvSpPr>
          <p:nvPr>
            <p:ph type="ftr" sz="quarter" idx="11"/>
          </p:nvPr>
        </p:nvSpPr>
        <p:spPr/>
        <p:txBody>
          <a:bodyPr/>
          <a:lstStyle/>
          <a:p>
            <a:pPr>
              <a:defRPr/>
            </a:pPr>
            <a:r>
              <a:rPr lang="tr-TR" dirty="0"/>
              <a:t>Ankara- 2024</a:t>
            </a:r>
            <a:endParaRPr lang="en-US" dirty="0"/>
          </a:p>
        </p:txBody>
      </p:sp>
      <p:sp>
        <p:nvSpPr>
          <p:cNvPr id="6" name="Veri Yer Tutucusu 5"/>
          <p:cNvSpPr>
            <a:spLocks noGrp="1"/>
          </p:cNvSpPr>
          <p:nvPr>
            <p:ph type="dt" sz="half" idx="10"/>
          </p:nvPr>
        </p:nvSpPr>
        <p:spPr/>
        <p:txBody>
          <a:bodyPr/>
          <a:lstStyle/>
          <a:p>
            <a:pPr>
              <a:defRPr/>
            </a:pPr>
            <a:r>
              <a:rPr lang="tr-TR" altLang="en-US"/>
              <a:t>Kadastro Dairesi Başkanlığı Denetim Birimi</a:t>
            </a:r>
            <a:endParaRPr lang="en-US" altLang="en-US"/>
          </a:p>
        </p:txBody>
      </p:sp>
      <p:pic>
        <p:nvPicPr>
          <p:cNvPr id="10" name="Picture 2" descr="C:\Users\tk36026\Desktop\donanımBil.jpg"/>
          <p:cNvPicPr>
            <a:picLocks noChangeAspect="1" noChangeArrowheads="1"/>
          </p:cNvPicPr>
          <p:nvPr/>
        </p:nvPicPr>
        <p:blipFill>
          <a:blip r:embed="rId5"/>
          <a:srcRect/>
          <a:stretch>
            <a:fillRect/>
          </a:stretch>
        </p:blipFill>
        <p:spPr bwMode="auto">
          <a:xfrm>
            <a:off x="1219200" y="5892920"/>
            <a:ext cx="16354706" cy="4823006"/>
          </a:xfrm>
          <a:prstGeom prst="rect">
            <a:avLst/>
          </a:prstGeom>
          <a:noFill/>
        </p:spPr>
      </p:pic>
    </p:spTree>
    <p:extLst>
      <p:ext uri="{BB962C8B-B14F-4D97-AF65-F5344CB8AC3E}">
        <p14:creationId xmlns:p14="http://schemas.microsoft.com/office/powerpoint/2010/main" val="28685199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8" descr="layoutt2.jpg">
            <a:extLst>
              <a:ext uri="{FF2B5EF4-FFF2-40B4-BE49-F238E27FC236}">
                <a16:creationId xmlns:a16="http://schemas.microsoft.com/office/drawing/2014/main" id="{F78CFBFD-CDC5-7C46-8D65-A4AA7002732E}"/>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75" y="57150"/>
            <a:ext cx="24384000" cy="137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10" descr="Tapu-ve-kadastro-mudurlugu-01.jpg">
            <a:extLst>
              <a:ext uri="{FF2B5EF4-FFF2-40B4-BE49-F238E27FC236}">
                <a16:creationId xmlns:a16="http://schemas.microsoft.com/office/drawing/2014/main" id="{8CBEB1BF-6B87-4443-806D-6E11A7BD5DDF}"/>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029613" y="10550525"/>
            <a:ext cx="263525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9">
            <a:extLst>
              <a:ext uri="{FF2B5EF4-FFF2-40B4-BE49-F238E27FC236}">
                <a16:creationId xmlns:a16="http://schemas.microsoft.com/office/drawing/2014/main" id="{FE294F97-BBCB-634D-958E-6A2A24F56BEF}"/>
              </a:ext>
            </a:extLst>
          </p:cNvPr>
          <p:cNvSpPr>
            <a:spLocks noGrp="1"/>
          </p:cNvSpPr>
          <p:nvPr>
            <p:ph type="title"/>
          </p:nvPr>
        </p:nvSpPr>
        <p:spPr>
          <a:xfrm>
            <a:off x="2457449" y="1638300"/>
            <a:ext cx="16132235" cy="1543050"/>
          </a:xfrm>
        </p:spPr>
        <p:txBody>
          <a:bodyPr/>
          <a:lstStyle/>
          <a:p>
            <a:pPr eaLnBrk="1" hangingPunct="1">
              <a:defRPr/>
            </a:pPr>
            <a:r>
              <a:rPr lang="tr-TR" altLang="en-US" sz="5400" b="1" dirty="0">
                <a:solidFill>
                  <a:schemeClr val="accent6">
                    <a:lumMod val="75000"/>
                  </a:schemeClr>
                </a:solidFill>
              </a:rPr>
              <a:t> </a:t>
            </a:r>
            <a:r>
              <a:rPr lang="tr-TR" altLang="en-US" sz="6600" b="1" dirty="0">
                <a:solidFill>
                  <a:schemeClr val="accent6">
                    <a:lumMod val="75000"/>
                  </a:schemeClr>
                </a:solidFill>
              </a:rPr>
              <a:t>TEFTİŞ VE DENETİMİN KAPSAMI</a:t>
            </a:r>
            <a:endParaRPr lang="en-US" altLang="en-US" sz="6600" dirty="0">
              <a:solidFill>
                <a:schemeClr val="tx2"/>
              </a:solidFill>
            </a:endParaRPr>
          </a:p>
        </p:txBody>
      </p:sp>
      <p:sp>
        <p:nvSpPr>
          <p:cNvPr id="2" name="Dikdörtgen 1"/>
          <p:cNvSpPr/>
          <p:nvPr/>
        </p:nvSpPr>
        <p:spPr>
          <a:xfrm>
            <a:off x="457200" y="3510181"/>
            <a:ext cx="17297399" cy="5324535"/>
          </a:xfrm>
          <a:prstGeom prst="rect">
            <a:avLst/>
          </a:prstGeom>
        </p:spPr>
        <p:txBody>
          <a:bodyPr wrap="square">
            <a:spAutoFit/>
          </a:bodyPr>
          <a:lstStyle/>
          <a:p>
            <a:pPr marL="685800" indent="-685800" algn="just">
              <a:buFont typeface="Arial" charset="0"/>
              <a:buChar char="•"/>
            </a:pPr>
            <a:r>
              <a:rPr lang="tr-TR" sz="6800" dirty="0">
                <a:latin typeface="Arial" pitchFamily="34" charset="0"/>
              </a:rPr>
              <a:t>Lisanslı büro faaliyetlerinin denetimi, </a:t>
            </a:r>
            <a:r>
              <a:rPr lang="tr-TR" sz="6800" dirty="0">
                <a:solidFill>
                  <a:srgbClr val="FF0000"/>
                </a:solidFill>
                <a:latin typeface="Arial" pitchFamily="34" charset="0"/>
              </a:rPr>
              <a:t>yılda en az bir kez bölge</a:t>
            </a:r>
            <a:r>
              <a:rPr lang="tr-TR" sz="6800" dirty="0">
                <a:latin typeface="Arial" pitchFamily="34" charset="0"/>
              </a:rPr>
              <a:t>, </a:t>
            </a:r>
            <a:r>
              <a:rPr lang="tr-TR" sz="6800" dirty="0">
                <a:solidFill>
                  <a:srgbClr val="FF0000"/>
                </a:solidFill>
                <a:latin typeface="Arial" pitchFamily="34" charset="0"/>
              </a:rPr>
              <a:t>2 kez kadastro müdürlüğünce </a:t>
            </a:r>
            <a:r>
              <a:rPr lang="tr-TR" sz="6800" dirty="0">
                <a:latin typeface="Arial" pitchFamily="34" charset="0"/>
              </a:rPr>
              <a:t>idarenin görevlendireceği denetim elemanı</a:t>
            </a:r>
            <a:r>
              <a:rPr lang="tr-TR" sz="6800" dirty="0">
                <a:solidFill>
                  <a:srgbClr val="FF0000"/>
                </a:solidFill>
                <a:latin typeface="Arial" pitchFamily="34" charset="0"/>
              </a:rPr>
              <a:t> </a:t>
            </a:r>
            <a:r>
              <a:rPr lang="tr-TR" sz="6800" dirty="0">
                <a:latin typeface="Arial" pitchFamily="34" charset="0"/>
              </a:rPr>
              <a:t>tarafından yapılır.  (</a:t>
            </a:r>
            <a:r>
              <a:rPr lang="tr-TR" sz="6800" dirty="0" err="1">
                <a:solidFill>
                  <a:srgbClr val="FF0000"/>
                </a:solidFill>
                <a:latin typeface="Arial" pitchFamily="34" charset="0"/>
              </a:rPr>
              <a:t>Yntm</a:t>
            </a:r>
            <a:r>
              <a:rPr lang="tr-TR" sz="6800" dirty="0">
                <a:solidFill>
                  <a:srgbClr val="FF0000"/>
                </a:solidFill>
                <a:latin typeface="Arial" pitchFamily="34" charset="0"/>
              </a:rPr>
              <a:t>.42/2</a:t>
            </a:r>
            <a:r>
              <a:rPr lang="tr-TR" sz="6800" dirty="0">
                <a:latin typeface="Arial" pitchFamily="34" charset="0"/>
              </a:rPr>
              <a:t>)</a:t>
            </a:r>
            <a:r>
              <a:rPr lang="tr-TR" sz="4800" b="1" dirty="0">
                <a:solidFill>
                  <a:srgbClr val="1F497D"/>
                </a:solidFill>
              </a:rPr>
              <a:t> </a:t>
            </a:r>
          </a:p>
        </p:txBody>
      </p:sp>
      <p:sp>
        <p:nvSpPr>
          <p:cNvPr id="5" name="Altbilgi Yer Tutucusu 4"/>
          <p:cNvSpPr>
            <a:spLocks noGrp="1"/>
          </p:cNvSpPr>
          <p:nvPr>
            <p:ph type="ftr" sz="quarter" idx="11"/>
          </p:nvPr>
        </p:nvSpPr>
        <p:spPr/>
        <p:txBody>
          <a:bodyPr/>
          <a:lstStyle/>
          <a:p>
            <a:pPr>
              <a:defRPr/>
            </a:pPr>
            <a:r>
              <a:rPr lang="tr-TR" dirty="0"/>
              <a:t>Ankara- 2024</a:t>
            </a:r>
            <a:endParaRPr lang="en-US" dirty="0"/>
          </a:p>
          <a:p>
            <a:pPr>
              <a:defRPr/>
            </a:pPr>
            <a:r>
              <a:rPr lang="en-US" dirty="0"/>
              <a:t>  </a:t>
            </a:r>
          </a:p>
        </p:txBody>
      </p:sp>
      <p:sp>
        <p:nvSpPr>
          <p:cNvPr id="6" name="Veri Yer Tutucusu 5"/>
          <p:cNvSpPr>
            <a:spLocks noGrp="1"/>
          </p:cNvSpPr>
          <p:nvPr>
            <p:ph type="dt" sz="half" idx="10"/>
          </p:nvPr>
        </p:nvSpPr>
        <p:spPr/>
        <p:txBody>
          <a:bodyPr/>
          <a:lstStyle/>
          <a:p>
            <a:pPr>
              <a:defRPr/>
            </a:pPr>
            <a:r>
              <a:rPr lang="tr-TR" altLang="en-US"/>
              <a:t>Kadastro Dairesi Başkanlığı Denetim Birimi</a:t>
            </a:r>
            <a:endParaRPr lang="en-US" altLang="en-US"/>
          </a:p>
        </p:txBody>
      </p:sp>
      <p:pic>
        <p:nvPicPr>
          <p:cNvPr id="1026" name="Picture 2" descr="C:\Users\tk36026\Desktop\denetim resim.jfif"/>
          <p:cNvPicPr>
            <a:picLocks noChangeAspect="1" noChangeArrowheads="1"/>
          </p:cNvPicPr>
          <p:nvPr/>
        </p:nvPicPr>
        <p:blipFill>
          <a:blip r:embed="rId5"/>
          <a:srcRect/>
          <a:stretch>
            <a:fillRect/>
          </a:stretch>
        </p:blipFill>
        <p:spPr bwMode="auto">
          <a:xfrm>
            <a:off x="1398497" y="8834715"/>
            <a:ext cx="14056658" cy="3267637"/>
          </a:xfrm>
          <a:prstGeom prst="rect">
            <a:avLst/>
          </a:prstGeom>
          <a:noFill/>
        </p:spPr>
      </p:pic>
    </p:spTree>
    <p:extLst>
      <p:ext uri="{BB962C8B-B14F-4D97-AF65-F5344CB8AC3E}">
        <p14:creationId xmlns:p14="http://schemas.microsoft.com/office/powerpoint/2010/main" val="24120787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8" descr="layoutt2.jpg">
            <a:extLst>
              <a:ext uri="{FF2B5EF4-FFF2-40B4-BE49-F238E27FC236}">
                <a16:creationId xmlns:a16="http://schemas.microsoft.com/office/drawing/2014/main" id="{F78CFBFD-CDC5-7C46-8D65-A4AA7002732E}"/>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75" y="0"/>
            <a:ext cx="24384000" cy="137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10" descr="Tapu-ve-kadastro-mudurlugu-01.jpg">
            <a:extLst>
              <a:ext uri="{FF2B5EF4-FFF2-40B4-BE49-F238E27FC236}">
                <a16:creationId xmlns:a16="http://schemas.microsoft.com/office/drawing/2014/main" id="{8CBEB1BF-6B87-4443-806D-6E11A7BD5DDF}"/>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029613" y="10550525"/>
            <a:ext cx="263525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9">
            <a:extLst>
              <a:ext uri="{FF2B5EF4-FFF2-40B4-BE49-F238E27FC236}">
                <a16:creationId xmlns:a16="http://schemas.microsoft.com/office/drawing/2014/main" id="{FE294F97-BBCB-634D-958E-6A2A24F56BEF}"/>
              </a:ext>
            </a:extLst>
          </p:cNvPr>
          <p:cNvSpPr>
            <a:spLocks noGrp="1"/>
          </p:cNvSpPr>
          <p:nvPr>
            <p:ph type="title"/>
          </p:nvPr>
        </p:nvSpPr>
        <p:spPr>
          <a:xfrm>
            <a:off x="2076450" y="762000"/>
            <a:ext cx="10118726" cy="1504950"/>
          </a:xfrm>
        </p:spPr>
        <p:txBody>
          <a:bodyPr/>
          <a:lstStyle/>
          <a:p>
            <a:pPr eaLnBrk="1" hangingPunct="1">
              <a:defRPr/>
            </a:pPr>
            <a:r>
              <a:rPr lang="tr-TR" sz="6600" dirty="0">
                <a:solidFill>
                  <a:srgbClr val="FF0000"/>
                </a:solidFill>
                <a:latin typeface="Arial" pitchFamily="34" charset="0"/>
                <a:cs typeface="Arial" pitchFamily="34" charset="0"/>
              </a:rPr>
              <a:t> Arşivleme </a:t>
            </a:r>
            <a:endParaRPr lang="en-US" altLang="en-US" sz="6600" dirty="0">
              <a:solidFill>
                <a:schemeClr val="tx2"/>
              </a:solidFill>
            </a:endParaRPr>
          </a:p>
        </p:txBody>
      </p:sp>
      <p:sp>
        <p:nvSpPr>
          <p:cNvPr id="2" name="Dikdörtgen 1"/>
          <p:cNvSpPr/>
          <p:nvPr/>
        </p:nvSpPr>
        <p:spPr>
          <a:xfrm>
            <a:off x="514350" y="2266951"/>
            <a:ext cx="17027201" cy="10248960"/>
          </a:xfrm>
          <a:prstGeom prst="rect">
            <a:avLst/>
          </a:prstGeom>
        </p:spPr>
        <p:txBody>
          <a:bodyPr wrap="square">
            <a:spAutoFit/>
          </a:bodyPr>
          <a:lstStyle/>
          <a:p>
            <a:pPr marL="857250" indent="-857250" algn="just">
              <a:buFont typeface="Wingdings" pitchFamily="2" charset="2"/>
              <a:buChar char="v"/>
            </a:pPr>
            <a:r>
              <a:rPr lang="tr-TR" sz="6600" dirty="0"/>
              <a:t>Lisanslı bürolarda arşiv, Genel Müdürlüğün 2019/12 </a:t>
            </a:r>
            <a:r>
              <a:rPr lang="tr-TR" sz="6600" dirty="0" err="1"/>
              <a:t>nolu</a:t>
            </a:r>
            <a:r>
              <a:rPr lang="tr-TR" sz="6600" dirty="0"/>
              <a:t> Arşiv Hizmetleri Genelgesi hükümleri doğrultusunda oluşturulur.</a:t>
            </a:r>
          </a:p>
          <a:p>
            <a:pPr algn="just">
              <a:buFont typeface="Wingdings" pitchFamily="2" charset="2"/>
              <a:buChar char="v"/>
            </a:pPr>
            <a:r>
              <a:rPr lang="tr-TR" sz="6600" dirty="0">
                <a:solidFill>
                  <a:srgbClr val="FF0000"/>
                </a:solidFill>
                <a:latin typeface="Arial" pitchFamily="34" charset="0"/>
                <a:cs typeface="Arial" pitchFamily="34" charset="0"/>
              </a:rPr>
              <a:t>Arşivde güvenlik, nem ve yangına karşı önlem alınmış mı? </a:t>
            </a:r>
          </a:p>
          <a:p>
            <a:pPr algn="just">
              <a:buFont typeface="Wingdings" pitchFamily="2" charset="2"/>
              <a:buChar char="v"/>
            </a:pPr>
            <a:r>
              <a:rPr lang="tr-TR" sz="6600" dirty="0">
                <a:latin typeface="Arial" pitchFamily="34" charset="0"/>
                <a:cs typeface="Arial" pitchFamily="34" charset="0"/>
              </a:rPr>
              <a:t> iş sahibine verilen belgelerin birer nüshası arşivleniyor mu?</a:t>
            </a:r>
          </a:p>
          <a:p>
            <a:pPr algn="just">
              <a:buFont typeface="Wingdings" pitchFamily="2" charset="2"/>
              <a:buChar char="v"/>
            </a:pPr>
            <a:r>
              <a:rPr lang="tr-TR" sz="6600" dirty="0">
                <a:latin typeface="Arial" pitchFamily="34" charset="0"/>
                <a:cs typeface="Arial" pitchFamily="34" charset="0"/>
              </a:rPr>
              <a:t> Yazılım ve donanımlara ait </a:t>
            </a:r>
            <a:r>
              <a:rPr lang="tr-TR" sz="6600" dirty="0">
                <a:solidFill>
                  <a:srgbClr val="FF0000"/>
                </a:solidFill>
                <a:latin typeface="Arial" pitchFamily="34" charset="0"/>
                <a:cs typeface="Arial" pitchFamily="34" charset="0"/>
              </a:rPr>
              <a:t>faturalar, kalibrasyon belgeleri donanım dosyasında, arşivleniyor </a:t>
            </a:r>
            <a:r>
              <a:rPr lang="tr-TR" sz="6600" dirty="0">
                <a:latin typeface="Arial" pitchFamily="34" charset="0"/>
                <a:cs typeface="Arial" pitchFamily="34" charset="0"/>
              </a:rPr>
              <a:t>mu?  </a:t>
            </a:r>
            <a:endParaRPr lang="tr-TR" sz="4800" dirty="0">
              <a:latin typeface="Arial" pitchFamily="34" charset="0"/>
              <a:cs typeface="Arial" pitchFamily="34" charset="0"/>
            </a:endParaRPr>
          </a:p>
        </p:txBody>
      </p:sp>
      <p:sp>
        <p:nvSpPr>
          <p:cNvPr id="5" name="Altbilgi Yer Tutucusu 4"/>
          <p:cNvSpPr>
            <a:spLocks noGrp="1"/>
          </p:cNvSpPr>
          <p:nvPr>
            <p:ph type="ftr" sz="quarter" idx="11"/>
          </p:nvPr>
        </p:nvSpPr>
        <p:spPr/>
        <p:txBody>
          <a:bodyPr/>
          <a:lstStyle/>
          <a:p>
            <a:pPr>
              <a:defRPr/>
            </a:pPr>
            <a:r>
              <a:rPr lang="tr-TR" dirty="0"/>
              <a:t>Ankara- 2024</a:t>
            </a:r>
            <a:endParaRPr lang="en-US" dirty="0"/>
          </a:p>
        </p:txBody>
      </p:sp>
      <p:sp>
        <p:nvSpPr>
          <p:cNvPr id="6" name="Veri Yer Tutucusu 5"/>
          <p:cNvSpPr>
            <a:spLocks noGrp="1"/>
          </p:cNvSpPr>
          <p:nvPr>
            <p:ph type="dt" sz="half" idx="10"/>
          </p:nvPr>
        </p:nvSpPr>
        <p:spPr/>
        <p:txBody>
          <a:bodyPr/>
          <a:lstStyle/>
          <a:p>
            <a:pPr>
              <a:defRPr/>
            </a:pPr>
            <a:r>
              <a:rPr lang="tr-TR" altLang="en-US"/>
              <a:t>Kadastro Dairesi Başkanlığı Denetim Birimi</a:t>
            </a:r>
            <a:endParaRPr lang="en-US" altLang="en-US"/>
          </a:p>
        </p:txBody>
      </p:sp>
      <p:pic>
        <p:nvPicPr>
          <p:cNvPr id="8" name="Picture 3" descr="C:\Users\tk36026\Desktop\arşiv.jpg"/>
          <p:cNvPicPr>
            <a:picLocks noChangeAspect="1" noChangeArrowheads="1"/>
          </p:cNvPicPr>
          <p:nvPr/>
        </p:nvPicPr>
        <p:blipFill>
          <a:blip r:embed="rId5"/>
          <a:srcRect/>
          <a:stretch>
            <a:fillRect/>
          </a:stretch>
        </p:blipFill>
        <p:spPr bwMode="auto">
          <a:xfrm>
            <a:off x="17516005" y="1618172"/>
            <a:ext cx="6310219" cy="4226816"/>
          </a:xfrm>
          <a:prstGeom prst="rect">
            <a:avLst/>
          </a:prstGeom>
          <a:noFill/>
        </p:spPr>
      </p:pic>
    </p:spTree>
    <p:extLst>
      <p:ext uri="{BB962C8B-B14F-4D97-AF65-F5344CB8AC3E}">
        <p14:creationId xmlns:p14="http://schemas.microsoft.com/office/powerpoint/2010/main" val="34594375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8" descr="layoutt2.jpg">
            <a:extLst>
              <a:ext uri="{FF2B5EF4-FFF2-40B4-BE49-F238E27FC236}">
                <a16:creationId xmlns:a16="http://schemas.microsoft.com/office/drawing/2014/main" id="{F78CFBFD-CDC5-7C46-8D65-A4AA7002732E}"/>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75" y="0"/>
            <a:ext cx="24384000" cy="137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10" descr="Tapu-ve-kadastro-mudurlugu-01.jpg">
            <a:extLst>
              <a:ext uri="{FF2B5EF4-FFF2-40B4-BE49-F238E27FC236}">
                <a16:creationId xmlns:a16="http://schemas.microsoft.com/office/drawing/2014/main" id="{8CBEB1BF-6B87-4443-806D-6E11A7BD5DDF}"/>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029613" y="10550525"/>
            <a:ext cx="263525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9">
            <a:extLst>
              <a:ext uri="{FF2B5EF4-FFF2-40B4-BE49-F238E27FC236}">
                <a16:creationId xmlns:a16="http://schemas.microsoft.com/office/drawing/2014/main" id="{FE294F97-BBCB-634D-958E-6A2A24F56BEF}"/>
              </a:ext>
            </a:extLst>
          </p:cNvPr>
          <p:cNvSpPr>
            <a:spLocks noGrp="1"/>
          </p:cNvSpPr>
          <p:nvPr>
            <p:ph type="title"/>
          </p:nvPr>
        </p:nvSpPr>
        <p:spPr>
          <a:xfrm>
            <a:off x="533400" y="152400"/>
            <a:ext cx="21602700" cy="1562100"/>
          </a:xfrm>
        </p:spPr>
        <p:txBody>
          <a:bodyPr/>
          <a:lstStyle/>
          <a:p>
            <a:pPr algn="l" eaLnBrk="1" hangingPunct="1">
              <a:defRPr/>
            </a:pPr>
            <a:r>
              <a:rPr lang="tr-TR" sz="6600" dirty="0">
                <a:solidFill>
                  <a:srgbClr val="FF0000"/>
                </a:solidFill>
                <a:latin typeface="Arial" pitchFamily="34" charset="0"/>
                <a:cs typeface="Arial" pitchFamily="34" charset="0"/>
              </a:rPr>
              <a:t>* Sicil dosyasında arşivlenmeyen var mı</a:t>
            </a:r>
            <a:r>
              <a:rPr lang="tr-TR" sz="6600" dirty="0">
                <a:latin typeface="Arial" pitchFamily="34" charset="0"/>
                <a:cs typeface="Arial" pitchFamily="34" charset="0"/>
              </a:rPr>
              <a:t>?</a:t>
            </a:r>
            <a:endParaRPr lang="en-US" altLang="en-US" sz="6600" dirty="0">
              <a:solidFill>
                <a:schemeClr val="tx2"/>
              </a:solidFill>
              <a:latin typeface="Arial" pitchFamily="34" charset="0"/>
              <a:cs typeface="Arial" pitchFamily="34" charset="0"/>
            </a:endParaRPr>
          </a:p>
        </p:txBody>
      </p:sp>
      <p:sp>
        <p:nvSpPr>
          <p:cNvPr id="2" name="Dikdörtgen 1"/>
          <p:cNvSpPr/>
          <p:nvPr/>
        </p:nvSpPr>
        <p:spPr>
          <a:xfrm>
            <a:off x="285750" y="2019301"/>
            <a:ext cx="18249900" cy="10926068"/>
          </a:xfrm>
          <a:prstGeom prst="rect">
            <a:avLst/>
          </a:prstGeom>
        </p:spPr>
        <p:txBody>
          <a:bodyPr wrap="square">
            <a:spAutoFit/>
          </a:bodyPr>
          <a:lstStyle/>
          <a:p>
            <a:pPr indent="450850">
              <a:buFontTx/>
              <a:buChar char="•"/>
            </a:pPr>
            <a:r>
              <a:rPr lang="tr-TR" sz="8800" dirty="0">
                <a:cs typeface="Times New Roman" pitchFamily="18" charset="0"/>
              </a:rPr>
              <a:t>Lisans belgesinin onaylı sureti</a:t>
            </a:r>
          </a:p>
          <a:p>
            <a:pPr indent="450850">
              <a:buFontTx/>
              <a:buChar char="•"/>
            </a:pPr>
            <a:r>
              <a:rPr lang="tr-TR" sz="8800" dirty="0">
                <a:solidFill>
                  <a:srgbClr val="FF0000"/>
                </a:solidFill>
                <a:cs typeface="Times New Roman" pitchFamily="18" charset="0"/>
              </a:rPr>
              <a:t>Mahkeme yemin tutanağı</a:t>
            </a:r>
          </a:p>
          <a:p>
            <a:pPr indent="450850">
              <a:buFontTx/>
              <a:buChar char="•"/>
            </a:pPr>
            <a:r>
              <a:rPr lang="tr-TR" sz="8800" dirty="0">
                <a:cs typeface="Times New Roman" pitchFamily="18" charset="0"/>
              </a:rPr>
              <a:t>Adres beyanı</a:t>
            </a:r>
          </a:p>
          <a:p>
            <a:pPr indent="450850">
              <a:buFontTx/>
              <a:buChar char="•"/>
            </a:pPr>
            <a:r>
              <a:rPr lang="tr-TR" sz="8800" dirty="0">
                <a:solidFill>
                  <a:srgbClr val="FF0000"/>
                </a:solidFill>
                <a:cs typeface="Times New Roman" pitchFamily="18" charset="0"/>
              </a:rPr>
              <a:t>Oda tescil belgesi</a:t>
            </a:r>
          </a:p>
          <a:p>
            <a:pPr indent="450850">
              <a:buFontTx/>
              <a:buChar char="•"/>
            </a:pPr>
            <a:r>
              <a:rPr lang="tr-TR" sz="8800" dirty="0"/>
              <a:t>Y</a:t>
            </a:r>
            <a:r>
              <a:rPr lang="fi-FI" sz="8800" dirty="0"/>
              <a:t>etki devrine ait mahkeme yemin tutanağı, </a:t>
            </a:r>
            <a:endParaRPr lang="tr-TR" sz="8800" dirty="0"/>
          </a:p>
          <a:p>
            <a:pPr indent="450850">
              <a:buFontTx/>
              <a:buChar char="•"/>
            </a:pPr>
            <a:r>
              <a:rPr lang="tr-TR" sz="8800" dirty="0">
                <a:solidFill>
                  <a:srgbClr val="FF0000"/>
                </a:solidFill>
                <a:cs typeface="Times New Roman" pitchFamily="18" charset="0"/>
              </a:rPr>
              <a:t>Yetki devir belgesi,</a:t>
            </a:r>
          </a:p>
          <a:p>
            <a:pPr indent="450850">
              <a:buFontTx/>
              <a:buChar char="•"/>
            </a:pPr>
            <a:r>
              <a:rPr lang="tr-TR" sz="8800" dirty="0">
                <a:cs typeface="Times New Roman" pitchFamily="18" charset="0"/>
              </a:rPr>
              <a:t>Kadastro Müdürlüğünün onay yazısı,</a:t>
            </a:r>
          </a:p>
        </p:txBody>
      </p:sp>
      <p:sp>
        <p:nvSpPr>
          <p:cNvPr id="5" name="Altbilgi Yer Tutucusu 4"/>
          <p:cNvSpPr>
            <a:spLocks noGrp="1"/>
          </p:cNvSpPr>
          <p:nvPr>
            <p:ph type="ftr" sz="quarter" idx="11"/>
          </p:nvPr>
        </p:nvSpPr>
        <p:spPr/>
        <p:txBody>
          <a:bodyPr/>
          <a:lstStyle/>
          <a:p>
            <a:pPr>
              <a:defRPr/>
            </a:pPr>
            <a:r>
              <a:rPr lang="tr-TR" dirty="0"/>
              <a:t>Ankara- 2024</a:t>
            </a:r>
            <a:endParaRPr lang="en-US" dirty="0"/>
          </a:p>
        </p:txBody>
      </p:sp>
      <p:sp>
        <p:nvSpPr>
          <p:cNvPr id="6" name="Veri Yer Tutucusu 5"/>
          <p:cNvSpPr>
            <a:spLocks noGrp="1"/>
          </p:cNvSpPr>
          <p:nvPr>
            <p:ph type="dt" sz="half" idx="10"/>
          </p:nvPr>
        </p:nvSpPr>
        <p:spPr/>
        <p:txBody>
          <a:bodyPr/>
          <a:lstStyle/>
          <a:p>
            <a:pPr>
              <a:defRPr/>
            </a:pPr>
            <a:r>
              <a:rPr lang="tr-TR" altLang="en-US"/>
              <a:t>Kadastro Dairesi Başkanlığı Denetim Birimi</a:t>
            </a:r>
            <a:endParaRPr lang="en-US" altLang="en-US"/>
          </a:p>
        </p:txBody>
      </p:sp>
    </p:spTree>
    <p:extLst>
      <p:ext uri="{BB962C8B-B14F-4D97-AF65-F5344CB8AC3E}">
        <p14:creationId xmlns:p14="http://schemas.microsoft.com/office/powerpoint/2010/main" val="12549100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8" descr="layoutt2.jpg">
            <a:extLst>
              <a:ext uri="{FF2B5EF4-FFF2-40B4-BE49-F238E27FC236}">
                <a16:creationId xmlns:a16="http://schemas.microsoft.com/office/drawing/2014/main" id="{F78CFBFD-CDC5-7C46-8D65-A4AA7002732E}"/>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1054" y="-9275"/>
            <a:ext cx="24384000" cy="137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10" descr="Tapu-ve-kadastro-mudurlugu-01.jpg">
            <a:extLst>
              <a:ext uri="{FF2B5EF4-FFF2-40B4-BE49-F238E27FC236}">
                <a16:creationId xmlns:a16="http://schemas.microsoft.com/office/drawing/2014/main" id="{8CBEB1BF-6B87-4443-806D-6E11A7BD5DDF}"/>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029613" y="10550525"/>
            <a:ext cx="263525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9">
            <a:extLst>
              <a:ext uri="{FF2B5EF4-FFF2-40B4-BE49-F238E27FC236}">
                <a16:creationId xmlns:a16="http://schemas.microsoft.com/office/drawing/2014/main" id="{FE294F97-BBCB-634D-958E-6A2A24F56BEF}"/>
              </a:ext>
            </a:extLst>
          </p:cNvPr>
          <p:cNvSpPr>
            <a:spLocks noGrp="1"/>
          </p:cNvSpPr>
          <p:nvPr>
            <p:ph type="title"/>
          </p:nvPr>
        </p:nvSpPr>
        <p:spPr>
          <a:xfrm>
            <a:off x="4997824" y="1714500"/>
            <a:ext cx="10923494" cy="1562100"/>
          </a:xfrm>
        </p:spPr>
        <p:txBody>
          <a:bodyPr/>
          <a:lstStyle/>
          <a:p>
            <a:pPr eaLnBrk="1" hangingPunct="1">
              <a:defRPr/>
            </a:pPr>
            <a:r>
              <a:rPr lang="tr-TR" sz="8000" dirty="0">
                <a:latin typeface="Arial" pitchFamily="34" charset="0"/>
                <a:cs typeface="Arial" pitchFamily="34" charset="0"/>
              </a:rPr>
              <a:t>SÖZLEŞME DOSYASI </a:t>
            </a:r>
            <a:endParaRPr lang="en-US" altLang="en-US" sz="8000" dirty="0">
              <a:latin typeface="Arial" pitchFamily="34" charset="0"/>
              <a:cs typeface="Arial" pitchFamily="34" charset="0"/>
            </a:endParaRPr>
          </a:p>
        </p:txBody>
      </p:sp>
      <p:sp>
        <p:nvSpPr>
          <p:cNvPr id="2" name="Dikdörtgen 1"/>
          <p:cNvSpPr/>
          <p:nvPr/>
        </p:nvSpPr>
        <p:spPr>
          <a:xfrm>
            <a:off x="702953" y="5214198"/>
            <a:ext cx="18249900" cy="3139321"/>
          </a:xfrm>
          <a:prstGeom prst="rect">
            <a:avLst/>
          </a:prstGeom>
        </p:spPr>
        <p:txBody>
          <a:bodyPr wrap="square">
            <a:spAutoFit/>
          </a:bodyPr>
          <a:lstStyle/>
          <a:p>
            <a:pPr indent="450850"/>
            <a:r>
              <a:rPr lang="tr-TR" sz="6600" dirty="0">
                <a:solidFill>
                  <a:srgbClr val="FF0000"/>
                </a:solidFill>
                <a:cs typeface="Times New Roman" pitchFamily="18" charset="0"/>
              </a:rPr>
              <a:t>İptal edilenler de dahil olmak üzere sözleşmeler, işleme verilen kayıt numarasına ve yıla göre sözleşme dosyasında arşivleniyor mu?  </a:t>
            </a:r>
            <a:endParaRPr lang="tr-TR" sz="6600" b="1" dirty="0">
              <a:solidFill>
                <a:srgbClr val="1F497D"/>
              </a:solidFill>
            </a:endParaRPr>
          </a:p>
        </p:txBody>
      </p:sp>
      <p:sp>
        <p:nvSpPr>
          <p:cNvPr id="5" name="Altbilgi Yer Tutucusu 4"/>
          <p:cNvSpPr>
            <a:spLocks noGrp="1"/>
          </p:cNvSpPr>
          <p:nvPr>
            <p:ph type="ftr" sz="quarter" idx="11"/>
          </p:nvPr>
        </p:nvSpPr>
        <p:spPr/>
        <p:txBody>
          <a:bodyPr/>
          <a:lstStyle/>
          <a:p>
            <a:pPr>
              <a:defRPr/>
            </a:pPr>
            <a:r>
              <a:rPr lang="tr-TR" dirty="0"/>
              <a:t>Ankara- 2024</a:t>
            </a:r>
            <a:endParaRPr lang="en-US" dirty="0"/>
          </a:p>
        </p:txBody>
      </p:sp>
      <p:sp>
        <p:nvSpPr>
          <p:cNvPr id="6" name="Veri Yer Tutucusu 5"/>
          <p:cNvSpPr>
            <a:spLocks noGrp="1"/>
          </p:cNvSpPr>
          <p:nvPr>
            <p:ph type="dt" sz="half" idx="10"/>
          </p:nvPr>
        </p:nvSpPr>
        <p:spPr/>
        <p:txBody>
          <a:bodyPr/>
          <a:lstStyle/>
          <a:p>
            <a:pPr>
              <a:defRPr/>
            </a:pPr>
            <a:r>
              <a:rPr lang="tr-TR" altLang="en-US"/>
              <a:t>Kadastro Dairesi Başkanlığı Denetim Birimi</a:t>
            </a:r>
            <a:endParaRPr lang="en-US" altLang="en-US"/>
          </a:p>
        </p:txBody>
      </p:sp>
    </p:spTree>
    <p:extLst>
      <p:ext uri="{BB962C8B-B14F-4D97-AF65-F5344CB8AC3E}">
        <p14:creationId xmlns:p14="http://schemas.microsoft.com/office/powerpoint/2010/main" val="37304945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8" descr="layoutt2.jpg">
            <a:extLst>
              <a:ext uri="{FF2B5EF4-FFF2-40B4-BE49-F238E27FC236}">
                <a16:creationId xmlns:a16="http://schemas.microsoft.com/office/drawing/2014/main" id="{F78CFBFD-CDC5-7C46-8D65-A4AA7002732E}"/>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75" y="-9275"/>
            <a:ext cx="24384000" cy="137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10" descr="Tapu-ve-kadastro-mudurlugu-01.jpg">
            <a:extLst>
              <a:ext uri="{FF2B5EF4-FFF2-40B4-BE49-F238E27FC236}">
                <a16:creationId xmlns:a16="http://schemas.microsoft.com/office/drawing/2014/main" id="{8CBEB1BF-6B87-4443-806D-6E11A7BD5DDF}"/>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029613" y="10550525"/>
            <a:ext cx="263525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ltbilgi Yer Tutucusu 4"/>
          <p:cNvSpPr>
            <a:spLocks noGrp="1"/>
          </p:cNvSpPr>
          <p:nvPr>
            <p:ph type="ftr" sz="quarter" idx="11"/>
          </p:nvPr>
        </p:nvSpPr>
        <p:spPr/>
        <p:txBody>
          <a:bodyPr/>
          <a:lstStyle/>
          <a:p>
            <a:pPr>
              <a:defRPr/>
            </a:pPr>
            <a:r>
              <a:rPr lang="tr-TR" dirty="0"/>
              <a:t>Ankara- 2024</a:t>
            </a:r>
            <a:endParaRPr lang="en-US" dirty="0"/>
          </a:p>
        </p:txBody>
      </p:sp>
      <p:sp>
        <p:nvSpPr>
          <p:cNvPr id="6" name="Veri Yer Tutucusu 5"/>
          <p:cNvSpPr>
            <a:spLocks noGrp="1"/>
          </p:cNvSpPr>
          <p:nvPr>
            <p:ph type="dt" sz="half" idx="10"/>
          </p:nvPr>
        </p:nvSpPr>
        <p:spPr/>
        <p:txBody>
          <a:bodyPr/>
          <a:lstStyle/>
          <a:p>
            <a:pPr>
              <a:defRPr/>
            </a:pPr>
            <a:r>
              <a:rPr lang="tr-TR" altLang="en-US"/>
              <a:t>Kadastro Dairesi Başkanlığı Denetim Birimi</a:t>
            </a:r>
            <a:endParaRPr lang="en-US" altLang="en-US"/>
          </a:p>
        </p:txBody>
      </p:sp>
      <p:graphicFrame>
        <p:nvGraphicFramePr>
          <p:cNvPr id="9" name="Tablo 8"/>
          <p:cNvGraphicFramePr>
            <a:graphicFrameLocks noGrp="1"/>
          </p:cNvGraphicFramePr>
          <p:nvPr>
            <p:extLst>
              <p:ext uri="{D42A27DB-BD31-4B8C-83A1-F6EECF244321}">
                <p14:modId xmlns:p14="http://schemas.microsoft.com/office/powerpoint/2010/main" val="2682489132"/>
              </p:ext>
            </p:extLst>
          </p:nvPr>
        </p:nvGraphicFramePr>
        <p:xfrm>
          <a:off x="1219202" y="861648"/>
          <a:ext cx="10439398" cy="11590075"/>
        </p:xfrm>
        <a:graphic>
          <a:graphicData uri="http://schemas.openxmlformats.org/drawingml/2006/table">
            <a:tbl>
              <a:tblPr>
                <a:tableStyleId>{5C22544A-7EE6-4342-B048-85BDC9FD1C3A}</a:tableStyleId>
              </a:tblPr>
              <a:tblGrid>
                <a:gridCol w="335643">
                  <a:extLst>
                    <a:ext uri="{9D8B030D-6E8A-4147-A177-3AD203B41FA5}">
                      <a16:colId xmlns:a16="http://schemas.microsoft.com/office/drawing/2014/main" val="20000"/>
                    </a:ext>
                  </a:extLst>
                </a:gridCol>
                <a:gridCol w="493593">
                  <a:extLst>
                    <a:ext uri="{9D8B030D-6E8A-4147-A177-3AD203B41FA5}">
                      <a16:colId xmlns:a16="http://schemas.microsoft.com/office/drawing/2014/main" val="20001"/>
                    </a:ext>
                  </a:extLst>
                </a:gridCol>
                <a:gridCol w="1145137">
                  <a:extLst>
                    <a:ext uri="{9D8B030D-6E8A-4147-A177-3AD203B41FA5}">
                      <a16:colId xmlns:a16="http://schemas.microsoft.com/office/drawing/2014/main" val="20002"/>
                    </a:ext>
                  </a:extLst>
                </a:gridCol>
                <a:gridCol w="612057">
                  <a:extLst>
                    <a:ext uri="{9D8B030D-6E8A-4147-A177-3AD203B41FA5}">
                      <a16:colId xmlns:a16="http://schemas.microsoft.com/office/drawing/2014/main" val="20003"/>
                    </a:ext>
                  </a:extLst>
                </a:gridCol>
                <a:gridCol w="296157">
                  <a:extLst>
                    <a:ext uri="{9D8B030D-6E8A-4147-A177-3AD203B41FA5}">
                      <a16:colId xmlns:a16="http://schemas.microsoft.com/office/drawing/2014/main" val="20004"/>
                    </a:ext>
                  </a:extLst>
                </a:gridCol>
                <a:gridCol w="157950">
                  <a:extLst>
                    <a:ext uri="{9D8B030D-6E8A-4147-A177-3AD203B41FA5}">
                      <a16:colId xmlns:a16="http://schemas.microsoft.com/office/drawing/2014/main" val="20005"/>
                    </a:ext>
                  </a:extLst>
                </a:gridCol>
                <a:gridCol w="1638731">
                  <a:extLst>
                    <a:ext uri="{9D8B030D-6E8A-4147-A177-3AD203B41FA5}">
                      <a16:colId xmlns:a16="http://schemas.microsoft.com/office/drawing/2014/main" val="20006"/>
                    </a:ext>
                  </a:extLst>
                </a:gridCol>
                <a:gridCol w="454107">
                  <a:extLst>
                    <a:ext uri="{9D8B030D-6E8A-4147-A177-3AD203B41FA5}">
                      <a16:colId xmlns:a16="http://schemas.microsoft.com/office/drawing/2014/main" val="20007"/>
                    </a:ext>
                  </a:extLst>
                </a:gridCol>
                <a:gridCol w="636735">
                  <a:extLst>
                    <a:ext uri="{9D8B030D-6E8A-4147-A177-3AD203B41FA5}">
                      <a16:colId xmlns:a16="http://schemas.microsoft.com/office/drawing/2014/main" val="20008"/>
                    </a:ext>
                  </a:extLst>
                </a:gridCol>
                <a:gridCol w="414513">
                  <a:extLst>
                    <a:ext uri="{9D8B030D-6E8A-4147-A177-3AD203B41FA5}">
                      <a16:colId xmlns:a16="http://schemas.microsoft.com/office/drawing/2014/main" val="20009"/>
                    </a:ext>
                  </a:extLst>
                </a:gridCol>
                <a:gridCol w="518274">
                  <a:extLst>
                    <a:ext uri="{9D8B030D-6E8A-4147-A177-3AD203B41FA5}">
                      <a16:colId xmlns:a16="http://schemas.microsoft.com/office/drawing/2014/main" val="20010"/>
                    </a:ext>
                  </a:extLst>
                </a:gridCol>
                <a:gridCol w="518274">
                  <a:extLst>
                    <a:ext uri="{9D8B030D-6E8A-4147-A177-3AD203B41FA5}">
                      <a16:colId xmlns:a16="http://schemas.microsoft.com/office/drawing/2014/main" val="20011"/>
                    </a:ext>
                  </a:extLst>
                </a:gridCol>
                <a:gridCol w="454107">
                  <a:extLst>
                    <a:ext uri="{9D8B030D-6E8A-4147-A177-3AD203B41FA5}">
                      <a16:colId xmlns:a16="http://schemas.microsoft.com/office/drawing/2014/main" val="20012"/>
                    </a:ext>
                  </a:extLst>
                </a:gridCol>
                <a:gridCol w="927953">
                  <a:extLst>
                    <a:ext uri="{9D8B030D-6E8A-4147-A177-3AD203B41FA5}">
                      <a16:colId xmlns:a16="http://schemas.microsoft.com/office/drawing/2014/main" val="20013"/>
                    </a:ext>
                  </a:extLst>
                </a:gridCol>
                <a:gridCol w="710775">
                  <a:extLst>
                    <a:ext uri="{9D8B030D-6E8A-4147-A177-3AD203B41FA5}">
                      <a16:colId xmlns:a16="http://schemas.microsoft.com/office/drawing/2014/main" val="20014"/>
                    </a:ext>
                  </a:extLst>
                </a:gridCol>
                <a:gridCol w="1125392">
                  <a:extLst>
                    <a:ext uri="{9D8B030D-6E8A-4147-A177-3AD203B41FA5}">
                      <a16:colId xmlns:a16="http://schemas.microsoft.com/office/drawing/2014/main" val="20015"/>
                    </a:ext>
                  </a:extLst>
                </a:gridCol>
              </a:tblGrid>
              <a:tr h="169738">
                <a:tc>
                  <a:txBody>
                    <a:bodyPr/>
                    <a:lstStyle/>
                    <a:p>
                      <a:pPr algn="l" fontAlgn="b"/>
                      <a:endParaRPr lang="tr-TR" sz="800" b="0" i="0" u="none" strike="noStrike" dirty="0">
                        <a:effectLst/>
                        <a:latin typeface="Arial Tur"/>
                      </a:endParaRPr>
                    </a:p>
                  </a:txBody>
                  <a:tcPr marL="7308" marR="7308" marT="7308" marB="0" anchor="b"/>
                </a:tc>
                <a:tc>
                  <a:txBody>
                    <a:bodyPr/>
                    <a:lstStyle/>
                    <a:p>
                      <a:pPr algn="l" fontAlgn="b"/>
                      <a:endParaRPr lang="tr-TR" sz="800" b="0" i="0" u="none" strike="noStrike">
                        <a:effectLst/>
                        <a:latin typeface="Arial Tur"/>
                      </a:endParaRPr>
                    </a:p>
                  </a:txBody>
                  <a:tcPr marL="7308" marR="7308" marT="7308" marB="0" anchor="b"/>
                </a:tc>
                <a:tc>
                  <a:txBody>
                    <a:bodyPr/>
                    <a:lstStyle/>
                    <a:p>
                      <a:pPr algn="l" fontAlgn="b"/>
                      <a:endParaRPr lang="tr-TR" sz="800" b="0" i="0" u="none" strike="noStrike">
                        <a:effectLst/>
                        <a:latin typeface="Arial Tur"/>
                      </a:endParaRPr>
                    </a:p>
                  </a:txBody>
                  <a:tcPr marL="7308" marR="7308" marT="7308" marB="0" anchor="b"/>
                </a:tc>
                <a:tc>
                  <a:txBody>
                    <a:bodyPr/>
                    <a:lstStyle/>
                    <a:p>
                      <a:pPr algn="l" fontAlgn="b"/>
                      <a:endParaRPr lang="tr-TR" sz="800" b="0" i="0" u="none" strike="noStrike">
                        <a:effectLst/>
                        <a:latin typeface="Arial Tur"/>
                      </a:endParaRPr>
                    </a:p>
                  </a:txBody>
                  <a:tcPr marL="7308" marR="7308" marT="7308" marB="0" anchor="b"/>
                </a:tc>
                <a:tc>
                  <a:txBody>
                    <a:bodyPr/>
                    <a:lstStyle/>
                    <a:p>
                      <a:pPr algn="l" fontAlgn="b"/>
                      <a:endParaRPr lang="tr-TR" sz="800" b="0" i="0" u="none" strike="noStrike">
                        <a:effectLst/>
                        <a:latin typeface="Arial Tur"/>
                      </a:endParaRPr>
                    </a:p>
                  </a:txBody>
                  <a:tcPr marL="7308" marR="7308" marT="7308" marB="0" anchor="b"/>
                </a:tc>
                <a:tc>
                  <a:txBody>
                    <a:bodyPr/>
                    <a:lstStyle/>
                    <a:p>
                      <a:pPr algn="l" fontAlgn="b"/>
                      <a:endParaRPr lang="tr-TR" sz="800" b="0" i="0" u="none" strike="noStrike">
                        <a:effectLst/>
                        <a:latin typeface="Arial Tur"/>
                      </a:endParaRPr>
                    </a:p>
                  </a:txBody>
                  <a:tcPr marL="7308" marR="7308" marT="7308" marB="0" anchor="b"/>
                </a:tc>
                <a:tc>
                  <a:txBody>
                    <a:bodyPr/>
                    <a:lstStyle/>
                    <a:p>
                      <a:pPr algn="l" fontAlgn="b"/>
                      <a:endParaRPr lang="tr-TR" sz="800" b="0" i="0" u="none" strike="noStrike">
                        <a:effectLst/>
                        <a:latin typeface="Arial Tur"/>
                      </a:endParaRPr>
                    </a:p>
                  </a:txBody>
                  <a:tcPr marL="7308" marR="7308" marT="7308" marB="0" anchor="b"/>
                </a:tc>
                <a:tc>
                  <a:txBody>
                    <a:bodyPr/>
                    <a:lstStyle/>
                    <a:p>
                      <a:pPr algn="l" fontAlgn="b"/>
                      <a:endParaRPr lang="tr-TR" sz="800" b="0" i="0" u="none" strike="noStrike">
                        <a:effectLst/>
                        <a:latin typeface="Arial Tur"/>
                      </a:endParaRPr>
                    </a:p>
                  </a:txBody>
                  <a:tcPr marL="7308" marR="7308" marT="7308" marB="0" anchor="b"/>
                </a:tc>
                <a:tc>
                  <a:txBody>
                    <a:bodyPr/>
                    <a:lstStyle/>
                    <a:p>
                      <a:pPr algn="l" fontAlgn="b"/>
                      <a:endParaRPr lang="tr-TR" sz="800" b="0" i="0" u="none" strike="noStrike">
                        <a:effectLst/>
                        <a:latin typeface="Arial Tur"/>
                      </a:endParaRPr>
                    </a:p>
                  </a:txBody>
                  <a:tcPr marL="7308" marR="7308" marT="7308" marB="0" anchor="b"/>
                </a:tc>
                <a:tc>
                  <a:txBody>
                    <a:bodyPr/>
                    <a:lstStyle/>
                    <a:p>
                      <a:pPr algn="l" fontAlgn="b"/>
                      <a:endParaRPr lang="tr-TR" sz="800" b="0" i="0" u="none" strike="noStrike">
                        <a:effectLst/>
                        <a:latin typeface="Arial Tur"/>
                      </a:endParaRPr>
                    </a:p>
                  </a:txBody>
                  <a:tcPr marL="7308" marR="7308" marT="7308" marB="0" anchor="b"/>
                </a:tc>
                <a:tc>
                  <a:txBody>
                    <a:bodyPr/>
                    <a:lstStyle/>
                    <a:p>
                      <a:pPr algn="l" fontAlgn="b"/>
                      <a:endParaRPr lang="tr-TR" sz="800" b="0" i="0" u="none" strike="noStrike">
                        <a:effectLst/>
                        <a:latin typeface="Arial Tur"/>
                      </a:endParaRPr>
                    </a:p>
                  </a:txBody>
                  <a:tcPr marL="7308" marR="7308" marT="7308" marB="0" anchor="b"/>
                </a:tc>
                <a:tc>
                  <a:txBody>
                    <a:bodyPr/>
                    <a:lstStyle/>
                    <a:p>
                      <a:pPr algn="l" fontAlgn="b"/>
                      <a:endParaRPr lang="tr-TR" sz="800" b="0" i="0" u="none" strike="noStrike">
                        <a:effectLst/>
                        <a:latin typeface="Arial Tur"/>
                      </a:endParaRPr>
                    </a:p>
                  </a:txBody>
                  <a:tcPr marL="7308" marR="7308" marT="7308" marB="0" anchor="b"/>
                </a:tc>
                <a:tc>
                  <a:txBody>
                    <a:bodyPr/>
                    <a:lstStyle/>
                    <a:p>
                      <a:pPr algn="l" fontAlgn="b"/>
                      <a:endParaRPr lang="tr-TR" sz="800" b="0" i="0" u="none" strike="noStrike">
                        <a:effectLst/>
                        <a:latin typeface="Arial Tur"/>
                      </a:endParaRPr>
                    </a:p>
                  </a:txBody>
                  <a:tcPr marL="7308" marR="7308" marT="7308" marB="0" anchor="b"/>
                </a:tc>
                <a:tc>
                  <a:txBody>
                    <a:bodyPr/>
                    <a:lstStyle/>
                    <a:p>
                      <a:pPr algn="l" fontAlgn="b"/>
                      <a:endParaRPr lang="tr-TR" sz="800" b="0" i="0" u="none" strike="noStrike">
                        <a:effectLst/>
                        <a:latin typeface="Arial Tur"/>
                      </a:endParaRPr>
                    </a:p>
                  </a:txBody>
                  <a:tcPr marL="7308" marR="7308" marT="7308" marB="0" anchor="b"/>
                </a:tc>
                <a:tc>
                  <a:txBody>
                    <a:bodyPr/>
                    <a:lstStyle/>
                    <a:p>
                      <a:pPr algn="l" fontAlgn="b"/>
                      <a:endParaRPr lang="tr-TR" sz="800" b="0" i="0" u="none" strike="noStrike">
                        <a:effectLst/>
                        <a:latin typeface="Arial Tur"/>
                      </a:endParaRPr>
                    </a:p>
                  </a:txBody>
                  <a:tcPr marL="7308" marR="7308" marT="7308" marB="0" anchor="b"/>
                </a:tc>
                <a:tc>
                  <a:txBody>
                    <a:bodyPr/>
                    <a:lstStyle/>
                    <a:p>
                      <a:pPr algn="r" fontAlgn="b"/>
                      <a:r>
                        <a:rPr lang="tr-TR" sz="800" u="none" strike="noStrike">
                          <a:effectLst/>
                        </a:rPr>
                        <a:t>EK-5</a:t>
                      </a:r>
                      <a:endParaRPr lang="tr-TR" sz="800" b="1" i="0" u="none" strike="noStrike">
                        <a:effectLst/>
                        <a:latin typeface="Arial Tur"/>
                      </a:endParaRPr>
                    </a:p>
                  </a:txBody>
                  <a:tcPr marL="7308" marR="7308" marT="7308" marB="0" anchor="b"/>
                </a:tc>
                <a:extLst>
                  <a:ext uri="{0D108BD9-81ED-4DB2-BD59-A6C34878D82A}">
                    <a16:rowId xmlns:a16="http://schemas.microsoft.com/office/drawing/2014/main" val="10000"/>
                  </a:ext>
                </a:extLst>
              </a:tr>
              <a:tr h="154757">
                <a:tc>
                  <a:txBody>
                    <a:bodyPr/>
                    <a:lstStyle/>
                    <a:p>
                      <a:pPr algn="l" fontAlgn="b"/>
                      <a:endParaRPr lang="tr-TR" sz="900" b="1" i="0" u="none" strike="noStrike">
                        <a:effectLst/>
                        <a:latin typeface="Arial Tur"/>
                      </a:endParaRPr>
                    </a:p>
                  </a:txBody>
                  <a:tcPr marL="7308" marR="7308" marT="7308" marB="0" anchor="b"/>
                </a:tc>
                <a:tc rowSpan="7" gridSpan="15">
                  <a:txBody>
                    <a:bodyPr/>
                    <a:lstStyle/>
                    <a:p>
                      <a:pPr algn="ctr" fontAlgn="ctr"/>
                      <a:r>
                        <a:rPr lang="tr-TR" sz="900" u="none" strike="noStrike" dirty="0">
                          <a:effectLst/>
                        </a:rPr>
                        <a:t>LİSANSLI HARİTA KADASTRO MÜHENDİSLERİ VE BÜROLARI KADASTRO TEKNİK HİZMETLERİ SÖZLEŞMESİ</a:t>
                      </a:r>
                      <a:endParaRPr lang="tr-TR" sz="900" b="1" i="0" u="none" strike="noStrike" dirty="0">
                        <a:effectLst/>
                        <a:latin typeface="Arial Tur"/>
                      </a:endParaRPr>
                    </a:p>
                  </a:txBody>
                  <a:tcPr marL="7308" marR="7308" marT="7308" marB="0" anchor="ctr"/>
                </a:tc>
                <a:tc rowSpan="7" hMerge="1">
                  <a:txBody>
                    <a:bodyPr/>
                    <a:lstStyle/>
                    <a:p>
                      <a:endParaRPr lang="tr-TR"/>
                    </a:p>
                  </a:txBody>
                  <a:tcPr/>
                </a:tc>
                <a:tc rowSpan="7" hMerge="1">
                  <a:txBody>
                    <a:bodyPr/>
                    <a:lstStyle/>
                    <a:p>
                      <a:endParaRPr lang="tr-TR"/>
                    </a:p>
                  </a:txBody>
                  <a:tcPr/>
                </a:tc>
                <a:tc rowSpan="7" hMerge="1">
                  <a:txBody>
                    <a:bodyPr/>
                    <a:lstStyle/>
                    <a:p>
                      <a:endParaRPr lang="tr-TR"/>
                    </a:p>
                  </a:txBody>
                  <a:tcPr/>
                </a:tc>
                <a:tc rowSpan="7" hMerge="1">
                  <a:txBody>
                    <a:bodyPr/>
                    <a:lstStyle/>
                    <a:p>
                      <a:endParaRPr lang="tr-TR"/>
                    </a:p>
                  </a:txBody>
                  <a:tcPr/>
                </a:tc>
                <a:tc rowSpan="7" hMerge="1">
                  <a:txBody>
                    <a:bodyPr/>
                    <a:lstStyle/>
                    <a:p>
                      <a:endParaRPr lang="tr-TR"/>
                    </a:p>
                  </a:txBody>
                  <a:tcPr/>
                </a:tc>
                <a:tc rowSpan="7" hMerge="1">
                  <a:txBody>
                    <a:bodyPr/>
                    <a:lstStyle/>
                    <a:p>
                      <a:endParaRPr lang="tr-TR"/>
                    </a:p>
                  </a:txBody>
                  <a:tcPr/>
                </a:tc>
                <a:tc rowSpan="7" hMerge="1">
                  <a:txBody>
                    <a:bodyPr/>
                    <a:lstStyle/>
                    <a:p>
                      <a:endParaRPr lang="tr-TR"/>
                    </a:p>
                  </a:txBody>
                  <a:tcPr/>
                </a:tc>
                <a:tc rowSpan="7" hMerge="1">
                  <a:txBody>
                    <a:bodyPr/>
                    <a:lstStyle/>
                    <a:p>
                      <a:endParaRPr lang="tr-TR"/>
                    </a:p>
                  </a:txBody>
                  <a:tcPr/>
                </a:tc>
                <a:tc rowSpan="7" hMerge="1">
                  <a:txBody>
                    <a:bodyPr/>
                    <a:lstStyle/>
                    <a:p>
                      <a:endParaRPr lang="tr-TR"/>
                    </a:p>
                  </a:txBody>
                  <a:tcPr/>
                </a:tc>
                <a:tc rowSpan="7" hMerge="1">
                  <a:txBody>
                    <a:bodyPr/>
                    <a:lstStyle/>
                    <a:p>
                      <a:endParaRPr lang="tr-TR"/>
                    </a:p>
                  </a:txBody>
                  <a:tcPr/>
                </a:tc>
                <a:tc rowSpan="7" hMerge="1">
                  <a:txBody>
                    <a:bodyPr/>
                    <a:lstStyle/>
                    <a:p>
                      <a:endParaRPr lang="tr-TR"/>
                    </a:p>
                  </a:txBody>
                  <a:tcPr/>
                </a:tc>
                <a:tc rowSpan="7" hMerge="1">
                  <a:txBody>
                    <a:bodyPr/>
                    <a:lstStyle/>
                    <a:p>
                      <a:endParaRPr lang="tr-TR"/>
                    </a:p>
                  </a:txBody>
                  <a:tcPr/>
                </a:tc>
                <a:tc rowSpan="7" hMerge="1">
                  <a:txBody>
                    <a:bodyPr/>
                    <a:lstStyle/>
                    <a:p>
                      <a:endParaRPr lang="tr-TR"/>
                    </a:p>
                  </a:txBody>
                  <a:tcPr/>
                </a:tc>
                <a:tc rowSpan="7" hMerge="1">
                  <a:txBody>
                    <a:bodyPr/>
                    <a:lstStyle/>
                    <a:p>
                      <a:endParaRPr lang="tr-TR"/>
                    </a:p>
                  </a:txBody>
                  <a:tcPr/>
                </a:tc>
                <a:extLst>
                  <a:ext uri="{0D108BD9-81ED-4DB2-BD59-A6C34878D82A}">
                    <a16:rowId xmlns:a16="http://schemas.microsoft.com/office/drawing/2014/main" val="10001"/>
                  </a:ext>
                </a:extLst>
              </a:tr>
              <a:tr h="166754">
                <a:tc>
                  <a:txBody>
                    <a:bodyPr/>
                    <a:lstStyle/>
                    <a:p>
                      <a:pPr algn="l" fontAlgn="b"/>
                      <a:endParaRPr lang="tr-TR" sz="800" b="0" i="0" u="none" strike="noStrike">
                        <a:effectLst/>
                        <a:latin typeface="Arial Tur"/>
                      </a:endParaRPr>
                    </a:p>
                  </a:txBody>
                  <a:tcPr marL="7308" marR="7308" marT="7308" marB="0" anchor="b"/>
                </a:tc>
                <a:tc gridSpan="15"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endParaRPr lang="tr-TR"/>
                    </a:p>
                  </a:txBody>
                  <a:tcPr/>
                </a:tc>
                <a:extLst>
                  <a:ext uri="{0D108BD9-81ED-4DB2-BD59-A6C34878D82A}">
                    <a16:rowId xmlns:a16="http://schemas.microsoft.com/office/drawing/2014/main" val="10002"/>
                  </a:ext>
                </a:extLst>
              </a:tr>
              <a:tr h="166754">
                <a:tc>
                  <a:txBody>
                    <a:bodyPr/>
                    <a:lstStyle/>
                    <a:p>
                      <a:pPr algn="l" fontAlgn="b"/>
                      <a:endParaRPr lang="tr-TR" sz="800" b="0" i="0" u="none" strike="noStrike">
                        <a:effectLst/>
                        <a:latin typeface="Arial Tur"/>
                      </a:endParaRPr>
                    </a:p>
                  </a:txBody>
                  <a:tcPr marL="7308" marR="7308" marT="7308" marB="0" anchor="b"/>
                </a:tc>
                <a:tc gridSpan="15"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endParaRPr lang="tr-TR"/>
                    </a:p>
                  </a:txBody>
                  <a:tcPr/>
                </a:tc>
                <a:extLst>
                  <a:ext uri="{0D108BD9-81ED-4DB2-BD59-A6C34878D82A}">
                    <a16:rowId xmlns:a16="http://schemas.microsoft.com/office/drawing/2014/main" val="10003"/>
                  </a:ext>
                </a:extLst>
              </a:tr>
              <a:tr h="166754">
                <a:tc>
                  <a:txBody>
                    <a:bodyPr/>
                    <a:lstStyle/>
                    <a:p>
                      <a:pPr algn="l" fontAlgn="b"/>
                      <a:endParaRPr lang="tr-TR" sz="800" b="0" i="0" u="none" strike="noStrike">
                        <a:effectLst/>
                        <a:latin typeface="Arial Tur"/>
                      </a:endParaRPr>
                    </a:p>
                  </a:txBody>
                  <a:tcPr marL="7308" marR="7308" marT="7308" marB="0" anchor="b"/>
                </a:tc>
                <a:tc gridSpan="15"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endParaRPr lang="tr-TR"/>
                    </a:p>
                  </a:txBody>
                  <a:tcPr/>
                </a:tc>
                <a:extLst>
                  <a:ext uri="{0D108BD9-81ED-4DB2-BD59-A6C34878D82A}">
                    <a16:rowId xmlns:a16="http://schemas.microsoft.com/office/drawing/2014/main" val="10004"/>
                  </a:ext>
                </a:extLst>
              </a:tr>
              <a:tr h="166754">
                <a:tc>
                  <a:txBody>
                    <a:bodyPr/>
                    <a:lstStyle/>
                    <a:p>
                      <a:pPr algn="l" fontAlgn="b"/>
                      <a:endParaRPr lang="tr-TR" sz="800" b="0" i="0" u="none" strike="noStrike">
                        <a:effectLst/>
                        <a:latin typeface="Arial Tur"/>
                      </a:endParaRPr>
                    </a:p>
                  </a:txBody>
                  <a:tcPr marL="7308" marR="7308" marT="7308" marB="0" anchor="b"/>
                </a:tc>
                <a:tc gridSpan="15"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endParaRPr lang="tr-TR"/>
                    </a:p>
                  </a:txBody>
                  <a:tcPr/>
                </a:tc>
                <a:extLst>
                  <a:ext uri="{0D108BD9-81ED-4DB2-BD59-A6C34878D82A}">
                    <a16:rowId xmlns:a16="http://schemas.microsoft.com/office/drawing/2014/main" val="10005"/>
                  </a:ext>
                </a:extLst>
              </a:tr>
              <a:tr h="166754">
                <a:tc>
                  <a:txBody>
                    <a:bodyPr/>
                    <a:lstStyle/>
                    <a:p>
                      <a:pPr algn="l" fontAlgn="b"/>
                      <a:endParaRPr lang="tr-TR" sz="800" b="0" i="0" u="none" strike="noStrike">
                        <a:effectLst/>
                        <a:latin typeface="Arial Tur"/>
                      </a:endParaRPr>
                    </a:p>
                  </a:txBody>
                  <a:tcPr marL="7308" marR="7308" marT="7308" marB="0" anchor="b"/>
                </a:tc>
                <a:tc gridSpan="15"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endParaRPr lang="tr-TR"/>
                    </a:p>
                  </a:txBody>
                  <a:tcPr/>
                </a:tc>
                <a:extLst>
                  <a:ext uri="{0D108BD9-81ED-4DB2-BD59-A6C34878D82A}">
                    <a16:rowId xmlns:a16="http://schemas.microsoft.com/office/drawing/2014/main" val="10006"/>
                  </a:ext>
                </a:extLst>
              </a:tr>
              <a:tr h="169738">
                <a:tc>
                  <a:txBody>
                    <a:bodyPr/>
                    <a:lstStyle/>
                    <a:p>
                      <a:pPr algn="l" fontAlgn="b"/>
                      <a:endParaRPr lang="tr-TR" sz="800" b="0" i="0" u="none" strike="noStrike">
                        <a:effectLst/>
                        <a:latin typeface="Arial Tur"/>
                      </a:endParaRPr>
                    </a:p>
                  </a:txBody>
                  <a:tcPr marL="7308" marR="7308" marT="7308" marB="0" anchor="b"/>
                </a:tc>
                <a:tc gridSpan="15"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endParaRPr lang="tr-TR"/>
                    </a:p>
                  </a:txBody>
                  <a:tcPr/>
                </a:tc>
                <a:extLst>
                  <a:ext uri="{0D108BD9-81ED-4DB2-BD59-A6C34878D82A}">
                    <a16:rowId xmlns:a16="http://schemas.microsoft.com/office/drawing/2014/main" val="10007"/>
                  </a:ext>
                </a:extLst>
              </a:tr>
              <a:tr h="282897">
                <a:tc gridSpan="16">
                  <a:txBody>
                    <a:bodyPr/>
                    <a:lstStyle/>
                    <a:p>
                      <a:pPr algn="r" fontAlgn="ctr"/>
                      <a:r>
                        <a:rPr lang="tr-TR" sz="800" u="none" strike="noStrike">
                          <a:effectLst/>
                        </a:rPr>
                        <a:t>İş bu sözleşme …...nolu lisanslı büro ile ……..…...…………....(iş sahibi) arasında aşağıdaki şartlarla düzenlenmiştir. </a:t>
                      </a:r>
                      <a:endParaRPr lang="tr-TR" sz="800" b="0" i="0" u="none" strike="noStrike">
                        <a:effectLst/>
                        <a:latin typeface="Arial Tur"/>
                      </a:endParaRPr>
                    </a:p>
                  </a:txBody>
                  <a:tcPr marL="7308" marR="7308" marT="7308" marB="0" anchor="ct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08"/>
                  </a:ext>
                </a:extLst>
              </a:tr>
              <a:tr h="328159">
                <a:tc>
                  <a:txBody>
                    <a:bodyPr/>
                    <a:lstStyle/>
                    <a:p>
                      <a:pPr algn="l" fontAlgn="b"/>
                      <a:endParaRPr lang="tr-TR" sz="800" b="0" i="0" u="none" strike="noStrike">
                        <a:effectLst/>
                        <a:latin typeface="Arial Tur"/>
                      </a:endParaRPr>
                    </a:p>
                  </a:txBody>
                  <a:tcPr marL="7308" marR="7308" marT="7308" marB="0" anchor="b"/>
                </a:tc>
                <a:tc gridSpan="3">
                  <a:txBody>
                    <a:bodyPr/>
                    <a:lstStyle/>
                    <a:p>
                      <a:pPr algn="l" fontAlgn="ctr"/>
                      <a:r>
                        <a:rPr lang="tr-TR" sz="800" u="none" strike="noStrike">
                          <a:effectLst/>
                        </a:rPr>
                        <a:t>İLİ</a:t>
                      </a:r>
                      <a:endParaRPr lang="tr-TR" sz="800" b="0" i="0" u="none" strike="noStrike">
                        <a:effectLst/>
                        <a:latin typeface="Arial Tur"/>
                      </a:endParaRPr>
                    </a:p>
                  </a:txBody>
                  <a:tcPr marL="175387" marR="7308" marT="7308" marB="0" anchor="ctr"/>
                </a:tc>
                <a:tc hMerge="1">
                  <a:txBody>
                    <a:bodyPr/>
                    <a:lstStyle/>
                    <a:p>
                      <a:endParaRPr lang="tr-TR"/>
                    </a:p>
                  </a:txBody>
                  <a:tcPr/>
                </a:tc>
                <a:tc hMerge="1">
                  <a:txBody>
                    <a:bodyPr/>
                    <a:lstStyle/>
                    <a:p>
                      <a:endParaRPr lang="tr-TR"/>
                    </a:p>
                  </a:txBody>
                  <a:tcPr/>
                </a:tc>
                <a:tc>
                  <a:txBody>
                    <a:bodyPr/>
                    <a:lstStyle/>
                    <a:p>
                      <a:pPr algn="r" fontAlgn="ctr"/>
                      <a:r>
                        <a:rPr lang="tr-TR" sz="800" u="none" strike="noStrike">
                          <a:effectLst/>
                        </a:rPr>
                        <a:t>:</a:t>
                      </a:r>
                      <a:endParaRPr lang="tr-TR" sz="800" b="0" i="0" u="none" strike="noStrike">
                        <a:effectLst/>
                        <a:latin typeface="Arial Tur"/>
                      </a:endParaRPr>
                    </a:p>
                  </a:txBody>
                  <a:tcPr marL="7308" marR="7308" marT="7308" marB="0" anchor="ctr"/>
                </a:tc>
                <a:tc>
                  <a:txBody>
                    <a:bodyPr/>
                    <a:lstStyle/>
                    <a:p>
                      <a:pPr algn="r" fontAlgn="ctr"/>
                      <a:r>
                        <a:rPr lang="tr-TR" sz="800" u="none" strike="noStrike">
                          <a:effectLst/>
                        </a:rPr>
                        <a:t> </a:t>
                      </a:r>
                      <a:endParaRPr lang="tr-TR" sz="800" b="0" i="0" u="none" strike="noStrike">
                        <a:effectLst/>
                        <a:latin typeface="Arial Tur"/>
                      </a:endParaRPr>
                    </a:p>
                  </a:txBody>
                  <a:tcPr marL="7308" marR="7308" marT="7308" marB="0" anchor="ctr"/>
                </a:tc>
                <a:tc>
                  <a:txBody>
                    <a:bodyPr/>
                    <a:lstStyle/>
                    <a:p>
                      <a:pPr algn="r" fontAlgn="ctr"/>
                      <a:r>
                        <a:rPr lang="tr-TR" sz="800" u="none" strike="noStrike">
                          <a:effectLst/>
                        </a:rPr>
                        <a:t> </a:t>
                      </a:r>
                      <a:endParaRPr lang="tr-TR" sz="800" b="0" i="0" u="none" strike="noStrike">
                        <a:effectLst/>
                        <a:latin typeface="Arial Tur"/>
                      </a:endParaRPr>
                    </a:p>
                  </a:txBody>
                  <a:tcPr marL="7308" marR="7308" marT="7308" marB="0" anchor="ctr"/>
                </a:tc>
                <a:tc>
                  <a:txBody>
                    <a:bodyPr/>
                    <a:lstStyle/>
                    <a:p>
                      <a:pPr algn="l" fontAlgn="ctr"/>
                      <a:r>
                        <a:rPr lang="tr-TR" sz="800" u="none" strike="noStrike">
                          <a:effectLst/>
                        </a:rPr>
                        <a:t> </a:t>
                      </a:r>
                      <a:endParaRPr lang="tr-TR" sz="800" b="0" i="0" u="none" strike="noStrike">
                        <a:effectLst/>
                        <a:latin typeface="Arial Tur"/>
                      </a:endParaRPr>
                    </a:p>
                  </a:txBody>
                  <a:tcPr marL="175387" marR="7308" marT="7308" marB="0" anchor="ctr"/>
                </a:tc>
                <a:tc>
                  <a:txBody>
                    <a:bodyPr/>
                    <a:lstStyle/>
                    <a:p>
                      <a:pPr algn="l" fontAlgn="ctr"/>
                      <a:endParaRPr lang="tr-TR" sz="800" b="0" i="0" u="none" strike="noStrike">
                        <a:effectLst/>
                        <a:latin typeface="Arial Tur"/>
                      </a:endParaRPr>
                    </a:p>
                  </a:txBody>
                  <a:tcPr marL="175387" marR="7308" marT="7308" marB="0" anchor="ctr"/>
                </a:tc>
                <a:tc gridSpan="5">
                  <a:txBody>
                    <a:bodyPr/>
                    <a:lstStyle/>
                    <a:p>
                      <a:pPr algn="l" fontAlgn="ctr"/>
                      <a:r>
                        <a:rPr lang="tr-TR" sz="800" u="none" strike="noStrike">
                          <a:effectLst/>
                        </a:rPr>
                        <a:t>ADA / PARSEL NO        :</a:t>
                      </a:r>
                      <a:endParaRPr lang="tr-TR" sz="800" b="0" i="0" u="none" strike="noStrike">
                        <a:effectLst/>
                        <a:latin typeface="Arial Tur"/>
                      </a:endParaRPr>
                    </a:p>
                  </a:txBody>
                  <a:tcPr marL="175387" marR="7308" marT="7308" marB="0" anchor="ct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a:txBody>
                    <a:bodyPr/>
                    <a:lstStyle/>
                    <a:p>
                      <a:pPr algn="l" fontAlgn="ctr"/>
                      <a:r>
                        <a:rPr lang="tr-TR" sz="800" u="none" strike="noStrike">
                          <a:effectLst/>
                        </a:rPr>
                        <a:t> </a:t>
                      </a:r>
                      <a:endParaRPr lang="tr-TR" sz="800" b="0" i="0" u="none" strike="noStrike">
                        <a:effectLst/>
                        <a:latin typeface="Arial Tur"/>
                      </a:endParaRPr>
                    </a:p>
                  </a:txBody>
                  <a:tcPr marL="175387" marR="7308" marT="7308" marB="0" anchor="ctr"/>
                </a:tc>
                <a:tc>
                  <a:txBody>
                    <a:bodyPr/>
                    <a:lstStyle/>
                    <a:p>
                      <a:pPr algn="l" fontAlgn="ctr"/>
                      <a:r>
                        <a:rPr lang="tr-TR" sz="800" u="none" strike="noStrike">
                          <a:effectLst/>
                        </a:rPr>
                        <a:t> </a:t>
                      </a:r>
                      <a:endParaRPr lang="tr-TR" sz="800" b="0" i="0" u="none" strike="noStrike">
                        <a:effectLst/>
                        <a:latin typeface="Arial Tur"/>
                      </a:endParaRPr>
                    </a:p>
                  </a:txBody>
                  <a:tcPr marL="7308" marR="7308" marT="7308" marB="0" anchor="ctr"/>
                </a:tc>
                <a:extLst>
                  <a:ext uri="{0D108BD9-81ED-4DB2-BD59-A6C34878D82A}">
                    <a16:rowId xmlns:a16="http://schemas.microsoft.com/office/drawing/2014/main" val="10009"/>
                  </a:ext>
                </a:extLst>
              </a:tr>
              <a:tr h="328159">
                <a:tc>
                  <a:txBody>
                    <a:bodyPr/>
                    <a:lstStyle/>
                    <a:p>
                      <a:pPr algn="l" fontAlgn="b"/>
                      <a:endParaRPr lang="tr-TR" sz="800" b="0" i="0" u="none" strike="noStrike">
                        <a:effectLst/>
                        <a:latin typeface="Arial Tur"/>
                      </a:endParaRPr>
                    </a:p>
                  </a:txBody>
                  <a:tcPr marL="7308" marR="7308" marT="7308" marB="0" anchor="b"/>
                </a:tc>
                <a:tc gridSpan="3">
                  <a:txBody>
                    <a:bodyPr/>
                    <a:lstStyle/>
                    <a:p>
                      <a:pPr algn="l" fontAlgn="ctr"/>
                      <a:r>
                        <a:rPr lang="tr-TR" sz="800" u="none" strike="noStrike">
                          <a:effectLst/>
                        </a:rPr>
                        <a:t>İLÇESİ</a:t>
                      </a:r>
                      <a:endParaRPr lang="tr-TR" sz="800" b="0" i="0" u="none" strike="noStrike">
                        <a:effectLst/>
                        <a:latin typeface="Arial Tur"/>
                      </a:endParaRPr>
                    </a:p>
                  </a:txBody>
                  <a:tcPr marL="175387" marR="7308" marT="7308" marB="0" anchor="ctr"/>
                </a:tc>
                <a:tc hMerge="1">
                  <a:txBody>
                    <a:bodyPr/>
                    <a:lstStyle/>
                    <a:p>
                      <a:endParaRPr lang="tr-TR"/>
                    </a:p>
                  </a:txBody>
                  <a:tcPr/>
                </a:tc>
                <a:tc hMerge="1">
                  <a:txBody>
                    <a:bodyPr/>
                    <a:lstStyle/>
                    <a:p>
                      <a:endParaRPr lang="tr-TR"/>
                    </a:p>
                  </a:txBody>
                  <a:tcPr/>
                </a:tc>
                <a:tc>
                  <a:txBody>
                    <a:bodyPr/>
                    <a:lstStyle/>
                    <a:p>
                      <a:pPr algn="r" fontAlgn="ctr"/>
                      <a:r>
                        <a:rPr lang="tr-TR" sz="800" u="none" strike="noStrike">
                          <a:effectLst/>
                        </a:rPr>
                        <a:t>:</a:t>
                      </a:r>
                      <a:endParaRPr lang="tr-TR" sz="800" b="0" i="0" u="none" strike="noStrike">
                        <a:effectLst/>
                        <a:latin typeface="Arial Tur"/>
                      </a:endParaRPr>
                    </a:p>
                  </a:txBody>
                  <a:tcPr marL="7308" marR="7308" marT="7308" marB="0" anchor="ctr"/>
                </a:tc>
                <a:tc>
                  <a:txBody>
                    <a:bodyPr/>
                    <a:lstStyle/>
                    <a:p>
                      <a:pPr algn="r" fontAlgn="ctr"/>
                      <a:r>
                        <a:rPr lang="tr-TR" sz="800" u="none" strike="noStrike">
                          <a:effectLst/>
                        </a:rPr>
                        <a:t> </a:t>
                      </a:r>
                      <a:endParaRPr lang="tr-TR" sz="800" b="0" i="0" u="none" strike="noStrike">
                        <a:effectLst/>
                        <a:latin typeface="Arial Tur"/>
                      </a:endParaRPr>
                    </a:p>
                  </a:txBody>
                  <a:tcPr marL="7308" marR="7308" marT="7308" marB="0" anchor="ctr"/>
                </a:tc>
                <a:tc>
                  <a:txBody>
                    <a:bodyPr/>
                    <a:lstStyle/>
                    <a:p>
                      <a:pPr algn="r" fontAlgn="ctr"/>
                      <a:r>
                        <a:rPr lang="tr-TR" sz="800" u="none" strike="noStrike">
                          <a:effectLst/>
                        </a:rPr>
                        <a:t> </a:t>
                      </a:r>
                      <a:endParaRPr lang="tr-TR" sz="800" b="0" i="0" u="none" strike="noStrike">
                        <a:effectLst/>
                        <a:latin typeface="Arial Tur"/>
                      </a:endParaRPr>
                    </a:p>
                  </a:txBody>
                  <a:tcPr marL="7308" marR="7308" marT="7308" marB="0" anchor="ctr"/>
                </a:tc>
                <a:tc>
                  <a:txBody>
                    <a:bodyPr/>
                    <a:lstStyle/>
                    <a:p>
                      <a:pPr algn="l" fontAlgn="ctr"/>
                      <a:r>
                        <a:rPr lang="tr-TR" sz="800" u="none" strike="noStrike">
                          <a:effectLst/>
                        </a:rPr>
                        <a:t> </a:t>
                      </a:r>
                      <a:endParaRPr lang="tr-TR" sz="800" b="0" i="0" u="none" strike="noStrike">
                        <a:effectLst/>
                        <a:latin typeface="Arial Tur"/>
                      </a:endParaRPr>
                    </a:p>
                  </a:txBody>
                  <a:tcPr marL="175387" marR="7308" marT="7308" marB="0" anchor="ctr"/>
                </a:tc>
                <a:tc>
                  <a:txBody>
                    <a:bodyPr/>
                    <a:lstStyle/>
                    <a:p>
                      <a:pPr algn="l" fontAlgn="ctr"/>
                      <a:endParaRPr lang="tr-TR" sz="800" b="0" i="0" u="none" strike="noStrike">
                        <a:effectLst/>
                        <a:latin typeface="Arial Tur"/>
                      </a:endParaRPr>
                    </a:p>
                  </a:txBody>
                  <a:tcPr marL="175387" marR="7308" marT="7308" marB="0" anchor="ctr"/>
                </a:tc>
                <a:tc gridSpan="5">
                  <a:txBody>
                    <a:bodyPr/>
                    <a:lstStyle/>
                    <a:p>
                      <a:pPr algn="l" fontAlgn="ctr"/>
                      <a:r>
                        <a:rPr lang="tr-TR" sz="800" u="none" strike="noStrike">
                          <a:effectLst/>
                        </a:rPr>
                        <a:t>PLAN NO / PAFTA NO   :</a:t>
                      </a:r>
                      <a:endParaRPr lang="tr-TR" sz="800" b="0" i="0" u="none" strike="noStrike">
                        <a:effectLst/>
                        <a:latin typeface="Arial Tur"/>
                      </a:endParaRPr>
                    </a:p>
                  </a:txBody>
                  <a:tcPr marL="175387" marR="7308" marT="7308" marB="0" anchor="ct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a:txBody>
                    <a:bodyPr/>
                    <a:lstStyle/>
                    <a:p>
                      <a:pPr algn="l" fontAlgn="ctr"/>
                      <a:r>
                        <a:rPr lang="tr-TR" sz="800" u="none" strike="noStrike">
                          <a:effectLst/>
                        </a:rPr>
                        <a:t> </a:t>
                      </a:r>
                      <a:endParaRPr lang="tr-TR" sz="800" b="0" i="0" u="none" strike="noStrike">
                        <a:effectLst/>
                        <a:latin typeface="Arial Tur"/>
                      </a:endParaRPr>
                    </a:p>
                  </a:txBody>
                  <a:tcPr marL="175387" marR="7308" marT="7308" marB="0" anchor="ctr"/>
                </a:tc>
                <a:tc>
                  <a:txBody>
                    <a:bodyPr/>
                    <a:lstStyle/>
                    <a:p>
                      <a:pPr algn="l" fontAlgn="ctr"/>
                      <a:r>
                        <a:rPr lang="tr-TR" sz="800" u="none" strike="noStrike">
                          <a:effectLst/>
                        </a:rPr>
                        <a:t> </a:t>
                      </a:r>
                      <a:endParaRPr lang="tr-TR" sz="800" b="0" i="0" u="none" strike="noStrike">
                        <a:effectLst/>
                        <a:latin typeface="Arial Tur"/>
                      </a:endParaRPr>
                    </a:p>
                  </a:txBody>
                  <a:tcPr marL="7308" marR="7308" marT="7308" marB="0" anchor="ctr"/>
                </a:tc>
                <a:extLst>
                  <a:ext uri="{0D108BD9-81ED-4DB2-BD59-A6C34878D82A}">
                    <a16:rowId xmlns:a16="http://schemas.microsoft.com/office/drawing/2014/main" val="10010"/>
                  </a:ext>
                </a:extLst>
              </a:tr>
              <a:tr h="328159">
                <a:tc>
                  <a:txBody>
                    <a:bodyPr/>
                    <a:lstStyle/>
                    <a:p>
                      <a:pPr algn="l" fontAlgn="b"/>
                      <a:endParaRPr lang="tr-TR" sz="800" b="0" i="0" u="none" strike="noStrike">
                        <a:effectLst/>
                        <a:latin typeface="Arial Tur"/>
                      </a:endParaRPr>
                    </a:p>
                  </a:txBody>
                  <a:tcPr marL="7308" marR="7308" marT="7308" marB="0" anchor="b"/>
                </a:tc>
                <a:tc gridSpan="3">
                  <a:txBody>
                    <a:bodyPr/>
                    <a:lstStyle/>
                    <a:p>
                      <a:pPr algn="l" fontAlgn="ctr"/>
                      <a:r>
                        <a:rPr lang="tr-TR" sz="800" u="none" strike="noStrike">
                          <a:effectLst/>
                        </a:rPr>
                        <a:t>KÖYÜ/MAHALLESİ</a:t>
                      </a:r>
                      <a:endParaRPr lang="tr-TR" sz="800" b="0" i="0" u="none" strike="noStrike">
                        <a:effectLst/>
                        <a:latin typeface="Arial Tur"/>
                      </a:endParaRPr>
                    </a:p>
                  </a:txBody>
                  <a:tcPr marL="175387" marR="7308" marT="7308" marB="0" anchor="ctr"/>
                </a:tc>
                <a:tc hMerge="1">
                  <a:txBody>
                    <a:bodyPr/>
                    <a:lstStyle/>
                    <a:p>
                      <a:endParaRPr lang="tr-TR"/>
                    </a:p>
                  </a:txBody>
                  <a:tcPr/>
                </a:tc>
                <a:tc hMerge="1">
                  <a:txBody>
                    <a:bodyPr/>
                    <a:lstStyle/>
                    <a:p>
                      <a:endParaRPr lang="tr-TR"/>
                    </a:p>
                  </a:txBody>
                  <a:tcPr/>
                </a:tc>
                <a:tc>
                  <a:txBody>
                    <a:bodyPr/>
                    <a:lstStyle/>
                    <a:p>
                      <a:pPr algn="r" fontAlgn="ctr"/>
                      <a:r>
                        <a:rPr lang="tr-TR" sz="800" u="none" strike="noStrike">
                          <a:effectLst/>
                        </a:rPr>
                        <a:t>:</a:t>
                      </a:r>
                      <a:endParaRPr lang="tr-TR" sz="800" b="0" i="0" u="none" strike="noStrike">
                        <a:effectLst/>
                        <a:latin typeface="Arial Tur"/>
                      </a:endParaRPr>
                    </a:p>
                  </a:txBody>
                  <a:tcPr marL="7308" marR="7308" marT="7308" marB="0" anchor="ctr"/>
                </a:tc>
                <a:tc>
                  <a:txBody>
                    <a:bodyPr/>
                    <a:lstStyle/>
                    <a:p>
                      <a:pPr algn="r" fontAlgn="ctr"/>
                      <a:r>
                        <a:rPr lang="tr-TR" sz="800" u="none" strike="noStrike">
                          <a:effectLst/>
                        </a:rPr>
                        <a:t> </a:t>
                      </a:r>
                      <a:endParaRPr lang="tr-TR" sz="800" b="0" i="0" u="none" strike="noStrike">
                        <a:effectLst/>
                        <a:latin typeface="Arial Tur"/>
                      </a:endParaRPr>
                    </a:p>
                  </a:txBody>
                  <a:tcPr marL="7308" marR="7308" marT="7308" marB="0" anchor="ctr"/>
                </a:tc>
                <a:tc>
                  <a:txBody>
                    <a:bodyPr/>
                    <a:lstStyle/>
                    <a:p>
                      <a:pPr algn="r" fontAlgn="ctr"/>
                      <a:r>
                        <a:rPr lang="tr-TR" sz="800" u="none" strike="noStrike">
                          <a:effectLst/>
                        </a:rPr>
                        <a:t> </a:t>
                      </a:r>
                      <a:endParaRPr lang="tr-TR" sz="800" b="0" i="0" u="none" strike="noStrike">
                        <a:effectLst/>
                        <a:latin typeface="Arial Tur"/>
                      </a:endParaRPr>
                    </a:p>
                  </a:txBody>
                  <a:tcPr marL="7308" marR="7308" marT="7308" marB="0" anchor="ctr"/>
                </a:tc>
                <a:tc>
                  <a:txBody>
                    <a:bodyPr/>
                    <a:lstStyle/>
                    <a:p>
                      <a:pPr algn="l" fontAlgn="ctr"/>
                      <a:r>
                        <a:rPr lang="tr-TR" sz="800" u="none" strike="noStrike">
                          <a:effectLst/>
                        </a:rPr>
                        <a:t> </a:t>
                      </a:r>
                      <a:endParaRPr lang="tr-TR" sz="800" b="0" i="0" u="none" strike="noStrike">
                        <a:effectLst/>
                        <a:latin typeface="Arial Tur"/>
                      </a:endParaRPr>
                    </a:p>
                  </a:txBody>
                  <a:tcPr marL="175387" marR="7308" marT="7308" marB="0" anchor="ctr"/>
                </a:tc>
                <a:tc>
                  <a:txBody>
                    <a:bodyPr/>
                    <a:lstStyle/>
                    <a:p>
                      <a:pPr algn="l" fontAlgn="ctr"/>
                      <a:endParaRPr lang="tr-TR" sz="800" b="0" i="0" u="none" strike="noStrike">
                        <a:effectLst/>
                        <a:latin typeface="Arial Tur"/>
                      </a:endParaRPr>
                    </a:p>
                  </a:txBody>
                  <a:tcPr marL="175387" marR="7308" marT="7308" marB="0" anchor="ctr"/>
                </a:tc>
                <a:tc gridSpan="5">
                  <a:txBody>
                    <a:bodyPr/>
                    <a:lstStyle/>
                    <a:p>
                      <a:pPr algn="l" fontAlgn="ctr"/>
                      <a:r>
                        <a:rPr lang="tr-TR" sz="800" u="none" strike="noStrike">
                          <a:effectLst/>
                        </a:rPr>
                        <a:t>KAYIT TARİHİ/NO          :</a:t>
                      </a:r>
                      <a:endParaRPr lang="tr-TR" sz="800" b="0" i="0" u="none" strike="noStrike">
                        <a:effectLst/>
                        <a:latin typeface="Arial Tur"/>
                      </a:endParaRPr>
                    </a:p>
                  </a:txBody>
                  <a:tcPr marL="175387" marR="7308" marT="7308" marB="0" anchor="ct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a:txBody>
                    <a:bodyPr/>
                    <a:lstStyle/>
                    <a:p>
                      <a:pPr algn="l" fontAlgn="ctr"/>
                      <a:r>
                        <a:rPr lang="tr-TR" sz="800" u="none" strike="noStrike">
                          <a:effectLst/>
                        </a:rPr>
                        <a:t> </a:t>
                      </a:r>
                      <a:endParaRPr lang="tr-TR" sz="800" b="0" i="0" u="none" strike="noStrike">
                        <a:effectLst/>
                        <a:latin typeface="Arial Tur"/>
                      </a:endParaRPr>
                    </a:p>
                  </a:txBody>
                  <a:tcPr marL="175387" marR="7308" marT="7308" marB="0" anchor="ctr"/>
                </a:tc>
                <a:tc>
                  <a:txBody>
                    <a:bodyPr/>
                    <a:lstStyle/>
                    <a:p>
                      <a:pPr algn="l" fontAlgn="ctr"/>
                      <a:r>
                        <a:rPr lang="tr-TR" sz="800" u="none" strike="noStrike">
                          <a:effectLst/>
                        </a:rPr>
                        <a:t> </a:t>
                      </a:r>
                      <a:endParaRPr lang="tr-TR" sz="800" b="0" i="0" u="none" strike="noStrike">
                        <a:effectLst/>
                        <a:latin typeface="Arial Tur"/>
                      </a:endParaRPr>
                    </a:p>
                  </a:txBody>
                  <a:tcPr marL="7308" marR="7308" marT="7308" marB="0" anchor="ctr"/>
                </a:tc>
                <a:extLst>
                  <a:ext uri="{0D108BD9-81ED-4DB2-BD59-A6C34878D82A}">
                    <a16:rowId xmlns:a16="http://schemas.microsoft.com/office/drawing/2014/main" val="10011"/>
                  </a:ext>
                </a:extLst>
              </a:tr>
              <a:tr h="328159">
                <a:tc>
                  <a:txBody>
                    <a:bodyPr/>
                    <a:lstStyle/>
                    <a:p>
                      <a:pPr algn="l" fontAlgn="b"/>
                      <a:endParaRPr lang="tr-TR" sz="800" b="0" i="0" u="none" strike="noStrike">
                        <a:effectLst/>
                        <a:latin typeface="Arial Tur"/>
                      </a:endParaRPr>
                    </a:p>
                  </a:txBody>
                  <a:tcPr marL="7308" marR="7308" marT="7308" marB="0" anchor="b"/>
                </a:tc>
                <a:tc gridSpan="3">
                  <a:txBody>
                    <a:bodyPr/>
                    <a:lstStyle/>
                    <a:p>
                      <a:pPr algn="l" fontAlgn="ctr"/>
                      <a:r>
                        <a:rPr lang="tr-TR" sz="800" u="none" strike="noStrike">
                          <a:effectLst/>
                        </a:rPr>
                        <a:t>MALİKİ</a:t>
                      </a:r>
                      <a:endParaRPr lang="tr-TR" sz="800" b="0" i="0" u="none" strike="noStrike">
                        <a:effectLst/>
                        <a:latin typeface="Arial Tur"/>
                      </a:endParaRPr>
                    </a:p>
                  </a:txBody>
                  <a:tcPr marL="175387" marR="7308" marT="7308" marB="0" anchor="ctr"/>
                </a:tc>
                <a:tc hMerge="1">
                  <a:txBody>
                    <a:bodyPr/>
                    <a:lstStyle/>
                    <a:p>
                      <a:endParaRPr lang="tr-TR"/>
                    </a:p>
                  </a:txBody>
                  <a:tcPr/>
                </a:tc>
                <a:tc hMerge="1">
                  <a:txBody>
                    <a:bodyPr/>
                    <a:lstStyle/>
                    <a:p>
                      <a:endParaRPr lang="tr-TR"/>
                    </a:p>
                  </a:txBody>
                  <a:tcPr/>
                </a:tc>
                <a:tc>
                  <a:txBody>
                    <a:bodyPr/>
                    <a:lstStyle/>
                    <a:p>
                      <a:pPr algn="r" fontAlgn="ctr"/>
                      <a:r>
                        <a:rPr lang="tr-TR" sz="800" u="none" strike="noStrike">
                          <a:effectLst/>
                        </a:rPr>
                        <a:t>:</a:t>
                      </a:r>
                      <a:endParaRPr lang="tr-TR" sz="800" b="0" i="0" u="none" strike="noStrike">
                        <a:effectLst/>
                        <a:latin typeface="Arial Tur"/>
                      </a:endParaRPr>
                    </a:p>
                  </a:txBody>
                  <a:tcPr marL="7308" marR="7308" marT="7308" marB="0" anchor="ctr"/>
                </a:tc>
                <a:tc>
                  <a:txBody>
                    <a:bodyPr/>
                    <a:lstStyle/>
                    <a:p>
                      <a:pPr algn="r" fontAlgn="ctr"/>
                      <a:r>
                        <a:rPr lang="tr-TR" sz="800" u="none" strike="noStrike">
                          <a:effectLst/>
                        </a:rPr>
                        <a:t> </a:t>
                      </a:r>
                      <a:endParaRPr lang="tr-TR" sz="800" b="0" i="0" u="none" strike="noStrike">
                        <a:effectLst/>
                        <a:latin typeface="Arial Tur"/>
                      </a:endParaRPr>
                    </a:p>
                  </a:txBody>
                  <a:tcPr marL="7308" marR="7308" marT="7308" marB="0" anchor="ctr"/>
                </a:tc>
                <a:tc>
                  <a:txBody>
                    <a:bodyPr/>
                    <a:lstStyle/>
                    <a:p>
                      <a:pPr algn="r" fontAlgn="ctr"/>
                      <a:r>
                        <a:rPr lang="tr-TR" sz="800" u="none" strike="noStrike">
                          <a:effectLst/>
                        </a:rPr>
                        <a:t> </a:t>
                      </a:r>
                      <a:endParaRPr lang="tr-TR" sz="800" b="0" i="0" u="none" strike="noStrike">
                        <a:effectLst/>
                        <a:latin typeface="Arial Tur"/>
                      </a:endParaRPr>
                    </a:p>
                  </a:txBody>
                  <a:tcPr marL="7308" marR="7308" marT="7308" marB="0" anchor="ctr"/>
                </a:tc>
                <a:tc>
                  <a:txBody>
                    <a:bodyPr/>
                    <a:lstStyle/>
                    <a:p>
                      <a:pPr algn="l" fontAlgn="ctr"/>
                      <a:r>
                        <a:rPr lang="tr-TR" sz="800" u="none" strike="noStrike">
                          <a:effectLst/>
                        </a:rPr>
                        <a:t> </a:t>
                      </a:r>
                      <a:endParaRPr lang="tr-TR" sz="800" b="0" i="0" u="none" strike="noStrike">
                        <a:effectLst/>
                        <a:latin typeface="Arial Tur"/>
                      </a:endParaRPr>
                    </a:p>
                  </a:txBody>
                  <a:tcPr marL="175387" marR="7308" marT="7308" marB="0" anchor="ctr"/>
                </a:tc>
                <a:tc>
                  <a:txBody>
                    <a:bodyPr/>
                    <a:lstStyle/>
                    <a:p>
                      <a:pPr algn="l" fontAlgn="ctr"/>
                      <a:endParaRPr lang="tr-TR" sz="800" b="0" i="0" u="none" strike="noStrike">
                        <a:effectLst/>
                        <a:latin typeface="Arial Tur"/>
                      </a:endParaRPr>
                    </a:p>
                  </a:txBody>
                  <a:tcPr marL="175387" marR="7308" marT="7308" marB="0" anchor="ctr"/>
                </a:tc>
                <a:tc gridSpan="5">
                  <a:txBody>
                    <a:bodyPr/>
                    <a:lstStyle/>
                    <a:p>
                      <a:pPr algn="l" fontAlgn="ctr"/>
                      <a:r>
                        <a:rPr lang="tr-TR" sz="800" u="none" strike="noStrike">
                          <a:effectLst/>
                        </a:rPr>
                        <a:t>YÜZÖLÇÜMÜ                :</a:t>
                      </a:r>
                      <a:endParaRPr lang="tr-TR" sz="800" b="0" i="0" u="none" strike="noStrike">
                        <a:effectLst/>
                        <a:latin typeface="Arial Tur"/>
                      </a:endParaRPr>
                    </a:p>
                  </a:txBody>
                  <a:tcPr marL="175387" marR="7308" marT="7308" marB="0" anchor="ct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a:txBody>
                    <a:bodyPr/>
                    <a:lstStyle/>
                    <a:p>
                      <a:pPr algn="l" fontAlgn="ctr"/>
                      <a:r>
                        <a:rPr lang="tr-TR" sz="800" u="none" strike="noStrike">
                          <a:effectLst/>
                        </a:rPr>
                        <a:t> </a:t>
                      </a:r>
                      <a:endParaRPr lang="tr-TR" sz="800" b="0" i="0" u="none" strike="noStrike">
                        <a:effectLst/>
                        <a:latin typeface="Arial Tur"/>
                      </a:endParaRPr>
                    </a:p>
                  </a:txBody>
                  <a:tcPr marL="175387" marR="7308" marT="7308" marB="0" anchor="ctr"/>
                </a:tc>
                <a:tc>
                  <a:txBody>
                    <a:bodyPr/>
                    <a:lstStyle/>
                    <a:p>
                      <a:pPr algn="l" fontAlgn="ctr"/>
                      <a:r>
                        <a:rPr lang="tr-TR" sz="800" u="none" strike="noStrike">
                          <a:effectLst/>
                        </a:rPr>
                        <a:t> </a:t>
                      </a:r>
                      <a:endParaRPr lang="tr-TR" sz="800" b="0" i="0" u="none" strike="noStrike">
                        <a:effectLst/>
                        <a:latin typeface="Arial Tur"/>
                      </a:endParaRPr>
                    </a:p>
                  </a:txBody>
                  <a:tcPr marL="7308" marR="7308" marT="7308" marB="0" anchor="ctr"/>
                </a:tc>
                <a:extLst>
                  <a:ext uri="{0D108BD9-81ED-4DB2-BD59-A6C34878D82A}">
                    <a16:rowId xmlns:a16="http://schemas.microsoft.com/office/drawing/2014/main" val="10012"/>
                  </a:ext>
                </a:extLst>
              </a:tr>
              <a:tr h="264036">
                <a:tc>
                  <a:txBody>
                    <a:bodyPr/>
                    <a:lstStyle/>
                    <a:p>
                      <a:pPr algn="l" fontAlgn="b"/>
                      <a:endParaRPr lang="tr-TR" sz="800" b="0" i="0" u="none" strike="noStrike">
                        <a:effectLst/>
                        <a:latin typeface="Arial Tur"/>
                      </a:endParaRPr>
                    </a:p>
                  </a:txBody>
                  <a:tcPr marL="7308" marR="7308" marT="7308" marB="0" anchor="b"/>
                </a:tc>
                <a:tc gridSpan="3">
                  <a:txBody>
                    <a:bodyPr/>
                    <a:lstStyle/>
                    <a:p>
                      <a:pPr algn="l" fontAlgn="ctr"/>
                      <a:r>
                        <a:rPr lang="tr-TR" sz="800" u="none" strike="noStrike">
                          <a:effectLst/>
                        </a:rPr>
                        <a:t>TALEP EDİLEN İŞ  :</a:t>
                      </a:r>
                      <a:endParaRPr lang="tr-TR" sz="800" b="0" i="0" u="none" strike="noStrike">
                        <a:effectLst/>
                        <a:latin typeface="Arial Tur"/>
                      </a:endParaRPr>
                    </a:p>
                  </a:txBody>
                  <a:tcPr marL="7308" marR="7308" marT="7308" marB="0" anchor="ctr"/>
                </a:tc>
                <a:tc hMerge="1">
                  <a:txBody>
                    <a:bodyPr/>
                    <a:lstStyle/>
                    <a:p>
                      <a:endParaRPr lang="tr-TR"/>
                    </a:p>
                  </a:txBody>
                  <a:tcPr/>
                </a:tc>
                <a:tc hMerge="1">
                  <a:txBody>
                    <a:bodyPr/>
                    <a:lstStyle/>
                    <a:p>
                      <a:endParaRPr lang="tr-TR"/>
                    </a:p>
                  </a:txBody>
                  <a:tcPr/>
                </a:tc>
                <a:tc>
                  <a:txBody>
                    <a:bodyPr/>
                    <a:lstStyle/>
                    <a:p>
                      <a:pPr algn="l" fontAlgn="ctr"/>
                      <a:r>
                        <a:rPr lang="tr-TR" sz="800" u="none" strike="noStrike">
                          <a:effectLst/>
                        </a:rPr>
                        <a:t> </a:t>
                      </a:r>
                      <a:endParaRPr lang="tr-TR" sz="800" b="0" i="0" u="none" strike="noStrike">
                        <a:effectLst/>
                        <a:latin typeface="Arial Tur"/>
                      </a:endParaRPr>
                    </a:p>
                  </a:txBody>
                  <a:tcPr marL="7308" marR="7308" marT="7308" marB="0" anchor="ctr"/>
                </a:tc>
                <a:tc>
                  <a:txBody>
                    <a:bodyPr/>
                    <a:lstStyle/>
                    <a:p>
                      <a:pPr algn="l" fontAlgn="ctr"/>
                      <a:r>
                        <a:rPr lang="tr-TR" sz="800" u="none" strike="noStrike">
                          <a:effectLst/>
                        </a:rPr>
                        <a:t> </a:t>
                      </a:r>
                      <a:endParaRPr lang="tr-TR" sz="800" b="0" i="0" u="none" strike="noStrike">
                        <a:effectLst/>
                        <a:latin typeface="Arial Tur"/>
                      </a:endParaRPr>
                    </a:p>
                  </a:txBody>
                  <a:tcPr marL="7308" marR="7308" marT="7308" marB="0" anchor="ctr"/>
                </a:tc>
                <a:tc>
                  <a:txBody>
                    <a:bodyPr/>
                    <a:lstStyle/>
                    <a:p>
                      <a:pPr algn="l" fontAlgn="ctr"/>
                      <a:r>
                        <a:rPr lang="tr-TR" sz="800" u="none" strike="noStrike">
                          <a:effectLst/>
                        </a:rPr>
                        <a:t> </a:t>
                      </a:r>
                      <a:endParaRPr lang="tr-TR" sz="800" b="0" i="0" u="none" strike="noStrike">
                        <a:effectLst/>
                        <a:latin typeface="Arial Tur"/>
                      </a:endParaRPr>
                    </a:p>
                  </a:txBody>
                  <a:tcPr marL="7308" marR="7308" marT="7308" marB="0" anchor="ctr"/>
                </a:tc>
                <a:tc gridSpan="7">
                  <a:txBody>
                    <a:bodyPr/>
                    <a:lstStyle/>
                    <a:p>
                      <a:pPr algn="l" fontAlgn="ctr"/>
                      <a:r>
                        <a:rPr lang="es-ES" sz="800" u="none" strike="noStrike">
                          <a:effectLst/>
                        </a:rPr>
                        <a:t>GÜN VERİLMİŞSE TARİH VE SAATİ:</a:t>
                      </a:r>
                      <a:endParaRPr lang="es-ES" sz="800" b="0" i="0" u="none" strike="noStrike">
                        <a:effectLst/>
                        <a:latin typeface="Arial Tur"/>
                      </a:endParaRPr>
                    </a:p>
                  </a:txBody>
                  <a:tcPr marL="7308" marR="7308" marT="7308" marB="0" anchor="ct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a:txBody>
                    <a:bodyPr/>
                    <a:lstStyle/>
                    <a:p>
                      <a:pPr algn="l" fontAlgn="t"/>
                      <a:r>
                        <a:rPr lang="tr-TR" sz="800" u="none" strike="noStrike">
                          <a:effectLst/>
                        </a:rPr>
                        <a:t> </a:t>
                      </a:r>
                      <a:endParaRPr lang="tr-TR" sz="800" b="0" i="0" u="none" strike="noStrike">
                        <a:effectLst/>
                        <a:latin typeface="Arial Tur"/>
                      </a:endParaRPr>
                    </a:p>
                  </a:txBody>
                  <a:tcPr marL="7308" marR="7308" marT="7308" marB="0"/>
                </a:tc>
                <a:tc>
                  <a:txBody>
                    <a:bodyPr/>
                    <a:lstStyle/>
                    <a:p>
                      <a:pPr algn="l" fontAlgn="t"/>
                      <a:r>
                        <a:rPr lang="tr-TR" sz="800" u="none" strike="noStrike">
                          <a:effectLst/>
                        </a:rPr>
                        <a:t> </a:t>
                      </a:r>
                      <a:endParaRPr lang="tr-TR" sz="800" b="0" i="0" u="none" strike="noStrike">
                        <a:effectLst/>
                        <a:latin typeface="Arial Tur"/>
                      </a:endParaRPr>
                    </a:p>
                  </a:txBody>
                  <a:tcPr marL="7308" marR="7308" marT="7308" marB="0"/>
                </a:tc>
                <a:extLst>
                  <a:ext uri="{0D108BD9-81ED-4DB2-BD59-A6C34878D82A}">
                    <a16:rowId xmlns:a16="http://schemas.microsoft.com/office/drawing/2014/main" val="10013"/>
                  </a:ext>
                </a:extLst>
              </a:tr>
              <a:tr h="177282">
                <a:tc>
                  <a:txBody>
                    <a:bodyPr/>
                    <a:lstStyle/>
                    <a:p>
                      <a:pPr algn="l" fontAlgn="b"/>
                      <a:endParaRPr lang="tr-TR" sz="800" b="0" i="0" u="none" strike="noStrike">
                        <a:effectLst/>
                        <a:latin typeface="Arial Tur"/>
                      </a:endParaRPr>
                    </a:p>
                  </a:txBody>
                  <a:tcPr marL="7308" marR="7308" marT="7308" marB="0" anchor="b"/>
                </a:tc>
                <a:tc>
                  <a:txBody>
                    <a:bodyPr/>
                    <a:lstStyle/>
                    <a:p>
                      <a:pPr algn="l" fontAlgn="ctr"/>
                      <a:r>
                        <a:rPr lang="tr-TR" sz="800" u="none" strike="noStrike">
                          <a:effectLst/>
                        </a:rPr>
                        <a:t>(    )</a:t>
                      </a:r>
                      <a:endParaRPr lang="tr-TR" sz="800" b="0" i="0" u="none" strike="noStrike">
                        <a:effectLst/>
                        <a:latin typeface="Arial Tur"/>
                      </a:endParaRPr>
                    </a:p>
                  </a:txBody>
                  <a:tcPr marL="7308" marR="7308" marT="7308" marB="0" anchor="ctr"/>
                </a:tc>
                <a:tc gridSpan="2">
                  <a:txBody>
                    <a:bodyPr/>
                    <a:lstStyle/>
                    <a:p>
                      <a:pPr algn="l" fontAlgn="ctr"/>
                      <a:r>
                        <a:rPr lang="tr-TR" sz="800" u="none" strike="noStrike" dirty="0">
                          <a:effectLst/>
                        </a:rPr>
                        <a:t>APLİKASYON</a:t>
                      </a:r>
                      <a:endParaRPr lang="tr-TR" sz="800" b="0" i="0" u="none" strike="noStrike" dirty="0">
                        <a:effectLst/>
                        <a:latin typeface="Arial Tur"/>
                      </a:endParaRPr>
                    </a:p>
                  </a:txBody>
                  <a:tcPr marL="7308" marR="7308" marT="7308" marB="0" anchor="ctr"/>
                </a:tc>
                <a:tc hMerge="1">
                  <a:txBody>
                    <a:bodyPr/>
                    <a:lstStyle/>
                    <a:p>
                      <a:endParaRPr lang="tr-TR"/>
                    </a:p>
                  </a:txBody>
                  <a:tcPr/>
                </a:tc>
                <a:tc>
                  <a:txBody>
                    <a:bodyPr/>
                    <a:lstStyle/>
                    <a:p>
                      <a:pPr algn="l" fontAlgn="ctr"/>
                      <a:r>
                        <a:rPr lang="tr-TR" sz="800" u="none" strike="noStrike">
                          <a:effectLst/>
                        </a:rPr>
                        <a:t> </a:t>
                      </a:r>
                      <a:endParaRPr lang="tr-TR" sz="800" b="0" i="0" u="none" strike="noStrike">
                        <a:effectLst/>
                        <a:latin typeface="Arial Tur"/>
                      </a:endParaRPr>
                    </a:p>
                  </a:txBody>
                  <a:tcPr marL="7308" marR="7308" marT="7308" marB="0" anchor="ctr"/>
                </a:tc>
                <a:tc>
                  <a:txBody>
                    <a:bodyPr/>
                    <a:lstStyle/>
                    <a:p>
                      <a:pPr algn="l" fontAlgn="ctr"/>
                      <a:r>
                        <a:rPr lang="tr-TR" sz="800" u="none" strike="noStrike">
                          <a:effectLst/>
                        </a:rPr>
                        <a:t> </a:t>
                      </a:r>
                      <a:endParaRPr lang="tr-TR" sz="800" b="0" i="0" u="none" strike="noStrike">
                        <a:effectLst/>
                        <a:latin typeface="Arial Tur"/>
                      </a:endParaRPr>
                    </a:p>
                  </a:txBody>
                  <a:tcPr marL="7308" marR="7308" marT="7308" marB="0" anchor="ctr"/>
                </a:tc>
                <a:tc>
                  <a:txBody>
                    <a:bodyPr/>
                    <a:lstStyle/>
                    <a:p>
                      <a:pPr algn="l" fontAlgn="b"/>
                      <a:endParaRPr lang="tr-TR" sz="800" b="0" i="0" u="none" strike="noStrike">
                        <a:effectLst/>
                        <a:latin typeface="Arial Tur"/>
                      </a:endParaRPr>
                    </a:p>
                  </a:txBody>
                  <a:tcPr marL="7308" marR="7308" marT="7308" marB="0" anchor="b"/>
                </a:tc>
                <a:tc>
                  <a:txBody>
                    <a:bodyPr/>
                    <a:lstStyle/>
                    <a:p>
                      <a:pPr algn="l" fontAlgn="ctr"/>
                      <a:r>
                        <a:rPr lang="tr-TR" sz="800" u="none" strike="noStrike">
                          <a:effectLst/>
                        </a:rPr>
                        <a:t>(    )</a:t>
                      </a:r>
                      <a:endParaRPr lang="tr-TR" sz="800" b="0" i="0" u="none" strike="noStrike">
                        <a:effectLst/>
                        <a:latin typeface="Arial Tur"/>
                      </a:endParaRPr>
                    </a:p>
                  </a:txBody>
                  <a:tcPr marL="7308" marR="7308" marT="7308" marB="0" anchor="ctr"/>
                </a:tc>
                <a:tc gridSpan="8">
                  <a:txBody>
                    <a:bodyPr/>
                    <a:lstStyle/>
                    <a:p>
                      <a:pPr algn="l" fontAlgn="ctr"/>
                      <a:r>
                        <a:rPr lang="tr-TR" sz="800" u="none" strike="noStrike" dirty="0">
                          <a:effectLst/>
                        </a:rPr>
                        <a:t>CİNS DEĞİŞİKLİĞİ (Yapısızken yapılı hale gelme)</a:t>
                      </a:r>
                      <a:endParaRPr lang="tr-TR" sz="800" b="0" i="0" u="none" strike="noStrike" dirty="0">
                        <a:effectLst/>
                        <a:latin typeface="Arial Tur"/>
                      </a:endParaRPr>
                    </a:p>
                  </a:txBody>
                  <a:tcPr marL="7308" marR="7308" marT="7308" marB="0" anchor="ct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14"/>
                  </a:ext>
                </a:extLst>
              </a:tr>
              <a:tr h="177282">
                <a:tc>
                  <a:txBody>
                    <a:bodyPr/>
                    <a:lstStyle/>
                    <a:p>
                      <a:pPr algn="l" fontAlgn="b"/>
                      <a:endParaRPr lang="tr-TR" sz="800" b="0" i="0" u="none" strike="noStrike">
                        <a:effectLst/>
                        <a:latin typeface="Arial Tur"/>
                      </a:endParaRPr>
                    </a:p>
                  </a:txBody>
                  <a:tcPr marL="7308" marR="7308" marT="7308" marB="0" anchor="b"/>
                </a:tc>
                <a:tc>
                  <a:txBody>
                    <a:bodyPr/>
                    <a:lstStyle/>
                    <a:p>
                      <a:pPr algn="l" fontAlgn="ctr"/>
                      <a:r>
                        <a:rPr lang="tr-TR" sz="800" u="none" strike="noStrike">
                          <a:effectLst/>
                        </a:rPr>
                        <a:t>(    )</a:t>
                      </a:r>
                      <a:endParaRPr lang="tr-TR" sz="800" b="0" i="0" u="none" strike="noStrike">
                        <a:effectLst/>
                        <a:latin typeface="Arial Tur"/>
                      </a:endParaRPr>
                    </a:p>
                  </a:txBody>
                  <a:tcPr marL="7308" marR="7308" marT="7308" marB="0" anchor="ctr"/>
                </a:tc>
                <a:tc gridSpan="2">
                  <a:txBody>
                    <a:bodyPr/>
                    <a:lstStyle/>
                    <a:p>
                      <a:pPr algn="l" fontAlgn="ctr"/>
                      <a:r>
                        <a:rPr lang="tr-TR" sz="800" u="none" strike="noStrike">
                          <a:effectLst/>
                        </a:rPr>
                        <a:t>BİRLEŞTİRME</a:t>
                      </a:r>
                      <a:endParaRPr lang="tr-TR" sz="800" b="0" i="0" u="none" strike="noStrike">
                        <a:effectLst/>
                        <a:latin typeface="Arial Tur"/>
                      </a:endParaRPr>
                    </a:p>
                  </a:txBody>
                  <a:tcPr marL="7308" marR="7308" marT="7308" marB="0" anchor="ctr"/>
                </a:tc>
                <a:tc hMerge="1">
                  <a:txBody>
                    <a:bodyPr/>
                    <a:lstStyle/>
                    <a:p>
                      <a:endParaRPr lang="tr-TR"/>
                    </a:p>
                  </a:txBody>
                  <a:tcPr/>
                </a:tc>
                <a:tc>
                  <a:txBody>
                    <a:bodyPr/>
                    <a:lstStyle/>
                    <a:p>
                      <a:pPr algn="l" fontAlgn="ctr"/>
                      <a:endParaRPr lang="tr-TR" sz="800" b="0" i="0" u="none" strike="noStrike">
                        <a:effectLst/>
                        <a:latin typeface="Arial Tur"/>
                      </a:endParaRPr>
                    </a:p>
                  </a:txBody>
                  <a:tcPr marL="7308" marR="7308" marT="7308" marB="0" anchor="ctr"/>
                </a:tc>
                <a:tc>
                  <a:txBody>
                    <a:bodyPr/>
                    <a:lstStyle/>
                    <a:p>
                      <a:pPr algn="l" fontAlgn="ctr"/>
                      <a:endParaRPr lang="tr-TR" sz="800" b="0" i="0" u="none" strike="noStrike">
                        <a:effectLst/>
                        <a:latin typeface="Arial Tur"/>
                      </a:endParaRPr>
                    </a:p>
                  </a:txBody>
                  <a:tcPr marL="7308" marR="7308" marT="7308" marB="0" anchor="ctr"/>
                </a:tc>
                <a:tc>
                  <a:txBody>
                    <a:bodyPr/>
                    <a:lstStyle/>
                    <a:p>
                      <a:pPr algn="l" fontAlgn="b"/>
                      <a:endParaRPr lang="tr-TR" sz="800" b="0" i="0" u="none" strike="noStrike">
                        <a:effectLst/>
                        <a:latin typeface="Arial Tur"/>
                      </a:endParaRPr>
                    </a:p>
                  </a:txBody>
                  <a:tcPr marL="7308" marR="7308" marT="7308" marB="0" anchor="b"/>
                </a:tc>
                <a:tc>
                  <a:txBody>
                    <a:bodyPr/>
                    <a:lstStyle/>
                    <a:p>
                      <a:pPr algn="l" fontAlgn="ctr"/>
                      <a:r>
                        <a:rPr lang="tr-TR" sz="800" u="none" strike="noStrike">
                          <a:effectLst/>
                        </a:rPr>
                        <a:t>(    )</a:t>
                      </a:r>
                      <a:endParaRPr lang="tr-TR" sz="800" b="0" i="0" u="none" strike="noStrike">
                        <a:effectLst/>
                        <a:latin typeface="Arial Tur"/>
                      </a:endParaRPr>
                    </a:p>
                  </a:txBody>
                  <a:tcPr marL="7308" marR="7308" marT="7308" marB="0" anchor="ctr"/>
                </a:tc>
                <a:tc gridSpan="8">
                  <a:txBody>
                    <a:bodyPr/>
                    <a:lstStyle/>
                    <a:p>
                      <a:pPr algn="l" fontAlgn="ctr"/>
                      <a:r>
                        <a:rPr lang="tr-TR" sz="800" u="none" strike="noStrike" dirty="0">
                          <a:effectLst/>
                        </a:rPr>
                        <a:t>CİNS DEĞİŞİKLİĞİ (Yapılıyken yapısız hale gelme)</a:t>
                      </a:r>
                      <a:endParaRPr lang="tr-TR" sz="800" b="0" i="0" u="none" strike="noStrike" dirty="0">
                        <a:effectLst/>
                        <a:latin typeface="Arial Tur"/>
                      </a:endParaRPr>
                    </a:p>
                  </a:txBody>
                  <a:tcPr marL="7308" marR="7308" marT="7308" marB="0" anchor="ct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15"/>
                  </a:ext>
                </a:extLst>
              </a:tr>
              <a:tr h="177282">
                <a:tc>
                  <a:txBody>
                    <a:bodyPr/>
                    <a:lstStyle/>
                    <a:p>
                      <a:pPr algn="l" fontAlgn="b"/>
                      <a:endParaRPr lang="tr-TR" sz="800" b="0" i="0" u="none" strike="noStrike">
                        <a:effectLst/>
                        <a:latin typeface="Arial Tur"/>
                      </a:endParaRPr>
                    </a:p>
                  </a:txBody>
                  <a:tcPr marL="7308" marR="7308" marT="7308" marB="0" anchor="b"/>
                </a:tc>
                <a:tc>
                  <a:txBody>
                    <a:bodyPr/>
                    <a:lstStyle/>
                    <a:p>
                      <a:pPr algn="l" fontAlgn="ctr"/>
                      <a:r>
                        <a:rPr lang="tr-TR" sz="800" u="none" strike="noStrike">
                          <a:effectLst/>
                        </a:rPr>
                        <a:t>(    )</a:t>
                      </a:r>
                      <a:endParaRPr lang="tr-TR" sz="800" b="0" i="0" u="none" strike="noStrike">
                        <a:effectLst/>
                        <a:latin typeface="Arial Tur"/>
                      </a:endParaRPr>
                    </a:p>
                  </a:txBody>
                  <a:tcPr marL="7308" marR="7308" marT="7308" marB="0" anchor="ctr"/>
                </a:tc>
                <a:tc gridSpan="4">
                  <a:txBody>
                    <a:bodyPr/>
                    <a:lstStyle/>
                    <a:p>
                      <a:pPr algn="l" fontAlgn="ctr"/>
                      <a:r>
                        <a:rPr lang="tr-TR" sz="800" u="none" strike="noStrike">
                          <a:effectLst/>
                        </a:rPr>
                        <a:t>İRTİFAK HAKKI (Tesisi)</a:t>
                      </a:r>
                      <a:endParaRPr lang="tr-TR" sz="800" b="0" i="0" u="none" strike="noStrike">
                        <a:effectLst/>
                        <a:latin typeface="Arial Tur"/>
                      </a:endParaRPr>
                    </a:p>
                  </a:txBody>
                  <a:tcPr marL="7308" marR="7308" marT="7308" marB="0" anchor="ctr"/>
                </a:tc>
                <a:tc hMerge="1">
                  <a:txBody>
                    <a:bodyPr/>
                    <a:lstStyle/>
                    <a:p>
                      <a:endParaRPr lang="tr-TR"/>
                    </a:p>
                  </a:txBody>
                  <a:tcPr/>
                </a:tc>
                <a:tc hMerge="1">
                  <a:txBody>
                    <a:bodyPr/>
                    <a:lstStyle/>
                    <a:p>
                      <a:endParaRPr lang="tr-TR"/>
                    </a:p>
                  </a:txBody>
                  <a:tcPr/>
                </a:tc>
                <a:tc hMerge="1">
                  <a:txBody>
                    <a:bodyPr/>
                    <a:lstStyle/>
                    <a:p>
                      <a:endParaRPr lang="tr-TR"/>
                    </a:p>
                  </a:txBody>
                  <a:tcPr/>
                </a:tc>
                <a:tc>
                  <a:txBody>
                    <a:bodyPr/>
                    <a:lstStyle/>
                    <a:p>
                      <a:pPr algn="l" fontAlgn="b"/>
                      <a:endParaRPr lang="tr-TR" sz="800" b="0" i="0" u="none" strike="noStrike">
                        <a:effectLst/>
                        <a:latin typeface="Arial Tur"/>
                      </a:endParaRPr>
                    </a:p>
                  </a:txBody>
                  <a:tcPr marL="7308" marR="7308" marT="7308" marB="0" anchor="b"/>
                </a:tc>
                <a:tc>
                  <a:txBody>
                    <a:bodyPr/>
                    <a:lstStyle/>
                    <a:p>
                      <a:pPr algn="l" fontAlgn="ctr"/>
                      <a:r>
                        <a:rPr lang="tr-TR" sz="800" u="none" strike="noStrike">
                          <a:effectLst/>
                        </a:rPr>
                        <a:t>(    )</a:t>
                      </a:r>
                      <a:endParaRPr lang="tr-TR" sz="800" b="0" i="0" u="none" strike="noStrike">
                        <a:effectLst/>
                        <a:latin typeface="Arial Tur"/>
                      </a:endParaRPr>
                    </a:p>
                  </a:txBody>
                  <a:tcPr marL="7308" marR="7308" marT="7308" marB="0" anchor="ctr"/>
                </a:tc>
                <a:tc gridSpan="8">
                  <a:txBody>
                    <a:bodyPr/>
                    <a:lstStyle/>
                    <a:p>
                      <a:pPr algn="l" fontAlgn="ctr"/>
                      <a:r>
                        <a:rPr lang="tr-TR" sz="800" u="none" strike="noStrike" dirty="0">
                          <a:effectLst/>
                        </a:rPr>
                        <a:t>YER GÖSTERME (Parselin yerinde gösterilmesi)</a:t>
                      </a:r>
                      <a:endParaRPr lang="tr-TR" sz="800" b="0" i="0" u="none" strike="noStrike" dirty="0">
                        <a:effectLst/>
                        <a:latin typeface="Arial Tur"/>
                      </a:endParaRPr>
                    </a:p>
                  </a:txBody>
                  <a:tcPr marL="7308" marR="7308" marT="7308" marB="0" anchor="ct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16"/>
                  </a:ext>
                </a:extLst>
              </a:tr>
              <a:tr h="311186">
                <a:tc>
                  <a:txBody>
                    <a:bodyPr/>
                    <a:lstStyle/>
                    <a:p>
                      <a:pPr algn="l" fontAlgn="b"/>
                      <a:endParaRPr lang="tr-TR" sz="800" b="0" i="0" u="none" strike="noStrike">
                        <a:effectLst/>
                        <a:latin typeface="Arial Tur"/>
                      </a:endParaRPr>
                    </a:p>
                  </a:txBody>
                  <a:tcPr marL="7308" marR="7308" marT="7308" marB="0" anchor="b"/>
                </a:tc>
                <a:tc>
                  <a:txBody>
                    <a:bodyPr/>
                    <a:lstStyle/>
                    <a:p>
                      <a:pPr algn="l" fontAlgn="ctr"/>
                      <a:r>
                        <a:rPr lang="tr-TR" sz="800" u="none" strike="noStrike">
                          <a:effectLst/>
                        </a:rPr>
                        <a:t>(    )</a:t>
                      </a:r>
                      <a:endParaRPr lang="tr-TR" sz="800" b="0" i="0" u="none" strike="noStrike">
                        <a:effectLst/>
                        <a:latin typeface="Arial Tur"/>
                      </a:endParaRPr>
                    </a:p>
                  </a:txBody>
                  <a:tcPr marL="7308" marR="7308" marT="7308" marB="0" anchor="ctr"/>
                </a:tc>
                <a:tc gridSpan="4">
                  <a:txBody>
                    <a:bodyPr/>
                    <a:lstStyle/>
                    <a:p>
                      <a:pPr algn="l" fontAlgn="ctr"/>
                      <a:r>
                        <a:rPr lang="tr-TR" sz="800" u="none" strike="noStrike">
                          <a:effectLst/>
                        </a:rPr>
                        <a:t>İRTİFAK HAKKI Terkini)</a:t>
                      </a:r>
                      <a:endParaRPr lang="tr-TR" sz="800" b="0" i="0" u="none" strike="noStrike">
                        <a:effectLst/>
                        <a:latin typeface="Arial Tur"/>
                      </a:endParaRPr>
                    </a:p>
                  </a:txBody>
                  <a:tcPr marL="7308" marR="7308" marT="7308" marB="0" anchor="ctr"/>
                </a:tc>
                <a:tc hMerge="1">
                  <a:txBody>
                    <a:bodyPr/>
                    <a:lstStyle/>
                    <a:p>
                      <a:endParaRPr lang="tr-TR"/>
                    </a:p>
                  </a:txBody>
                  <a:tcPr/>
                </a:tc>
                <a:tc hMerge="1">
                  <a:txBody>
                    <a:bodyPr/>
                    <a:lstStyle/>
                    <a:p>
                      <a:endParaRPr lang="tr-TR"/>
                    </a:p>
                  </a:txBody>
                  <a:tcPr/>
                </a:tc>
                <a:tc hMerge="1">
                  <a:txBody>
                    <a:bodyPr/>
                    <a:lstStyle/>
                    <a:p>
                      <a:endParaRPr lang="tr-TR"/>
                    </a:p>
                  </a:txBody>
                  <a:tcPr/>
                </a:tc>
                <a:tc>
                  <a:txBody>
                    <a:bodyPr/>
                    <a:lstStyle/>
                    <a:p>
                      <a:pPr algn="l" fontAlgn="ctr"/>
                      <a:r>
                        <a:rPr lang="tr-TR" sz="800" u="none" strike="noStrike">
                          <a:effectLst/>
                        </a:rPr>
                        <a:t> </a:t>
                      </a:r>
                      <a:endParaRPr lang="tr-TR" sz="800" b="0" i="0" u="none" strike="noStrike">
                        <a:effectLst/>
                        <a:latin typeface="Arial Tur"/>
                      </a:endParaRPr>
                    </a:p>
                  </a:txBody>
                  <a:tcPr marL="7308" marR="7308" marT="7308" marB="0" anchor="ctr"/>
                </a:tc>
                <a:tc>
                  <a:txBody>
                    <a:bodyPr/>
                    <a:lstStyle/>
                    <a:p>
                      <a:pPr algn="l" fontAlgn="ctr"/>
                      <a:r>
                        <a:rPr lang="tr-TR" sz="800" u="none" strike="noStrike">
                          <a:effectLst/>
                        </a:rPr>
                        <a:t>(    )</a:t>
                      </a:r>
                      <a:endParaRPr lang="tr-TR" sz="800" b="0" i="0" u="none" strike="noStrike">
                        <a:effectLst/>
                        <a:latin typeface="Arial Tur"/>
                      </a:endParaRPr>
                    </a:p>
                  </a:txBody>
                  <a:tcPr marL="7308" marR="7308" marT="7308" marB="0" anchor="ctr"/>
                </a:tc>
                <a:tc gridSpan="8">
                  <a:txBody>
                    <a:bodyPr/>
                    <a:lstStyle/>
                    <a:p>
                      <a:pPr algn="l" fontAlgn="ctr"/>
                      <a:r>
                        <a:rPr lang="tr-TR" sz="800" u="none" strike="noStrike" dirty="0">
                          <a:effectLst/>
                        </a:rPr>
                        <a:t>YER GÖSTERME (</a:t>
                      </a:r>
                      <a:r>
                        <a:rPr lang="tr-TR" sz="800" u="none" strike="noStrike" dirty="0" err="1">
                          <a:effectLst/>
                        </a:rPr>
                        <a:t>BağımsızBölümün</a:t>
                      </a:r>
                      <a:r>
                        <a:rPr lang="tr-TR" sz="800" u="none" strike="noStrike" dirty="0">
                          <a:effectLst/>
                        </a:rPr>
                        <a:t> yerinde gösterilmesi)</a:t>
                      </a:r>
                      <a:endParaRPr lang="tr-TR" sz="800" b="0" i="0" u="none" strike="noStrike" dirty="0">
                        <a:effectLst/>
                        <a:latin typeface="Arial Tur"/>
                      </a:endParaRPr>
                    </a:p>
                  </a:txBody>
                  <a:tcPr marL="7308" marR="7308" marT="7308" marB="0" anchor="ct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17"/>
                  </a:ext>
                </a:extLst>
              </a:tr>
              <a:tr h="301757">
                <a:tc>
                  <a:txBody>
                    <a:bodyPr/>
                    <a:lstStyle/>
                    <a:p>
                      <a:pPr algn="l" rtl="0" fontAlgn="ctr"/>
                      <a:endParaRPr lang="tr-TR" sz="500" b="0" i="0" u="none" strike="noStrike">
                        <a:effectLst/>
                        <a:latin typeface="Arial Tur"/>
                      </a:endParaRPr>
                    </a:p>
                  </a:txBody>
                  <a:tcPr marL="7308" marR="7308" marT="7308" marB="0" vert="vert270" anchor="ctr"/>
                </a:tc>
                <a:tc gridSpan="10">
                  <a:txBody>
                    <a:bodyPr/>
                    <a:lstStyle/>
                    <a:p>
                      <a:pPr algn="ctr" fontAlgn="ctr"/>
                      <a:r>
                        <a:rPr lang="tr-TR" sz="800" u="none" strike="noStrike">
                          <a:effectLst/>
                        </a:rPr>
                        <a:t>YAPILACAK İŞ</a:t>
                      </a:r>
                      <a:endParaRPr lang="tr-TR" sz="800" b="0" i="0" u="none" strike="noStrike">
                        <a:effectLst/>
                        <a:latin typeface="Arial Tur"/>
                      </a:endParaRPr>
                    </a:p>
                  </a:txBody>
                  <a:tcPr marL="7308" marR="7308" marT="7308" marB="0" anchor="ct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gridSpan="5">
                  <a:txBody>
                    <a:bodyPr/>
                    <a:lstStyle/>
                    <a:p>
                      <a:pPr algn="ctr" fontAlgn="ctr"/>
                      <a:r>
                        <a:rPr lang="tr-TR" sz="800" u="none" strike="noStrike" dirty="0">
                          <a:effectLst/>
                        </a:rPr>
                        <a:t>TUTAR (TL)</a:t>
                      </a:r>
                      <a:endParaRPr lang="tr-TR" sz="800" b="0" i="0" u="none" strike="noStrike" dirty="0">
                        <a:effectLst/>
                        <a:latin typeface="Arial Tur"/>
                      </a:endParaRPr>
                    </a:p>
                  </a:txBody>
                  <a:tcPr marL="7308" marR="7308" marT="7308" marB="0" anchor="ct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18"/>
                  </a:ext>
                </a:extLst>
              </a:tr>
              <a:tr h="264036">
                <a:tc>
                  <a:txBody>
                    <a:bodyPr/>
                    <a:lstStyle/>
                    <a:p>
                      <a:pPr algn="l" rtl="0" fontAlgn="ctr"/>
                      <a:endParaRPr lang="tr-TR" sz="500" b="0" i="0" u="none" strike="noStrike">
                        <a:effectLst/>
                        <a:latin typeface="Arial Tur"/>
                      </a:endParaRPr>
                    </a:p>
                  </a:txBody>
                  <a:tcPr marL="7308" marR="7308" marT="7308" marB="0" vert="vert270" anchor="ctr"/>
                </a:tc>
                <a:tc gridSpan="10">
                  <a:txBody>
                    <a:bodyPr/>
                    <a:lstStyle/>
                    <a:p>
                      <a:pPr algn="l" fontAlgn="ctr"/>
                      <a:r>
                        <a:rPr lang="tr-TR" sz="800" u="none" strike="noStrike">
                          <a:effectLst/>
                        </a:rPr>
                        <a:t>APLİKASYON</a:t>
                      </a:r>
                      <a:endParaRPr lang="tr-TR" sz="800" b="0" i="0" u="none" strike="noStrike">
                        <a:effectLst/>
                        <a:latin typeface="Arial Tur"/>
                      </a:endParaRPr>
                    </a:p>
                  </a:txBody>
                  <a:tcPr marL="7308" marR="7308" marT="7308" marB="0" anchor="ct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gridSpan="5">
                  <a:txBody>
                    <a:bodyPr/>
                    <a:lstStyle/>
                    <a:p>
                      <a:pPr algn="ctr" fontAlgn="ctr"/>
                      <a:r>
                        <a:rPr lang="tr-TR" sz="800" u="none" strike="noStrike" dirty="0">
                          <a:effectLst/>
                        </a:rPr>
                        <a:t> </a:t>
                      </a:r>
                      <a:endParaRPr lang="tr-TR" sz="800" b="0" i="0" u="none" strike="noStrike" dirty="0">
                        <a:effectLst/>
                        <a:latin typeface="Arial Tur"/>
                      </a:endParaRPr>
                    </a:p>
                  </a:txBody>
                  <a:tcPr marL="7308" marR="7308" marT="7308" marB="0" anchor="ct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19"/>
                  </a:ext>
                </a:extLst>
              </a:tr>
              <a:tr h="264036">
                <a:tc>
                  <a:txBody>
                    <a:bodyPr/>
                    <a:lstStyle/>
                    <a:p>
                      <a:pPr algn="l" rtl="0" fontAlgn="ctr"/>
                      <a:endParaRPr lang="tr-TR" sz="500" b="0" i="0" u="none" strike="noStrike">
                        <a:effectLst/>
                        <a:latin typeface="Arial Tur"/>
                      </a:endParaRPr>
                    </a:p>
                  </a:txBody>
                  <a:tcPr marL="7308" marR="7308" marT="7308" marB="0" vert="vert270" anchor="ctr"/>
                </a:tc>
                <a:tc gridSpan="10">
                  <a:txBody>
                    <a:bodyPr/>
                    <a:lstStyle/>
                    <a:p>
                      <a:pPr algn="l" fontAlgn="ctr"/>
                      <a:r>
                        <a:rPr lang="tr-TR" sz="800" u="none" strike="noStrike">
                          <a:effectLst/>
                        </a:rPr>
                        <a:t>CİNS DEĞİŞİKLİĞİ</a:t>
                      </a:r>
                      <a:endParaRPr lang="tr-TR" sz="800" b="0" i="0" u="none" strike="noStrike">
                        <a:effectLst/>
                        <a:latin typeface="Arial Tur"/>
                      </a:endParaRPr>
                    </a:p>
                  </a:txBody>
                  <a:tcPr marL="7308" marR="7308" marT="7308" marB="0" anchor="ct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gridSpan="5">
                  <a:txBody>
                    <a:bodyPr/>
                    <a:lstStyle/>
                    <a:p>
                      <a:pPr algn="ctr" fontAlgn="ctr"/>
                      <a:r>
                        <a:rPr lang="tr-TR" sz="800" u="none" strike="noStrike" dirty="0">
                          <a:effectLst/>
                        </a:rPr>
                        <a:t> </a:t>
                      </a:r>
                      <a:endParaRPr lang="tr-TR" sz="800" b="0" i="0" u="none" strike="noStrike" dirty="0">
                        <a:effectLst/>
                        <a:latin typeface="Arial Tur"/>
                      </a:endParaRPr>
                    </a:p>
                  </a:txBody>
                  <a:tcPr marL="7308" marR="7308" marT="7308" marB="0" anchor="ct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20"/>
                  </a:ext>
                </a:extLst>
              </a:tr>
              <a:tr h="264036">
                <a:tc>
                  <a:txBody>
                    <a:bodyPr/>
                    <a:lstStyle/>
                    <a:p>
                      <a:pPr algn="l" rtl="0" fontAlgn="ctr"/>
                      <a:endParaRPr lang="tr-TR" sz="500" b="0" i="0" u="none" strike="noStrike">
                        <a:effectLst/>
                        <a:latin typeface="Arial Tur"/>
                      </a:endParaRPr>
                    </a:p>
                  </a:txBody>
                  <a:tcPr marL="7308" marR="7308" marT="7308" marB="0" vert="vert270" anchor="ctr"/>
                </a:tc>
                <a:tc gridSpan="10">
                  <a:txBody>
                    <a:bodyPr/>
                    <a:lstStyle/>
                    <a:p>
                      <a:pPr algn="l" fontAlgn="ctr"/>
                      <a:r>
                        <a:rPr lang="tr-TR" sz="800" u="none" strike="noStrike">
                          <a:effectLst/>
                        </a:rPr>
                        <a:t>BİRLEŞTİRME</a:t>
                      </a:r>
                      <a:endParaRPr lang="tr-TR" sz="800" b="0" i="0" u="none" strike="noStrike">
                        <a:effectLst/>
                        <a:latin typeface="Arial Tur"/>
                      </a:endParaRPr>
                    </a:p>
                  </a:txBody>
                  <a:tcPr marL="7308" marR="7308" marT="7308" marB="0" anchor="ct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gridSpan="5">
                  <a:txBody>
                    <a:bodyPr/>
                    <a:lstStyle/>
                    <a:p>
                      <a:pPr algn="ctr" fontAlgn="ctr"/>
                      <a:r>
                        <a:rPr lang="tr-TR" sz="800" u="none" strike="noStrike">
                          <a:effectLst/>
                        </a:rPr>
                        <a:t> </a:t>
                      </a:r>
                      <a:endParaRPr lang="tr-TR" sz="800" b="0" i="0" u="none" strike="noStrike">
                        <a:effectLst/>
                        <a:latin typeface="Arial Tur"/>
                      </a:endParaRPr>
                    </a:p>
                  </a:txBody>
                  <a:tcPr marL="7308" marR="7308" marT="7308" marB="0" anchor="ct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21"/>
                  </a:ext>
                </a:extLst>
              </a:tr>
              <a:tr h="264036">
                <a:tc>
                  <a:txBody>
                    <a:bodyPr/>
                    <a:lstStyle/>
                    <a:p>
                      <a:pPr algn="l" rtl="0" fontAlgn="ctr"/>
                      <a:endParaRPr lang="tr-TR" sz="500" b="0" i="0" u="none" strike="noStrike">
                        <a:effectLst/>
                        <a:latin typeface="Arial Tur"/>
                      </a:endParaRPr>
                    </a:p>
                  </a:txBody>
                  <a:tcPr marL="7308" marR="7308" marT="7308" marB="0" vert="vert270" anchor="ctr"/>
                </a:tc>
                <a:tc gridSpan="10">
                  <a:txBody>
                    <a:bodyPr/>
                    <a:lstStyle/>
                    <a:p>
                      <a:pPr algn="l" fontAlgn="ctr"/>
                      <a:r>
                        <a:rPr lang="tr-TR" sz="800" u="none" strike="noStrike" dirty="0">
                          <a:effectLst/>
                        </a:rPr>
                        <a:t>İRTİFAK HAKKI</a:t>
                      </a:r>
                      <a:endParaRPr lang="tr-TR" sz="800" b="0" i="0" u="none" strike="noStrike" dirty="0">
                        <a:effectLst/>
                        <a:latin typeface="Arial Tur"/>
                      </a:endParaRPr>
                    </a:p>
                  </a:txBody>
                  <a:tcPr marL="7308" marR="7308" marT="7308" marB="0" anchor="ct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gridSpan="5">
                  <a:txBody>
                    <a:bodyPr/>
                    <a:lstStyle/>
                    <a:p>
                      <a:pPr algn="ctr" fontAlgn="ctr"/>
                      <a:r>
                        <a:rPr lang="tr-TR" sz="800" u="none" strike="noStrike">
                          <a:effectLst/>
                        </a:rPr>
                        <a:t> </a:t>
                      </a:r>
                      <a:endParaRPr lang="tr-TR" sz="800" b="0" i="0" u="none" strike="noStrike">
                        <a:effectLst/>
                        <a:latin typeface="Arial Tur"/>
                      </a:endParaRPr>
                    </a:p>
                  </a:txBody>
                  <a:tcPr marL="7308" marR="7308" marT="7308" marB="0" anchor="ct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22"/>
                  </a:ext>
                </a:extLst>
              </a:tr>
              <a:tr h="264036">
                <a:tc>
                  <a:txBody>
                    <a:bodyPr/>
                    <a:lstStyle/>
                    <a:p>
                      <a:pPr algn="l" fontAlgn="b"/>
                      <a:endParaRPr lang="tr-TR" sz="800" b="0" i="0" u="none" strike="noStrike">
                        <a:effectLst/>
                        <a:latin typeface="Arial Tur"/>
                      </a:endParaRPr>
                    </a:p>
                  </a:txBody>
                  <a:tcPr marL="7308" marR="7308" marT="7308" marB="0" anchor="b"/>
                </a:tc>
                <a:tc gridSpan="10">
                  <a:txBody>
                    <a:bodyPr/>
                    <a:lstStyle/>
                    <a:p>
                      <a:pPr algn="l" fontAlgn="ctr"/>
                      <a:r>
                        <a:rPr lang="tr-TR" sz="800" u="none" strike="noStrike">
                          <a:effectLst/>
                        </a:rPr>
                        <a:t>YER GÖSTERME</a:t>
                      </a:r>
                      <a:endParaRPr lang="tr-TR" sz="800" b="0" i="0" u="none" strike="noStrike">
                        <a:effectLst/>
                        <a:latin typeface="Arial Tur"/>
                      </a:endParaRPr>
                    </a:p>
                  </a:txBody>
                  <a:tcPr marL="7308" marR="7308" marT="7308" marB="0" anchor="ct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gridSpan="5">
                  <a:txBody>
                    <a:bodyPr/>
                    <a:lstStyle/>
                    <a:p>
                      <a:pPr algn="ctr" fontAlgn="ctr"/>
                      <a:r>
                        <a:rPr lang="tr-TR" sz="800" u="none" strike="noStrike">
                          <a:effectLst/>
                        </a:rPr>
                        <a:t> </a:t>
                      </a:r>
                      <a:endParaRPr lang="tr-TR" sz="800" b="0" i="0" u="none" strike="noStrike">
                        <a:effectLst/>
                        <a:latin typeface="Arial Tur"/>
                      </a:endParaRPr>
                    </a:p>
                  </a:txBody>
                  <a:tcPr marL="7308" marR="7308" marT="7308" marB="0" anchor="ct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23"/>
                  </a:ext>
                </a:extLst>
              </a:tr>
              <a:tr h="166754">
                <a:tc rowSpan="7">
                  <a:txBody>
                    <a:bodyPr/>
                    <a:lstStyle/>
                    <a:p>
                      <a:pPr algn="ctr" rtl="0" fontAlgn="ctr"/>
                      <a:endParaRPr lang="tr-TR" sz="500" b="0" i="0" u="none" strike="noStrike">
                        <a:effectLst/>
                        <a:latin typeface="Arial Tur"/>
                      </a:endParaRPr>
                    </a:p>
                  </a:txBody>
                  <a:tcPr marL="7308" marR="7308" marT="7308" marB="0" vert="vert270" anchor="ctr"/>
                </a:tc>
                <a:tc gridSpan="10">
                  <a:txBody>
                    <a:bodyPr/>
                    <a:lstStyle/>
                    <a:p>
                      <a:pPr algn="l" fontAlgn="ctr"/>
                      <a:r>
                        <a:rPr lang="tr-TR" sz="800" u="none" strike="noStrike">
                          <a:effectLst/>
                        </a:rPr>
                        <a:t>TOPLAM</a:t>
                      </a:r>
                      <a:endParaRPr lang="tr-TR" sz="800" b="0" i="0" u="none" strike="noStrike">
                        <a:effectLst/>
                        <a:latin typeface="Arial Tur"/>
                      </a:endParaRPr>
                    </a:p>
                  </a:txBody>
                  <a:tcPr marL="7308" marR="7308" marT="7308" marB="0" anchor="ct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gridSpan="5">
                  <a:txBody>
                    <a:bodyPr/>
                    <a:lstStyle/>
                    <a:p>
                      <a:pPr algn="ctr" fontAlgn="ctr"/>
                      <a:r>
                        <a:rPr lang="tr-TR" sz="800" u="none" strike="noStrike">
                          <a:effectLst/>
                        </a:rPr>
                        <a:t> </a:t>
                      </a:r>
                      <a:endParaRPr lang="tr-TR" sz="800" b="0" i="0" u="none" strike="noStrike">
                        <a:effectLst/>
                        <a:latin typeface="Arial Tur"/>
                      </a:endParaRPr>
                    </a:p>
                  </a:txBody>
                  <a:tcPr marL="7308" marR="7308" marT="7308" marB="0" anchor="ct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24"/>
                  </a:ext>
                </a:extLst>
              </a:tr>
              <a:tr h="264036">
                <a:tc vMerge="1">
                  <a:txBody>
                    <a:bodyPr/>
                    <a:lstStyle/>
                    <a:p>
                      <a:endParaRPr lang="tr-TR"/>
                    </a:p>
                  </a:txBody>
                  <a:tcPr/>
                </a:tc>
                <a:tc gridSpan="10">
                  <a:txBody>
                    <a:bodyPr/>
                    <a:lstStyle/>
                    <a:p>
                      <a:pPr algn="l" fontAlgn="ctr"/>
                      <a:r>
                        <a:rPr lang="tr-TR" sz="800" u="none" strike="noStrike">
                          <a:effectLst/>
                        </a:rPr>
                        <a:t>KDV (%18)</a:t>
                      </a:r>
                      <a:endParaRPr lang="tr-TR" sz="800" b="0" i="0" u="none" strike="noStrike">
                        <a:effectLst/>
                        <a:latin typeface="Arial Tur"/>
                      </a:endParaRPr>
                    </a:p>
                  </a:txBody>
                  <a:tcPr marL="7308" marR="7308" marT="7308" marB="0" anchor="ct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gridSpan="5">
                  <a:txBody>
                    <a:bodyPr/>
                    <a:lstStyle/>
                    <a:p>
                      <a:pPr algn="ctr" fontAlgn="ctr"/>
                      <a:r>
                        <a:rPr lang="tr-TR" sz="800" u="none" strike="noStrike">
                          <a:effectLst/>
                        </a:rPr>
                        <a:t> </a:t>
                      </a:r>
                      <a:endParaRPr lang="tr-TR" sz="800" b="0" i="0" u="none" strike="noStrike">
                        <a:effectLst/>
                        <a:latin typeface="Arial Tur"/>
                      </a:endParaRPr>
                    </a:p>
                  </a:txBody>
                  <a:tcPr marL="7308" marR="7308" marT="7308" marB="0" anchor="ct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25"/>
                  </a:ext>
                </a:extLst>
              </a:tr>
              <a:tr h="264036">
                <a:tc vMerge="1">
                  <a:txBody>
                    <a:bodyPr/>
                    <a:lstStyle/>
                    <a:p>
                      <a:endParaRPr lang="tr-TR"/>
                    </a:p>
                  </a:txBody>
                  <a:tcPr/>
                </a:tc>
                <a:tc gridSpan="10">
                  <a:txBody>
                    <a:bodyPr/>
                    <a:lstStyle/>
                    <a:p>
                      <a:pPr algn="l" fontAlgn="ctr"/>
                      <a:r>
                        <a:rPr lang="tr-TR" sz="800" u="none" strike="noStrike">
                          <a:effectLst/>
                        </a:rPr>
                        <a:t>GENEL TOPLAM</a:t>
                      </a:r>
                      <a:endParaRPr lang="tr-TR" sz="800" b="0" i="0" u="none" strike="noStrike">
                        <a:effectLst/>
                        <a:latin typeface="Arial Tur"/>
                      </a:endParaRPr>
                    </a:p>
                  </a:txBody>
                  <a:tcPr marL="7308" marR="7308" marT="7308" marB="0" anchor="ct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gridSpan="5">
                  <a:txBody>
                    <a:bodyPr/>
                    <a:lstStyle/>
                    <a:p>
                      <a:pPr algn="ctr" fontAlgn="ctr"/>
                      <a:r>
                        <a:rPr lang="tr-TR" sz="800" u="none" strike="noStrike">
                          <a:effectLst/>
                        </a:rPr>
                        <a:t> </a:t>
                      </a:r>
                      <a:endParaRPr lang="tr-TR" sz="800" b="0" i="0" u="none" strike="noStrike">
                        <a:effectLst/>
                        <a:latin typeface="Arial Tur"/>
                      </a:endParaRPr>
                    </a:p>
                  </a:txBody>
                  <a:tcPr marL="7308" marR="7308" marT="7308" marB="0" anchor="ct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26"/>
                  </a:ext>
                </a:extLst>
              </a:tr>
              <a:tr h="264036">
                <a:tc vMerge="1">
                  <a:txBody>
                    <a:bodyPr/>
                    <a:lstStyle/>
                    <a:p>
                      <a:endParaRPr lang="tr-TR"/>
                    </a:p>
                  </a:txBody>
                  <a:tcPr/>
                </a:tc>
                <a:tc gridSpan="6">
                  <a:txBody>
                    <a:bodyPr/>
                    <a:lstStyle/>
                    <a:p>
                      <a:pPr algn="ctr" fontAlgn="ctr"/>
                      <a:r>
                        <a:rPr lang="tr-TR" sz="800" u="none" strike="noStrike">
                          <a:effectLst/>
                        </a:rPr>
                        <a:t>LİSANSLI MÜHENDİS</a:t>
                      </a:r>
                      <a:endParaRPr lang="tr-TR" sz="800" b="0" i="0" u="none" strike="noStrike">
                        <a:effectLst/>
                        <a:latin typeface="Arial Tur"/>
                      </a:endParaRPr>
                    </a:p>
                  </a:txBody>
                  <a:tcPr marL="7308" marR="7308" marT="7308" marB="0" anchor="ct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gridSpan="9">
                  <a:txBody>
                    <a:bodyPr/>
                    <a:lstStyle/>
                    <a:p>
                      <a:pPr algn="ctr" fontAlgn="ctr"/>
                      <a:r>
                        <a:rPr lang="tr-TR" sz="800" u="none" strike="noStrike">
                          <a:effectLst/>
                        </a:rPr>
                        <a:t>İŞ SAHİBİ</a:t>
                      </a:r>
                      <a:endParaRPr lang="tr-TR" sz="800" b="0" i="0" u="none" strike="noStrike">
                        <a:effectLst/>
                        <a:latin typeface="Arial Tur"/>
                      </a:endParaRPr>
                    </a:p>
                  </a:txBody>
                  <a:tcPr marL="7308" marR="7308" marT="7308" marB="0" anchor="ct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27"/>
                  </a:ext>
                </a:extLst>
              </a:tr>
              <a:tr h="264036">
                <a:tc vMerge="1">
                  <a:txBody>
                    <a:bodyPr/>
                    <a:lstStyle/>
                    <a:p>
                      <a:endParaRPr lang="tr-TR"/>
                    </a:p>
                  </a:txBody>
                  <a:tcPr/>
                </a:tc>
                <a:tc gridSpan="2">
                  <a:txBody>
                    <a:bodyPr/>
                    <a:lstStyle/>
                    <a:p>
                      <a:pPr algn="l" fontAlgn="ctr"/>
                      <a:r>
                        <a:rPr lang="tr-TR" sz="800" u="none" strike="noStrike">
                          <a:effectLst/>
                        </a:rPr>
                        <a:t>Adı Soyadı</a:t>
                      </a:r>
                      <a:endParaRPr lang="tr-TR" sz="800" b="0" i="0" u="none" strike="noStrike">
                        <a:effectLst/>
                        <a:latin typeface="Arial Tur"/>
                      </a:endParaRPr>
                    </a:p>
                  </a:txBody>
                  <a:tcPr marL="7308" marR="7308" marT="7308" marB="0" anchor="ctr"/>
                </a:tc>
                <a:tc hMerge="1">
                  <a:txBody>
                    <a:bodyPr/>
                    <a:lstStyle/>
                    <a:p>
                      <a:endParaRPr lang="tr-TR"/>
                    </a:p>
                  </a:txBody>
                  <a:tcPr/>
                </a:tc>
                <a:tc gridSpan="4">
                  <a:txBody>
                    <a:bodyPr/>
                    <a:lstStyle/>
                    <a:p>
                      <a:pPr algn="ctr" fontAlgn="ctr"/>
                      <a:r>
                        <a:rPr lang="tr-TR" sz="800" u="none" strike="noStrike">
                          <a:effectLst/>
                        </a:rPr>
                        <a:t> </a:t>
                      </a:r>
                      <a:endParaRPr lang="tr-TR" sz="800" b="0" i="0" u="none" strike="noStrike">
                        <a:effectLst/>
                        <a:latin typeface="Arial Tur"/>
                      </a:endParaRPr>
                    </a:p>
                  </a:txBody>
                  <a:tcPr marL="7308" marR="7308" marT="7308" marB="0" anchor="ctr"/>
                </a:tc>
                <a:tc hMerge="1">
                  <a:txBody>
                    <a:bodyPr/>
                    <a:lstStyle/>
                    <a:p>
                      <a:endParaRPr lang="tr-TR"/>
                    </a:p>
                  </a:txBody>
                  <a:tcPr/>
                </a:tc>
                <a:tc hMerge="1">
                  <a:txBody>
                    <a:bodyPr/>
                    <a:lstStyle/>
                    <a:p>
                      <a:endParaRPr lang="tr-TR"/>
                    </a:p>
                  </a:txBody>
                  <a:tcPr/>
                </a:tc>
                <a:tc hMerge="1">
                  <a:txBody>
                    <a:bodyPr/>
                    <a:lstStyle/>
                    <a:p>
                      <a:endParaRPr lang="tr-TR"/>
                    </a:p>
                  </a:txBody>
                  <a:tcPr/>
                </a:tc>
                <a:tc gridSpan="4">
                  <a:txBody>
                    <a:bodyPr/>
                    <a:lstStyle/>
                    <a:p>
                      <a:pPr algn="l" fontAlgn="ctr"/>
                      <a:r>
                        <a:rPr lang="tr-TR" sz="800" u="none" strike="noStrike">
                          <a:effectLst/>
                        </a:rPr>
                        <a:t>Adı Soyadı/Ünvanı</a:t>
                      </a:r>
                      <a:endParaRPr lang="tr-TR" sz="800" b="0" i="0" u="none" strike="noStrike">
                        <a:effectLst/>
                        <a:latin typeface="Arial Tur"/>
                      </a:endParaRPr>
                    </a:p>
                  </a:txBody>
                  <a:tcPr marL="7308" marR="7308" marT="7308" marB="0" anchor="ctr"/>
                </a:tc>
                <a:tc hMerge="1">
                  <a:txBody>
                    <a:bodyPr/>
                    <a:lstStyle/>
                    <a:p>
                      <a:endParaRPr lang="tr-TR"/>
                    </a:p>
                  </a:txBody>
                  <a:tcPr/>
                </a:tc>
                <a:tc hMerge="1">
                  <a:txBody>
                    <a:bodyPr/>
                    <a:lstStyle/>
                    <a:p>
                      <a:endParaRPr lang="tr-TR"/>
                    </a:p>
                  </a:txBody>
                  <a:tcPr/>
                </a:tc>
                <a:tc hMerge="1">
                  <a:txBody>
                    <a:bodyPr/>
                    <a:lstStyle/>
                    <a:p>
                      <a:endParaRPr lang="tr-TR"/>
                    </a:p>
                  </a:txBody>
                  <a:tcPr/>
                </a:tc>
                <a:tc gridSpan="5">
                  <a:txBody>
                    <a:bodyPr/>
                    <a:lstStyle/>
                    <a:p>
                      <a:pPr algn="ctr" fontAlgn="ctr"/>
                      <a:r>
                        <a:rPr lang="tr-TR" sz="800" u="none" strike="noStrike">
                          <a:effectLst/>
                        </a:rPr>
                        <a:t> </a:t>
                      </a:r>
                      <a:endParaRPr lang="tr-TR" sz="800" b="0" i="0" u="none" strike="noStrike">
                        <a:effectLst/>
                        <a:latin typeface="Arial Tur"/>
                      </a:endParaRPr>
                    </a:p>
                  </a:txBody>
                  <a:tcPr marL="7308" marR="7308" marT="7308" marB="0" anchor="ct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28"/>
                  </a:ext>
                </a:extLst>
              </a:tr>
              <a:tr h="612943">
                <a:tc vMerge="1">
                  <a:txBody>
                    <a:bodyPr/>
                    <a:lstStyle/>
                    <a:p>
                      <a:endParaRPr lang="tr-TR"/>
                    </a:p>
                  </a:txBody>
                  <a:tcPr/>
                </a:tc>
                <a:tc>
                  <a:txBody>
                    <a:bodyPr/>
                    <a:lstStyle/>
                    <a:p>
                      <a:pPr algn="l" fontAlgn="ctr"/>
                      <a:r>
                        <a:rPr lang="tr-TR" sz="800" u="none" strike="noStrike">
                          <a:effectLst/>
                        </a:rPr>
                        <a:t>Lisanslı Büro No </a:t>
                      </a:r>
                      <a:endParaRPr lang="tr-TR" sz="800" b="0" i="0" u="none" strike="noStrike">
                        <a:effectLst/>
                        <a:latin typeface="Arial Tur"/>
                      </a:endParaRPr>
                    </a:p>
                  </a:txBody>
                  <a:tcPr marL="7308" marR="7308" marT="7308" marB="0" anchor="ctr"/>
                </a:tc>
                <a:tc>
                  <a:txBody>
                    <a:bodyPr/>
                    <a:lstStyle/>
                    <a:p>
                      <a:pPr algn="l" fontAlgn="ctr"/>
                      <a:r>
                        <a:rPr lang="tr-TR" sz="800" u="none" strike="noStrike">
                          <a:effectLst/>
                        </a:rPr>
                        <a:t> </a:t>
                      </a:r>
                      <a:endParaRPr lang="tr-TR" sz="800" b="0" i="0" u="none" strike="noStrike">
                        <a:effectLst/>
                        <a:latin typeface="Arial Tur"/>
                      </a:endParaRPr>
                    </a:p>
                  </a:txBody>
                  <a:tcPr marL="7308" marR="7308" marT="7308" marB="0" anchor="ctr"/>
                </a:tc>
                <a:tc gridSpan="4">
                  <a:txBody>
                    <a:bodyPr/>
                    <a:lstStyle/>
                    <a:p>
                      <a:pPr algn="ctr" fontAlgn="ctr"/>
                      <a:r>
                        <a:rPr lang="tr-TR" sz="800" u="none" strike="noStrike">
                          <a:effectLst/>
                        </a:rPr>
                        <a:t> </a:t>
                      </a:r>
                      <a:endParaRPr lang="tr-TR" sz="800" b="0" i="0" u="none" strike="noStrike">
                        <a:effectLst/>
                        <a:latin typeface="Arial Tur"/>
                      </a:endParaRPr>
                    </a:p>
                  </a:txBody>
                  <a:tcPr marL="7308" marR="7308" marT="7308" marB="0" anchor="ctr"/>
                </a:tc>
                <a:tc hMerge="1">
                  <a:txBody>
                    <a:bodyPr/>
                    <a:lstStyle/>
                    <a:p>
                      <a:endParaRPr lang="tr-TR"/>
                    </a:p>
                  </a:txBody>
                  <a:tcPr/>
                </a:tc>
                <a:tc hMerge="1">
                  <a:txBody>
                    <a:bodyPr/>
                    <a:lstStyle/>
                    <a:p>
                      <a:endParaRPr lang="tr-TR"/>
                    </a:p>
                  </a:txBody>
                  <a:tcPr/>
                </a:tc>
                <a:tc hMerge="1">
                  <a:txBody>
                    <a:bodyPr/>
                    <a:lstStyle/>
                    <a:p>
                      <a:endParaRPr lang="tr-TR"/>
                    </a:p>
                  </a:txBody>
                  <a:tcPr/>
                </a:tc>
                <a:tc gridSpan="4">
                  <a:txBody>
                    <a:bodyPr/>
                    <a:lstStyle/>
                    <a:p>
                      <a:pPr algn="l" fontAlgn="ctr"/>
                      <a:r>
                        <a:rPr lang="tr-TR" sz="800" u="none" strike="noStrike">
                          <a:effectLst/>
                        </a:rPr>
                        <a:t>TC Kimlik/Vergi No</a:t>
                      </a:r>
                      <a:endParaRPr lang="tr-TR" sz="800" b="0" i="0" u="none" strike="noStrike">
                        <a:effectLst/>
                        <a:latin typeface="Arial Tur"/>
                      </a:endParaRPr>
                    </a:p>
                  </a:txBody>
                  <a:tcPr marL="7308" marR="7308" marT="7308" marB="0" anchor="ctr"/>
                </a:tc>
                <a:tc hMerge="1">
                  <a:txBody>
                    <a:bodyPr/>
                    <a:lstStyle/>
                    <a:p>
                      <a:endParaRPr lang="tr-TR"/>
                    </a:p>
                  </a:txBody>
                  <a:tcPr/>
                </a:tc>
                <a:tc hMerge="1">
                  <a:txBody>
                    <a:bodyPr/>
                    <a:lstStyle/>
                    <a:p>
                      <a:endParaRPr lang="tr-TR"/>
                    </a:p>
                  </a:txBody>
                  <a:tcPr/>
                </a:tc>
                <a:tc hMerge="1">
                  <a:txBody>
                    <a:bodyPr/>
                    <a:lstStyle/>
                    <a:p>
                      <a:endParaRPr lang="tr-TR"/>
                    </a:p>
                  </a:txBody>
                  <a:tcPr/>
                </a:tc>
                <a:tc gridSpan="5">
                  <a:txBody>
                    <a:bodyPr/>
                    <a:lstStyle/>
                    <a:p>
                      <a:pPr algn="ctr" fontAlgn="ctr"/>
                      <a:r>
                        <a:rPr lang="tr-TR" sz="800" u="none" strike="noStrike">
                          <a:effectLst/>
                        </a:rPr>
                        <a:t> </a:t>
                      </a:r>
                      <a:endParaRPr lang="tr-TR" sz="800" b="0" i="0" u="none" strike="noStrike">
                        <a:effectLst/>
                        <a:latin typeface="Arial Tur"/>
                      </a:endParaRPr>
                    </a:p>
                  </a:txBody>
                  <a:tcPr marL="7308" marR="7308" marT="7308" marB="0" anchor="ct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29"/>
                  </a:ext>
                </a:extLst>
              </a:tr>
              <a:tr h="612943">
                <a:tc vMerge="1">
                  <a:txBody>
                    <a:bodyPr/>
                    <a:lstStyle/>
                    <a:p>
                      <a:endParaRPr lang="tr-TR"/>
                    </a:p>
                  </a:txBody>
                  <a:tcPr/>
                </a:tc>
                <a:tc>
                  <a:txBody>
                    <a:bodyPr/>
                    <a:lstStyle/>
                    <a:p>
                      <a:pPr algn="l" fontAlgn="ctr"/>
                      <a:r>
                        <a:rPr lang="tr-TR" sz="800" u="none" strike="noStrike">
                          <a:effectLst/>
                        </a:rPr>
                        <a:t>Lisans Belge No</a:t>
                      </a:r>
                      <a:endParaRPr lang="tr-TR" sz="800" b="0" i="0" u="none" strike="noStrike">
                        <a:effectLst/>
                        <a:latin typeface="Arial Tur"/>
                      </a:endParaRPr>
                    </a:p>
                  </a:txBody>
                  <a:tcPr marL="7308" marR="7308" marT="7308" marB="0" anchor="ctr"/>
                </a:tc>
                <a:tc>
                  <a:txBody>
                    <a:bodyPr/>
                    <a:lstStyle/>
                    <a:p>
                      <a:pPr algn="l" fontAlgn="ctr"/>
                      <a:r>
                        <a:rPr lang="tr-TR" sz="800" u="none" strike="noStrike">
                          <a:effectLst/>
                        </a:rPr>
                        <a:t> </a:t>
                      </a:r>
                      <a:endParaRPr lang="tr-TR" sz="800" b="0" i="0" u="none" strike="noStrike">
                        <a:effectLst/>
                        <a:latin typeface="Arial Tur"/>
                      </a:endParaRPr>
                    </a:p>
                  </a:txBody>
                  <a:tcPr marL="7308" marR="7308" marT="7308" marB="0" anchor="ctr"/>
                </a:tc>
                <a:tc gridSpan="4">
                  <a:txBody>
                    <a:bodyPr/>
                    <a:lstStyle/>
                    <a:p>
                      <a:pPr algn="ctr" fontAlgn="ctr"/>
                      <a:r>
                        <a:rPr lang="tr-TR" sz="800" u="none" strike="noStrike">
                          <a:effectLst/>
                        </a:rPr>
                        <a:t> </a:t>
                      </a:r>
                      <a:endParaRPr lang="tr-TR" sz="800" b="0" i="0" u="none" strike="noStrike">
                        <a:effectLst/>
                        <a:latin typeface="Arial Tur"/>
                      </a:endParaRPr>
                    </a:p>
                  </a:txBody>
                  <a:tcPr marL="7308" marR="7308" marT="7308" marB="0" anchor="ctr"/>
                </a:tc>
                <a:tc hMerge="1">
                  <a:txBody>
                    <a:bodyPr/>
                    <a:lstStyle/>
                    <a:p>
                      <a:endParaRPr lang="tr-TR"/>
                    </a:p>
                  </a:txBody>
                  <a:tcPr/>
                </a:tc>
                <a:tc hMerge="1">
                  <a:txBody>
                    <a:bodyPr/>
                    <a:lstStyle/>
                    <a:p>
                      <a:endParaRPr lang="tr-TR"/>
                    </a:p>
                  </a:txBody>
                  <a:tcPr/>
                </a:tc>
                <a:tc hMerge="1">
                  <a:txBody>
                    <a:bodyPr/>
                    <a:lstStyle/>
                    <a:p>
                      <a:endParaRPr lang="tr-TR"/>
                    </a:p>
                  </a:txBody>
                  <a:tcPr/>
                </a:tc>
                <a:tc gridSpan="4">
                  <a:txBody>
                    <a:bodyPr/>
                    <a:lstStyle/>
                    <a:p>
                      <a:pPr algn="l" fontAlgn="ctr"/>
                      <a:r>
                        <a:rPr lang="tr-TR" sz="800" u="none" strike="noStrike">
                          <a:effectLst/>
                        </a:rPr>
                        <a:t>Telefon No</a:t>
                      </a:r>
                      <a:endParaRPr lang="tr-TR" sz="800" b="0" i="0" u="none" strike="noStrike">
                        <a:effectLst/>
                        <a:latin typeface="Arial Tur"/>
                      </a:endParaRPr>
                    </a:p>
                  </a:txBody>
                  <a:tcPr marL="7308" marR="7308" marT="7308" marB="0" anchor="ctr"/>
                </a:tc>
                <a:tc hMerge="1">
                  <a:txBody>
                    <a:bodyPr/>
                    <a:lstStyle/>
                    <a:p>
                      <a:endParaRPr lang="tr-TR"/>
                    </a:p>
                  </a:txBody>
                  <a:tcPr/>
                </a:tc>
                <a:tc hMerge="1">
                  <a:txBody>
                    <a:bodyPr/>
                    <a:lstStyle/>
                    <a:p>
                      <a:endParaRPr lang="tr-TR"/>
                    </a:p>
                  </a:txBody>
                  <a:tcPr/>
                </a:tc>
                <a:tc hMerge="1">
                  <a:txBody>
                    <a:bodyPr/>
                    <a:lstStyle/>
                    <a:p>
                      <a:endParaRPr lang="tr-TR"/>
                    </a:p>
                  </a:txBody>
                  <a:tcPr/>
                </a:tc>
                <a:tc gridSpan="5">
                  <a:txBody>
                    <a:bodyPr/>
                    <a:lstStyle/>
                    <a:p>
                      <a:pPr algn="ctr" fontAlgn="ctr"/>
                      <a:r>
                        <a:rPr lang="tr-TR" sz="800" u="none" strike="noStrike">
                          <a:effectLst/>
                        </a:rPr>
                        <a:t> </a:t>
                      </a:r>
                      <a:endParaRPr lang="tr-TR" sz="800" b="0" i="0" u="none" strike="noStrike">
                        <a:effectLst/>
                        <a:latin typeface="Arial Tur"/>
                      </a:endParaRPr>
                    </a:p>
                  </a:txBody>
                  <a:tcPr marL="7308" marR="7308" marT="7308" marB="0" anchor="ct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30"/>
                  </a:ext>
                </a:extLst>
              </a:tr>
              <a:tr h="462065">
                <a:tc>
                  <a:txBody>
                    <a:bodyPr/>
                    <a:lstStyle/>
                    <a:p>
                      <a:pPr algn="l" rtl="0" fontAlgn="ctr"/>
                      <a:endParaRPr lang="tr-TR" sz="500" b="0" i="0" u="none" strike="noStrike">
                        <a:effectLst/>
                        <a:latin typeface="Arial Tur"/>
                      </a:endParaRPr>
                    </a:p>
                  </a:txBody>
                  <a:tcPr marL="7308" marR="7308" marT="7308" marB="0" vert="vert270" anchor="ctr"/>
                </a:tc>
                <a:tc>
                  <a:txBody>
                    <a:bodyPr/>
                    <a:lstStyle/>
                    <a:p>
                      <a:pPr algn="l" fontAlgn="ctr"/>
                      <a:r>
                        <a:rPr lang="tr-TR" sz="800" u="none" strike="noStrike">
                          <a:effectLst/>
                        </a:rPr>
                        <a:t>Oda Sicil No   </a:t>
                      </a:r>
                      <a:endParaRPr lang="tr-TR" sz="800" b="0" i="0" u="none" strike="noStrike">
                        <a:effectLst/>
                        <a:latin typeface="Arial Tur"/>
                      </a:endParaRPr>
                    </a:p>
                  </a:txBody>
                  <a:tcPr marL="7308" marR="7308" marT="7308" marB="0" anchor="ctr"/>
                </a:tc>
                <a:tc>
                  <a:txBody>
                    <a:bodyPr/>
                    <a:lstStyle/>
                    <a:p>
                      <a:pPr algn="l" fontAlgn="ctr"/>
                      <a:r>
                        <a:rPr lang="tr-TR" sz="800" u="none" strike="noStrike">
                          <a:effectLst/>
                        </a:rPr>
                        <a:t> </a:t>
                      </a:r>
                      <a:endParaRPr lang="tr-TR" sz="800" b="0" i="0" u="none" strike="noStrike">
                        <a:effectLst/>
                        <a:latin typeface="Arial Tur"/>
                      </a:endParaRPr>
                    </a:p>
                  </a:txBody>
                  <a:tcPr marL="7308" marR="7308" marT="7308" marB="0" anchor="ctr"/>
                </a:tc>
                <a:tc gridSpan="4">
                  <a:txBody>
                    <a:bodyPr/>
                    <a:lstStyle/>
                    <a:p>
                      <a:pPr algn="ctr" fontAlgn="ctr"/>
                      <a:r>
                        <a:rPr lang="tr-TR" sz="800" u="none" strike="noStrike">
                          <a:effectLst/>
                        </a:rPr>
                        <a:t> </a:t>
                      </a:r>
                      <a:endParaRPr lang="tr-TR" sz="800" b="0" i="0" u="none" strike="noStrike">
                        <a:effectLst/>
                        <a:latin typeface="Arial Tur"/>
                      </a:endParaRPr>
                    </a:p>
                  </a:txBody>
                  <a:tcPr marL="7308" marR="7308" marT="7308" marB="0" anchor="ctr"/>
                </a:tc>
                <a:tc hMerge="1">
                  <a:txBody>
                    <a:bodyPr/>
                    <a:lstStyle/>
                    <a:p>
                      <a:endParaRPr lang="tr-TR"/>
                    </a:p>
                  </a:txBody>
                  <a:tcPr/>
                </a:tc>
                <a:tc hMerge="1">
                  <a:txBody>
                    <a:bodyPr/>
                    <a:lstStyle/>
                    <a:p>
                      <a:endParaRPr lang="tr-TR"/>
                    </a:p>
                  </a:txBody>
                  <a:tcPr/>
                </a:tc>
                <a:tc hMerge="1">
                  <a:txBody>
                    <a:bodyPr/>
                    <a:lstStyle/>
                    <a:p>
                      <a:endParaRPr lang="tr-TR"/>
                    </a:p>
                  </a:txBody>
                  <a:tcPr/>
                </a:tc>
                <a:tc gridSpan="4">
                  <a:txBody>
                    <a:bodyPr/>
                    <a:lstStyle/>
                    <a:p>
                      <a:pPr algn="l" fontAlgn="ctr"/>
                      <a:r>
                        <a:rPr lang="tr-TR" sz="800" u="none" strike="noStrike">
                          <a:effectLst/>
                        </a:rPr>
                        <a:t>Adres</a:t>
                      </a:r>
                      <a:endParaRPr lang="tr-TR" sz="800" b="0" i="0" u="none" strike="noStrike">
                        <a:effectLst/>
                        <a:latin typeface="Arial Tur"/>
                      </a:endParaRPr>
                    </a:p>
                  </a:txBody>
                  <a:tcPr marL="7308" marR="7308" marT="7308" marB="0" anchor="ctr"/>
                </a:tc>
                <a:tc hMerge="1">
                  <a:txBody>
                    <a:bodyPr/>
                    <a:lstStyle/>
                    <a:p>
                      <a:endParaRPr lang="tr-TR"/>
                    </a:p>
                  </a:txBody>
                  <a:tcPr/>
                </a:tc>
                <a:tc hMerge="1">
                  <a:txBody>
                    <a:bodyPr/>
                    <a:lstStyle/>
                    <a:p>
                      <a:endParaRPr lang="tr-TR"/>
                    </a:p>
                  </a:txBody>
                  <a:tcPr/>
                </a:tc>
                <a:tc hMerge="1">
                  <a:txBody>
                    <a:bodyPr/>
                    <a:lstStyle/>
                    <a:p>
                      <a:endParaRPr lang="tr-TR"/>
                    </a:p>
                  </a:txBody>
                  <a:tcPr/>
                </a:tc>
                <a:tc gridSpan="5">
                  <a:txBody>
                    <a:bodyPr/>
                    <a:lstStyle/>
                    <a:p>
                      <a:pPr algn="ctr" fontAlgn="ctr"/>
                      <a:r>
                        <a:rPr lang="tr-TR" sz="800" u="none" strike="noStrike">
                          <a:effectLst/>
                        </a:rPr>
                        <a:t> </a:t>
                      </a:r>
                      <a:endParaRPr lang="tr-TR" sz="800" b="0" i="0" u="none" strike="noStrike">
                        <a:effectLst/>
                        <a:latin typeface="Arial Tur"/>
                      </a:endParaRPr>
                    </a:p>
                  </a:txBody>
                  <a:tcPr marL="7308" marR="7308" marT="7308" marB="0" anchor="ct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31"/>
                  </a:ext>
                </a:extLst>
              </a:tr>
              <a:tr h="311186">
                <a:tc>
                  <a:txBody>
                    <a:bodyPr/>
                    <a:lstStyle/>
                    <a:p>
                      <a:pPr algn="l" rtl="0" fontAlgn="ctr"/>
                      <a:endParaRPr lang="tr-TR" sz="500" b="0" i="0" u="none" strike="noStrike">
                        <a:effectLst/>
                        <a:latin typeface="Arial Tur"/>
                      </a:endParaRPr>
                    </a:p>
                  </a:txBody>
                  <a:tcPr marL="7308" marR="7308" marT="7308" marB="0" vert="vert270" anchor="ctr"/>
                </a:tc>
                <a:tc gridSpan="15">
                  <a:txBody>
                    <a:bodyPr/>
                    <a:lstStyle/>
                    <a:p>
                      <a:pPr algn="just" fontAlgn="b"/>
                      <a:r>
                        <a:rPr lang="tr-TR" sz="800" u="none" strike="noStrike">
                          <a:effectLst/>
                        </a:rPr>
                        <a:t>* Bu iş sözleşmesi düzenlendiği tarihte yürürlüğe girmek üzere on gün süreli olup, resmi kurumlarla yapılacak yazışma süreleri sözleşme süresine dahil değildir. </a:t>
                      </a:r>
                      <a:endParaRPr lang="tr-TR" sz="800" b="0" i="0" u="none" strike="noStrike">
                        <a:effectLst/>
                        <a:latin typeface="Arial Tur"/>
                      </a:endParaRPr>
                    </a:p>
                  </a:txBody>
                  <a:tcPr marL="7308" marR="7308" marT="7308" marB="0" anchor="b"/>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32"/>
                  </a:ext>
                </a:extLst>
              </a:tr>
              <a:tr h="546933">
                <a:tc>
                  <a:txBody>
                    <a:bodyPr/>
                    <a:lstStyle/>
                    <a:p>
                      <a:pPr algn="l" rtl="0" fontAlgn="ctr"/>
                      <a:endParaRPr lang="tr-TR" sz="500" b="0" i="0" u="none" strike="noStrike">
                        <a:effectLst/>
                        <a:latin typeface="Arial Tur"/>
                      </a:endParaRPr>
                    </a:p>
                  </a:txBody>
                  <a:tcPr marL="7308" marR="7308" marT="7308" marB="0" vert="vert270" anchor="ctr"/>
                </a:tc>
                <a:tc gridSpan="15">
                  <a:txBody>
                    <a:bodyPr/>
                    <a:lstStyle/>
                    <a:p>
                      <a:pPr algn="just" fontAlgn="b"/>
                      <a:r>
                        <a:rPr lang="tr-TR" sz="800" u="none" strike="noStrike" dirty="0">
                          <a:effectLst/>
                        </a:rPr>
                        <a:t>* Kadastro teknik hizmeti ile ilgili kadastro/tapu sicil müdürlüğünden temin edilecek her türlü teknik bilgi ve belge ücreti, harçlar, pul giderleri, döner sermaye ücretleri, onay giderleri, kontrollük ücretleri iş sahibine bilgi verilerek ve belgelendirilerek sözleşme kapsamında iş sahibinden ayrıca alınır.</a:t>
                      </a:r>
                      <a:endParaRPr lang="tr-TR" sz="800" b="0" i="0" u="none" strike="noStrike" dirty="0">
                        <a:effectLst/>
                        <a:latin typeface="Arial Tur"/>
                      </a:endParaRPr>
                    </a:p>
                  </a:txBody>
                  <a:tcPr marL="7308" marR="7308" marT="7308" marB="0" anchor="b"/>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33"/>
                  </a:ext>
                </a:extLst>
              </a:tr>
              <a:tr h="166754">
                <a:tc>
                  <a:txBody>
                    <a:bodyPr/>
                    <a:lstStyle/>
                    <a:p>
                      <a:pPr algn="l" rtl="0" fontAlgn="ctr"/>
                      <a:endParaRPr lang="tr-TR" sz="500" b="0" i="0" u="none" strike="noStrike">
                        <a:effectLst/>
                        <a:latin typeface="Arial Tur"/>
                      </a:endParaRPr>
                    </a:p>
                  </a:txBody>
                  <a:tcPr marL="7308" marR="7308" marT="7308" marB="0" vert="vert270" anchor="ctr"/>
                </a:tc>
                <a:tc gridSpan="15">
                  <a:txBody>
                    <a:bodyPr/>
                    <a:lstStyle/>
                    <a:p>
                      <a:pPr algn="l" fontAlgn="b"/>
                      <a:r>
                        <a:rPr lang="tr-TR" sz="800" u="none" strike="noStrike">
                          <a:effectLst/>
                        </a:rPr>
                        <a:t>* İşleme ilişkin taşıt temini/ulaşım gideri iş sahibine aittir.</a:t>
                      </a:r>
                      <a:endParaRPr lang="tr-TR" sz="800" b="0" i="0" u="none" strike="noStrike">
                        <a:effectLst/>
                        <a:latin typeface="Arial Tur"/>
                      </a:endParaRPr>
                    </a:p>
                  </a:txBody>
                  <a:tcPr marL="7308" marR="7308" marT="7308" marB="0" anchor="b"/>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34"/>
                  </a:ext>
                </a:extLst>
              </a:tr>
              <a:tr h="160309">
                <a:tc>
                  <a:txBody>
                    <a:bodyPr/>
                    <a:lstStyle/>
                    <a:p>
                      <a:pPr algn="l" rtl="0" fontAlgn="ctr"/>
                      <a:endParaRPr lang="tr-TR" sz="500" b="0" i="0" u="none" strike="noStrike">
                        <a:effectLst/>
                        <a:latin typeface="Arial Tur"/>
                      </a:endParaRPr>
                    </a:p>
                  </a:txBody>
                  <a:tcPr marL="7308" marR="7308" marT="7308" marB="0" vert="vert270" anchor="ctr"/>
                </a:tc>
                <a:tc rowSpan="3" gridSpan="15">
                  <a:txBody>
                    <a:bodyPr/>
                    <a:lstStyle/>
                    <a:p>
                      <a:pPr algn="just" fontAlgn="b"/>
                      <a:r>
                        <a:rPr lang="tr-TR" sz="800" u="none" strike="noStrike">
                          <a:effectLst/>
                        </a:rPr>
                        <a:t>* Sözleşme konusunda teknik yönden ihtilaf olduğu takdirde, ihtilaf yetkili kadastro müdürlüğünce taraflardan birinin müracaatında incelenir ve karara bağlanır. Ücretin süresi içinde ödenmemesi, başvuru belgelerinin sağlıklı veya güvenilir olmaması, işin teknik nedenlerle yapılamaması gibi gerekçeler lisanslı mühendise, lisanslı mühendisin işi süresi içinde yapmaması iş sahibine sözleşme iptalinde hak verir. Sözleşmenin iptali durumunda yapılan ödemelerin %40'ı iş sahibine iade edilir. </a:t>
                      </a:r>
                      <a:endParaRPr lang="tr-TR" sz="800" b="0" i="0" u="none" strike="noStrike">
                        <a:effectLst/>
                        <a:latin typeface="Arial Tur"/>
                      </a:endParaRPr>
                    </a:p>
                  </a:txBody>
                  <a:tcPr marL="7308" marR="7308" marT="7308" marB="0" anchor="b"/>
                </a:tc>
                <a:tc rowSpan="3" hMerge="1">
                  <a:txBody>
                    <a:bodyPr/>
                    <a:lstStyle/>
                    <a:p>
                      <a:endParaRPr lang="tr-TR"/>
                    </a:p>
                  </a:txBody>
                  <a:tcPr/>
                </a:tc>
                <a:tc rowSpan="3" hMerge="1">
                  <a:txBody>
                    <a:bodyPr/>
                    <a:lstStyle/>
                    <a:p>
                      <a:endParaRPr lang="tr-TR"/>
                    </a:p>
                  </a:txBody>
                  <a:tcPr/>
                </a:tc>
                <a:tc rowSpan="3" hMerge="1">
                  <a:txBody>
                    <a:bodyPr/>
                    <a:lstStyle/>
                    <a:p>
                      <a:endParaRPr lang="tr-TR"/>
                    </a:p>
                  </a:txBody>
                  <a:tcPr/>
                </a:tc>
                <a:tc rowSpan="3" hMerge="1">
                  <a:txBody>
                    <a:bodyPr/>
                    <a:lstStyle/>
                    <a:p>
                      <a:endParaRPr lang="tr-TR"/>
                    </a:p>
                  </a:txBody>
                  <a:tcPr/>
                </a:tc>
                <a:tc rowSpan="3" hMerge="1">
                  <a:txBody>
                    <a:bodyPr/>
                    <a:lstStyle/>
                    <a:p>
                      <a:endParaRPr lang="tr-TR"/>
                    </a:p>
                  </a:txBody>
                  <a:tcPr/>
                </a:tc>
                <a:tc rowSpan="3" hMerge="1">
                  <a:txBody>
                    <a:bodyPr/>
                    <a:lstStyle/>
                    <a:p>
                      <a:endParaRPr lang="tr-TR"/>
                    </a:p>
                  </a:txBody>
                  <a:tcPr/>
                </a:tc>
                <a:tc rowSpan="3" hMerge="1">
                  <a:txBody>
                    <a:bodyPr/>
                    <a:lstStyle/>
                    <a:p>
                      <a:endParaRPr lang="tr-TR"/>
                    </a:p>
                  </a:txBody>
                  <a:tcPr/>
                </a:tc>
                <a:tc rowSpan="3" hMerge="1">
                  <a:txBody>
                    <a:bodyPr/>
                    <a:lstStyle/>
                    <a:p>
                      <a:endParaRPr lang="tr-TR"/>
                    </a:p>
                  </a:txBody>
                  <a:tcPr/>
                </a:tc>
                <a:tc rowSpan="3" hMerge="1">
                  <a:txBody>
                    <a:bodyPr/>
                    <a:lstStyle/>
                    <a:p>
                      <a:endParaRPr lang="tr-TR"/>
                    </a:p>
                  </a:txBody>
                  <a:tcPr/>
                </a:tc>
                <a:tc rowSpan="3" hMerge="1">
                  <a:txBody>
                    <a:bodyPr/>
                    <a:lstStyle/>
                    <a:p>
                      <a:endParaRPr lang="tr-TR"/>
                    </a:p>
                  </a:txBody>
                  <a:tcPr/>
                </a:tc>
                <a:tc rowSpan="3" hMerge="1">
                  <a:txBody>
                    <a:bodyPr/>
                    <a:lstStyle/>
                    <a:p>
                      <a:endParaRPr lang="tr-TR"/>
                    </a:p>
                  </a:txBody>
                  <a:tcPr/>
                </a:tc>
                <a:tc rowSpan="3" hMerge="1">
                  <a:txBody>
                    <a:bodyPr/>
                    <a:lstStyle/>
                    <a:p>
                      <a:endParaRPr lang="tr-TR"/>
                    </a:p>
                  </a:txBody>
                  <a:tcPr/>
                </a:tc>
                <a:tc rowSpan="3" hMerge="1">
                  <a:txBody>
                    <a:bodyPr/>
                    <a:lstStyle/>
                    <a:p>
                      <a:endParaRPr lang="tr-TR"/>
                    </a:p>
                  </a:txBody>
                  <a:tcPr/>
                </a:tc>
                <a:tc rowSpan="3" hMerge="1">
                  <a:txBody>
                    <a:bodyPr/>
                    <a:lstStyle/>
                    <a:p>
                      <a:endParaRPr lang="tr-TR"/>
                    </a:p>
                  </a:txBody>
                  <a:tcPr/>
                </a:tc>
                <a:extLst>
                  <a:ext uri="{0D108BD9-81ED-4DB2-BD59-A6C34878D82A}">
                    <a16:rowId xmlns:a16="http://schemas.microsoft.com/office/drawing/2014/main" val="10035"/>
                  </a:ext>
                </a:extLst>
              </a:tr>
              <a:tr h="179168">
                <a:tc>
                  <a:txBody>
                    <a:bodyPr/>
                    <a:lstStyle/>
                    <a:p>
                      <a:pPr algn="l" rtl="0" fontAlgn="ctr"/>
                      <a:endParaRPr lang="tr-TR" sz="500" b="0" i="0" u="none" strike="noStrike">
                        <a:effectLst/>
                        <a:latin typeface="Arial Tur"/>
                      </a:endParaRPr>
                    </a:p>
                  </a:txBody>
                  <a:tcPr marL="7308" marR="7308" marT="7308" marB="0" vert="vert270" anchor="ctr"/>
                </a:tc>
                <a:tc gridSpan="15"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endParaRPr lang="tr-TR"/>
                    </a:p>
                  </a:txBody>
                  <a:tcPr/>
                </a:tc>
                <a:extLst>
                  <a:ext uri="{0D108BD9-81ED-4DB2-BD59-A6C34878D82A}">
                    <a16:rowId xmlns:a16="http://schemas.microsoft.com/office/drawing/2014/main" val="10036"/>
                  </a:ext>
                </a:extLst>
              </a:tr>
              <a:tr h="471495">
                <a:tc>
                  <a:txBody>
                    <a:bodyPr/>
                    <a:lstStyle/>
                    <a:p>
                      <a:pPr algn="l" rtl="0" fontAlgn="ctr"/>
                      <a:endParaRPr lang="tr-TR" sz="500" b="0" i="0" u="none" strike="noStrike">
                        <a:effectLst/>
                        <a:latin typeface="Arial Tur"/>
                      </a:endParaRPr>
                    </a:p>
                  </a:txBody>
                  <a:tcPr marL="7308" marR="7308" marT="7308" marB="0" vert="vert270" anchor="ctr"/>
                </a:tc>
                <a:tc gridSpan="15"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endParaRPr lang="tr-TR"/>
                    </a:p>
                  </a:txBody>
                  <a:tcPr/>
                </a:tc>
                <a:extLst>
                  <a:ext uri="{0D108BD9-81ED-4DB2-BD59-A6C34878D82A}">
                    <a16:rowId xmlns:a16="http://schemas.microsoft.com/office/drawing/2014/main" val="10037"/>
                  </a:ext>
                </a:extLst>
              </a:tr>
              <a:tr h="166754">
                <a:tc>
                  <a:txBody>
                    <a:bodyPr/>
                    <a:lstStyle/>
                    <a:p>
                      <a:pPr algn="l" rtl="0" fontAlgn="ctr"/>
                      <a:endParaRPr lang="tr-TR" sz="500" b="0" i="0" u="none" strike="noStrike">
                        <a:effectLst/>
                        <a:latin typeface="Arial Tur"/>
                      </a:endParaRPr>
                    </a:p>
                  </a:txBody>
                  <a:tcPr marL="7308" marR="7308" marT="7308" marB="0" vert="vert270" anchor="ctr"/>
                </a:tc>
                <a:tc gridSpan="15">
                  <a:txBody>
                    <a:bodyPr/>
                    <a:lstStyle/>
                    <a:p>
                      <a:pPr algn="just" fontAlgn="b"/>
                      <a:r>
                        <a:rPr lang="tr-TR" sz="800" u="none" strike="noStrike">
                          <a:effectLst/>
                        </a:rPr>
                        <a:t>* İş bu sözleşmeden doğabilecek uyuşmazlıklarda ……………... Mahkemeleri ve İcra Daireleri yetkilidir.</a:t>
                      </a:r>
                      <a:endParaRPr lang="tr-TR" sz="800" b="0" i="0" u="none" strike="noStrike">
                        <a:effectLst/>
                        <a:latin typeface="Arial Tur"/>
                      </a:endParaRPr>
                    </a:p>
                  </a:txBody>
                  <a:tcPr marL="7308" marR="7308" marT="7308" marB="0" anchor="b"/>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38"/>
                  </a:ext>
                </a:extLst>
              </a:tr>
              <a:tr h="330046">
                <a:tc>
                  <a:txBody>
                    <a:bodyPr/>
                    <a:lstStyle/>
                    <a:p>
                      <a:pPr algn="l" rtl="0" fontAlgn="ctr"/>
                      <a:endParaRPr lang="tr-TR" sz="500" b="0" i="0" u="none" strike="noStrike">
                        <a:effectLst/>
                        <a:latin typeface="Arial Tur"/>
                      </a:endParaRPr>
                    </a:p>
                  </a:txBody>
                  <a:tcPr marL="7308" marR="7308" marT="7308" marB="0" vert="vert270" anchor="ctr"/>
                </a:tc>
                <a:tc gridSpan="15">
                  <a:txBody>
                    <a:bodyPr/>
                    <a:lstStyle/>
                    <a:p>
                      <a:pPr algn="just" fontAlgn="b"/>
                      <a:r>
                        <a:rPr lang="tr-TR" sz="800" u="none" strike="noStrike">
                          <a:effectLst/>
                        </a:rPr>
                        <a:t>* İşbu sözleşme …………………… tarihinde …. nolu lisanslı büro ile iş sahibi arasında bir nüsha olarak imzalanmıştır.</a:t>
                      </a:r>
                      <a:endParaRPr lang="tr-TR" sz="800" b="0" i="0" u="none" strike="noStrike">
                        <a:effectLst/>
                        <a:latin typeface="Arial Tur"/>
                      </a:endParaRPr>
                    </a:p>
                  </a:txBody>
                  <a:tcPr marL="7308" marR="7308" marT="7308" marB="0" anchor="b"/>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39"/>
                  </a:ext>
                </a:extLst>
              </a:tr>
              <a:tr h="177282">
                <a:tc>
                  <a:txBody>
                    <a:bodyPr/>
                    <a:lstStyle/>
                    <a:p>
                      <a:pPr algn="l" rtl="0" fontAlgn="ctr"/>
                      <a:endParaRPr lang="tr-TR" sz="500" b="0" i="0" u="none" strike="noStrike">
                        <a:effectLst/>
                        <a:latin typeface="Arial Tur"/>
                      </a:endParaRPr>
                    </a:p>
                  </a:txBody>
                  <a:tcPr marL="7308" marR="7308" marT="7308" marB="0" vert="vert270" anchor="ctr"/>
                </a:tc>
                <a:tc>
                  <a:txBody>
                    <a:bodyPr/>
                    <a:lstStyle/>
                    <a:p>
                      <a:pPr algn="just" fontAlgn="b"/>
                      <a:endParaRPr lang="tr-TR" sz="800" b="0" i="0" u="none" strike="noStrike">
                        <a:effectLst/>
                        <a:latin typeface="Arial Tur"/>
                      </a:endParaRPr>
                    </a:p>
                  </a:txBody>
                  <a:tcPr marL="7308" marR="7308" marT="7308" marB="0" anchor="b"/>
                </a:tc>
                <a:tc gridSpan="5">
                  <a:txBody>
                    <a:bodyPr/>
                    <a:lstStyle/>
                    <a:p>
                      <a:pPr algn="l" fontAlgn="b"/>
                      <a:r>
                        <a:rPr lang="tr-TR" sz="800" u="none" strike="noStrike">
                          <a:effectLst/>
                        </a:rPr>
                        <a:t>….. NOLU LİSANSLI BÜRO</a:t>
                      </a:r>
                      <a:endParaRPr lang="tr-TR" sz="800" b="0" i="0" u="none" strike="noStrike">
                        <a:effectLst/>
                        <a:latin typeface="Arial Tur"/>
                      </a:endParaRPr>
                    </a:p>
                  </a:txBody>
                  <a:tcPr marL="7308" marR="7308" marT="7308" marB="0" anchor="b"/>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a:txBody>
                    <a:bodyPr/>
                    <a:lstStyle/>
                    <a:p>
                      <a:pPr algn="l" fontAlgn="b"/>
                      <a:endParaRPr lang="tr-TR" sz="800" b="0" i="0" u="none" strike="noStrike">
                        <a:effectLst/>
                        <a:latin typeface="Arial Tur"/>
                      </a:endParaRPr>
                    </a:p>
                  </a:txBody>
                  <a:tcPr marL="7308" marR="7308" marT="7308" marB="0" anchor="b"/>
                </a:tc>
                <a:tc>
                  <a:txBody>
                    <a:bodyPr/>
                    <a:lstStyle/>
                    <a:p>
                      <a:pPr algn="l" fontAlgn="b"/>
                      <a:endParaRPr lang="tr-TR" sz="800" b="0" i="0" u="none" strike="noStrike">
                        <a:effectLst/>
                        <a:latin typeface="Arial Tur"/>
                      </a:endParaRPr>
                    </a:p>
                  </a:txBody>
                  <a:tcPr marL="7308" marR="7308" marT="7308" marB="0" anchor="b"/>
                </a:tc>
                <a:tc>
                  <a:txBody>
                    <a:bodyPr/>
                    <a:lstStyle/>
                    <a:p>
                      <a:pPr algn="l" fontAlgn="b"/>
                      <a:endParaRPr lang="tr-TR" sz="800" b="0" i="0" u="none" strike="noStrike">
                        <a:effectLst/>
                        <a:latin typeface="Arial Tur"/>
                      </a:endParaRPr>
                    </a:p>
                  </a:txBody>
                  <a:tcPr marL="7308" marR="7308" marT="7308" marB="0" anchor="b"/>
                </a:tc>
                <a:tc gridSpan="6">
                  <a:txBody>
                    <a:bodyPr/>
                    <a:lstStyle/>
                    <a:p>
                      <a:pPr algn="ctr" fontAlgn="ctr"/>
                      <a:r>
                        <a:rPr lang="tr-TR" sz="800" u="none" strike="noStrike">
                          <a:effectLst/>
                        </a:rPr>
                        <a:t>İŞ SAHİBİ</a:t>
                      </a:r>
                      <a:endParaRPr lang="tr-TR" sz="800" b="0" i="0" u="none" strike="noStrike">
                        <a:effectLst/>
                        <a:latin typeface="Arial Tur"/>
                      </a:endParaRPr>
                    </a:p>
                  </a:txBody>
                  <a:tcPr marL="7308" marR="7308" marT="7308" marB="0" anchor="ct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40"/>
                  </a:ext>
                </a:extLst>
              </a:tr>
              <a:tr h="177282">
                <a:tc>
                  <a:txBody>
                    <a:bodyPr/>
                    <a:lstStyle/>
                    <a:p>
                      <a:pPr algn="l" rtl="0" fontAlgn="ctr"/>
                      <a:endParaRPr lang="tr-TR" sz="500" b="0" i="0" u="none" strike="noStrike">
                        <a:effectLst/>
                        <a:latin typeface="Arial Tur"/>
                      </a:endParaRPr>
                    </a:p>
                  </a:txBody>
                  <a:tcPr marL="7308" marR="7308" marT="7308" marB="0" vert="vert270" anchor="ctr"/>
                </a:tc>
                <a:tc>
                  <a:txBody>
                    <a:bodyPr/>
                    <a:lstStyle/>
                    <a:p>
                      <a:pPr algn="just" fontAlgn="b"/>
                      <a:endParaRPr lang="tr-TR" sz="800" b="0" i="0" u="none" strike="noStrike">
                        <a:effectLst/>
                        <a:latin typeface="Arial Tur"/>
                      </a:endParaRPr>
                    </a:p>
                  </a:txBody>
                  <a:tcPr marL="7308" marR="7308" marT="7308" marB="0" anchor="b"/>
                </a:tc>
                <a:tc gridSpan="5">
                  <a:txBody>
                    <a:bodyPr/>
                    <a:lstStyle/>
                    <a:p>
                      <a:pPr algn="l" fontAlgn="b"/>
                      <a:r>
                        <a:rPr lang="tr-TR" sz="800" u="none" strike="noStrike">
                          <a:effectLst/>
                        </a:rPr>
                        <a:t>…….………………………….</a:t>
                      </a:r>
                      <a:endParaRPr lang="tr-TR" sz="800" b="0" i="0" u="none" strike="noStrike">
                        <a:effectLst/>
                        <a:latin typeface="Arial Tur"/>
                      </a:endParaRPr>
                    </a:p>
                  </a:txBody>
                  <a:tcPr marL="7308" marR="7308" marT="7308" marB="0" anchor="b"/>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gridSpan="2">
                  <a:txBody>
                    <a:bodyPr/>
                    <a:lstStyle/>
                    <a:p>
                      <a:pPr algn="l" fontAlgn="b"/>
                      <a:r>
                        <a:rPr lang="tr-TR" sz="800" u="none" strike="noStrike">
                          <a:effectLst/>
                        </a:rPr>
                        <a:t>       </a:t>
                      </a:r>
                      <a:endParaRPr lang="tr-TR" sz="800" b="0" i="0" u="none" strike="noStrike">
                        <a:effectLst/>
                        <a:latin typeface="Arial Tur"/>
                      </a:endParaRPr>
                    </a:p>
                  </a:txBody>
                  <a:tcPr marL="7308" marR="7308" marT="7308" marB="0" anchor="b"/>
                </a:tc>
                <a:tc hMerge="1">
                  <a:txBody>
                    <a:bodyPr/>
                    <a:lstStyle/>
                    <a:p>
                      <a:endParaRPr lang="tr-TR"/>
                    </a:p>
                  </a:txBody>
                  <a:tcPr/>
                </a:tc>
                <a:tc>
                  <a:txBody>
                    <a:bodyPr/>
                    <a:lstStyle/>
                    <a:p>
                      <a:pPr algn="l" fontAlgn="b"/>
                      <a:endParaRPr lang="tr-TR" sz="800" b="0" i="0" u="none" strike="noStrike">
                        <a:effectLst/>
                        <a:latin typeface="Arial Tur"/>
                      </a:endParaRPr>
                    </a:p>
                  </a:txBody>
                  <a:tcPr marL="7308" marR="7308" marT="7308" marB="0" anchor="b"/>
                </a:tc>
                <a:tc gridSpan="6">
                  <a:txBody>
                    <a:bodyPr/>
                    <a:lstStyle/>
                    <a:p>
                      <a:pPr algn="ctr" fontAlgn="ctr"/>
                      <a:r>
                        <a:rPr lang="tr-TR" sz="800" u="none" strike="noStrike">
                          <a:effectLst/>
                        </a:rPr>
                        <a:t>……………………………….</a:t>
                      </a:r>
                      <a:endParaRPr lang="tr-TR" sz="800" b="0" i="0" u="none" strike="noStrike">
                        <a:effectLst/>
                        <a:latin typeface="Arial Tur"/>
                      </a:endParaRPr>
                    </a:p>
                  </a:txBody>
                  <a:tcPr marL="7308" marR="7308" marT="7308" marB="0" anchor="ct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41"/>
                  </a:ext>
                </a:extLst>
              </a:tr>
              <a:tr h="169738">
                <a:tc>
                  <a:txBody>
                    <a:bodyPr/>
                    <a:lstStyle/>
                    <a:p>
                      <a:pPr algn="l" rtl="0" fontAlgn="ctr"/>
                      <a:endParaRPr lang="tr-TR" sz="500" b="0" i="0" u="none" strike="noStrike">
                        <a:effectLst/>
                        <a:latin typeface="Arial Tur"/>
                      </a:endParaRPr>
                    </a:p>
                  </a:txBody>
                  <a:tcPr marL="7308" marR="7308" marT="7308" marB="0" vert="vert270" anchor="ctr"/>
                </a:tc>
                <a:tc>
                  <a:txBody>
                    <a:bodyPr/>
                    <a:lstStyle/>
                    <a:p>
                      <a:pPr algn="just" fontAlgn="b"/>
                      <a:endParaRPr lang="tr-TR" sz="800" b="0" i="0" u="none" strike="noStrike">
                        <a:effectLst/>
                        <a:latin typeface="Arial Tur"/>
                      </a:endParaRPr>
                    </a:p>
                  </a:txBody>
                  <a:tcPr marL="7308" marR="7308" marT="7308" marB="0" anchor="b"/>
                </a:tc>
                <a:tc gridSpan="5">
                  <a:txBody>
                    <a:bodyPr/>
                    <a:lstStyle/>
                    <a:p>
                      <a:pPr algn="l" fontAlgn="b"/>
                      <a:r>
                        <a:rPr lang="tr-TR" sz="800" u="none" strike="noStrike">
                          <a:effectLst/>
                        </a:rPr>
                        <a:t>             …/…/20…</a:t>
                      </a:r>
                      <a:endParaRPr lang="tr-TR" sz="800" b="0" i="0" u="none" strike="noStrike">
                        <a:effectLst/>
                        <a:latin typeface="Arial Tur"/>
                      </a:endParaRPr>
                    </a:p>
                  </a:txBody>
                  <a:tcPr marL="7308" marR="7308" marT="7308" marB="0" anchor="b"/>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a:txBody>
                    <a:bodyPr/>
                    <a:lstStyle/>
                    <a:p>
                      <a:pPr algn="l" fontAlgn="b"/>
                      <a:endParaRPr lang="tr-TR" sz="800" b="0" i="0" u="none" strike="noStrike">
                        <a:effectLst/>
                        <a:latin typeface="Arial Tur"/>
                      </a:endParaRPr>
                    </a:p>
                  </a:txBody>
                  <a:tcPr marL="7308" marR="7308" marT="7308" marB="0" anchor="b"/>
                </a:tc>
                <a:tc>
                  <a:txBody>
                    <a:bodyPr/>
                    <a:lstStyle/>
                    <a:p>
                      <a:pPr algn="l" fontAlgn="b"/>
                      <a:endParaRPr lang="tr-TR" sz="800" b="0" i="0" u="none" strike="noStrike">
                        <a:effectLst/>
                        <a:latin typeface="Arial Tur"/>
                      </a:endParaRPr>
                    </a:p>
                  </a:txBody>
                  <a:tcPr marL="7308" marR="7308" marT="7308" marB="0" anchor="b"/>
                </a:tc>
                <a:tc>
                  <a:txBody>
                    <a:bodyPr/>
                    <a:lstStyle/>
                    <a:p>
                      <a:pPr algn="l" fontAlgn="b"/>
                      <a:endParaRPr lang="tr-TR" sz="800" b="0" i="0" u="none" strike="noStrike">
                        <a:effectLst/>
                        <a:latin typeface="Arial Tur"/>
                      </a:endParaRPr>
                    </a:p>
                  </a:txBody>
                  <a:tcPr marL="7308" marR="7308" marT="7308" marB="0" anchor="b"/>
                </a:tc>
                <a:tc gridSpan="6">
                  <a:txBody>
                    <a:bodyPr/>
                    <a:lstStyle/>
                    <a:p>
                      <a:pPr algn="ctr" fontAlgn="ctr"/>
                      <a:r>
                        <a:rPr lang="tr-TR" sz="800" u="none" strike="noStrike">
                          <a:effectLst/>
                        </a:rPr>
                        <a:t>…/…/20…</a:t>
                      </a:r>
                      <a:endParaRPr lang="tr-TR" sz="800" b="0" i="0" u="none" strike="noStrike">
                        <a:effectLst/>
                        <a:latin typeface="Arial Tur"/>
                      </a:endParaRPr>
                    </a:p>
                  </a:txBody>
                  <a:tcPr marL="7308" marR="7308" marT="7308" marB="0" anchor="ct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42"/>
                  </a:ext>
                </a:extLst>
              </a:tr>
              <a:tr h="169738">
                <a:tc>
                  <a:txBody>
                    <a:bodyPr/>
                    <a:lstStyle/>
                    <a:p>
                      <a:pPr algn="l" rtl="0" fontAlgn="ctr"/>
                      <a:endParaRPr lang="tr-TR" sz="500" b="0" i="0" u="none" strike="noStrike">
                        <a:effectLst/>
                        <a:latin typeface="Arial Tur"/>
                      </a:endParaRPr>
                    </a:p>
                  </a:txBody>
                  <a:tcPr marL="7308" marR="7308" marT="7308" marB="0" vert="vert270" anchor="ctr"/>
                </a:tc>
                <a:tc gridSpan="8">
                  <a:txBody>
                    <a:bodyPr/>
                    <a:lstStyle/>
                    <a:p>
                      <a:pPr algn="l" fontAlgn="b"/>
                      <a:r>
                        <a:rPr lang="tr-TR" sz="800" u="none" strike="noStrike">
                          <a:effectLst/>
                        </a:rPr>
                        <a:t>B091TKG0010000.FR.317     Rev.No/Tarih:02/30.07.2010</a:t>
                      </a:r>
                      <a:endParaRPr lang="tr-TR" sz="800" b="0" i="0" u="none" strike="noStrike">
                        <a:effectLst/>
                        <a:latin typeface="Arial Tur"/>
                      </a:endParaRPr>
                    </a:p>
                  </a:txBody>
                  <a:tcPr marL="7308" marR="7308" marT="7308" marB="0" anchor="b"/>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a:txBody>
                    <a:bodyPr/>
                    <a:lstStyle/>
                    <a:p>
                      <a:pPr algn="l" fontAlgn="b"/>
                      <a:endParaRPr lang="tr-TR" sz="800" b="0" i="0" u="none" strike="noStrike">
                        <a:effectLst/>
                        <a:latin typeface="Arial Tur"/>
                      </a:endParaRPr>
                    </a:p>
                  </a:txBody>
                  <a:tcPr marL="7308" marR="7308" marT="7308" marB="0" anchor="b"/>
                </a:tc>
                <a:tc>
                  <a:txBody>
                    <a:bodyPr/>
                    <a:lstStyle/>
                    <a:p>
                      <a:pPr algn="ctr" fontAlgn="ctr"/>
                      <a:endParaRPr lang="tr-TR" sz="800" b="0" i="0" u="none" strike="noStrike">
                        <a:effectLst/>
                        <a:latin typeface="Arial Tur"/>
                      </a:endParaRPr>
                    </a:p>
                  </a:txBody>
                  <a:tcPr marL="7308" marR="7308" marT="7308" marB="0" anchor="ctr"/>
                </a:tc>
                <a:tc>
                  <a:txBody>
                    <a:bodyPr/>
                    <a:lstStyle/>
                    <a:p>
                      <a:pPr algn="ctr" fontAlgn="ctr"/>
                      <a:endParaRPr lang="tr-TR" sz="800" b="0" i="0" u="none" strike="noStrike">
                        <a:effectLst/>
                        <a:latin typeface="Arial Tur"/>
                      </a:endParaRPr>
                    </a:p>
                  </a:txBody>
                  <a:tcPr marL="7308" marR="7308" marT="7308" marB="0" anchor="ctr"/>
                </a:tc>
                <a:tc>
                  <a:txBody>
                    <a:bodyPr/>
                    <a:lstStyle/>
                    <a:p>
                      <a:pPr algn="ctr" fontAlgn="ctr"/>
                      <a:endParaRPr lang="tr-TR" sz="800" b="0" i="0" u="none" strike="noStrike">
                        <a:effectLst/>
                        <a:latin typeface="Arial Tur"/>
                      </a:endParaRPr>
                    </a:p>
                  </a:txBody>
                  <a:tcPr marL="7308" marR="7308" marT="7308" marB="0" anchor="ctr"/>
                </a:tc>
                <a:tc>
                  <a:txBody>
                    <a:bodyPr/>
                    <a:lstStyle/>
                    <a:p>
                      <a:pPr algn="ctr" fontAlgn="ctr"/>
                      <a:endParaRPr lang="tr-TR" sz="800" b="0" i="0" u="none" strike="noStrike">
                        <a:effectLst/>
                        <a:latin typeface="Arial Tur"/>
                      </a:endParaRPr>
                    </a:p>
                  </a:txBody>
                  <a:tcPr marL="7308" marR="7308" marT="7308" marB="0" anchor="ctr"/>
                </a:tc>
                <a:tc>
                  <a:txBody>
                    <a:bodyPr/>
                    <a:lstStyle/>
                    <a:p>
                      <a:pPr algn="ctr" fontAlgn="ctr"/>
                      <a:endParaRPr lang="tr-TR" sz="800" b="0" i="0" u="none" strike="noStrike">
                        <a:effectLst/>
                        <a:latin typeface="Arial Tur"/>
                      </a:endParaRPr>
                    </a:p>
                  </a:txBody>
                  <a:tcPr marL="7308" marR="7308" marT="7308" marB="0" anchor="ctr"/>
                </a:tc>
                <a:tc>
                  <a:txBody>
                    <a:bodyPr/>
                    <a:lstStyle/>
                    <a:p>
                      <a:pPr algn="ctr" fontAlgn="ctr"/>
                      <a:endParaRPr lang="tr-TR" sz="800" b="0" i="0" u="none" strike="noStrike" dirty="0">
                        <a:effectLst/>
                        <a:latin typeface="Arial Tur"/>
                      </a:endParaRPr>
                    </a:p>
                  </a:txBody>
                  <a:tcPr marL="7308" marR="7308" marT="7308" marB="0" anchor="ctr"/>
                </a:tc>
                <a:extLst>
                  <a:ext uri="{0D108BD9-81ED-4DB2-BD59-A6C34878D82A}">
                    <a16:rowId xmlns:a16="http://schemas.microsoft.com/office/drawing/2014/main" val="10043"/>
                  </a:ext>
                </a:extLst>
              </a:tr>
            </a:tbl>
          </a:graphicData>
        </a:graphic>
      </p:graphicFrame>
      <p:graphicFrame>
        <p:nvGraphicFramePr>
          <p:cNvPr id="10" name="Tablo 9"/>
          <p:cNvGraphicFramePr>
            <a:graphicFrameLocks noGrp="1"/>
          </p:cNvGraphicFramePr>
          <p:nvPr>
            <p:extLst>
              <p:ext uri="{D42A27DB-BD31-4B8C-83A1-F6EECF244321}">
                <p14:modId xmlns:p14="http://schemas.microsoft.com/office/powerpoint/2010/main" val="2700928391"/>
              </p:ext>
            </p:extLst>
          </p:nvPr>
        </p:nvGraphicFramePr>
        <p:xfrm>
          <a:off x="12219232" y="861648"/>
          <a:ext cx="7194183" cy="11851056"/>
        </p:xfrm>
        <a:graphic>
          <a:graphicData uri="http://schemas.openxmlformats.org/drawingml/2006/table">
            <a:tbl>
              <a:tblPr>
                <a:tableStyleId>{5C22544A-7EE6-4342-B048-85BDC9FD1C3A}</a:tableStyleId>
              </a:tblPr>
              <a:tblGrid>
                <a:gridCol w="235761">
                  <a:extLst>
                    <a:ext uri="{9D8B030D-6E8A-4147-A177-3AD203B41FA5}">
                      <a16:colId xmlns:a16="http://schemas.microsoft.com/office/drawing/2014/main" val="20000"/>
                    </a:ext>
                  </a:extLst>
                </a:gridCol>
                <a:gridCol w="346708">
                  <a:extLst>
                    <a:ext uri="{9D8B030D-6E8A-4147-A177-3AD203B41FA5}">
                      <a16:colId xmlns:a16="http://schemas.microsoft.com/office/drawing/2014/main" val="20001"/>
                    </a:ext>
                  </a:extLst>
                </a:gridCol>
                <a:gridCol w="804362">
                  <a:extLst>
                    <a:ext uri="{9D8B030D-6E8A-4147-A177-3AD203B41FA5}">
                      <a16:colId xmlns:a16="http://schemas.microsoft.com/office/drawing/2014/main" val="20002"/>
                    </a:ext>
                  </a:extLst>
                </a:gridCol>
                <a:gridCol w="429918">
                  <a:extLst>
                    <a:ext uri="{9D8B030D-6E8A-4147-A177-3AD203B41FA5}">
                      <a16:colId xmlns:a16="http://schemas.microsoft.com/office/drawing/2014/main" val="20003"/>
                    </a:ext>
                  </a:extLst>
                </a:gridCol>
                <a:gridCol w="208025">
                  <a:extLst>
                    <a:ext uri="{9D8B030D-6E8A-4147-A177-3AD203B41FA5}">
                      <a16:colId xmlns:a16="http://schemas.microsoft.com/office/drawing/2014/main" val="20004"/>
                    </a:ext>
                  </a:extLst>
                </a:gridCol>
                <a:gridCol w="110946">
                  <a:extLst>
                    <a:ext uri="{9D8B030D-6E8A-4147-A177-3AD203B41FA5}">
                      <a16:colId xmlns:a16="http://schemas.microsoft.com/office/drawing/2014/main" val="20005"/>
                    </a:ext>
                  </a:extLst>
                </a:gridCol>
                <a:gridCol w="1151069">
                  <a:extLst>
                    <a:ext uri="{9D8B030D-6E8A-4147-A177-3AD203B41FA5}">
                      <a16:colId xmlns:a16="http://schemas.microsoft.com/office/drawing/2014/main" val="20006"/>
                    </a:ext>
                  </a:extLst>
                </a:gridCol>
                <a:gridCol w="318971">
                  <a:extLst>
                    <a:ext uri="{9D8B030D-6E8A-4147-A177-3AD203B41FA5}">
                      <a16:colId xmlns:a16="http://schemas.microsoft.com/office/drawing/2014/main" val="20007"/>
                    </a:ext>
                  </a:extLst>
                </a:gridCol>
                <a:gridCol w="447253">
                  <a:extLst>
                    <a:ext uri="{9D8B030D-6E8A-4147-A177-3AD203B41FA5}">
                      <a16:colId xmlns:a16="http://schemas.microsoft.com/office/drawing/2014/main" val="20008"/>
                    </a:ext>
                  </a:extLst>
                </a:gridCol>
                <a:gridCol w="152551">
                  <a:extLst>
                    <a:ext uri="{9D8B030D-6E8A-4147-A177-3AD203B41FA5}">
                      <a16:colId xmlns:a16="http://schemas.microsoft.com/office/drawing/2014/main" val="20009"/>
                    </a:ext>
                  </a:extLst>
                </a:gridCol>
                <a:gridCol w="364043">
                  <a:extLst>
                    <a:ext uri="{9D8B030D-6E8A-4147-A177-3AD203B41FA5}">
                      <a16:colId xmlns:a16="http://schemas.microsoft.com/office/drawing/2014/main" val="20010"/>
                    </a:ext>
                  </a:extLst>
                </a:gridCol>
                <a:gridCol w="315434">
                  <a:extLst>
                    <a:ext uri="{9D8B030D-6E8A-4147-A177-3AD203B41FA5}">
                      <a16:colId xmlns:a16="http://schemas.microsoft.com/office/drawing/2014/main" val="20011"/>
                    </a:ext>
                  </a:extLst>
                </a:gridCol>
                <a:gridCol w="48609">
                  <a:extLst>
                    <a:ext uri="{9D8B030D-6E8A-4147-A177-3AD203B41FA5}">
                      <a16:colId xmlns:a16="http://schemas.microsoft.com/office/drawing/2014/main" val="20012"/>
                    </a:ext>
                  </a:extLst>
                </a:gridCol>
                <a:gridCol w="318971">
                  <a:extLst>
                    <a:ext uri="{9D8B030D-6E8A-4147-A177-3AD203B41FA5}">
                      <a16:colId xmlns:a16="http://schemas.microsoft.com/office/drawing/2014/main" val="20013"/>
                    </a:ext>
                  </a:extLst>
                </a:gridCol>
                <a:gridCol w="651810">
                  <a:extLst>
                    <a:ext uri="{9D8B030D-6E8A-4147-A177-3AD203B41FA5}">
                      <a16:colId xmlns:a16="http://schemas.microsoft.com/office/drawing/2014/main" val="20014"/>
                    </a:ext>
                  </a:extLst>
                </a:gridCol>
                <a:gridCol w="499259">
                  <a:extLst>
                    <a:ext uri="{9D8B030D-6E8A-4147-A177-3AD203B41FA5}">
                      <a16:colId xmlns:a16="http://schemas.microsoft.com/office/drawing/2014/main" val="20015"/>
                    </a:ext>
                  </a:extLst>
                </a:gridCol>
                <a:gridCol w="790493">
                  <a:extLst>
                    <a:ext uri="{9D8B030D-6E8A-4147-A177-3AD203B41FA5}">
                      <a16:colId xmlns:a16="http://schemas.microsoft.com/office/drawing/2014/main" val="20016"/>
                    </a:ext>
                  </a:extLst>
                </a:gridCol>
              </a:tblGrid>
              <a:tr h="999762">
                <a:tc>
                  <a:txBody>
                    <a:bodyPr/>
                    <a:lstStyle/>
                    <a:p>
                      <a:pPr algn="l" rtl="0" fontAlgn="ctr"/>
                      <a:endParaRPr lang="tr-TR" sz="700" b="0" i="0" u="none" strike="noStrike">
                        <a:effectLst/>
                        <a:latin typeface="Arial Tur"/>
                      </a:endParaRPr>
                    </a:p>
                  </a:txBody>
                  <a:tcPr marL="9525" marR="9525" marT="9525" marB="0" vert="vert270" anchor="ctr"/>
                </a:tc>
                <a:tc>
                  <a:txBody>
                    <a:bodyPr/>
                    <a:lstStyle/>
                    <a:p>
                      <a:pPr algn="just" fontAlgn="b"/>
                      <a:endParaRPr lang="tr-TR" sz="1000" b="0" i="0" u="none" strike="noStrike">
                        <a:effectLst/>
                        <a:latin typeface="Arial Tur"/>
                      </a:endParaRPr>
                    </a:p>
                  </a:txBody>
                  <a:tcPr marL="9525" marR="9525" marT="9525" marB="0" anchor="b"/>
                </a:tc>
                <a:tc>
                  <a:txBody>
                    <a:bodyPr/>
                    <a:lstStyle/>
                    <a:p>
                      <a:pPr algn="l" fontAlgn="b"/>
                      <a:endParaRPr lang="tr-TR" sz="1000" b="0" i="0" u="none" strike="noStrike">
                        <a:effectLst/>
                        <a:latin typeface="Arial Tur"/>
                      </a:endParaRPr>
                    </a:p>
                  </a:txBody>
                  <a:tcPr marL="9525" marR="9525" marT="9525" marB="0" anchor="b"/>
                </a:tc>
                <a:tc>
                  <a:txBody>
                    <a:bodyPr/>
                    <a:lstStyle/>
                    <a:p>
                      <a:pPr algn="l" fontAlgn="b"/>
                      <a:endParaRPr lang="tr-TR" sz="1000" b="0" i="0" u="none" strike="noStrike">
                        <a:effectLst/>
                        <a:latin typeface="Arial Tur"/>
                      </a:endParaRPr>
                    </a:p>
                  </a:txBody>
                  <a:tcPr marL="9525" marR="9525" marT="9525" marB="0" anchor="b"/>
                </a:tc>
                <a:tc>
                  <a:txBody>
                    <a:bodyPr/>
                    <a:lstStyle/>
                    <a:p>
                      <a:pPr algn="l" fontAlgn="b"/>
                      <a:endParaRPr lang="tr-TR" sz="1000" b="0" i="0" u="none" strike="noStrike">
                        <a:effectLst/>
                        <a:latin typeface="Arial Tur"/>
                      </a:endParaRPr>
                    </a:p>
                  </a:txBody>
                  <a:tcPr marL="9525" marR="9525" marT="9525" marB="0" anchor="b"/>
                </a:tc>
                <a:tc>
                  <a:txBody>
                    <a:bodyPr/>
                    <a:lstStyle/>
                    <a:p>
                      <a:pPr algn="l" fontAlgn="b"/>
                      <a:endParaRPr lang="tr-TR" sz="1000" b="0" i="0" u="none" strike="noStrike">
                        <a:effectLst/>
                        <a:latin typeface="Arial Tur"/>
                      </a:endParaRPr>
                    </a:p>
                  </a:txBody>
                  <a:tcPr marL="9525" marR="9525" marT="9525" marB="0" anchor="b"/>
                </a:tc>
                <a:tc>
                  <a:txBody>
                    <a:bodyPr/>
                    <a:lstStyle/>
                    <a:p>
                      <a:pPr algn="l" fontAlgn="b"/>
                      <a:endParaRPr lang="tr-TR" sz="1000" b="0" i="0" u="none" strike="noStrike">
                        <a:effectLst/>
                        <a:latin typeface="Arial Tur"/>
                      </a:endParaRPr>
                    </a:p>
                  </a:txBody>
                  <a:tcPr marL="9525" marR="9525" marT="9525" marB="0" anchor="b"/>
                </a:tc>
                <a:tc>
                  <a:txBody>
                    <a:bodyPr/>
                    <a:lstStyle/>
                    <a:p>
                      <a:pPr algn="l" fontAlgn="b"/>
                      <a:endParaRPr lang="tr-TR" sz="1000" b="0" i="0" u="none" strike="noStrike">
                        <a:effectLst/>
                        <a:latin typeface="Arial Tur"/>
                      </a:endParaRPr>
                    </a:p>
                  </a:txBody>
                  <a:tcPr marL="9525" marR="9525" marT="9525" marB="0" anchor="b"/>
                </a:tc>
                <a:tc>
                  <a:txBody>
                    <a:bodyPr/>
                    <a:lstStyle/>
                    <a:p>
                      <a:pPr algn="l" fontAlgn="b"/>
                      <a:endParaRPr lang="tr-TR" sz="1000" b="0" i="0" u="none" strike="noStrike">
                        <a:effectLst/>
                        <a:latin typeface="Arial Tur"/>
                      </a:endParaRPr>
                    </a:p>
                  </a:txBody>
                  <a:tcPr marL="9525" marR="9525" marT="9525" marB="0" anchor="b"/>
                </a:tc>
                <a:tc>
                  <a:txBody>
                    <a:bodyPr/>
                    <a:lstStyle/>
                    <a:p>
                      <a:pPr algn="l" fontAlgn="b"/>
                      <a:endParaRPr lang="tr-TR" sz="1000" b="0" i="0" u="none" strike="noStrike">
                        <a:effectLst/>
                        <a:latin typeface="Arial Tur"/>
                      </a:endParaRPr>
                    </a:p>
                  </a:txBody>
                  <a:tcPr marL="9525" marR="9525" marT="9525" marB="0" anchor="b"/>
                </a:tc>
                <a:tc gridSpan="2">
                  <a:txBody>
                    <a:bodyPr/>
                    <a:lstStyle/>
                    <a:p>
                      <a:pPr algn="ctr" fontAlgn="ctr"/>
                      <a:endParaRPr lang="tr-TR" sz="1000" b="0" i="0" u="none" strike="noStrike">
                        <a:effectLst/>
                        <a:latin typeface="Arial Tur"/>
                      </a:endParaRPr>
                    </a:p>
                  </a:txBody>
                  <a:tcPr marL="9525" marR="9525" marT="9525" marB="0" anchor="ctr"/>
                </a:tc>
                <a:tc hMerge="1">
                  <a:txBody>
                    <a:bodyPr/>
                    <a:lstStyle/>
                    <a:p>
                      <a:pPr algn="ctr" fontAlgn="ctr"/>
                      <a:endParaRPr lang="tr-TR" sz="1000" b="0" i="0" u="none" strike="noStrike">
                        <a:effectLst/>
                        <a:latin typeface="Arial Tur"/>
                      </a:endParaRPr>
                    </a:p>
                  </a:txBody>
                  <a:tcPr marL="9525" marR="9525" marT="9525" marB="0" anchor="ctr"/>
                </a:tc>
                <a:tc>
                  <a:txBody>
                    <a:bodyPr/>
                    <a:lstStyle/>
                    <a:p>
                      <a:endParaRPr lang="tr-TR"/>
                    </a:p>
                  </a:txBody>
                  <a:tcPr marL="9525" marR="9525" marT="9525" marB="0" anchor="ctr"/>
                </a:tc>
                <a:tc>
                  <a:txBody>
                    <a:bodyPr/>
                    <a:lstStyle/>
                    <a:p>
                      <a:pPr algn="ctr" fontAlgn="ctr"/>
                      <a:endParaRPr lang="tr-TR" sz="1000" b="0" i="0" u="none" strike="noStrike">
                        <a:effectLst/>
                        <a:latin typeface="Arial Tur"/>
                      </a:endParaRPr>
                    </a:p>
                  </a:txBody>
                  <a:tcPr marL="9525" marR="9525" marT="9525" marB="0" anchor="ctr"/>
                </a:tc>
                <a:tc>
                  <a:txBody>
                    <a:bodyPr/>
                    <a:lstStyle/>
                    <a:p>
                      <a:pPr algn="ctr" fontAlgn="ctr"/>
                      <a:endParaRPr lang="tr-TR" sz="1000" b="0" i="0" u="none" strike="noStrike">
                        <a:effectLst/>
                        <a:latin typeface="Arial Tur"/>
                      </a:endParaRPr>
                    </a:p>
                  </a:txBody>
                  <a:tcPr marL="9525" marR="9525" marT="9525" marB="0" anchor="ctr"/>
                </a:tc>
                <a:tc>
                  <a:txBody>
                    <a:bodyPr/>
                    <a:lstStyle/>
                    <a:p>
                      <a:pPr algn="ctr" fontAlgn="ctr"/>
                      <a:endParaRPr lang="tr-TR" sz="1000" b="0" i="0" u="none" strike="noStrike">
                        <a:effectLst/>
                        <a:latin typeface="Arial Tur"/>
                      </a:endParaRPr>
                    </a:p>
                  </a:txBody>
                  <a:tcPr marL="9525" marR="9525" marT="9525" marB="0" anchor="ctr"/>
                </a:tc>
                <a:tc>
                  <a:txBody>
                    <a:bodyPr/>
                    <a:lstStyle/>
                    <a:p>
                      <a:pPr algn="ctr" fontAlgn="ctr"/>
                      <a:endParaRPr lang="tr-TR" sz="1000" b="0" i="0" u="none" strike="noStrike">
                        <a:effectLst/>
                        <a:latin typeface="Arial Tur"/>
                      </a:endParaRPr>
                    </a:p>
                  </a:txBody>
                  <a:tcPr marL="9525" marR="9525" marT="9525" marB="0" anchor="ctr"/>
                </a:tc>
                <a:extLst>
                  <a:ext uri="{0D108BD9-81ED-4DB2-BD59-A6C34878D82A}">
                    <a16:rowId xmlns:a16="http://schemas.microsoft.com/office/drawing/2014/main" val="10000"/>
                  </a:ext>
                </a:extLst>
              </a:tr>
              <a:tr h="269277">
                <a:tc>
                  <a:txBody>
                    <a:bodyPr/>
                    <a:lstStyle/>
                    <a:p>
                      <a:pPr algn="l" fontAlgn="b"/>
                      <a:endParaRPr lang="tr-TR" sz="1000" b="0" i="0" u="none" strike="noStrike">
                        <a:effectLst/>
                        <a:latin typeface="Arial Tur"/>
                      </a:endParaRPr>
                    </a:p>
                  </a:txBody>
                  <a:tcPr marL="9525" marR="9525" marT="9525" marB="0" anchor="b"/>
                </a:tc>
                <a:tc>
                  <a:txBody>
                    <a:bodyPr/>
                    <a:lstStyle/>
                    <a:p>
                      <a:pPr algn="l" fontAlgn="b"/>
                      <a:endParaRPr lang="tr-TR" sz="1000" b="0" i="0" u="none" strike="noStrike">
                        <a:effectLst/>
                        <a:latin typeface="Arial Tur"/>
                      </a:endParaRPr>
                    </a:p>
                  </a:txBody>
                  <a:tcPr marL="9525" marR="9525" marT="9525" marB="0" anchor="b"/>
                </a:tc>
                <a:tc gridSpan="15">
                  <a:txBody>
                    <a:bodyPr/>
                    <a:lstStyle/>
                    <a:p>
                      <a:pPr algn="ctr" fontAlgn="b"/>
                      <a:r>
                        <a:rPr lang="tr-TR" sz="1000" u="none" strike="noStrike">
                          <a:effectLst/>
                        </a:rPr>
                        <a:t>SÖZLEŞME İPTALİ</a:t>
                      </a:r>
                      <a:endParaRPr lang="tr-TR" sz="1000" b="0" i="0" u="none" strike="noStrike">
                        <a:effectLst/>
                        <a:latin typeface="Arial Tur"/>
                      </a:endParaRPr>
                    </a:p>
                  </a:txBody>
                  <a:tcPr marL="9525" marR="9525" marT="9525" marB="0" anchor="b"/>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01"/>
                  </a:ext>
                </a:extLst>
              </a:tr>
              <a:tr h="269277">
                <a:tc>
                  <a:txBody>
                    <a:bodyPr/>
                    <a:lstStyle/>
                    <a:p>
                      <a:pPr algn="l" fontAlgn="b"/>
                      <a:endParaRPr lang="tr-TR" sz="1000" b="0" i="0" u="none" strike="noStrike">
                        <a:effectLst/>
                        <a:latin typeface="Arial Tur"/>
                      </a:endParaRPr>
                    </a:p>
                  </a:txBody>
                  <a:tcPr marL="9525" marR="9525" marT="9525" marB="0" anchor="b"/>
                </a:tc>
                <a:tc>
                  <a:txBody>
                    <a:bodyPr/>
                    <a:lstStyle/>
                    <a:p>
                      <a:pPr algn="l" fontAlgn="b"/>
                      <a:endParaRPr lang="tr-TR" sz="1000" b="0" i="0" u="none" strike="noStrike">
                        <a:effectLst/>
                        <a:latin typeface="Arial Tur"/>
                      </a:endParaRPr>
                    </a:p>
                  </a:txBody>
                  <a:tcPr marL="9525" marR="9525" marT="9525" marB="0" anchor="b"/>
                </a:tc>
                <a:tc>
                  <a:txBody>
                    <a:bodyPr/>
                    <a:lstStyle/>
                    <a:p>
                      <a:pPr algn="l" fontAlgn="b"/>
                      <a:endParaRPr lang="tr-TR" sz="1000" b="0" i="0" u="none" strike="noStrike">
                        <a:effectLst/>
                        <a:latin typeface="Arial Tur"/>
                      </a:endParaRPr>
                    </a:p>
                  </a:txBody>
                  <a:tcPr marL="9525" marR="9525" marT="9525" marB="0" anchor="b"/>
                </a:tc>
                <a:tc>
                  <a:txBody>
                    <a:bodyPr/>
                    <a:lstStyle/>
                    <a:p>
                      <a:pPr algn="l" fontAlgn="b"/>
                      <a:endParaRPr lang="tr-TR" sz="1000" b="0" i="0" u="none" strike="noStrike">
                        <a:effectLst/>
                        <a:latin typeface="Arial Tur"/>
                      </a:endParaRPr>
                    </a:p>
                  </a:txBody>
                  <a:tcPr marL="9525" marR="9525" marT="9525" marB="0" anchor="b"/>
                </a:tc>
                <a:tc>
                  <a:txBody>
                    <a:bodyPr/>
                    <a:lstStyle/>
                    <a:p>
                      <a:pPr algn="l" fontAlgn="b"/>
                      <a:endParaRPr lang="tr-TR" sz="1000" b="0" i="0" u="none" strike="noStrike">
                        <a:effectLst/>
                        <a:latin typeface="Arial Tur"/>
                      </a:endParaRPr>
                    </a:p>
                  </a:txBody>
                  <a:tcPr marL="9525" marR="9525" marT="9525" marB="0" anchor="b"/>
                </a:tc>
                <a:tc>
                  <a:txBody>
                    <a:bodyPr/>
                    <a:lstStyle/>
                    <a:p>
                      <a:pPr algn="l" fontAlgn="b"/>
                      <a:endParaRPr lang="tr-TR" sz="1000" b="0" i="0" u="none" strike="noStrike">
                        <a:effectLst/>
                        <a:latin typeface="Arial Tur"/>
                      </a:endParaRPr>
                    </a:p>
                  </a:txBody>
                  <a:tcPr marL="9525" marR="9525" marT="9525" marB="0" anchor="b"/>
                </a:tc>
                <a:tc>
                  <a:txBody>
                    <a:bodyPr/>
                    <a:lstStyle/>
                    <a:p>
                      <a:pPr algn="l" fontAlgn="b"/>
                      <a:endParaRPr lang="tr-TR" sz="1000" b="0" i="0" u="none" strike="noStrike">
                        <a:effectLst/>
                        <a:latin typeface="Arial Tur"/>
                      </a:endParaRPr>
                    </a:p>
                  </a:txBody>
                  <a:tcPr marL="9525" marR="9525" marT="9525" marB="0" anchor="b"/>
                </a:tc>
                <a:tc>
                  <a:txBody>
                    <a:bodyPr/>
                    <a:lstStyle/>
                    <a:p>
                      <a:pPr algn="l" fontAlgn="b"/>
                      <a:endParaRPr lang="tr-TR" sz="1000" b="0" i="0" u="none" strike="noStrike">
                        <a:effectLst/>
                        <a:latin typeface="Arial Tur"/>
                      </a:endParaRPr>
                    </a:p>
                  </a:txBody>
                  <a:tcPr marL="9525" marR="9525" marT="9525" marB="0" anchor="b"/>
                </a:tc>
                <a:tc>
                  <a:txBody>
                    <a:bodyPr/>
                    <a:lstStyle/>
                    <a:p>
                      <a:pPr algn="l" fontAlgn="b"/>
                      <a:endParaRPr lang="tr-TR" sz="1000" b="0" i="0" u="none" strike="noStrike">
                        <a:effectLst/>
                        <a:latin typeface="Arial Tur"/>
                      </a:endParaRPr>
                    </a:p>
                  </a:txBody>
                  <a:tcPr marL="9525" marR="9525" marT="9525" marB="0" anchor="b"/>
                </a:tc>
                <a:tc>
                  <a:txBody>
                    <a:bodyPr/>
                    <a:lstStyle/>
                    <a:p>
                      <a:pPr algn="l" fontAlgn="b"/>
                      <a:endParaRPr lang="tr-TR" sz="1000" b="0" i="0" u="none" strike="noStrike">
                        <a:effectLst/>
                        <a:latin typeface="Arial Tur"/>
                      </a:endParaRPr>
                    </a:p>
                  </a:txBody>
                  <a:tcPr marL="9525" marR="9525" marT="9525" marB="0" anchor="b"/>
                </a:tc>
                <a:tc>
                  <a:txBody>
                    <a:bodyPr/>
                    <a:lstStyle/>
                    <a:p>
                      <a:pPr algn="l" fontAlgn="b"/>
                      <a:endParaRPr lang="tr-TR" sz="1000" b="0" i="0" u="none" strike="noStrike">
                        <a:effectLst/>
                        <a:latin typeface="Arial Tur"/>
                      </a:endParaRPr>
                    </a:p>
                  </a:txBody>
                  <a:tcPr marL="9525" marR="9525" marT="9525" marB="0" anchor="b"/>
                </a:tc>
                <a:tc gridSpan="2">
                  <a:txBody>
                    <a:bodyPr/>
                    <a:lstStyle/>
                    <a:p>
                      <a:pPr algn="l" fontAlgn="b"/>
                      <a:endParaRPr lang="tr-TR" sz="1000" b="0" i="0" u="none" strike="noStrike">
                        <a:effectLst/>
                        <a:latin typeface="Arial Tur"/>
                      </a:endParaRPr>
                    </a:p>
                  </a:txBody>
                  <a:tcPr marL="9525" marR="9525" marT="9525" marB="0" anchor="b"/>
                </a:tc>
                <a:tc hMerge="1">
                  <a:txBody>
                    <a:bodyPr/>
                    <a:lstStyle/>
                    <a:p>
                      <a:endParaRPr lang="tr-TR"/>
                    </a:p>
                  </a:txBody>
                  <a:tcPr/>
                </a:tc>
                <a:tc>
                  <a:txBody>
                    <a:bodyPr/>
                    <a:lstStyle/>
                    <a:p>
                      <a:pPr algn="l" fontAlgn="b"/>
                      <a:endParaRPr lang="tr-TR" sz="1000" b="0" i="0" u="none" strike="noStrike">
                        <a:effectLst/>
                        <a:latin typeface="Arial Tur"/>
                      </a:endParaRPr>
                    </a:p>
                  </a:txBody>
                  <a:tcPr marL="9525" marR="9525" marT="9525" marB="0" anchor="b"/>
                </a:tc>
                <a:tc>
                  <a:txBody>
                    <a:bodyPr/>
                    <a:lstStyle/>
                    <a:p>
                      <a:pPr algn="l" fontAlgn="b"/>
                      <a:endParaRPr lang="tr-TR" sz="1000" b="0" i="0" u="none" strike="noStrike">
                        <a:effectLst/>
                        <a:latin typeface="Arial Tur"/>
                      </a:endParaRPr>
                    </a:p>
                  </a:txBody>
                  <a:tcPr marL="9525" marR="9525" marT="9525" marB="0" anchor="b"/>
                </a:tc>
                <a:tc>
                  <a:txBody>
                    <a:bodyPr/>
                    <a:lstStyle/>
                    <a:p>
                      <a:pPr algn="l" fontAlgn="b"/>
                      <a:endParaRPr lang="tr-TR" sz="1000" b="0" i="0" u="none" strike="noStrike">
                        <a:effectLst/>
                        <a:latin typeface="Arial Tur"/>
                      </a:endParaRPr>
                    </a:p>
                  </a:txBody>
                  <a:tcPr marL="9525" marR="9525" marT="9525" marB="0" anchor="b"/>
                </a:tc>
                <a:tc>
                  <a:txBody>
                    <a:bodyPr/>
                    <a:lstStyle/>
                    <a:p>
                      <a:pPr algn="l" fontAlgn="b"/>
                      <a:endParaRPr lang="tr-TR" sz="1000" b="0" i="0" u="none" strike="noStrike">
                        <a:effectLst/>
                        <a:latin typeface="Arial Tur"/>
                      </a:endParaRPr>
                    </a:p>
                  </a:txBody>
                  <a:tcPr marL="9525" marR="9525" marT="9525" marB="0" anchor="b"/>
                </a:tc>
                <a:extLst>
                  <a:ext uri="{0D108BD9-81ED-4DB2-BD59-A6C34878D82A}">
                    <a16:rowId xmlns:a16="http://schemas.microsoft.com/office/drawing/2014/main" val="10002"/>
                  </a:ext>
                </a:extLst>
              </a:tr>
              <a:tr h="572930">
                <a:tc>
                  <a:txBody>
                    <a:bodyPr/>
                    <a:lstStyle/>
                    <a:p>
                      <a:pPr algn="l" fontAlgn="b"/>
                      <a:endParaRPr lang="tr-TR" sz="1000" b="0" i="0" u="none" strike="noStrike">
                        <a:effectLst/>
                        <a:latin typeface="Arial Tur"/>
                      </a:endParaRPr>
                    </a:p>
                  </a:txBody>
                  <a:tcPr marL="9525" marR="9525" marT="9525" marB="0" anchor="b"/>
                </a:tc>
                <a:tc>
                  <a:txBody>
                    <a:bodyPr/>
                    <a:lstStyle/>
                    <a:p>
                      <a:pPr algn="l" fontAlgn="b"/>
                      <a:endParaRPr lang="tr-TR" sz="1000" b="0" i="0" u="none" strike="noStrike">
                        <a:effectLst/>
                        <a:latin typeface="Arial Tur"/>
                      </a:endParaRPr>
                    </a:p>
                  </a:txBody>
                  <a:tcPr marL="9525" marR="9525" marT="9525" marB="0" anchor="b"/>
                </a:tc>
                <a:tc gridSpan="15">
                  <a:txBody>
                    <a:bodyPr/>
                    <a:lstStyle/>
                    <a:p>
                      <a:pPr algn="ctr" fontAlgn="b"/>
                      <a:r>
                        <a:rPr lang="tr-TR" sz="1000" u="none" strike="noStrike">
                          <a:effectLst/>
                        </a:rPr>
                        <a:t>…………………………………………………………………………………………………………………………</a:t>
                      </a:r>
                      <a:endParaRPr lang="tr-TR" sz="1000" b="0" i="0" u="none" strike="noStrike">
                        <a:effectLst/>
                        <a:latin typeface="Arial Tur"/>
                      </a:endParaRPr>
                    </a:p>
                  </a:txBody>
                  <a:tcPr marL="9525" marR="9525" marT="9525" marB="0" anchor="b"/>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03"/>
                  </a:ext>
                </a:extLst>
              </a:tr>
              <a:tr h="572930">
                <a:tc>
                  <a:txBody>
                    <a:bodyPr/>
                    <a:lstStyle/>
                    <a:p>
                      <a:pPr algn="l" fontAlgn="b"/>
                      <a:endParaRPr lang="tr-TR" sz="1000" b="0" i="0" u="none" strike="noStrike">
                        <a:effectLst/>
                        <a:latin typeface="Arial Tur"/>
                      </a:endParaRPr>
                    </a:p>
                  </a:txBody>
                  <a:tcPr marL="9525" marR="9525" marT="9525" marB="0" anchor="b"/>
                </a:tc>
                <a:tc>
                  <a:txBody>
                    <a:bodyPr/>
                    <a:lstStyle/>
                    <a:p>
                      <a:pPr algn="l" fontAlgn="b"/>
                      <a:endParaRPr lang="tr-TR" sz="1000" b="0" i="0" u="none" strike="noStrike">
                        <a:effectLst/>
                        <a:latin typeface="Arial Tur"/>
                      </a:endParaRPr>
                    </a:p>
                  </a:txBody>
                  <a:tcPr marL="9525" marR="9525" marT="9525" marB="0" anchor="b"/>
                </a:tc>
                <a:tc gridSpan="15">
                  <a:txBody>
                    <a:bodyPr/>
                    <a:lstStyle/>
                    <a:p>
                      <a:pPr algn="ctr" fontAlgn="b"/>
                      <a:r>
                        <a:rPr lang="tr-TR" sz="1000" u="none" strike="noStrike">
                          <a:effectLst/>
                        </a:rPr>
                        <a:t>…………………………………………………………………………………………………………………………</a:t>
                      </a:r>
                      <a:endParaRPr lang="tr-TR" sz="1000" b="0" i="0" u="none" strike="noStrike">
                        <a:effectLst/>
                        <a:latin typeface="Arial Tur"/>
                      </a:endParaRPr>
                    </a:p>
                  </a:txBody>
                  <a:tcPr marL="9525" marR="9525" marT="9525" marB="0" anchor="b"/>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04"/>
                  </a:ext>
                </a:extLst>
              </a:tr>
              <a:tr h="572930">
                <a:tc>
                  <a:txBody>
                    <a:bodyPr/>
                    <a:lstStyle/>
                    <a:p>
                      <a:pPr algn="l" fontAlgn="b"/>
                      <a:endParaRPr lang="tr-TR" sz="1000" b="0" i="0" u="none" strike="noStrike">
                        <a:effectLst/>
                        <a:latin typeface="Arial Tur"/>
                      </a:endParaRPr>
                    </a:p>
                  </a:txBody>
                  <a:tcPr marL="9525" marR="9525" marT="9525" marB="0" anchor="b"/>
                </a:tc>
                <a:tc>
                  <a:txBody>
                    <a:bodyPr/>
                    <a:lstStyle/>
                    <a:p>
                      <a:pPr algn="l" fontAlgn="b"/>
                      <a:endParaRPr lang="tr-TR" sz="1000" b="0" i="0" u="none" strike="noStrike">
                        <a:effectLst/>
                        <a:latin typeface="Arial Tur"/>
                      </a:endParaRPr>
                    </a:p>
                  </a:txBody>
                  <a:tcPr marL="9525" marR="9525" marT="9525" marB="0" anchor="b"/>
                </a:tc>
                <a:tc gridSpan="15">
                  <a:txBody>
                    <a:bodyPr/>
                    <a:lstStyle/>
                    <a:p>
                      <a:pPr algn="ctr" fontAlgn="b"/>
                      <a:r>
                        <a:rPr lang="tr-TR" sz="1000" u="none" strike="noStrike">
                          <a:effectLst/>
                        </a:rPr>
                        <a:t>…………………………………………………………………………………………………………………………</a:t>
                      </a:r>
                      <a:endParaRPr lang="tr-TR" sz="1000" b="0" i="0" u="none" strike="noStrike">
                        <a:effectLst/>
                        <a:latin typeface="Arial Tur"/>
                      </a:endParaRPr>
                    </a:p>
                  </a:txBody>
                  <a:tcPr marL="9525" marR="9525" marT="9525" marB="0" anchor="b"/>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05"/>
                  </a:ext>
                </a:extLst>
              </a:tr>
              <a:tr h="572930">
                <a:tc>
                  <a:txBody>
                    <a:bodyPr/>
                    <a:lstStyle/>
                    <a:p>
                      <a:pPr algn="l" fontAlgn="b"/>
                      <a:endParaRPr lang="tr-TR" sz="1000" b="0" i="0" u="none" strike="noStrike">
                        <a:effectLst/>
                        <a:latin typeface="Arial Tur"/>
                      </a:endParaRPr>
                    </a:p>
                  </a:txBody>
                  <a:tcPr marL="9525" marR="9525" marT="9525" marB="0" anchor="b"/>
                </a:tc>
                <a:tc>
                  <a:txBody>
                    <a:bodyPr/>
                    <a:lstStyle/>
                    <a:p>
                      <a:pPr algn="l" fontAlgn="b"/>
                      <a:endParaRPr lang="tr-TR" sz="1000" b="0" i="0" u="none" strike="noStrike">
                        <a:effectLst/>
                        <a:latin typeface="Arial Tur"/>
                      </a:endParaRPr>
                    </a:p>
                  </a:txBody>
                  <a:tcPr marL="9525" marR="9525" marT="9525" marB="0" anchor="b"/>
                </a:tc>
                <a:tc gridSpan="15">
                  <a:txBody>
                    <a:bodyPr/>
                    <a:lstStyle/>
                    <a:p>
                      <a:pPr algn="ctr" fontAlgn="b"/>
                      <a:r>
                        <a:rPr lang="tr-TR" sz="1000" u="none" strike="noStrike">
                          <a:effectLst/>
                        </a:rPr>
                        <a:t>…………………………………………………………………………………………………………………………</a:t>
                      </a:r>
                      <a:endParaRPr lang="tr-TR" sz="1000" b="0" i="0" u="none" strike="noStrike">
                        <a:effectLst/>
                        <a:latin typeface="Arial Tur"/>
                      </a:endParaRPr>
                    </a:p>
                  </a:txBody>
                  <a:tcPr marL="9525" marR="9525" marT="9525" marB="0" anchor="b"/>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06"/>
                  </a:ext>
                </a:extLst>
              </a:tr>
              <a:tr h="572930">
                <a:tc>
                  <a:txBody>
                    <a:bodyPr/>
                    <a:lstStyle/>
                    <a:p>
                      <a:pPr algn="l" fontAlgn="b"/>
                      <a:endParaRPr lang="tr-TR" sz="1000" b="0" i="0" u="none" strike="noStrike">
                        <a:effectLst/>
                        <a:latin typeface="Arial Tur"/>
                      </a:endParaRPr>
                    </a:p>
                  </a:txBody>
                  <a:tcPr marL="9525" marR="9525" marT="9525" marB="0" anchor="b"/>
                </a:tc>
                <a:tc>
                  <a:txBody>
                    <a:bodyPr/>
                    <a:lstStyle/>
                    <a:p>
                      <a:pPr algn="l" fontAlgn="b"/>
                      <a:endParaRPr lang="tr-TR" sz="1000" b="0" i="0" u="none" strike="noStrike">
                        <a:effectLst/>
                        <a:latin typeface="Arial Tur"/>
                      </a:endParaRPr>
                    </a:p>
                  </a:txBody>
                  <a:tcPr marL="9525" marR="9525" marT="9525" marB="0" anchor="b"/>
                </a:tc>
                <a:tc gridSpan="15">
                  <a:txBody>
                    <a:bodyPr/>
                    <a:lstStyle/>
                    <a:p>
                      <a:pPr algn="ctr" fontAlgn="b"/>
                      <a:r>
                        <a:rPr lang="tr-TR" sz="1000" u="none" strike="noStrike">
                          <a:effectLst/>
                        </a:rPr>
                        <a:t>…………………………………………………………………………………………………………………………</a:t>
                      </a:r>
                      <a:endParaRPr lang="tr-TR" sz="1000" b="0" i="0" u="none" strike="noStrike">
                        <a:effectLst/>
                        <a:latin typeface="Arial Tur"/>
                      </a:endParaRPr>
                    </a:p>
                  </a:txBody>
                  <a:tcPr marL="9525" marR="9525" marT="9525" marB="0" anchor="b"/>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07"/>
                  </a:ext>
                </a:extLst>
              </a:tr>
              <a:tr h="572930">
                <a:tc>
                  <a:txBody>
                    <a:bodyPr/>
                    <a:lstStyle/>
                    <a:p>
                      <a:pPr algn="l" fontAlgn="b"/>
                      <a:endParaRPr lang="tr-TR" sz="1000" b="0" i="0" u="none" strike="noStrike">
                        <a:effectLst/>
                        <a:latin typeface="Arial Tur"/>
                      </a:endParaRPr>
                    </a:p>
                  </a:txBody>
                  <a:tcPr marL="9525" marR="9525" marT="9525" marB="0" anchor="b"/>
                </a:tc>
                <a:tc>
                  <a:txBody>
                    <a:bodyPr/>
                    <a:lstStyle/>
                    <a:p>
                      <a:pPr algn="l" fontAlgn="b"/>
                      <a:endParaRPr lang="tr-TR" sz="1000" b="0" i="0" u="none" strike="noStrike">
                        <a:effectLst/>
                        <a:latin typeface="Arial Tur"/>
                      </a:endParaRPr>
                    </a:p>
                  </a:txBody>
                  <a:tcPr marL="9525" marR="9525" marT="9525" marB="0" anchor="b"/>
                </a:tc>
                <a:tc gridSpan="15">
                  <a:txBody>
                    <a:bodyPr/>
                    <a:lstStyle/>
                    <a:p>
                      <a:pPr algn="ctr" fontAlgn="b"/>
                      <a:r>
                        <a:rPr lang="tr-TR" sz="1000" u="none" strike="noStrike">
                          <a:effectLst/>
                        </a:rPr>
                        <a:t>…………………………………………………………………………………………………………………………</a:t>
                      </a:r>
                      <a:endParaRPr lang="tr-TR" sz="1000" b="0" i="0" u="none" strike="noStrike">
                        <a:effectLst/>
                        <a:latin typeface="Arial Tur"/>
                      </a:endParaRPr>
                    </a:p>
                  </a:txBody>
                  <a:tcPr marL="9525" marR="9525" marT="9525" marB="0" anchor="b"/>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08"/>
                  </a:ext>
                </a:extLst>
              </a:tr>
              <a:tr h="572930">
                <a:tc>
                  <a:txBody>
                    <a:bodyPr/>
                    <a:lstStyle/>
                    <a:p>
                      <a:pPr algn="l" fontAlgn="b"/>
                      <a:endParaRPr lang="tr-TR" sz="1000" b="0" i="0" u="none" strike="noStrike">
                        <a:effectLst/>
                        <a:latin typeface="Arial Tur"/>
                      </a:endParaRPr>
                    </a:p>
                  </a:txBody>
                  <a:tcPr marL="9525" marR="9525" marT="9525" marB="0" anchor="b"/>
                </a:tc>
                <a:tc>
                  <a:txBody>
                    <a:bodyPr/>
                    <a:lstStyle/>
                    <a:p>
                      <a:pPr algn="l" fontAlgn="b"/>
                      <a:endParaRPr lang="tr-TR" sz="1000" b="0" i="0" u="none" strike="noStrike">
                        <a:effectLst/>
                        <a:latin typeface="Arial Tur"/>
                      </a:endParaRPr>
                    </a:p>
                  </a:txBody>
                  <a:tcPr marL="9525" marR="9525" marT="9525" marB="0" anchor="b"/>
                </a:tc>
                <a:tc gridSpan="15">
                  <a:txBody>
                    <a:bodyPr/>
                    <a:lstStyle/>
                    <a:p>
                      <a:pPr algn="ctr" fontAlgn="b"/>
                      <a:r>
                        <a:rPr lang="tr-TR" sz="1000" u="none" strike="noStrike">
                          <a:effectLst/>
                        </a:rPr>
                        <a:t>…………………………………………………………………………………………………………………………</a:t>
                      </a:r>
                      <a:endParaRPr lang="tr-TR" sz="1000" b="0" i="0" u="none" strike="noStrike">
                        <a:effectLst/>
                        <a:latin typeface="Arial Tur"/>
                      </a:endParaRPr>
                    </a:p>
                  </a:txBody>
                  <a:tcPr marL="9525" marR="9525" marT="9525" marB="0" anchor="b"/>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09"/>
                  </a:ext>
                </a:extLst>
              </a:tr>
              <a:tr h="572930">
                <a:tc>
                  <a:txBody>
                    <a:bodyPr/>
                    <a:lstStyle/>
                    <a:p>
                      <a:pPr algn="l" fontAlgn="b"/>
                      <a:endParaRPr lang="tr-TR" sz="1000" b="0" i="0" u="none" strike="noStrike">
                        <a:effectLst/>
                        <a:latin typeface="Arial Tur"/>
                      </a:endParaRPr>
                    </a:p>
                  </a:txBody>
                  <a:tcPr marL="9525" marR="9525" marT="9525" marB="0" anchor="b"/>
                </a:tc>
                <a:tc>
                  <a:txBody>
                    <a:bodyPr/>
                    <a:lstStyle/>
                    <a:p>
                      <a:pPr algn="l" fontAlgn="b"/>
                      <a:endParaRPr lang="tr-TR" sz="1000" b="0" i="0" u="none" strike="noStrike">
                        <a:effectLst/>
                        <a:latin typeface="Arial Tur"/>
                      </a:endParaRPr>
                    </a:p>
                  </a:txBody>
                  <a:tcPr marL="9525" marR="9525" marT="9525" marB="0" anchor="b"/>
                </a:tc>
                <a:tc gridSpan="15">
                  <a:txBody>
                    <a:bodyPr/>
                    <a:lstStyle/>
                    <a:p>
                      <a:pPr algn="ctr" fontAlgn="b"/>
                      <a:r>
                        <a:rPr lang="tr-TR" sz="1000" u="none" strike="noStrike">
                          <a:effectLst/>
                        </a:rPr>
                        <a:t>…………………………………………………………………………………………………………………………</a:t>
                      </a:r>
                      <a:endParaRPr lang="tr-TR" sz="1000" b="0" i="0" u="none" strike="noStrike">
                        <a:effectLst/>
                        <a:latin typeface="Arial Tur"/>
                      </a:endParaRPr>
                    </a:p>
                  </a:txBody>
                  <a:tcPr marL="9525" marR="9525" marT="9525" marB="0" anchor="b"/>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10"/>
                  </a:ext>
                </a:extLst>
              </a:tr>
              <a:tr h="572930">
                <a:tc>
                  <a:txBody>
                    <a:bodyPr/>
                    <a:lstStyle/>
                    <a:p>
                      <a:pPr algn="l" fontAlgn="b"/>
                      <a:endParaRPr lang="tr-TR" sz="1000" b="0" i="0" u="none" strike="noStrike">
                        <a:effectLst/>
                        <a:latin typeface="Arial Tur"/>
                      </a:endParaRPr>
                    </a:p>
                  </a:txBody>
                  <a:tcPr marL="9525" marR="9525" marT="9525" marB="0" anchor="b"/>
                </a:tc>
                <a:tc>
                  <a:txBody>
                    <a:bodyPr/>
                    <a:lstStyle/>
                    <a:p>
                      <a:pPr algn="l" fontAlgn="b"/>
                      <a:endParaRPr lang="tr-TR" sz="1000" b="0" i="0" u="none" strike="noStrike">
                        <a:effectLst/>
                        <a:latin typeface="Arial Tur"/>
                      </a:endParaRPr>
                    </a:p>
                  </a:txBody>
                  <a:tcPr marL="9525" marR="9525" marT="9525" marB="0" anchor="b"/>
                </a:tc>
                <a:tc gridSpan="15">
                  <a:txBody>
                    <a:bodyPr/>
                    <a:lstStyle/>
                    <a:p>
                      <a:pPr algn="ctr" fontAlgn="b"/>
                      <a:r>
                        <a:rPr lang="tr-TR" sz="1000" u="none" strike="noStrike">
                          <a:effectLst/>
                        </a:rPr>
                        <a:t>…………………………………………………………………………………………………………………………</a:t>
                      </a:r>
                      <a:endParaRPr lang="tr-TR" sz="1000" b="0" i="0" u="none" strike="noStrike">
                        <a:effectLst/>
                        <a:latin typeface="Arial Tur"/>
                      </a:endParaRPr>
                    </a:p>
                  </a:txBody>
                  <a:tcPr marL="9525" marR="9525" marT="9525" marB="0" anchor="b"/>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11"/>
                  </a:ext>
                </a:extLst>
              </a:tr>
              <a:tr h="572930">
                <a:tc>
                  <a:txBody>
                    <a:bodyPr/>
                    <a:lstStyle/>
                    <a:p>
                      <a:pPr algn="l" fontAlgn="b"/>
                      <a:endParaRPr lang="tr-TR" sz="1000" b="0" i="0" u="none" strike="noStrike">
                        <a:effectLst/>
                        <a:latin typeface="Arial Tur"/>
                      </a:endParaRPr>
                    </a:p>
                  </a:txBody>
                  <a:tcPr marL="9525" marR="9525" marT="9525" marB="0" anchor="b"/>
                </a:tc>
                <a:tc>
                  <a:txBody>
                    <a:bodyPr/>
                    <a:lstStyle/>
                    <a:p>
                      <a:pPr algn="l" fontAlgn="b"/>
                      <a:endParaRPr lang="tr-TR" sz="1000" b="0" i="0" u="none" strike="noStrike">
                        <a:effectLst/>
                        <a:latin typeface="Arial Tur"/>
                      </a:endParaRPr>
                    </a:p>
                  </a:txBody>
                  <a:tcPr marL="9525" marR="9525" marT="9525" marB="0" anchor="b"/>
                </a:tc>
                <a:tc gridSpan="15">
                  <a:txBody>
                    <a:bodyPr/>
                    <a:lstStyle/>
                    <a:p>
                      <a:pPr algn="ctr" fontAlgn="b"/>
                      <a:r>
                        <a:rPr lang="tr-TR" sz="1000" u="none" strike="noStrike">
                          <a:effectLst/>
                        </a:rPr>
                        <a:t>…………………………………………………………………………………………………………………………</a:t>
                      </a:r>
                      <a:endParaRPr lang="tr-TR" sz="1000" b="0" i="0" u="none" strike="noStrike">
                        <a:effectLst/>
                        <a:latin typeface="Arial Tur"/>
                      </a:endParaRPr>
                    </a:p>
                  </a:txBody>
                  <a:tcPr marL="9525" marR="9525" marT="9525" marB="0" anchor="b"/>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12"/>
                  </a:ext>
                </a:extLst>
              </a:tr>
              <a:tr h="572930">
                <a:tc>
                  <a:txBody>
                    <a:bodyPr/>
                    <a:lstStyle/>
                    <a:p>
                      <a:pPr algn="l" fontAlgn="b"/>
                      <a:endParaRPr lang="tr-TR" sz="1000" b="0" i="0" u="none" strike="noStrike">
                        <a:effectLst/>
                        <a:latin typeface="Arial Tur"/>
                      </a:endParaRPr>
                    </a:p>
                  </a:txBody>
                  <a:tcPr marL="9525" marR="9525" marT="9525" marB="0" anchor="b"/>
                </a:tc>
                <a:tc>
                  <a:txBody>
                    <a:bodyPr/>
                    <a:lstStyle/>
                    <a:p>
                      <a:pPr algn="l" fontAlgn="b"/>
                      <a:endParaRPr lang="tr-TR" sz="1000" b="0" i="0" u="none" strike="noStrike">
                        <a:effectLst/>
                        <a:latin typeface="Arial Tur"/>
                      </a:endParaRPr>
                    </a:p>
                  </a:txBody>
                  <a:tcPr marL="9525" marR="9525" marT="9525" marB="0" anchor="b"/>
                </a:tc>
                <a:tc gridSpan="15">
                  <a:txBody>
                    <a:bodyPr/>
                    <a:lstStyle/>
                    <a:p>
                      <a:pPr algn="ctr" fontAlgn="b"/>
                      <a:r>
                        <a:rPr lang="tr-TR" sz="1000" u="none" strike="noStrike">
                          <a:effectLst/>
                        </a:rPr>
                        <a:t> </a:t>
                      </a:r>
                      <a:endParaRPr lang="tr-TR" sz="1000" b="0" i="0" u="none" strike="noStrike">
                        <a:effectLst/>
                        <a:latin typeface="Arial Tur"/>
                      </a:endParaRPr>
                    </a:p>
                  </a:txBody>
                  <a:tcPr marL="9525" marR="9525" marT="9525" marB="0" anchor="b"/>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13"/>
                  </a:ext>
                </a:extLst>
              </a:tr>
              <a:tr h="572930">
                <a:tc>
                  <a:txBody>
                    <a:bodyPr/>
                    <a:lstStyle/>
                    <a:p>
                      <a:pPr algn="l" fontAlgn="b"/>
                      <a:endParaRPr lang="tr-TR" sz="1000" b="0" i="0" u="none" strike="noStrike">
                        <a:effectLst/>
                        <a:latin typeface="Arial Tur"/>
                      </a:endParaRPr>
                    </a:p>
                  </a:txBody>
                  <a:tcPr marL="9525" marR="9525" marT="9525" marB="0" anchor="b"/>
                </a:tc>
                <a:tc>
                  <a:txBody>
                    <a:bodyPr/>
                    <a:lstStyle/>
                    <a:p>
                      <a:pPr algn="l" fontAlgn="b"/>
                      <a:endParaRPr lang="tr-TR" sz="1000" b="0" i="0" u="none" strike="noStrike">
                        <a:effectLst/>
                        <a:latin typeface="Arial Tur"/>
                      </a:endParaRPr>
                    </a:p>
                  </a:txBody>
                  <a:tcPr marL="9525" marR="9525" marT="9525" marB="0" anchor="b"/>
                </a:tc>
                <a:tc gridSpan="15">
                  <a:txBody>
                    <a:bodyPr/>
                    <a:lstStyle/>
                    <a:p>
                      <a:pPr algn="ctr" fontAlgn="b"/>
                      <a:r>
                        <a:rPr lang="tr-TR" sz="1000" u="none" strike="noStrike">
                          <a:effectLst/>
                        </a:rPr>
                        <a:t>Yukarıda belirtilen nedenlerden dolayı sözleşmenin iptaline taraflarca karar verilmiştir</a:t>
                      </a:r>
                      <a:endParaRPr lang="tr-TR" sz="1000" b="0" i="0" u="none" strike="noStrike">
                        <a:effectLst/>
                        <a:latin typeface="Arial Tur"/>
                      </a:endParaRPr>
                    </a:p>
                  </a:txBody>
                  <a:tcPr marL="9525" marR="9525" marT="9525" marB="0" anchor="b"/>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14"/>
                  </a:ext>
                </a:extLst>
              </a:tr>
              <a:tr h="572930">
                <a:tc>
                  <a:txBody>
                    <a:bodyPr/>
                    <a:lstStyle/>
                    <a:p>
                      <a:pPr algn="l" fontAlgn="b"/>
                      <a:endParaRPr lang="tr-TR" sz="1000" b="0" i="0" u="none" strike="noStrike">
                        <a:effectLst/>
                        <a:latin typeface="Arial Tur"/>
                      </a:endParaRPr>
                    </a:p>
                  </a:txBody>
                  <a:tcPr marL="9525" marR="9525" marT="9525" marB="0" anchor="b"/>
                </a:tc>
                <a:tc>
                  <a:txBody>
                    <a:bodyPr/>
                    <a:lstStyle/>
                    <a:p>
                      <a:pPr algn="l" fontAlgn="b"/>
                      <a:endParaRPr lang="tr-TR" sz="1000" b="0" i="0" u="none" strike="noStrike">
                        <a:effectLst/>
                        <a:latin typeface="Arial Tur"/>
                      </a:endParaRPr>
                    </a:p>
                  </a:txBody>
                  <a:tcPr marL="9525" marR="9525" marT="9525" marB="0" anchor="b"/>
                </a:tc>
                <a:tc gridSpan="15">
                  <a:txBody>
                    <a:bodyPr/>
                    <a:lstStyle/>
                    <a:p>
                      <a:pPr algn="ctr" fontAlgn="b"/>
                      <a:r>
                        <a:rPr lang="tr-TR" sz="1000" u="none" strike="noStrike">
                          <a:effectLst/>
                        </a:rPr>
                        <a:t> </a:t>
                      </a:r>
                      <a:endParaRPr lang="tr-TR" sz="1000" b="0" i="0" u="none" strike="noStrike">
                        <a:effectLst/>
                        <a:latin typeface="Arial Tur"/>
                      </a:endParaRPr>
                    </a:p>
                  </a:txBody>
                  <a:tcPr marL="9525" marR="9525" marT="9525" marB="0" anchor="b"/>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15"/>
                  </a:ext>
                </a:extLst>
              </a:tr>
              <a:tr h="572930">
                <a:tc>
                  <a:txBody>
                    <a:bodyPr/>
                    <a:lstStyle/>
                    <a:p>
                      <a:pPr algn="l" fontAlgn="b"/>
                      <a:endParaRPr lang="tr-TR" sz="1000" b="0" i="0" u="none" strike="noStrike">
                        <a:effectLst/>
                        <a:latin typeface="Arial Tur"/>
                      </a:endParaRPr>
                    </a:p>
                  </a:txBody>
                  <a:tcPr marL="9525" marR="9525" marT="9525" marB="0" anchor="b"/>
                </a:tc>
                <a:tc>
                  <a:txBody>
                    <a:bodyPr/>
                    <a:lstStyle/>
                    <a:p>
                      <a:pPr algn="l" fontAlgn="b"/>
                      <a:endParaRPr lang="tr-TR" sz="1000" b="0" i="0" u="none" strike="noStrike">
                        <a:effectLst/>
                        <a:latin typeface="Arial Tur"/>
                      </a:endParaRPr>
                    </a:p>
                  </a:txBody>
                  <a:tcPr marL="9525" marR="9525" marT="9525" marB="0" anchor="b"/>
                </a:tc>
                <a:tc gridSpan="15">
                  <a:txBody>
                    <a:bodyPr/>
                    <a:lstStyle/>
                    <a:p>
                      <a:pPr algn="ctr" fontAlgn="b"/>
                      <a:r>
                        <a:rPr lang="tr-TR" sz="1000" u="none" strike="noStrike">
                          <a:effectLst/>
                        </a:rPr>
                        <a:t>…….. NOLU LİSANSLI BÜRO                                  İŞ SAHİBİ</a:t>
                      </a:r>
                      <a:endParaRPr lang="tr-TR" sz="1000" b="0" i="0" u="none" strike="noStrike">
                        <a:effectLst/>
                        <a:latin typeface="Arial Tur"/>
                      </a:endParaRPr>
                    </a:p>
                  </a:txBody>
                  <a:tcPr marL="9525" marR="9525" marT="9525" marB="0" anchor="b"/>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16"/>
                  </a:ext>
                </a:extLst>
              </a:tr>
              <a:tr h="572930">
                <a:tc>
                  <a:txBody>
                    <a:bodyPr/>
                    <a:lstStyle/>
                    <a:p>
                      <a:pPr algn="l" fontAlgn="b"/>
                      <a:endParaRPr lang="tr-TR" sz="1000" b="0" i="0" u="none" strike="noStrike">
                        <a:effectLst/>
                        <a:latin typeface="Arial Tur"/>
                      </a:endParaRPr>
                    </a:p>
                  </a:txBody>
                  <a:tcPr marL="9525" marR="9525" marT="9525" marB="0" anchor="b"/>
                </a:tc>
                <a:tc>
                  <a:txBody>
                    <a:bodyPr/>
                    <a:lstStyle/>
                    <a:p>
                      <a:pPr algn="l" fontAlgn="b"/>
                      <a:endParaRPr lang="tr-TR" sz="1000" b="0" i="0" u="none" strike="noStrike">
                        <a:effectLst/>
                        <a:latin typeface="Arial Tur"/>
                      </a:endParaRPr>
                    </a:p>
                  </a:txBody>
                  <a:tcPr marL="9525" marR="9525" marT="9525" marB="0" anchor="b"/>
                </a:tc>
                <a:tc gridSpan="15">
                  <a:txBody>
                    <a:bodyPr/>
                    <a:lstStyle/>
                    <a:p>
                      <a:pPr algn="ctr" fontAlgn="b"/>
                      <a:r>
                        <a:rPr lang="tr-TR" sz="1000" u="none" strike="noStrike">
                          <a:effectLst/>
                        </a:rPr>
                        <a:t>       ……...………………………..                             …..…………………….</a:t>
                      </a:r>
                      <a:endParaRPr lang="tr-TR" sz="1000" b="0" i="0" u="none" strike="noStrike">
                        <a:effectLst/>
                        <a:latin typeface="Arial Tur"/>
                      </a:endParaRPr>
                    </a:p>
                  </a:txBody>
                  <a:tcPr marL="9525" marR="9525" marT="9525" marB="0" anchor="b"/>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17"/>
                  </a:ext>
                </a:extLst>
              </a:tr>
              <a:tr h="572930">
                <a:tc>
                  <a:txBody>
                    <a:bodyPr/>
                    <a:lstStyle/>
                    <a:p>
                      <a:pPr algn="l" fontAlgn="b"/>
                      <a:endParaRPr lang="tr-TR" sz="1000" b="0" i="0" u="none" strike="noStrike">
                        <a:effectLst/>
                        <a:latin typeface="Arial Tur"/>
                      </a:endParaRPr>
                    </a:p>
                  </a:txBody>
                  <a:tcPr marL="9525" marR="9525" marT="9525" marB="0" anchor="b"/>
                </a:tc>
                <a:tc>
                  <a:txBody>
                    <a:bodyPr/>
                    <a:lstStyle/>
                    <a:p>
                      <a:pPr algn="l" fontAlgn="b"/>
                      <a:endParaRPr lang="tr-TR" sz="1000" b="0" i="0" u="none" strike="noStrike">
                        <a:effectLst/>
                        <a:latin typeface="Arial Tur"/>
                      </a:endParaRPr>
                    </a:p>
                  </a:txBody>
                  <a:tcPr marL="9525" marR="9525" marT="9525" marB="0" anchor="b"/>
                </a:tc>
                <a:tc gridSpan="15">
                  <a:txBody>
                    <a:bodyPr/>
                    <a:lstStyle/>
                    <a:p>
                      <a:pPr algn="ctr" fontAlgn="b"/>
                      <a:r>
                        <a:rPr lang="tr-TR" sz="1000" u="none" strike="noStrike">
                          <a:effectLst/>
                        </a:rPr>
                        <a:t>               …/…/20..                                                …/…/20..</a:t>
                      </a:r>
                      <a:endParaRPr lang="tr-TR" sz="1000" b="0" i="0" u="none" strike="noStrike">
                        <a:effectLst/>
                        <a:latin typeface="Arial Tur"/>
                      </a:endParaRPr>
                    </a:p>
                  </a:txBody>
                  <a:tcPr marL="9525" marR="9525" marT="9525" marB="0" anchor="b"/>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18"/>
                  </a:ext>
                </a:extLst>
              </a:tr>
              <a:tr h="572930">
                <a:tc>
                  <a:txBody>
                    <a:bodyPr/>
                    <a:lstStyle/>
                    <a:p>
                      <a:pPr algn="l" fontAlgn="b"/>
                      <a:endParaRPr lang="tr-TR" sz="1000" b="0" i="0" u="none" strike="noStrike">
                        <a:effectLst/>
                        <a:latin typeface="Arial Tur"/>
                      </a:endParaRPr>
                    </a:p>
                  </a:txBody>
                  <a:tcPr marL="9525" marR="9525" marT="9525" marB="0" anchor="b"/>
                </a:tc>
                <a:tc>
                  <a:txBody>
                    <a:bodyPr/>
                    <a:lstStyle/>
                    <a:p>
                      <a:pPr algn="l" fontAlgn="b"/>
                      <a:endParaRPr lang="tr-TR" sz="1000" b="0" i="0" u="none" strike="noStrike">
                        <a:effectLst/>
                        <a:latin typeface="Arial Tur"/>
                      </a:endParaRPr>
                    </a:p>
                  </a:txBody>
                  <a:tcPr marL="9525" marR="9525" marT="9525" marB="0" anchor="b"/>
                </a:tc>
                <a:tc gridSpan="15">
                  <a:txBody>
                    <a:bodyPr/>
                    <a:lstStyle/>
                    <a:p>
                      <a:pPr algn="l" fontAlgn="b"/>
                      <a:r>
                        <a:rPr lang="tr-TR" sz="1000" u="none" strike="noStrike">
                          <a:effectLst/>
                        </a:rPr>
                        <a:t>B091TKG0010000.FR.317     Rev.No/Tarih:02/30.07.2010</a:t>
                      </a:r>
                      <a:endParaRPr lang="tr-TR" sz="1000" b="0" i="0" u="none" strike="noStrike">
                        <a:effectLst/>
                        <a:latin typeface="Arial Tur"/>
                      </a:endParaRPr>
                    </a:p>
                  </a:txBody>
                  <a:tcPr marL="9525" marR="9525" marT="9525" marB="0" anchor="b"/>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19"/>
                  </a:ext>
                </a:extLst>
              </a:tr>
              <a:tr h="572930">
                <a:tc>
                  <a:txBody>
                    <a:bodyPr/>
                    <a:lstStyle/>
                    <a:p>
                      <a:pPr algn="l" fontAlgn="b"/>
                      <a:endParaRPr lang="tr-TR" sz="1000" b="0" i="0" u="none" strike="noStrike">
                        <a:effectLst/>
                        <a:latin typeface="Arial Tur"/>
                      </a:endParaRPr>
                    </a:p>
                  </a:txBody>
                  <a:tcPr marL="9525" marR="9525" marT="9525" marB="0" anchor="b"/>
                </a:tc>
                <a:tc>
                  <a:txBody>
                    <a:bodyPr/>
                    <a:lstStyle/>
                    <a:p>
                      <a:pPr algn="l" fontAlgn="b"/>
                      <a:endParaRPr lang="tr-TR" sz="1000" b="0" i="0" u="none" strike="noStrike">
                        <a:effectLst/>
                        <a:latin typeface="Arial Tur"/>
                      </a:endParaRPr>
                    </a:p>
                  </a:txBody>
                  <a:tcPr marL="9525" marR="9525" marT="9525" marB="0" anchor="b"/>
                </a:tc>
                <a:tc gridSpan="14">
                  <a:txBody>
                    <a:bodyPr/>
                    <a:lstStyle/>
                    <a:p>
                      <a:pPr algn="l" fontAlgn="b"/>
                      <a:r>
                        <a:rPr lang="tr-TR" sz="1000" u="none" strike="noStrike">
                          <a:effectLst/>
                        </a:rPr>
                        <a:t>* Bu bölüm tarafların rızası ile sözleşme iptalinde doldurulur.</a:t>
                      </a:r>
                      <a:endParaRPr lang="tr-TR" sz="1000" b="0" i="0" u="none" strike="noStrike">
                        <a:effectLst/>
                        <a:latin typeface="Arial Tur"/>
                      </a:endParaRPr>
                    </a:p>
                  </a:txBody>
                  <a:tcPr marL="9525" marR="9525" marT="9525" marB="0" anchor="b"/>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a:txBody>
                    <a:bodyPr/>
                    <a:lstStyle/>
                    <a:p>
                      <a:pPr algn="l" fontAlgn="b"/>
                      <a:endParaRPr lang="tr-TR" sz="1000" b="0" i="0" u="none" strike="noStrike" dirty="0">
                        <a:effectLst/>
                        <a:latin typeface="Arial Tur"/>
                      </a:endParaRPr>
                    </a:p>
                  </a:txBody>
                  <a:tcPr marL="9525" marR="9525" marT="9525" marB="0" anchor="b"/>
                </a:tc>
                <a:extLst>
                  <a:ext uri="{0D108BD9-81ED-4DB2-BD59-A6C34878D82A}">
                    <a16:rowId xmlns:a16="http://schemas.microsoft.com/office/drawing/2014/main" val="10020"/>
                  </a:ext>
                </a:extLst>
              </a:tr>
            </a:tbl>
          </a:graphicData>
        </a:graphic>
      </p:graphicFrame>
    </p:spTree>
    <p:extLst>
      <p:ext uri="{BB962C8B-B14F-4D97-AF65-F5344CB8AC3E}">
        <p14:creationId xmlns:p14="http://schemas.microsoft.com/office/powerpoint/2010/main" val="22362865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8" descr="layoutt2.jpg">
            <a:extLst>
              <a:ext uri="{FF2B5EF4-FFF2-40B4-BE49-F238E27FC236}">
                <a16:creationId xmlns:a16="http://schemas.microsoft.com/office/drawing/2014/main" id="{F78CFBFD-CDC5-7C46-8D65-A4AA7002732E}"/>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19200" y="12996"/>
            <a:ext cx="24384000" cy="137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10" descr="Tapu-ve-kadastro-mudurlugu-01.jpg">
            <a:extLst>
              <a:ext uri="{FF2B5EF4-FFF2-40B4-BE49-F238E27FC236}">
                <a16:creationId xmlns:a16="http://schemas.microsoft.com/office/drawing/2014/main" id="{8CBEB1BF-6B87-4443-806D-6E11A7BD5DDF}"/>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029613" y="10550525"/>
            <a:ext cx="263525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ikdörtgen 1"/>
          <p:cNvSpPr/>
          <p:nvPr/>
        </p:nvSpPr>
        <p:spPr>
          <a:xfrm>
            <a:off x="895350" y="1242343"/>
            <a:ext cx="18211800" cy="4031873"/>
          </a:xfrm>
          <a:prstGeom prst="rect">
            <a:avLst/>
          </a:prstGeom>
        </p:spPr>
        <p:txBody>
          <a:bodyPr wrap="square">
            <a:spAutoFit/>
          </a:bodyPr>
          <a:lstStyle/>
          <a:p>
            <a:pPr algn="just">
              <a:defRPr/>
            </a:pPr>
            <a:r>
              <a:rPr lang="tr-TR" sz="6400" dirty="0">
                <a:solidFill>
                  <a:srgbClr val="FF0000"/>
                </a:solidFill>
                <a:latin typeface="Arial" pitchFamily="34" charset="0"/>
                <a:cs typeface="Arial" pitchFamily="34" charset="0"/>
              </a:rPr>
              <a:t>İş ücretlerine ve sürelerine </a:t>
            </a:r>
            <a:r>
              <a:rPr lang="tr-TR" sz="6400" dirty="0">
                <a:latin typeface="Arial" pitchFamily="34" charset="0"/>
                <a:cs typeface="Arial" pitchFamily="34" charset="0"/>
              </a:rPr>
              <a:t>uyulup uyulmadığını,</a:t>
            </a:r>
          </a:p>
          <a:p>
            <a:pPr algn="just">
              <a:defRPr/>
            </a:pPr>
            <a:endParaRPr lang="tr-TR" sz="6400" dirty="0">
              <a:latin typeface="Arial" pitchFamily="34" charset="0"/>
              <a:cs typeface="Arial" pitchFamily="34" charset="0"/>
            </a:endParaRPr>
          </a:p>
          <a:p>
            <a:pPr algn="just">
              <a:defRPr/>
            </a:pPr>
            <a:r>
              <a:rPr lang="tr-TR" sz="6400" dirty="0">
                <a:solidFill>
                  <a:srgbClr val="FF0000"/>
                </a:solidFill>
                <a:latin typeface="Arial" pitchFamily="34" charset="0"/>
                <a:cs typeface="Arial" pitchFamily="34" charset="0"/>
              </a:rPr>
              <a:t>Çalışma saatlerine uyulup </a:t>
            </a:r>
            <a:r>
              <a:rPr lang="tr-TR" sz="6400" dirty="0">
                <a:latin typeface="Arial" pitchFamily="34" charset="0"/>
                <a:cs typeface="Arial" pitchFamily="34" charset="0"/>
              </a:rPr>
              <a:t>uyulmadığını,</a:t>
            </a:r>
          </a:p>
          <a:p>
            <a:pPr algn="just">
              <a:defRPr/>
            </a:pPr>
            <a:r>
              <a:rPr lang="tr-TR" sz="6400" dirty="0">
                <a:solidFill>
                  <a:srgbClr val="FF0000"/>
                </a:solidFill>
                <a:latin typeface="Arial" pitchFamily="34" charset="0"/>
                <a:cs typeface="Arial" pitchFamily="34" charset="0"/>
              </a:rPr>
              <a:t>    </a:t>
            </a:r>
            <a:endParaRPr lang="tr-TR" sz="6400" dirty="0">
              <a:latin typeface="Arial" pitchFamily="34" charset="0"/>
            </a:endParaRPr>
          </a:p>
        </p:txBody>
      </p:sp>
      <p:sp>
        <p:nvSpPr>
          <p:cNvPr id="6" name="Altbilgi Yer Tutucusu 5"/>
          <p:cNvSpPr>
            <a:spLocks noGrp="1"/>
          </p:cNvSpPr>
          <p:nvPr>
            <p:ph type="ftr" sz="quarter" idx="11"/>
          </p:nvPr>
        </p:nvSpPr>
        <p:spPr/>
        <p:txBody>
          <a:bodyPr/>
          <a:lstStyle/>
          <a:p>
            <a:pPr>
              <a:defRPr/>
            </a:pPr>
            <a:r>
              <a:rPr lang="tr-TR" dirty="0"/>
              <a:t>Ankara- 2024</a:t>
            </a:r>
            <a:endParaRPr lang="en-US" dirty="0"/>
          </a:p>
        </p:txBody>
      </p:sp>
      <p:sp>
        <p:nvSpPr>
          <p:cNvPr id="7" name="Veri Yer Tutucusu 6"/>
          <p:cNvSpPr>
            <a:spLocks noGrp="1"/>
          </p:cNvSpPr>
          <p:nvPr>
            <p:ph type="dt" sz="half" idx="10"/>
          </p:nvPr>
        </p:nvSpPr>
        <p:spPr/>
        <p:txBody>
          <a:bodyPr/>
          <a:lstStyle/>
          <a:p>
            <a:pPr>
              <a:defRPr/>
            </a:pPr>
            <a:r>
              <a:rPr lang="tr-TR" altLang="en-US" dirty="0"/>
              <a:t>Kadastro Dairesi Başkanlığı Denetim Birimi</a:t>
            </a:r>
            <a:endParaRPr lang="en-US" altLang="en-US" dirty="0"/>
          </a:p>
        </p:txBody>
      </p:sp>
      <p:pic>
        <p:nvPicPr>
          <p:cNvPr id="3074" name="Picture 2" descr="C:\Users\tk36026\Desktop\çalışma-sürelerin.jpg"/>
          <p:cNvPicPr>
            <a:picLocks noChangeAspect="1" noChangeArrowheads="1"/>
          </p:cNvPicPr>
          <p:nvPr/>
        </p:nvPicPr>
        <p:blipFill>
          <a:blip r:embed="rId5"/>
          <a:srcRect/>
          <a:stretch>
            <a:fillRect/>
          </a:stretch>
        </p:blipFill>
        <p:spPr bwMode="auto">
          <a:xfrm>
            <a:off x="895350" y="6343977"/>
            <a:ext cx="16370674" cy="5080000"/>
          </a:xfrm>
          <a:prstGeom prst="rect">
            <a:avLst/>
          </a:prstGeom>
          <a:noFill/>
        </p:spPr>
      </p:pic>
    </p:spTree>
    <p:extLst>
      <p:ext uri="{BB962C8B-B14F-4D97-AF65-F5344CB8AC3E}">
        <p14:creationId xmlns:p14="http://schemas.microsoft.com/office/powerpoint/2010/main" val="33295616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8" descr="layoutt2.jpg">
            <a:extLst>
              <a:ext uri="{FF2B5EF4-FFF2-40B4-BE49-F238E27FC236}">
                <a16:creationId xmlns:a16="http://schemas.microsoft.com/office/drawing/2014/main" id="{F78CFBFD-CDC5-7C46-8D65-A4AA7002732E}"/>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75" y="-57150"/>
            <a:ext cx="24384000" cy="137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10" descr="Tapu-ve-kadastro-mudurlugu-01.jpg">
            <a:extLst>
              <a:ext uri="{FF2B5EF4-FFF2-40B4-BE49-F238E27FC236}">
                <a16:creationId xmlns:a16="http://schemas.microsoft.com/office/drawing/2014/main" id="{8CBEB1BF-6B87-4443-806D-6E11A7BD5DDF}"/>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029613" y="10550525"/>
            <a:ext cx="263525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9">
            <a:extLst>
              <a:ext uri="{FF2B5EF4-FFF2-40B4-BE49-F238E27FC236}">
                <a16:creationId xmlns:a16="http://schemas.microsoft.com/office/drawing/2014/main" id="{FE294F97-BBCB-634D-958E-6A2A24F56BEF}"/>
              </a:ext>
            </a:extLst>
          </p:cNvPr>
          <p:cNvSpPr>
            <a:spLocks noGrp="1"/>
          </p:cNvSpPr>
          <p:nvPr>
            <p:ph type="title"/>
          </p:nvPr>
        </p:nvSpPr>
        <p:spPr>
          <a:xfrm>
            <a:off x="538222" y="419100"/>
            <a:ext cx="18549877" cy="1695450"/>
          </a:xfrm>
        </p:spPr>
        <p:txBody>
          <a:bodyPr/>
          <a:lstStyle/>
          <a:p>
            <a:pPr eaLnBrk="1" hangingPunct="1"/>
            <a:r>
              <a:rPr lang="tr-TR" sz="5400" u="sng" dirty="0">
                <a:solidFill>
                  <a:srgbClr val="FF0000"/>
                </a:solidFill>
              </a:rPr>
              <a:t>TEFTİŞ VE DENETİMLERİN UYGULANMASI</a:t>
            </a:r>
          </a:p>
        </p:txBody>
      </p:sp>
      <p:sp>
        <p:nvSpPr>
          <p:cNvPr id="2" name="Dikdörtgen 1"/>
          <p:cNvSpPr/>
          <p:nvPr/>
        </p:nvSpPr>
        <p:spPr>
          <a:xfrm>
            <a:off x="538222" y="1714500"/>
            <a:ext cx="18892777" cy="9017853"/>
          </a:xfrm>
          <a:prstGeom prst="rect">
            <a:avLst/>
          </a:prstGeom>
        </p:spPr>
        <p:txBody>
          <a:bodyPr wrap="square">
            <a:spAutoFit/>
          </a:bodyPr>
          <a:lstStyle/>
          <a:p>
            <a:pPr eaLnBrk="1" hangingPunct="1"/>
            <a:r>
              <a:rPr lang="tr-TR" sz="5800" dirty="0">
                <a:solidFill>
                  <a:srgbClr val="6699FF"/>
                </a:solidFill>
                <a:latin typeface="Arial" pitchFamily="34" charset="0"/>
                <a:cs typeface="Arial" pitchFamily="34" charset="0"/>
              </a:rPr>
              <a:t>             Teftiş ve denetime yardımcı olunması</a:t>
            </a:r>
          </a:p>
          <a:p>
            <a:pPr eaLnBrk="1" hangingPunct="1"/>
            <a:r>
              <a:rPr lang="tr-TR" sz="5800" dirty="0">
                <a:latin typeface="Arial" pitchFamily="34" charset="0"/>
                <a:cs typeface="Arial" pitchFamily="34" charset="0"/>
              </a:rPr>
              <a:t>*  Denetim elemanınca talep edilen </a:t>
            </a:r>
            <a:r>
              <a:rPr lang="tr-TR" sz="5800" dirty="0">
                <a:solidFill>
                  <a:srgbClr val="FF0000"/>
                </a:solidFill>
                <a:latin typeface="Arial" pitchFamily="34" charset="0"/>
                <a:cs typeface="Arial" pitchFamily="34" charset="0"/>
              </a:rPr>
              <a:t>bütün belge, defter ve dosyaları, evrak, senet ve makbuzları, her türlü mal ve eşyayı denetlenmesi </a:t>
            </a:r>
            <a:r>
              <a:rPr lang="tr-TR" sz="5800" dirty="0">
                <a:latin typeface="Arial" pitchFamily="34" charset="0"/>
                <a:cs typeface="Arial" pitchFamily="34" charset="0"/>
              </a:rPr>
              <a:t>amacıyla vermek, inceleme ve kontrollerini kolaylaştırmak zorundadır.</a:t>
            </a:r>
          </a:p>
          <a:p>
            <a:pPr marL="857250" indent="-857250" eaLnBrk="1" hangingPunct="1">
              <a:buFont typeface="Arial" charset="0"/>
              <a:buChar char="•"/>
            </a:pPr>
            <a:r>
              <a:rPr lang="tr-TR" sz="5800" dirty="0">
                <a:latin typeface="Arial" pitchFamily="34" charset="0"/>
                <a:cs typeface="Arial" pitchFamily="34" charset="0"/>
              </a:rPr>
              <a:t>Denetim elemanlarınca sorulan sözlü ve yazılı soruları yanıtlamakla yükümlüdür.</a:t>
            </a:r>
          </a:p>
          <a:p>
            <a:pPr marL="857250" indent="-857250" eaLnBrk="1" hangingPunct="1">
              <a:buFont typeface="Arial" charset="0"/>
              <a:buChar char="•"/>
            </a:pPr>
            <a:r>
              <a:rPr lang="tr-TR" sz="5800" dirty="0">
                <a:solidFill>
                  <a:srgbClr val="FF0000"/>
                </a:solidFill>
                <a:latin typeface="Arial" pitchFamily="34" charset="0"/>
                <a:cs typeface="Arial" pitchFamily="34" charset="0"/>
              </a:rPr>
              <a:t>Denetim görevlilerine uygun bir çalışma yeri sağlamak ve diğer önlemleri almak zorundadır.</a:t>
            </a:r>
            <a:r>
              <a:rPr lang="tr-TR" sz="5800" dirty="0">
                <a:latin typeface="Arial" pitchFamily="34" charset="0"/>
                <a:cs typeface="Arial" pitchFamily="34" charset="0"/>
              </a:rPr>
              <a:t> (Yönetmelik md.35/3)</a:t>
            </a:r>
            <a:endParaRPr lang="tr-TR" sz="4800" b="1" dirty="0">
              <a:solidFill>
                <a:srgbClr val="1F497D"/>
              </a:solidFill>
            </a:endParaRPr>
          </a:p>
        </p:txBody>
      </p:sp>
      <p:sp>
        <p:nvSpPr>
          <p:cNvPr id="5" name="Altbilgi Yer Tutucusu 4"/>
          <p:cNvSpPr>
            <a:spLocks noGrp="1"/>
          </p:cNvSpPr>
          <p:nvPr>
            <p:ph type="ftr" sz="quarter" idx="11"/>
          </p:nvPr>
        </p:nvSpPr>
        <p:spPr/>
        <p:txBody>
          <a:bodyPr/>
          <a:lstStyle/>
          <a:p>
            <a:pPr>
              <a:defRPr/>
            </a:pPr>
            <a:r>
              <a:rPr lang="tr-TR" sz="3200" dirty="0"/>
              <a:t>Ankara- 2024</a:t>
            </a:r>
            <a:endParaRPr lang="en-US" sz="3200" dirty="0"/>
          </a:p>
        </p:txBody>
      </p:sp>
      <p:sp>
        <p:nvSpPr>
          <p:cNvPr id="6" name="Veri Yer Tutucusu 5"/>
          <p:cNvSpPr>
            <a:spLocks noGrp="1"/>
          </p:cNvSpPr>
          <p:nvPr>
            <p:ph type="dt" sz="half" idx="10"/>
          </p:nvPr>
        </p:nvSpPr>
        <p:spPr/>
        <p:txBody>
          <a:bodyPr/>
          <a:lstStyle/>
          <a:p>
            <a:pPr>
              <a:defRPr/>
            </a:pPr>
            <a:r>
              <a:rPr lang="tr-TR" altLang="en-US" dirty="0"/>
              <a:t>Kadastro Dairesi Başkanlığı Denetim Birimi</a:t>
            </a:r>
            <a:endParaRPr lang="en-US" altLang="en-US" dirty="0"/>
          </a:p>
        </p:txBody>
      </p:sp>
    </p:spTree>
    <p:extLst>
      <p:ext uri="{BB962C8B-B14F-4D97-AF65-F5344CB8AC3E}">
        <p14:creationId xmlns:p14="http://schemas.microsoft.com/office/powerpoint/2010/main" val="1286217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8" descr="layoutt2.jpg">
            <a:extLst>
              <a:ext uri="{FF2B5EF4-FFF2-40B4-BE49-F238E27FC236}">
                <a16:creationId xmlns:a16="http://schemas.microsoft.com/office/drawing/2014/main" id="{F78CFBFD-CDC5-7C46-8D65-A4AA7002732E}"/>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75" y="83127"/>
            <a:ext cx="24384000" cy="137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10" descr="Tapu-ve-kadastro-mudurlugu-01.jpg">
            <a:extLst>
              <a:ext uri="{FF2B5EF4-FFF2-40B4-BE49-F238E27FC236}">
                <a16:creationId xmlns:a16="http://schemas.microsoft.com/office/drawing/2014/main" id="{8CBEB1BF-6B87-4443-806D-6E11A7BD5DDF}"/>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029613" y="10550525"/>
            <a:ext cx="263525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9">
            <a:extLst>
              <a:ext uri="{FF2B5EF4-FFF2-40B4-BE49-F238E27FC236}">
                <a16:creationId xmlns:a16="http://schemas.microsoft.com/office/drawing/2014/main" id="{FE294F97-BBCB-634D-958E-6A2A24F56BEF}"/>
              </a:ext>
            </a:extLst>
          </p:cNvPr>
          <p:cNvSpPr>
            <a:spLocks noGrp="1"/>
          </p:cNvSpPr>
          <p:nvPr>
            <p:ph type="title"/>
          </p:nvPr>
        </p:nvSpPr>
        <p:spPr>
          <a:xfrm>
            <a:off x="971549" y="590550"/>
            <a:ext cx="17618135" cy="1752600"/>
          </a:xfrm>
        </p:spPr>
        <p:txBody>
          <a:bodyPr/>
          <a:lstStyle/>
          <a:p>
            <a:pPr eaLnBrk="1" hangingPunct="1"/>
            <a:r>
              <a:rPr lang="tr-TR" sz="7200" dirty="0">
                <a:solidFill>
                  <a:srgbClr val="FF0000"/>
                </a:solidFill>
                <a:latin typeface="Arial" pitchFamily="34" charset="0"/>
                <a:cs typeface="Arial" pitchFamily="34" charset="0"/>
              </a:rPr>
              <a:t>Teftiş, Denetim Defterleri ve Dosyası</a:t>
            </a:r>
          </a:p>
        </p:txBody>
      </p:sp>
      <p:sp>
        <p:nvSpPr>
          <p:cNvPr id="2" name="Dikdörtgen 1"/>
          <p:cNvSpPr/>
          <p:nvPr/>
        </p:nvSpPr>
        <p:spPr>
          <a:xfrm>
            <a:off x="233106" y="3827901"/>
            <a:ext cx="15132424" cy="5632311"/>
          </a:xfrm>
          <a:prstGeom prst="rect">
            <a:avLst/>
          </a:prstGeom>
        </p:spPr>
        <p:txBody>
          <a:bodyPr wrap="square">
            <a:spAutoFit/>
          </a:bodyPr>
          <a:lstStyle/>
          <a:p>
            <a:pPr algn="just" eaLnBrk="1" hangingPunct="1"/>
            <a:r>
              <a:rPr lang="tr-TR" sz="6000" dirty="0" err="1">
                <a:latin typeface="Arial" pitchFamily="34" charset="0"/>
                <a:cs typeface="Arial" pitchFamily="34" charset="0"/>
              </a:rPr>
              <a:t>LİHKAB’larda</a:t>
            </a:r>
            <a:r>
              <a:rPr lang="tr-TR" sz="6000" dirty="0">
                <a:latin typeface="Arial" pitchFamily="34" charset="0"/>
                <a:cs typeface="Arial" pitchFamily="34" charset="0"/>
              </a:rPr>
              <a:t>  denetim elemanları için</a:t>
            </a:r>
          </a:p>
          <a:p>
            <a:pPr algn="just" eaLnBrk="1" hangingPunct="1"/>
            <a:r>
              <a:rPr lang="tr-TR" sz="6000" dirty="0">
                <a:solidFill>
                  <a:srgbClr val="FF0000"/>
                </a:solidFill>
                <a:latin typeface="Arial" pitchFamily="34" charset="0"/>
                <a:cs typeface="Arial" pitchFamily="34" charset="0"/>
              </a:rPr>
              <a:t>teftiş ve denetim defteri bulunur.</a:t>
            </a:r>
          </a:p>
          <a:p>
            <a:pPr algn="just" eaLnBrk="1" hangingPunct="1"/>
            <a:r>
              <a:rPr lang="tr-TR" sz="6000" dirty="0">
                <a:latin typeface="Arial" pitchFamily="34" charset="0"/>
                <a:cs typeface="Arial" pitchFamily="34" charset="0"/>
              </a:rPr>
              <a:t>* Teftiş ve denetim defterlerine teftişler sonucunda teftişle ve düzenlenen servis raporları ile teftiş tarihleri vb. hususlar kısa ve öz şekilde yazılır ve imzalanır.</a:t>
            </a:r>
          </a:p>
        </p:txBody>
      </p:sp>
      <p:sp>
        <p:nvSpPr>
          <p:cNvPr id="5" name="Altbilgi Yer Tutucusu 4"/>
          <p:cNvSpPr>
            <a:spLocks noGrp="1"/>
          </p:cNvSpPr>
          <p:nvPr>
            <p:ph type="ftr" sz="quarter" idx="11"/>
          </p:nvPr>
        </p:nvSpPr>
        <p:spPr/>
        <p:txBody>
          <a:bodyPr/>
          <a:lstStyle/>
          <a:p>
            <a:pPr>
              <a:defRPr/>
            </a:pPr>
            <a:r>
              <a:rPr lang="tr-TR" dirty="0"/>
              <a:t>Ankara- 2024</a:t>
            </a:r>
            <a:endParaRPr lang="en-US" dirty="0"/>
          </a:p>
        </p:txBody>
      </p:sp>
      <p:sp>
        <p:nvSpPr>
          <p:cNvPr id="6" name="Veri Yer Tutucusu 5"/>
          <p:cNvSpPr>
            <a:spLocks noGrp="1"/>
          </p:cNvSpPr>
          <p:nvPr>
            <p:ph type="dt" sz="half" idx="10"/>
          </p:nvPr>
        </p:nvSpPr>
        <p:spPr/>
        <p:txBody>
          <a:bodyPr/>
          <a:lstStyle/>
          <a:p>
            <a:pPr>
              <a:defRPr/>
            </a:pPr>
            <a:r>
              <a:rPr lang="tr-TR" altLang="en-US"/>
              <a:t>Kadastro Dairesi Başkanlığı Denetim Birimi</a:t>
            </a:r>
            <a:endParaRPr lang="en-US" altLang="en-US"/>
          </a:p>
        </p:txBody>
      </p:sp>
      <p:pic>
        <p:nvPicPr>
          <p:cNvPr id="3076" name="Picture 4" descr="C:\Users\tk36026\Desktop\teftiş defter.jpg"/>
          <p:cNvPicPr>
            <a:picLocks noChangeAspect="1" noChangeArrowheads="1"/>
          </p:cNvPicPr>
          <p:nvPr/>
        </p:nvPicPr>
        <p:blipFill>
          <a:blip r:embed="rId5"/>
          <a:srcRect/>
          <a:stretch>
            <a:fillRect/>
          </a:stretch>
        </p:blipFill>
        <p:spPr bwMode="auto">
          <a:xfrm>
            <a:off x="15836701" y="2590800"/>
            <a:ext cx="6355084" cy="8718970"/>
          </a:xfrm>
          <a:prstGeom prst="rect">
            <a:avLst/>
          </a:prstGeom>
          <a:noFill/>
        </p:spPr>
      </p:pic>
      <p:sp>
        <p:nvSpPr>
          <p:cNvPr id="3" name="Dikdörtgen 2"/>
          <p:cNvSpPr/>
          <p:nvPr/>
        </p:nvSpPr>
        <p:spPr>
          <a:xfrm>
            <a:off x="17567031" y="3393830"/>
            <a:ext cx="4237892" cy="145952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tr-TR" sz="2800" dirty="0"/>
              <a:t>Konak …  </a:t>
            </a:r>
            <a:r>
              <a:rPr lang="tr-TR" sz="2800" dirty="0" err="1"/>
              <a:t>Nolu</a:t>
            </a:r>
            <a:r>
              <a:rPr lang="tr-TR" sz="2800" dirty="0"/>
              <a:t> lisanslı Mühendis</a:t>
            </a:r>
          </a:p>
          <a:p>
            <a:pPr algn="ctr"/>
            <a:r>
              <a:rPr lang="tr-TR" sz="2800" dirty="0"/>
              <a:t>Alpay SAĞLIKÇIOĞLU</a:t>
            </a:r>
          </a:p>
        </p:txBody>
      </p:sp>
    </p:spTree>
    <p:extLst>
      <p:ext uri="{BB962C8B-B14F-4D97-AF65-F5344CB8AC3E}">
        <p14:creationId xmlns:p14="http://schemas.microsoft.com/office/powerpoint/2010/main" val="7083751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8" descr="layoutt2.jpg">
            <a:extLst>
              <a:ext uri="{FF2B5EF4-FFF2-40B4-BE49-F238E27FC236}">
                <a16:creationId xmlns:a16="http://schemas.microsoft.com/office/drawing/2014/main" id="{F78CFBFD-CDC5-7C46-8D65-A4AA7002732E}"/>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75" y="0"/>
            <a:ext cx="24384000" cy="137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10" descr="Tapu-ve-kadastro-mudurlugu-01.jpg">
            <a:extLst>
              <a:ext uri="{FF2B5EF4-FFF2-40B4-BE49-F238E27FC236}">
                <a16:creationId xmlns:a16="http://schemas.microsoft.com/office/drawing/2014/main" id="{8CBEB1BF-6B87-4443-806D-6E11A7BD5DDF}"/>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029613" y="10550525"/>
            <a:ext cx="263525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9">
            <a:extLst>
              <a:ext uri="{FF2B5EF4-FFF2-40B4-BE49-F238E27FC236}">
                <a16:creationId xmlns:a16="http://schemas.microsoft.com/office/drawing/2014/main" id="{FE294F97-BBCB-634D-958E-6A2A24F56BEF}"/>
              </a:ext>
            </a:extLst>
          </p:cNvPr>
          <p:cNvSpPr>
            <a:spLocks noGrp="1"/>
          </p:cNvSpPr>
          <p:nvPr>
            <p:ph type="title"/>
          </p:nvPr>
        </p:nvSpPr>
        <p:spPr>
          <a:xfrm>
            <a:off x="971549" y="590550"/>
            <a:ext cx="17618135" cy="1752600"/>
          </a:xfrm>
        </p:spPr>
        <p:txBody>
          <a:bodyPr/>
          <a:lstStyle/>
          <a:p>
            <a:pPr eaLnBrk="1" hangingPunct="1"/>
            <a:r>
              <a:rPr lang="tr-TR" sz="7200" dirty="0">
                <a:solidFill>
                  <a:srgbClr val="FF0000"/>
                </a:solidFill>
                <a:latin typeface="Arial" pitchFamily="34" charset="0"/>
                <a:cs typeface="Arial" pitchFamily="34" charset="0"/>
              </a:rPr>
              <a:t>Teftiş, Denetim Defterleri ve Dosyası</a:t>
            </a:r>
          </a:p>
        </p:txBody>
      </p:sp>
      <p:sp>
        <p:nvSpPr>
          <p:cNvPr id="2" name="Dikdörtgen 1"/>
          <p:cNvSpPr/>
          <p:nvPr/>
        </p:nvSpPr>
        <p:spPr>
          <a:xfrm>
            <a:off x="1219200" y="2590800"/>
            <a:ext cx="14235953" cy="6555641"/>
          </a:xfrm>
          <a:prstGeom prst="rect">
            <a:avLst/>
          </a:prstGeom>
        </p:spPr>
        <p:txBody>
          <a:bodyPr wrap="square">
            <a:spAutoFit/>
          </a:bodyPr>
          <a:lstStyle/>
          <a:p>
            <a:pPr marL="857250" indent="-857250" algn="just" eaLnBrk="1" hangingPunct="1">
              <a:buFont typeface="Arial" charset="0"/>
              <a:buChar char="•"/>
            </a:pPr>
            <a:r>
              <a:rPr lang="tr-TR" sz="6000" dirty="0">
                <a:latin typeface="Arial" pitchFamily="34" charset="0"/>
                <a:cs typeface="Arial" pitchFamily="34" charset="0"/>
              </a:rPr>
              <a:t>Ayrıca </a:t>
            </a:r>
            <a:r>
              <a:rPr lang="tr-TR" sz="6000" dirty="0" err="1">
                <a:latin typeface="Arial" pitchFamily="34" charset="0"/>
                <a:cs typeface="Arial" pitchFamily="34" charset="0"/>
              </a:rPr>
              <a:t>LİHKAB’larda</a:t>
            </a:r>
            <a:r>
              <a:rPr lang="tr-TR" sz="6000" dirty="0">
                <a:latin typeface="Arial" pitchFamily="34" charset="0"/>
                <a:cs typeface="Arial" pitchFamily="34" charset="0"/>
              </a:rPr>
              <a:t> teftişle ilgili rapor ve yazışmalar ile talimatların yer aldığı teftiş dosya ve klasörleri tutulur, arşivlenir.</a:t>
            </a:r>
          </a:p>
          <a:p>
            <a:pPr marL="857250" indent="-857250" algn="just" eaLnBrk="1" hangingPunct="1">
              <a:buFont typeface="Arial" charset="0"/>
              <a:buChar char="•"/>
            </a:pPr>
            <a:r>
              <a:rPr lang="tr-TR" sz="6000" dirty="0">
                <a:latin typeface="Arial" pitchFamily="34" charset="0"/>
                <a:cs typeface="Arial" pitchFamily="34" charset="0"/>
              </a:rPr>
              <a:t>Önceki </a:t>
            </a:r>
            <a:r>
              <a:rPr lang="tr-TR" sz="6000" dirty="0">
                <a:solidFill>
                  <a:srgbClr val="FF0000"/>
                </a:solidFill>
                <a:latin typeface="Arial" pitchFamily="34" charset="0"/>
                <a:cs typeface="Arial" pitchFamily="34" charset="0"/>
              </a:rPr>
              <a:t>denetim raporlarına ilişkin verilen emirler </a:t>
            </a:r>
            <a:r>
              <a:rPr lang="tr-TR" sz="6000" dirty="0">
                <a:latin typeface="Arial" pitchFamily="34" charset="0"/>
                <a:cs typeface="Arial" pitchFamily="34" charset="0"/>
              </a:rPr>
              <a:t>yerine getirilmiş mi?</a:t>
            </a:r>
          </a:p>
          <a:p>
            <a:pPr marL="857250" indent="-857250" algn="just" eaLnBrk="1" hangingPunct="1"/>
            <a:r>
              <a:rPr lang="tr-TR" sz="6000" dirty="0">
                <a:latin typeface="Arial" pitchFamily="34" charset="0"/>
                <a:cs typeface="Arial" pitchFamily="34" charset="0"/>
              </a:rPr>
              <a:t>     </a:t>
            </a:r>
          </a:p>
        </p:txBody>
      </p:sp>
      <p:sp>
        <p:nvSpPr>
          <p:cNvPr id="5" name="Altbilgi Yer Tutucusu 4"/>
          <p:cNvSpPr>
            <a:spLocks noGrp="1"/>
          </p:cNvSpPr>
          <p:nvPr>
            <p:ph type="ftr" sz="quarter" idx="11"/>
          </p:nvPr>
        </p:nvSpPr>
        <p:spPr/>
        <p:txBody>
          <a:bodyPr/>
          <a:lstStyle/>
          <a:p>
            <a:pPr>
              <a:defRPr/>
            </a:pPr>
            <a:r>
              <a:rPr lang="tr-TR" dirty="0"/>
              <a:t>Ankara- 2024</a:t>
            </a:r>
            <a:endParaRPr lang="en-US" dirty="0"/>
          </a:p>
        </p:txBody>
      </p:sp>
      <p:sp>
        <p:nvSpPr>
          <p:cNvPr id="6" name="Veri Yer Tutucusu 5"/>
          <p:cNvSpPr>
            <a:spLocks noGrp="1"/>
          </p:cNvSpPr>
          <p:nvPr>
            <p:ph type="dt" sz="half" idx="10"/>
          </p:nvPr>
        </p:nvSpPr>
        <p:spPr/>
        <p:txBody>
          <a:bodyPr/>
          <a:lstStyle/>
          <a:p>
            <a:pPr>
              <a:defRPr/>
            </a:pPr>
            <a:r>
              <a:rPr lang="tr-TR" altLang="en-US"/>
              <a:t>Kadastro Dairesi Başkanlığı Denetim Birimi</a:t>
            </a:r>
            <a:endParaRPr lang="en-US" altLang="en-US"/>
          </a:p>
        </p:txBody>
      </p:sp>
      <p:pic>
        <p:nvPicPr>
          <p:cNvPr id="3076" name="Picture 4" descr="C:\Users\tk36026\Desktop\teftiş defter.jpg"/>
          <p:cNvPicPr>
            <a:picLocks noChangeAspect="1" noChangeArrowheads="1"/>
          </p:cNvPicPr>
          <p:nvPr/>
        </p:nvPicPr>
        <p:blipFill>
          <a:blip r:embed="rId5"/>
          <a:srcRect/>
          <a:stretch>
            <a:fillRect/>
          </a:stretch>
        </p:blipFill>
        <p:spPr bwMode="auto">
          <a:xfrm>
            <a:off x="17399512" y="1736811"/>
            <a:ext cx="6023187" cy="8263618"/>
          </a:xfrm>
          <a:prstGeom prst="rect">
            <a:avLst/>
          </a:prstGeom>
          <a:noFill/>
        </p:spPr>
      </p:pic>
    </p:spTree>
    <p:extLst>
      <p:ext uri="{BB962C8B-B14F-4D97-AF65-F5344CB8AC3E}">
        <p14:creationId xmlns:p14="http://schemas.microsoft.com/office/powerpoint/2010/main" val="7083751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8" descr="layoutt2.jpg">
            <a:extLst>
              <a:ext uri="{FF2B5EF4-FFF2-40B4-BE49-F238E27FC236}">
                <a16:creationId xmlns:a16="http://schemas.microsoft.com/office/drawing/2014/main" id="{F78CFBFD-CDC5-7C46-8D65-A4AA7002732E}"/>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75" y="0"/>
            <a:ext cx="24384000" cy="137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10" descr="Tapu-ve-kadastro-mudurlugu-01.jpg">
            <a:extLst>
              <a:ext uri="{FF2B5EF4-FFF2-40B4-BE49-F238E27FC236}">
                <a16:creationId xmlns:a16="http://schemas.microsoft.com/office/drawing/2014/main" id="{8CBEB1BF-6B87-4443-806D-6E11A7BD5DDF}"/>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029613" y="10550525"/>
            <a:ext cx="263525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9">
            <a:extLst>
              <a:ext uri="{FF2B5EF4-FFF2-40B4-BE49-F238E27FC236}">
                <a16:creationId xmlns:a16="http://schemas.microsoft.com/office/drawing/2014/main" id="{FE294F97-BBCB-634D-958E-6A2A24F56BEF}"/>
              </a:ext>
            </a:extLst>
          </p:cNvPr>
          <p:cNvSpPr>
            <a:spLocks noGrp="1"/>
          </p:cNvSpPr>
          <p:nvPr>
            <p:ph type="title"/>
          </p:nvPr>
        </p:nvSpPr>
        <p:spPr>
          <a:xfrm>
            <a:off x="1581625" y="610168"/>
            <a:ext cx="17237135" cy="1311984"/>
          </a:xfrm>
        </p:spPr>
        <p:txBody>
          <a:bodyPr/>
          <a:lstStyle/>
          <a:p>
            <a:pPr eaLnBrk="1" hangingPunct="1">
              <a:defRPr/>
            </a:pPr>
            <a:r>
              <a:rPr lang="tr-TR" sz="6600" dirty="0">
                <a:solidFill>
                  <a:srgbClr val="FF0000"/>
                </a:solidFill>
                <a:latin typeface="Arial" pitchFamily="34" charset="0"/>
                <a:cs typeface="Arial" pitchFamily="34" charset="0"/>
              </a:rPr>
              <a:t>BAŞVURULARIN KAYIT ALTINA ALINMASI</a:t>
            </a:r>
            <a:endParaRPr lang="en-US" altLang="en-US" sz="6600" dirty="0">
              <a:solidFill>
                <a:srgbClr val="FF0000"/>
              </a:solidFill>
              <a:latin typeface="Arial" pitchFamily="34" charset="0"/>
              <a:cs typeface="Arial" pitchFamily="34" charset="0"/>
            </a:endParaRPr>
          </a:p>
        </p:txBody>
      </p:sp>
      <p:sp>
        <p:nvSpPr>
          <p:cNvPr id="2" name="Dikdörtgen 1"/>
          <p:cNvSpPr/>
          <p:nvPr/>
        </p:nvSpPr>
        <p:spPr>
          <a:xfrm>
            <a:off x="0" y="1922152"/>
            <a:ext cx="19488150" cy="9202519"/>
          </a:xfrm>
          <a:prstGeom prst="rect">
            <a:avLst/>
          </a:prstGeom>
        </p:spPr>
        <p:txBody>
          <a:bodyPr wrap="square">
            <a:spAutoFit/>
          </a:bodyPr>
          <a:lstStyle/>
          <a:p>
            <a:pPr algn="just" eaLnBrk="1" hangingPunct="1">
              <a:buFont typeface="Arial" charset="0"/>
              <a:buChar char="•"/>
            </a:pPr>
            <a:r>
              <a:rPr lang="tr-TR" sz="5800" dirty="0">
                <a:latin typeface="Arial" pitchFamily="34" charset="0"/>
                <a:cs typeface="Arial" pitchFamily="34" charset="0"/>
              </a:rPr>
              <a:t>Lisanslı mühendis ile iş sahibi arasında </a:t>
            </a:r>
          </a:p>
          <a:p>
            <a:pPr algn="just" eaLnBrk="1" hangingPunct="1"/>
            <a:r>
              <a:rPr lang="tr-TR" sz="5800" dirty="0">
                <a:latin typeface="Arial" pitchFamily="34" charset="0"/>
                <a:cs typeface="Arial" pitchFamily="34" charset="0"/>
              </a:rPr>
              <a:t>usulüne uygun olarak </a:t>
            </a:r>
            <a:r>
              <a:rPr lang="tr-TR" sz="5800" dirty="0">
                <a:solidFill>
                  <a:srgbClr val="FF0000"/>
                </a:solidFill>
                <a:latin typeface="Arial" pitchFamily="34" charset="0"/>
                <a:cs typeface="Arial" pitchFamily="34" charset="0"/>
              </a:rPr>
              <a:t>sözleşme düzenleniyor </a:t>
            </a:r>
            <a:r>
              <a:rPr lang="tr-TR" sz="5800" dirty="0">
                <a:latin typeface="Arial" pitchFamily="34" charset="0"/>
                <a:cs typeface="Arial" pitchFamily="34" charset="0"/>
              </a:rPr>
              <a:t>mu?</a:t>
            </a:r>
          </a:p>
          <a:p>
            <a:pPr algn="just" eaLnBrk="1" hangingPunct="1"/>
            <a:endParaRPr lang="tr-TR" sz="5800" dirty="0">
              <a:latin typeface="Arial" pitchFamily="34" charset="0"/>
              <a:cs typeface="Arial" pitchFamily="34" charset="0"/>
            </a:endParaRPr>
          </a:p>
          <a:p>
            <a:pPr algn="just" eaLnBrk="1" hangingPunct="1">
              <a:buFont typeface="Arial" pitchFamily="34" charset="0"/>
              <a:buChar char="•"/>
            </a:pPr>
            <a:r>
              <a:rPr lang="tr-TR" sz="5800" dirty="0">
                <a:latin typeface="Arial" pitchFamily="34" charset="0"/>
                <a:cs typeface="Arial" pitchFamily="34" charset="0"/>
              </a:rPr>
              <a:t> </a:t>
            </a:r>
            <a:r>
              <a:rPr lang="en-US" sz="6000" dirty="0" err="1"/>
              <a:t>Sözleşmeye</a:t>
            </a:r>
            <a:r>
              <a:rPr lang="en-US" sz="6000" dirty="0"/>
              <a:t> </a:t>
            </a:r>
            <a:r>
              <a:rPr lang="en-US" sz="6000" dirty="0" err="1"/>
              <a:t>bağlanmış</a:t>
            </a:r>
            <a:r>
              <a:rPr lang="en-US" sz="6000" dirty="0"/>
              <a:t> </a:t>
            </a:r>
            <a:r>
              <a:rPr lang="en-US" sz="6000" dirty="0" err="1"/>
              <a:t>işlerde</a:t>
            </a:r>
            <a:r>
              <a:rPr lang="en-US" sz="6000" dirty="0"/>
              <a:t>, </a:t>
            </a:r>
            <a:r>
              <a:rPr lang="en-US" sz="6000" dirty="0" err="1"/>
              <a:t>tarafların</a:t>
            </a:r>
            <a:r>
              <a:rPr lang="en-US" sz="6000" dirty="0"/>
              <a:t> </a:t>
            </a:r>
            <a:r>
              <a:rPr lang="en-US" sz="6000" dirty="0" err="1"/>
              <a:t>karşılıklı</a:t>
            </a:r>
            <a:r>
              <a:rPr lang="en-US" sz="6000" dirty="0"/>
              <a:t> </a:t>
            </a:r>
            <a:r>
              <a:rPr lang="en-US" sz="6000" dirty="0" err="1"/>
              <a:t>rızaları</a:t>
            </a:r>
            <a:r>
              <a:rPr lang="en-US" sz="6000" dirty="0"/>
              <a:t> </a:t>
            </a:r>
            <a:r>
              <a:rPr lang="en-US" sz="6000" dirty="0" err="1"/>
              <a:t>veya</a:t>
            </a:r>
            <a:r>
              <a:rPr lang="en-US" sz="6000" dirty="0"/>
              <a:t> </a:t>
            </a:r>
            <a:r>
              <a:rPr lang="en-US" sz="6000" dirty="0" err="1"/>
              <a:t>taraflardan</a:t>
            </a:r>
            <a:r>
              <a:rPr lang="tr-TR" sz="6000" dirty="0"/>
              <a:t> kaynaklanmayan nedenlerin tespiti durumunda sözleşme iptal edilebilir. Sözleşme, iptal gerekçeleri belirtilerek LİHKAB Ofis Otomasyon Sistemi üzerinden iptal edilir. İptal edilen sözleşme örneği çıktı alınarak, dosyasında muhafaza edilir. Genelge </a:t>
            </a:r>
            <a:r>
              <a:rPr lang="tr-TR" sz="6000" dirty="0" err="1"/>
              <a:t>md.</a:t>
            </a:r>
            <a:r>
              <a:rPr lang="tr-TR" sz="6000" dirty="0"/>
              <a:t> 28/1</a:t>
            </a:r>
            <a:endParaRPr lang="tr-TR" sz="6000" b="1" strike="sngStrike" dirty="0">
              <a:solidFill>
                <a:srgbClr val="1F497D"/>
              </a:solidFill>
            </a:endParaRPr>
          </a:p>
          <a:p>
            <a:pPr algn="just" eaLnBrk="1" hangingPunct="1"/>
            <a:endParaRPr lang="tr-TR" sz="5800" dirty="0">
              <a:latin typeface="Arial" pitchFamily="34" charset="0"/>
              <a:cs typeface="Arial" pitchFamily="34" charset="0"/>
            </a:endParaRPr>
          </a:p>
        </p:txBody>
      </p:sp>
      <p:sp>
        <p:nvSpPr>
          <p:cNvPr id="5" name="Altbilgi Yer Tutucusu 4"/>
          <p:cNvSpPr>
            <a:spLocks noGrp="1"/>
          </p:cNvSpPr>
          <p:nvPr>
            <p:ph type="ftr" sz="quarter" idx="11"/>
          </p:nvPr>
        </p:nvSpPr>
        <p:spPr/>
        <p:txBody>
          <a:bodyPr/>
          <a:lstStyle/>
          <a:p>
            <a:pPr>
              <a:defRPr/>
            </a:pPr>
            <a:r>
              <a:rPr lang="tr-TR" dirty="0"/>
              <a:t>Ankara- 2024</a:t>
            </a:r>
            <a:endParaRPr lang="en-US" dirty="0"/>
          </a:p>
        </p:txBody>
      </p:sp>
      <p:sp>
        <p:nvSpPr>
          <p:cNvPr id="6" name="Veri Yer Tutucusu 5"/>
          <p:cNvSpPr>
            <a:spLocks noGrp="1"/>
          </p:cNvSpPr>
          <p:nvPr>
            <p:ph type="dt" sz="half" idx="10"/>
          </p:nvPr>
        </p:nvSpPr>
        <p:spPr/>
        <p:txBody>
          <a:bodyPr/>
          <a:lstStyle/>
          <a:p>
            <a:pPr>
              <a:defRPr/>
            </a:pPr>
            <a:r>
              <a:rPr lang="tr-TR" altLang="en-US"/>
              <a:t>Kadastro Dairesi Başkanlığı Denetim Birimi</a:t>
            </a:r>
            <a:endParaRPr lang="en-US" altLang="en-US"/>
          </a:p>
        </p:txBody>
      </p:sp>
      <p:pic>
        <p:nvPicPr>
          <p:cNvPr id="2050" name="Picture 2" descr="C:\Users\tk36026\Desktop\basvuru.png"/>
          <p:cNvPicPr>
            <a:picLocks noChangeAspect="1" noChangeArrowheads="1"/>
          </p:cNvPicPr>
          <p:nvPr/>
        </p:nvPicPr>
        <p:blipFill>
          <a:blip r:embed="rId5"/>
          <a:srcRect/>
          <a:stretch>
            <a:fillRect/>
          </a:stretch>
        </p:blipFill>
        <p:spPr bwMode="auto">
          <a:xfrm>
            <a:off x="16421099" y="1799661"/>
            <a:ext cx="7447765" cy="8047724"/>
          </a:xfrm>
          <a:prstGeom prst="rect">
            <a:avLst/>
          </a:prstGeom>
          <a:noFill/>
        </p:spPr>
      </p:pic>
    </p:spTree>
    <p:extLst>
      <p:ext uri="{BB962C8B-B14F-4D97-AF65-F5344CB8AC3E}">
        <p14:creationId xmlns:p14="http://schemas.microsoft.com/office/powerpoint/2010/main" val="203422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8" descr="layoutt2.jpg">
            <a:extLst>
              <a:ext uri="{FF2B5EF4-FFF2-40B4-BE49-F238E27FC236}">
                <a16:creationId xmlns:a16="http://schemas.microsoft.com/office/drawing/2014/main" id="{F78CFBFD-CDC5-7C46-8D65-A4AA7002732E}"/>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75" y="0"/>
            <a:ext cx="24384000" cy="137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10" descr="Tapu-ve-kadastro-mudurlugu-01.jpg">
            <a:extLst>
              <a:ext uri="{FF2B5EF4-FFF2-40B4-BE49-F238E27FC236}">
                <a16:creationId xmlns:a16="http://schemas.microsoft.com/office/drawing/2014/main" id="{8CBEB1BF-6B87-4443-806D-6E11A7BD5DDF}"/>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029613" y="10550524"/>
            <a:ext cx="263525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9">
            <a:extLst>
              <a:ext uri="{FF2B5EF4-FFF2-40B4-BE49-F238E27FC236}">
                <a16:creationId xmlns:a16="http://schemas.microsoft.com/office/drawing/2014/main" id="{FE294F97-BBCB-634D-958E-6A2A24F56BEF}"/>
              </a:ext>
            </a:extLst>
          </p:cNvPr>
          <p:cNvSpPr>
            <a:spLocks noGrp="1"/>
          </p:cNvSpPr>
          <p:nvPr>
            <p:ph type="title"/>
          </p:nvPr>
        </p:nvSpPr>
        <p:spPr>
          <a:xfrm>
            <a:off x="1219200" y="245983"/>
            <a:ext cx="18051462" cy="1311984"/>
          </a:xfrm>
        </p:spPr>
        <p:txBody>
          <a:bodyPr/>
          <a:lstStyle/>
          <a:p>
            <a:pPr eaLnBrk="1" hangingPunct="1">
              <a:defRPr/>
            </a:pPr>
            <a:r>
              <a:rPr lang="tr-TR" sz="6000" dirty="0">
                <a:solidFill>
                  <a:srgbClr val="FF0000"/>
                </a:solidFill>
                <a:latin typeface="Arial" pitchFamily="34" charset="0"/>
                <a:cs typeface="Arial" pitchFamily="34" charset="0"/>
              </a:rPr>
              <a:t>YETKİ DEVRİ</a:t>
            </a:r>
            <a:endParaRPr lang="en-US" altLang="en-US" sz="6000" dirty="0">
              <a:solidFill>
                <a:srgbClr val="FF0000"/>
              </a:solidFill>
              <a:latin typeface="Arial" pitchFamily="34" charset="0"/>
              <a:cs typeface="Arial" pitchFamily="34" charset="0"/>
            </a:endParaRPr>
          </a:p>
        </p:txBody>
      </p:sp>
      <p:sp>
        <p:nvSpPr>
          <p:cNvPr id="2" name="Dikdörtgen 1"/>
          <p:cNvSpPr/>
          <p:nvPr/>
        </p:nvSpPr>
        <p:spPr>
          <a:xfrm>
            <a:off x="190500" y="1581150"/>
            <a:ext cx="19640550" cy="14373165"/>
          </a:xfrm>
          <a:prstGeom prst="rect">
            <a:avLst/>
          </a:prstGeom>
        </p:spPr>
        <p:txBody>
          <a:bodyPr wrap="square">
            <a:spAutoFit/>
          </a:bodyPr>
          <a:lstStyle/>
          <a:p>
            <a:pPr algn="just" eaLnBrk="1" hangingPunct="1"/>
            <a:r>
              <a:rPr lang="tr-TR" sz="4800" dirty="0"/>
              <a:t>Lisanslı mühendis tarafından; yetki devri ile ilgili belgelerin LİHKAB </a:t>
            </a:r>
            <a:r>
              <a:rPr lang="tr-TR" sz="4800" dirty="0">
                <a:solidFill>
                  <a:srgbClr val="FF0000"/>
                </a:solidFill>
              </a:rPr>
              <a:t>Ofis Otomasyon Sistemine yüklenmesi</a:t>
            </a:r>
            <a:r>
              <a:rPr lang="tr-TR" sz="4800" dirty="0"/>
              <a:t> ve İdare tarafından </a:t>
            </a:r>
            <a:r>
              <a:rPr lang="tr-TR" sz="4800" dirty="0">
                <a:solidFill>
                  <a:srgbClr val="FF0000"/>
                </a:solidFill>
              </a:rPr>
              <a:t>onaylanmasının </a:t>
            </a:r>
            <a:r>
              <a:rPr lang="tr-TR" sz="4800" dirty="0"/>
              <a:t>ardından, yetki devri belgesi lisanslı mühendis tarafından düzenlenir. Belgenin bir nüshası sicil dosyasında muhafaza edilerek, diğer nüshalar kadastro müdürlüğüne iletilir. Kadastro müdürlüğü tarafından, bu belge arşivlenerek yetki devrinin başlangıç ve bitim süreleri takip edilir</a:t>
            </a:r>
            <a:r>
              <a:rPr lang="tr-TR" sz="4800" dirty="0">
                <a:solidFill>
                  <a:srgbClr val="00B0F0"/>
                </a:solidFill>
              </a:rPr>
              <a:t>.</a:t>
            </a:r>
          </a:p>
          <a:p>
            <a:pPr eaLnBrk="1" hangingPunct="1"/>
            <a:r>
              <a:rPr lang="tr-TR" sz="4800" dirty="0"/>
              <a:t>* Lisanslı mühendisin yıl içinde </a:t>
            </a:r>
            <a:r>
              <a:rPr lang="tr-TR" sz="4800" dirty="0">
                <a:solidFill>
                  <a:srgbClr val="FF0000"/>
                </a:solidFill>
              </a:rPr>
              <a:t>imza yetkisi devri yaptığı süreler 30 günü </a:t>
            </a:r>
            <a:r>
              <a:rPr lang="tr-TR" sz="4800" dirty="0"/>
              <a:t>aşıyor mu? (Yönetmelik md.43)</a:t>
            </a:r>
          </a:p>
          <a:p>
            <a:pPr eaLnBrk="1" hangingPunct="1"/>
            <a:r>
              <a:rPr lang="tr-TR" sz="4800" dirty="0"/>
              <a:t>*Yetki devredilen mühendis </a:t>
            </a:r>
          </a:p>
          <a:p>
            <a:pPr eaLnBrk="1" hangingPunct="1"/>
            <a:r>
              <a:rPr lang="tr-TR" sz="4800" dirty="0"/>
              <a:t>a) </a:t>
            </a:r>
            <a:r>
              <a:rPr lang="tr-TR" sz="4800" dirty="0">
                <a:solidFill>
                  <a:srgbClr val="FF0000"/>
                </a:solidFill>
              </a:rPr>
              <a:t>Aynı büroda </a:t>
            </a:r>
            <a:r>
              <a:rPr lang="tr-TR" sz="4800" dirty="0"/>
              <a:t>çalışıyor mu? </a:t>
            </a:r>
          </a:p>
          <a:p>
            <a:pPr eaLnBrk="1" hangingPunct="1"/>
            <a:r>
              <a:rPr lang="tr-TR" sz="4800" dirty="0"/>
              <a:t>b) Kamu ya da özel sektörde en az </a:t>
            </a:r>
            <a:r>
              <a:rPr lang="tr-TR" sz="4800" dirty="0">
                <a:solidFill>
                  <a:srgbClr val="FF0000"/>
                </a:solidFill>
              </a:rPr>
              <a:t>iki yıl harita ve kadastro </a:t>
            </a:r>
            <a:r>
              <a:rPr lang="tr-TR" sz="4800" dirty="0"/>
              <a:t>hizmetlerinde deneyim sahibi olduğunu belgeleyebiliyor mu?</a:t>
            </a:r>
          </a:p>
          <a:p>
            <a:pPr eaLnBrk="1" hangingPunct="1"/>
            <a:r>
              <a:rPr lang="tr-TR" sz="4800" dirty="0"/>
              <a:t>c) </a:t>
            </a:r>
            <a:r>
              <a:rPr lang="tr-TR" sz="4800" dirty="0">
                <a:solidFill>
                  <a:srgbClr val="FF0000"/>
                </a:solidFill>
              </a:rPr>
              <a:t>Odaya kayıtlı </a:t>
            </a:r>
            <a:r>
              <a:rPr lang="tr-TR" sz="4800" dirty="0"/>
              <a:t>mı?  </a:t>
            </a:r>
          </a:p>
          <a:p>
            <a:pPr eaLnBrk="1" hangingPunct="1"/>
            <a:r>
              <a:rPr lang="tr-TR" sz="4800" dirty="0"/>
              <a:t> *Mahkeme yemin tutanağı, imza sirküleri, Lisans sahibinin onay yazısı, </a:t>
            </a:r>
          </a:p>
          <a:p>
            <a:pPr eaLnBrk="1" hangingPunct="1"/>
            <a:r>
              <a:rPr lang="tr-TR" sz="4800" dirty="0"/>
              <a:t>yetki devir belgesi ve ekleri sicil dosyasında arşivleniyor mu?  </a:t>
            </a:r>
            <a:endParaRPr lang="tr-TR" sz="4800" b="1" dirty="0">
              <a:solidFill>
                <a:srgbClr val="1F497D"/>
              </a:solidFill>
            </a:endParaRPr>
          </a:p>
          <a:p>
            <a:pPr eaLnBrk="1" hangingPunct="1"/>
            <a:endParaRPr lang="tr-TR" sz="4400" b="1" dirty="0">
              <a:solidFill>
                <a:srgbClr val="1F497D"/>
              </a:solidFill>
            </a:endParaRPr>
          </a:p>
          <a:p>
            <a:pPr eaLnBrk="1" hangingPunct="1"/>
            <a:r>
              <a:rPr lang="tr-TR" sz="4400" b="1" dirty="0">
                <a:solidFill>
                  <a:srgbClr val="00B0F0"/>
                </a:solidFill>
              </a:rPr>
              <a:t> </a:t>
            </a:r>
            <a:endParaRPr lang="tr-TR" sz="4400" dirty="0">
              <a:solidFill>
                <a:srgbClr val="00B0F0"/>
              </a:solidFill>
            </a:endParaRPr>
          </a:p>
          <a:p>
            <a:pPr eaLnBrk="1" hangingPunct="1"/>
            <a:endParaRPr lang="tr-TR" sz="3000" b="1" dirty="0">
              <a:solidFill>
                <a:srgbClr val="1F497D"/>
              </a:solidFill>
            </a:endParaRPr>
          </a:p>
          <a:p>
            <a:pPr eaLnBrk="1" hangingPunct="1"/>
            <a:endParaRPr lang="tr-TR" sz="3000" b="1" dirty="0">
              <a:solidFill>
                <a:srgbClr val="1F497D"/>
              </a:solidFill>
            </a:endParaRPr>
          </a:p>
          <a:p>
            <a:pPr eaLnBrk="1" hangingPunct="1"/>
            <a:endParaRPr lang="tr-TR" sz="3000" b="1" dirty="0">
              <a:solidFill>
                <a:srgbClr val="1F497D"/>
              </a:solidFill>
            </a:endParaRPr>
          </a:p>
          <a:p>
            <a:pPr eaLnBrk="1" hangingPunct="1"/>
            <a:endParaRPr lang="tr-TR" sz="3000" b="1" dirty="0">
              <a:solidFill>
                <a:srgbClr val="1F497D"/>
              </a:solidFill>
            </a:endParaRPr>
          </a:p>
        </p:txBody>
      </p:sp>
      <p:sp>
        <p:nvSpPr>
          <p:cNvPr id="5" name="Altbilgi Yer Tutucusu 4"/>
          <p:cNvSpPr>
            <a:spLocks noGrp="1"/>
          </p:cNvSpPr>
          <p:nvPr>
            <p:ph type="ftr" sz="quarter" idx="11"/>
          </p:nvPr>
        </p:nvSpPr>
        <p:spPr/>
        <p:txBody>
          <a:bodyPr/>
          <a:lstStyle/>
          <a:p>
            <a:pPr>
              <a:defRPr/>
            </a:pPr>
            <a:r>
              <a:rPr lang="tr-TR" dirty="0"/>
              <a:t>Ankara- 2024</a:t>
            </a:r>
            <a:endParaRPr lang="en-US" dirty="0"/>
          </a:p>
        </p:txBody>
      </p:sp>
      <p:sp>
        <p:nvSpPr>
          <p:cNvPr id="6" name="Veri Yer Tutucusu 5"/>
          <p:cNvSpPr>
            <a:spLocks noGrp="1"/>
          </p:cNvSpPr>
          <p:nvPr>
            <p:ph type="dt" sz="half" idx="10"/>
          </p:nvPr>
        </p:nvSpPr>
        <p:spPr/>
        <p:txBody>
          <a:bodyPr/>
          <a:lstStyle/>
          <a:p>
            <a:pPr>
              <a:defRPr/>
            </a:pPr>
            <a:r>
              <a:rPr lang="tr-TR" altLang="en-US" dirty="0"/>
              <a:t>Kadastro Dairesi Başkanlığı Denetim Birimi</a:t>
            </a:r>
            <a:endParaRPr lang="en-US" altLang="en-US" dirty="0"/>
          </a:p>
        </p:txBody>
      </p:sp>
      <p:pic>
        <p:nvPicPr>
          <p:cNvPr id="1026" name="Picture 2" descr="C:\Users\tk36026\Desktop\images.png"/>
          <p:cNvPicPr>
            <a:picLocks noChangeAspect="1" noChangeArrowheads="1"/>
          </p:cNvPicPr>
          <p:nvPr/>
        </p:nvPicPr>
        <p:blipFill>
          <a:blip r:embed="rId5"/>
          <a:srcRect/>
          <a:stretch>
            <a:fillRect/>
          </a:stretch>
        </p:blipFill>
        <p:spPr bwMode="auto">
          <a:xfrm>
            <a:off x="19831050" y="1318846"/>
            <a:ext cx="5321392" cy="6330459"/>
          </a:xfrm>
          <a:prstGeom prst="rect">
            <a:avLst/>
          </a:prstGeom>
          <a:noFill/>
        </p:spPr>
      </p:pic>
    </p:spTree>
    <p:extLst>
      <p:ext uri="{BB962C8B-B14F-4D97-AF65-F5344CB8AC3E}">
        <p14:creationId xmlns:p14="http://schemas.microsoft.com/office/powerpoint/2010/main" val="29000402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8" descr="layoutt2.jpg">
            <a:extLst>
              <a:ext uri="{FF2B5EF4-FFF2-40B4-BE49-F238E27FC236}">
                <a16:creationId xmlns:a16="http://schemas.microsoft.com/office/drawing/2014/main" id="{F78CFBFD-CDC5-7C46-8D65-A4AA7002732E}"/>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75" y="57150"/>
            <a:ext cx="24384000" cy="137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10" descr="Tapu-ve-kadastro-mudurlugu-01.jpg">
            <a:extLst>
              <a:ext uri="{FF2B5EF4-FFF2-40B4-BE49-F238E27FC236}">
                <a16:creationId xmlns:a16="http://schemas.microsoft.com/office/drawing/2014/main" id="{8CBEB1BF-6B87-4443-806D-6E11A7BD5DDF}"/>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029613" y="10550525"/>
            <a:ext cx="263525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ltbilgi Yer Tutucusu 4"/>
          <p:cNvSpPr>
            <a:spLocks noGrp="1"/>
          </p:cNvSpPr>
          <p:nvPr>
            <p:ph type="ftr" sz="quarter" idx="11"/>
          </p:nvPr>
        </p:nvSpPr>
        <p:spPr/>
        <p:txBody>
          <a:bodyPr/>
          <a:lstStyle/>
          <a:p>
            <a:pPr>
              <a:defRPr/>
            </a:pPr>
            <a:r>
              <a:rPr lang="tr-TR" dirty="0"/>
              <a:t>Ankara- 2024</a:t>
            </a:r>
            <a:endParaRPr lang="en-US" dirty="0"/>
          </a:p>
          <a:p>
            <a:pPr>
              <a:defRPr/>
            </a:pPr>
            <a:r>
              <a:rPr lang="en-US" dirty="0"/>
              <a:t>  </a:t>
            </a:r>
          </a:p>
        </p:txBody>
      </p:sp>
      <p:sp>
        <p:nvSpPr>
          <p:cNvPr id="6" name="Veri Yer Tutucusu 5"/>
          <p:cNvSpPr>
            <a:spLocks noGrp="1"/>
          </p:cNvSpPr>
          <p:nvPr>
            <p:ph type="dt" sz="half" idx="10"/>
          </p:nvPr>
        </p:nvSpPr>
        <p:spPr/>
        <p:txBody>
          <a:bodyPr/>
          <a:lstStyle/>
          <a:p>
            <a:pPr>
              <a:defRPr/>
            </a:pPr>
            <a:r>
              <a:rPr lang="tr-TR" altLang="en-US"/>
              <a:t>Kadastro Dairesi Başkanlığı Denetim Birimi</a:t>
            </a:r>
            <a:endParaRPr lang="en-US" altLang="en-US"/>
          </a:p>
        </p:txBody>
      </p:sp>
      <p:pic>
        <p:nvPicPr>
          <p:cNvPr id="2050" name="Picture 2" descr="C:\Users\tk36026\Desktop\Den.Ele..jpg"/>
          <p:cNvPicPr>
            <a:picLocks noChangeAspect="1" noChangeArrowheads="1"/>
          </p:cNvPicPr>
          <p:nvPr/>
        </p:nvPicPr>
        <p:blipFill>
          <a:blip r:embed="rId5"/>
          <a:srcRect/>
          <a:stretch>
            <a:fillRect/>
          </a:stretch>
        </p:blipFill>
        <p:spPr bwMode="auto">
          <a:xfrm>
            <a:off x="2543819" y="4122386"/>
            <a:ext cx="12809724" cy="6831853"/>
          </a:xfrm>
          <a:prstGeom prst="rect">
            <a:avLst/>
          </a:prstGeom>
          <a:noFill/>
        </p:spPr>
      </p:pic>
      <p:sp>
        <p:nvSpPr>
          <p:cNvPr id="3" name="Başlık 2"/>
          <p:cNvSpPr>
            <a:spLocks noGrp="1"/>
          </p:cNvSpPr>
          <p:nvPr>
            <p:ph type="title"/>
          </p:nvPr>
        </p:nvSpPr>
        <p:spPr>
          <a:xfrm>
            <a:off x="439616" y="549275"/>
            <a:ext cx="22728360" cy="2286000"/>
          </a:xfrm>
        </p:spPr>
        <p:txBody>
          <a:bodyPr/>
          <a:lstStyle/>
          <a:p>
            <a:br>
              <a:rPr lang="tr-TR" sz="7200" dirty="0">
                <a:solidFill>
                  <a:srgbClr val="FF0000"/>
                </a:solidFill>
                <a:latin typeface="Arial" pitchFamily="34" charset="0"/>
              </a:rPr>
            </a:br>
            <a:r>
              <a:rPr lang="tr-TR" sz="7200" dirty="0">
                <a:solidFill>
                  <a:srgbClr val="FF0000"/>
                </a:solidFill>
                <a:latin typeface="Arial" pitchFamily="34" charset="0"/>
              </a:rPr>
              <a:t>Denetim Elemanı: </a:t>
            </a:r>
            <a:r>
              <a:rPr lang="tr-TR" sz="7200" dirty="0">
                <a:latin typeface="Arial" pitchFamily="34" charset="0"/>
              </a:rPr>
              <a:t>İdarece görevlendirilen personel ile müfettişler</a:t>
            </a:r>
            <a:br>
              <a:rPr lang="tr-TR" sz="7200" dirty="0">
                <a:latin typeface="Arial" pitchFamily="34" charset="0"/>
              </a:rPr>
            </a:br>
            <a:endParaRPr lang="tr-TR" sz="7200" dirty="0"/>
          </a:p>
        </p:txBody>
      </p:sp>
    </p:spTree>
    <p:extLst>
      <p:ext uri="{BB962C8B-B14F-4D97-AF65-F5344CB8AC3E}">
        <p14:creationId xmlns:p14="http://schemas.microsoft.com/office/powerpoint/2010/main" val="24120787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8" descr="layoutt2.jpg">
            <a:extLst>
              <a:ext uri="{FF2B5EF4-FFF2-40B4-BE49-F238E27FC236}">
                <a16:creationId xmlns:a16="http://schemas.microsoft.com/office/drawing/2014/main" id="{F78CFBFD-CDC5-7C46-8D65-A4AA7002732E}"/>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75" y="0"/>
            <a:ext cx="24384000" cy="137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10" descr="Tapu-ve-kadastro-mudurlugu-01.jpg">
            <a:extLst>
              <a:ext uri="{FF2B5EF4-FFF2-40B4-BE49-F238E27FC236}">
                <a16:creationId xmlns:a16="http://schemas.microsoft.com/office/drawing/2014/main" id="{8CBEB1BF-6B87-4443-806D-6E11A7BD5DDF}"/>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029613" y="10550525"/>
            <a:ext cx="263525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9">
            <a:extLst>
              <a:ext uri="{FF2B5EF4-FFF2-40B4-BE49-F238E27FC236}">
                <a16:creationId xmlns:a16="http://schemas.microsoft.com/office/drawing/2014/main" id="{FE294F97-BBCB-634D-958E-6A2A24F56BEF}"/>
              </a:ext>
            </a:extLst>
          </p:cNvPr>
          <p:cNvSpPr>
            <a:spLocks noGrp="1"/>
          </p:cNvSpPr>
          <p:nvPr>
            <p:ph type="title"/>
          </p:nvPr>
        </p:nvSpPr>
        <p:spPr>
          <a:xfrm>
            <a:off x="2457451" y="590550"/>
            <a:ext cx="15084100" cy="3409950"/>
          </a:xfrm>
        </p:spPr>
        <p:txBody>
          <a:bodyPr/>
          <a:lstStyle/>
          <a:p>
            <a:r>
              <a:rPr lang="tr-TR" sz="8000" b="1" dirty="0">
                <a:solidFill>
                  <a:srgbClr val="FF0000"/>
                </a:solidFill>
                <a:latin typeface="Arial" pitchFamily="34" charset="0"/>
                <a:cs typeface="Arial" pitchFamily="34" charset="0"/>
              </a:rPr>
              <a:t>B- MEVZUAT YÖNÜNDEN DENETİM </a:t>
            </a:r>
          </a:p>
        </p:txBody>
      </p:sp>
      <p:sp>
        <p:nvSpPr>
          <p:cNvPr id="2" name="Dikdörtgen 1"/>
          <p:cNvSpPr/>
          <p:nvPr/>
        </p:nvSpPr>
        <p:spPr>
          <a:xfrm>
            <a:off x="1028700" y="4531679"/>
            <a:ext cx="16512850" cy="2308324"/>
          </a:xfrm>
          <a:prstGeom prst="rect">
            <a:avLst/>
          </a:prstGeom>
        </p:spPr>
        <p:txBody>
          <a:bodyPr wrap="square">
            <a:spAutoFit/>
          </a:bodyPr>
          <a:lstStyle/>
          <a:p>
            <a:pPr algn="just"/>
            <a:r>
              <a:rPr lang="tr-TR" sz="7200" b="1" dirty="0">
                <a:solidFill>
                  <a:srgbClr val="1F497D"/>
                </a:solidFill>
                <a:latin typeface="Arial" pitchFamily="34" charset="0"/>
                <a:cs typeface="Arial" pitchFamily="34" charset="0"/>
              </a:rPr>
              <a:t>Kadastro teknik hizmetlerine ilişkin yapılan iş ve işlemler </a:t>
            </a:r>
          </a:p>
        </p:txBody>
      </p:sp>
      <p:sp>
        <p:nvSpPr>
          <p:cNvPr id="5" name="Altbilgi Yer Tutucusu 4"/>
          <p:cNvSpPr>
            <a:spLocks noGrp="1"/>
          </p:cNvSpPr>
          <p:nvPr>
            <p:ph type="ftr" sz="quarter" idx="11"/>
          </p:nvPr>
        </p:nvSpPr>
        <p:spPr/>
        <p:txBody>
          <a:bodyPr/>
          <a:lstStyle/>
          <a:p>
            <a:pPr>
              <a:defRPr/>
            </a:pPr>
            <a:r>
              <a:rPr lang="tr-TR" dirty="0"/>
              <a:t>Ankara- 2024</a:t>
            </a:r>
            <a:endParaRPr lang="en-US" dirty="0"/>
          </a:p>
        </p:txBody>
      </p:sp>
      <p:sp>
        <p:nvSpPr>
          <p:cNvPr id="6" name="Veri Yer Tutucusu 5"/>
          <p:cNvSpPr>
            <a:spLocks noGrp="1"/>
          </p:cNvSpPr>
          <p:nvPr>
            <p:ph type="dt" sz="half" idx="10"/>
          </p:nvPr>
        </p:nvSpPr>
        <p:spPr/>
        <p:txBody>
          <a:bodyPr/>
          <a:lstStyle/>
          <a:p>
            <a:pPr>
              <a:defRPr/>
            </a:pPr>
            <a:r>
              <a:rPr lang="tr-TR" altLang="en-US"/>
              <a:t>Kadastro Dairesi Başkanlığı Denetim Birimi</a:t>
            </a:r>
            <a:endParaRPr lang="en-US" altLang="en-US"/>
          </a:p>
        </p:txBody>
      </p:sp>
      <p:pic>
        <p:nvPicPr>
          <p:cNvPr id="3075" name="Picture 3" descr="C:\Users\tk36026\Desktop\Mevzu.jfif"/>
          <p:cNvPicPr>
            <a:picLocks noChangeAspect="1" noChangeArrowheads="1"/>
          </p:cNvPicPr>
          <p:nvPr/>
        </p:nvPicPr>
        <p:blipFill>
          <a:blip r:embed="rId5"/>
          <a:srcRect/>
          <a:stretch>
            <a:fillRect/>
          </a:stretch>
        </p:blipFill>
        <p:spPr bwMode="auto">
          <a:xfrm>
            <a:off x="1219200" y="7064189"/>
            <a:ext cx="16692282" cy="4733364"/>
          </a:xfrm>
          <a:prstGeom prst="rect">
            <a:avLst/>
          </a:prstGeom>
          <a:noFill/>
        </p:spPr>
      </p:pic>
    </p:spTree>
    <p:extLst>
      <p:ext uri="{BB962C8B-B14F-4D97-AF65-F5344CB8AC3E}">
        <p14:creationId xmlns:p14="http://schemas.microsoft.com/office/powerpoint/2010/main" val="14754879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8" descr="layoutt2.jpg">
            <a:extLst>
              <a:ext uri="{FF2B5EF4-FFF2-40B4-BE49-F238E27FC236}">
                <a16:creationId xmlns:a16="http://schemas.microsoft.com/office/drawing/2014/main" id="{F78CFBFD-CDC5-7C46-8D65-A4AA7002732E}"/>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75" y="0"/>
            <a:ext cx="24384000" cy="137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10" descr="Tapu-ve-kadastro-mudurlugu-01.jpg">
            <a:extLst>
              <a:ext uri="{FF2B5EF4-FFF2-40B4-BE49-F238E27FC236}">
                <a16:creationId xmlns:a16="http://schemas.microsoft.com/office/drawing/2014/main" id="{8CBEB1BF-6B87-4443-806D-6E11A7BD5DDF}"/>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029613" y="10550525"/>
            <a:ext cx="263525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ltbilgi Yer Tutucusu 4"/>
          <p:cNvSpPr>
            <a:spLocks noGrp="1"/>
          </p:cNvSpPr>
          <p:nvPr>
            <p:ph type="ftr" sz="quarter" idx="11"/>
          </p:nvPr>
        </p:nvSpPr>
        <p:spPr/>
        <p:txBody>
          <a:bodyPr/>
          <a:lstStyle/>
          <a:p>
            <a:pPr>
              <a:defRPr/>
            </a:pPr>
            <a:r>
              <a:rPr lang="tr-TR" dirty="0"/>
              <a:t>Ankara- 2024</a:t>
            </a:r>
            <a:endParaRPr lang="en-US" dirty="0"/>
          </a:p>
        </p:txBody>
      </p:sp>
      <p:sp>
        <p:nvSpPr>
          <p:cNvPr id="2" name="Dikdörtgen 1"/>
          <p:cNvSpPr/>
          <p:nvPr/>
        </p:nvSpPr>
        <p:spPr>
          <a:xfrm>
            <a:off x="990601" y="71744"/>
            <a:ext cx="15063787" cy="11449288"/>
          </a:xfrm>
          <a:prstGeom prst="rect">
            <a:avLst/>
          </a:prstGeom>
        </p:spPr>
        <p:txBody>
          <a:bodyPr wrap="square">
            <a:spAutoFit/>
          </a:bodyPr>
          <a:lstStyle/>
          <a:p>
            <a:pPr marL="457200" indent="-457200" algn="ctr">
              <a:lnSpc>
                <a:spcPct val="150000"/>
              </a:lnSpc>
              <a:buFont typeface="Arial" pitchFamily="34" charset="0"/>
              <a:buChar char="•"/>
              <a:defRPr/>
            </a:pPr>
            <a:r>
              <a:rPr lang="tr-TR" sz="7200" spc="-150" dirty="0">
                <a:solidFill>
                  <a:srgbClr val="FF0000"/>
                </a:solidFill>
                <a:latin typeface="Arial" pitchFamily="34" charset="0"/>
                <a:cs typeface="Arial" pitchFamily="34" charset="0"/>
              </a:rPr>
              <a:t>TEKNİK HATA TESBİTİ </a:t>
            </a:r>
          </a:p>
          <a:p>
            <a:pPr marL="457200" indent="-457200" algn="just">
              <a:lnSpc>
                <a:spcPct val="150000"/>
              </a:lnSpc>
              <a:buFont typeface="Arial" pitchFamily="34" charset="0"/>
              <a:buChar char="•"/>
              <a:defRPr/>
            </a:pPr>
            <a:r>
              <a:rPr lang="tr-TR" sz="7000" spc="-150" dirty="0">
                <a:latin typeface="Arial" pitchFamily="34" charset="0"/>
                <a:cs typeface="Arial" pitchFamily="34" charset="0"/>
              </a:rPr>
              <a:t>İşlem yapılacak parselde </a:t>
            </a:r>
            <a:r>
              <a:rPr lang="tr-TR" sz="7000" spc="-150" dirty="0">
                <a:solidFill>
                  <a:srgbClr val="FF0000"/>
                </a:solidFill>
                <a:latin typeface="Arial" pitchFamily="34" charset="0"/>
                <a:cs typeface="Arial" pitchFamily="34" charset="0"/>
              </a:rPr>
              <a:t>öncelikle </a:t>
            </a:r>
            <a:r>
              <a:rPr lang="tr-TR" sz="7000" spc="-150" dirty="0">
                <a:latin typeface="Arial" pitchFamily="34" charset="0"/>
                <a:cs typeface="Arial" pitchFamily="34" charset="0"/>
              </a:rPr>
              <a:t> </a:t>
            </a:r>
            <a:r>
              <a:rPr lang="tr-TR" sz="7000" spc="-150" dirty="0">
                <a:solidFill>
                  <a:srgbClr val="FF0000"/>
                </a:solidFill>
                <a:latin typeface="Arial" pitchFamily="34" charset="0"/>
                <a:cs typeface="Arial" pitchFamily="34" charset="0"/>
              </a:rPr>
              <a:t>dayanak bilgi ve belgelere göre teknik hata olup olmadığı </a:t>
            </a:r>
            <a:r>
              <a:rPr lang="tr-TR" sz="7000" spc="-150" dirty="0">
                <a:latin typeface="Arial" pitchFamily="34" charset="0"/>
                <a:cs typeface="Arial" pitchFamily="34" charset="0"/>
              </a:rPr>
              <a:t>kontrol edilmeli,</a:t>
            </a:r>
          </a:p>
          <a:p>
            <a:pPr marL="457200" indent="-457200" algn="just">
              <a:lnSpc>
                <a:spcPct val="150000"/>
              </a:lnSpc>
              <a:buFont typeface="Arial" pitchFamily="34" charset="0"/>
              <a:buChar char="•"/>
              <a:defRPr/>
            </a:pPr>
            <a:r>
              <a:rPr lang="tr-TR" sz="7000" spc="-150" dirty="0">
                <a:latin typeface="Arial" pitchFamily="34" charset="0"/>
                <a:cs typeface="Arial" pitchFamily="34" charset="0"/>
              </a:rPr>
              <a:t>Kontrol sonucu hata tespit edilirse </a:t>
            </a:r>
            <a:r>
              <a:rPr lang="tr-TR" sz="7000" spc="-150" dirty="0">
                <a:solidFill>
                  <a:srgbClr val="FF0000"/>
                </a:solidFill>
                <a:latin typeface="Arial" pitchFamily="34" charset="0"/>
                <a:cs typeface="Arial" pitchFamily="34" charset="0"/>
              </a:rPr>
              <a:t>teknik hata düzeltilmeden </a:t>
            </a:r>
            <a:r>
              <a:rPr lang="tr-TR" sz="7000" spc="-150" dirty="0">
                <a:latin typeface="Arial" pitchFamily="34" charset="0"/>
                <a:cs typeface="Arial" pitchFamily="34" charset="0"/>
              </a:rPr>
              <a:t>işlem yapılmamalıdır,  </a:t>
            </a:r>
            <a:endParaRPr lang="tr-TR" sz="7000" spc="-150" dirty="0">
              <a:solidFill>
                <a:srgbClr val="FF0000"/>
              </a:solidFill>
              <a:latin typeface="Arial" pitchFamily="34" charset="0"/>
              <a:cs typeface="Arial" pitchFamily="34" charset="0"/>
            </a:endParaRPr>
          </a:p>
        </p:txBody>
      </p:sp>
      <p:sp>
        <p:nvSpPr>
          <p:cNvPr id="6" name="Veri Yer Tutucusu 5"/>
          <p:cNvSpPr>
            <a:spLocks noGrp="1"/>
          </p:cNvSpPr>
          <p:nvPr>
            <p:ph type="dt" sz="half" idx="10"/>
          </p:nvPr>
        </p:nvSpPr>
        <p:spPr/>
        <p:txBody>
          <a:bodyPr/>
          <a:lstStyle/>
          <a:p>
            <a:pPr>
              <a:defRPr/>
            </a:pPr>
            <a:r>
              <a:rPr lang="tr-TR" altLang="en-US"/>
              <a:t>Kadastro Dairesi Başkanlığı Denetim Birimi</a:t>
            </a:r>
            <a:endParaRPr lang="en-US" altLang="en-US"/>
          </a:p>
        </p:txBody>
      </p:sp>
      <p:pic>
        <p:nvPicPr>
          <p:cNvPr id="4100" name="Picture 4" descr="C:\Users\tk36026\Desktop\indir.png"/>
          <p:cNvPicPr>
            <a:picLocks noChangeAspect="1" noChangeArrowheads="1"/>
          </p:cNvPicPr>
          <p:nvPr/>
        </p:nvPicPr>
        <p:blipFill>
          <a:blip r:embed="rId5"/>
          <a:srcRect/>
          <a:stretch>
            <a:fillRect/>
          </a:stretch>
        </p:blipFill>
        <p:spPr bwMode="auto">
          <a:xfrm>
            <a:off x="16799867" y="586912"/>
            <a:ext cx="7134676" cy="9647334"/>
          </a:xfrm>
          <a:prstGeom prst="rect">
            <a:avLst/>
          </a:prstGeom>
          <a:noFill/>
        </p:spPr>
      </p:pic>
    </p:spTree>
    <p:extLst>
      <p:ext uri="{BB962C8B-B14F-4D97-AF65-F5344CB8AC3E}">
        <p14:creationId xmlns:p14="http://schemas.microsoft.com/office/powerpoint/2010/main" val="35875016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8" descr="layoutt2.jpg">
            <a:extLst>
              <a:ext uri="{FF2B5EF4-FFF2-40B4-BE49-F238E27FC236}">
                <a16:creationId xmlns:a16="http://schemas.microsoft.com/office/drawing/2014/main" id="{F78CFBFD-CDC5-7C46-8D65-A4AA7002732E}"/>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75" y="0"/>
            <a:ext cx="24384000" cy="137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10" descr="Tapu-ve-kadastro-mudurlugu-01.jpg">
            <a:extLst>
              <a:ext uri="{FF2B5EF4-FFF2-40B4-BE49-F238E27FC236}">
                <a16:creationId xmlns:a16="http://schemas.microsoft.com/office/drawing/2014/main" id="{8CBEB1BF-6B87-4443-806D-6E11A7BD5DDF}"/>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029613" y="10550525"/>
            <a:ext cx="263525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ltbilgi Yer Tutucusu 4"/>
          <p:cNvSpPr>
            <a:spLocks noGrp="1"/>
          </p:cNvSpPr>
          <p:nvPr>
            <p:ph type="ftr" sz="quarter" idx="11"/>
          </p:nvPr>
        </p:nvSpPr>
        <p:spPr/>
        <p:txBody>
          <a:bodyPr/>
          <a:lstStyle/>
          <a:p>
            <a:pPr>
              <a:defRPr/>
            </a:pPr>
            <a:r>
              <a:rPr lang="tr-TR" dirty="0"/>
              <a:t>Ankara- 2024</a:t>
            </a:r>
            <a:endParaRPr lang="en-US" dirty="0"/>
          </a:p>
        </p:txBody>
      </p:sp>
      <p:sp>
        <p:nvSpPr>
          <p:cNvPr id="2" name="Dikdörtgen 1"/>
          <p:cNvSpPr/>
          <p:nvPr/>
        </p:nvSpPr>
        <p:spPr>
          <a:xfrm>
            <a:off x="990601" y="71744"/>
            <a:ext cx="15063787" cy="8217634"/>
          </a:xfrm>
          <a:prstGeom prst="rect">
            <a:avLst/>
          </a:prstGeom>
        </p:spPr>
        <p:txBody>
          <a:bodyPr wrap="square">
            <a:spAutoFit/>
          </a:bodyPr>
          <a:lstStyle/>
          <a:p>
            <a:pPr marL="457200" indent="-457200" algn="ctr">
              <a:lnSpc>
                <a:spcPct val="150000"/>
              </a:lnSpc>
              <a:buFont typeface="Arial" pitchFamily="34" charset="0"/>
              <a:buChar char="•"/>
              <a:defRPr/>
            </a:pPr>
            <a:r>
              <a:rPr lang="tr-TR" sz="7200" spc="-150" dirty="0">
                <a:solidFill>
                  <a:srgbClr val="FF0000"/>
                </a:solidFill>
                <a:latin typeface="Arial" pitchFamily="34" charset="0"/>
                <a:cs typeface="Arial" pitchFamily="34" charset="0"/>
              </a:rPr>
              <a:t>TEKNİK HATA ÇEŞİTLERİ</a:t>
            </a:r>
          </a:p>
          <a:p>
            <a:pPr algn="just">
              <a:lnSpc>
                <a:spcPct val="150000"/>
              </a:lnSpc>
              <a:defRPr/>
            </a:pPr>
            <a:r>
              <a:rPr lang="tr-TR" sz="7000" spc="-150" dirty="0">
                <a:latin typeface="Arial" pitchFamily="34" charset="0"/>
                <a:cs typeface="Arial" pitchFamily="34" charset="0"/>
              </a:rPr>
              <a:t>Sınırlandırma</a:t>
            </a:r>
          </a:p>
          <a:p>
            <a:pPr algn="just">
              <a:lnSpc>
                <a:spcPct val="150000"/>
              </a:lnSpc>
              <a:defRPr/>
            </a:pPr>
            <a:r>
              <a:rPr lang="tr-TR" sz="7000" spc="-150" dirty="0">
                <a:solidFill>
                  <a:srgbClr val="FF0000"/>
                </a:solidFill>
                <a:latin typeface="Arial" pitchFamily="34" charset="0"/>
                <a:cs typeface="Arial" pitchFamily="34" charset="0"/>
              </a:rPr>
              <a:t>Ölçü</a:t>
            </a:r>
          </a:p>
          <a:p>
            <a:pPr algn="just">
              <a:lnSpc>
                <a:spcPct val="150000"/>
              </a:lnSpc>
              <a:defRPr/>
            </a:pPr>
            <a:r>
              <a:rPr lang="tr-TR" sz="7000" spc="-150" dirty="0" err="1">
                <a:latin typeface="Arial" pitchFamily="34" charset="0"/>
                <a:cs typeface="Arial" pitchFamily="34" charset="0"/>
              </a:rPr>
              <a:t>Tersimat</a:t>
            </a:r>
            <a:endParaRPr lang="tr-TR" sz="7000" spc="-150" dirty="0">
              <a:latin typeface="Arial" pitchFamily="34" charset="0"/>
              <a:cs typeface="Arial" pitchFamily="34" charset="0"/>
            </a:endParaRPr>
          </a:p>
          <a:p>
            <a:pPr algn="just">
              <a:lnSpc>
                <a:spcPct val="150000"/>
              </a:lnSpc>
              <a:defRPr/>
            </a:pPr>
            <a:r>
              <a:rPr lang="tr-TR" sz="7000" spc="-150" dirty="0">
                <a:solidFill>
                  <a:srgbClr val="FF0000"/>
                </a:solidFill>
                <a:latin typeface="Arial" pitchFamily="34" charset="0"/>
                <a:cs typeface="Arial" pitchFamily="34" charset="0"/>
              </a:rPr>
              <a:t>Yüzölçümü</a:t>
            </a:r>
          </a:p>
        </p:txBody>
      </p:sp>
      <p:sp>
        <p:nvSpPr>
          <p:cNvPr id="6" name="Veri Yer Tutucusu 5"/>
          <p:cNvSpPr>
            <a:spLocks noGrp="1"/>
          </p:cNvSpPr>
          <p:nvPr>
            <p:ph type="dt" sz="half" idx="10"/>
          </p:nvPr>
        </p:nvSpPr>
        <p:spPr/>
        <p:txBody>
          <a:bodyPr/>
          <a:lstStyle/>
          <a:p>
            <a:pPr>
              <a:defRPr/>
            </a:pPr>
            <a:r>
              <a:rPr lang="tr-TR" altLang="en-US"/>
              <a:t>Kadastro Dairesi Başkanlığı Denetim Birimi</a:t>
            </a:r>
            <a:endParaRPr lang="en-US" altLang="en-US"/>
          </a:p>
        </p:txBody>
      </p:sp>
    </p:spTree>
    <p:extLst>
      <p:ext uri="{BB962C8B-B14F-4D97-AF65-F5344CB8AC3E}">
        <p14:creationId xmlns:p14="http://schemas.microsoft.com/office/powerpoint/2010/main" val="42941233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8" descr="layoutt2.jpg">
            <a:extLst>
              <a:ext uri="{FF2B5EF4-FFF2-40B4-BE49-F238E27FC236}">
                <a16:creationId xmlns:a16="http://schemas.microsoft.com/office/drawing/2014/main" id="{F78CFBFD-CDC5-7C46-8D65-A4AA7002732E}"/>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75" y="0"/>
            <a:ext cx="24384000" cy="137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10" descr="Tapu-ve-kadastro-mudurlugu-01.jpg">
            <a:extLst>
              <a:ext uri="{FF2B5EF4-FFF2-40B4-BE49-F238E27FC236}">
                <a16:creationId xmlns:a16="http://schemas.microsoft.com/office/drawing/2014/main" id="{8CBEB1BF-6B87-4443-806D-6E11A7BD5DDF}"/>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029613" y="10550525"/>
            <a:ext cx="263525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ltbilgi Yer Tutucusu 4"/>
          <p:cNvSpPr>
            <a:spLocks noGrp="1"/>
          </p:cNvSpPr>
          <p:nvPr>
            <p:ph type="ftr" sz="quarter" idx="11"/>
          </p:nvPr>
        </p:nvSpPr>
        <p:spPr/>
        <p:txBody>
          <a:bodyPr/>
          <a:lstStyle/>
          <a:p>
            <a:pPr>
              <a:defRPr/>
            </a:pPr>
            <a:r>
              <a:rPr lang="tr-TR" dirty="0"/>
              <a:t>Ankara- 2024</a:t>
            </a:r>
            <a:endParaRPr lang="en-US" dirty="0"/>
          </a:p>
        </p:txBody>
      </p:sp>
      <p:sp>
        <p:nvSpPr>
          <p:cNvPr id="6" name="Veri Yer Tutucusu 5"/>
          <p:cNvSpPr>
            <a:spLocks noGrp="1"/>
          </p:cNvSpPr>
          <p:nvPr>
            <p:ph type="dt" sz="half" idx="10"/>
          </p:nvPr>
        </p:nvSpPr>
        <p:spPr/>
        <p:txBody>
          <a:bodyPr/>
          <a:lstStyle/>
          <a:p>
            <a:pPr>
              <a:defRPr/>
            </a:pPr>
            <a:r>
              <a:rPr lang="tr-TR" altLang="en-US"/>
              <a:t>Kadastro Dairesi Başkanlığı Denetim Birimi</a:t>
            </a:r>
            <a:endParaRPr lang="en-US" altLang="en-US"/>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3709" y="608080"/>
            <a:ext cx="16701255" cy="11027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767877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8" descr="layoutt2.jpg">
            <a:extLst>
              <a:ext uri="{FF2B5EF4-FFF2-40B4-BE49-F238E27FC236}">
                <a16:creationId xmlns:a16="http://schemas.microsoft.com/office/drawing/2014/main" id="{F78CFBFD-CDC5-7C46-8D65-A4AA7002732E}"/>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75" y="0"/>
            <a:ext cx="24384000" cy="137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10" descr="Tapu-ve-kadastro-mudurlugu-01.jpg">
            <a:extLst>
              <a:ext uri="{FF2B5EF4-FFF2-40B4-BE49-F238E27FC236}">
                <a16:creationId xmlns:a16="http://schemas.microsoft.com/office/drawing/2014/main" id="{8CBEB1BF-6B87-4443-806D-6E11A7BD5DDF}"/>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029613" y="10550525"/>
            <a:ext cx="263525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ikdörtgen 1"/>
          <p:cNvSpPr/>
          <p:nvPr/>
        </p:nvSpPr>
        <p:spPr>
          <a:xfrm>
            <a:off x="1028700" y="5410200"/>
            <a:ext cx="16512850" cy="1200329"/>
          </a:xfrm>
          <a:prstGeom prst="rect">
            <a:avLst/>
          </a:prstGeom>
        </p:spPr>
        <p:txBody>
          <a:bodyPr wrap="square">
            <a:spAutoFit/>
          </a:bodyPr>
          <a:lstStyle/>
          <a:p>
            <a:pPr algn="just"/>
            <a:r>
              <a:rPr lang="tr-TR" sz="7200" b="1" dirty="0">
                <a:solidFill>
                  <a:srgbClr val="1F497D"/>
                </a:solidFill>
                <a:latin typeface="Arial" pitchFamily="34" charset="0"/>
                <a:cs typeface="Arial" pitchFamily="34" charset="0"/>
              </a:rPr>
              <a:t> </a:t>
            </a:r>
          </a:p>
        </p:txBody>
      </p:sp>
      <p:sp>
        <p:nvSpPr>
          <p:cNvPr id="5" name="Altbilgi Yer Tutucusu 4"/>
          <p:cNvSpPr>
            <a:spLocks noGrp="1"/>
          </p:cNvSpPr>
          <p:nvPr>
            <p:ph type="ftr" sz="quarter" idx="11"/>
          </p:nvPr>
        </p:nvSpPr>
        <p:spPr/>
        <p:txBody>
          <a:bodyPr/>
          <a:lstStyle/>
          <a:p>
            <a:pPr>
              <a:defRPr/>
            </a:pPr>
            <a:r>
              <a:rPr lang="tr-TR" dirty="0"/>
              <a:t>Ankara- 2024</a:t>
            </a:r>
            <a:endParaRPr lang="en-US" dirty="0"/>
          </a:p>
          <a:p>
            <a:pPr>
              <a:defRPr/>
            </a:pPr>
            <a:r>
              <a:rPr lang="en-US" dirty="0"/>
              <a:t> </a:t>
            </a:r>
          </a:p>
        </p:txBody>
      </p:sp>
      <p:sp>
        <p:nvSpPr>
          <p:cNvPr id="6" name="Veri Yer Tutucusu 5"/>
          <p:cNvSpPr>
            <a:spLocks noGrp="1"/>
          </p:cNvSpPr>
          <p:nvPr>
            <p:ph type="dt" sz="half" idx="10"/>
          </p:nvPr>
        </p:nvSpPr>
        <p:spPr/>
        <p:txBody>
          <a:bodyPr/>
          <a:lstStyle/>
          <a:p>
            <a:pPr>
              <a:defRPr/>
            </a:pPr>
            <a:r>
              <a:rPr lang="tr-TR" altLang="en-US"/>
              <a:t>Kadastro Dairesi Başkanlığı Denetim Birimi</a:t>
            </a:r>
            <a:endParaRPr lang="en-US" altLang="en-US"/>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4851" y="628650"/>
            <a:ext cx="17099056" cy="1167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Metin kutusu 3"/>
          <p:cNvSpPr txBox="1"/>
          <p:nvPr/>
        </p:nvSpPr>
        <p:spPr>
          <a:xfrm>
            <a:off x="7334250" y="5856476"/>
            <a:ext cx="1409700" cy="707886"/>
          </a:xfrm>
          <a:prstGeom prst="rect">
            <a:avLst/>
          </a:prstGeom>
          <a:noFill/>
        </p:spPr>
        <p:txBody>
          <a:bodyPr wrap="square" rtlCol="0">
            <a:spAutoFit/>
          </a:bodyPr>
          <a:lstStyle/>
          <a:p>
            <a:r>
              <a:rPr lang="tr-TR" sz="4000" dirty="0">
                <a:solidFill>
                  <a:srgbClr val="FF0000"/>
                </a:solidFill>
              </a:rPr>
              <a:t>2189</a:t>
            </a:r>
          </a:p>
        </p:txBody>
      </p:sp>
    </p:spTree>
    <p:extLst>
      <p:ext uri="{BB962C8B-B14F-4D97-AF65-F5344CB8AC3E}">
        <p14:creationId xmlns:p14="http://schemas.microsoft.com/office/powerpoint/2010/main" val="31323889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8" descr="layoutt2.jpg">
            <a:extLst>
              <a:ext uri="{FF2B5EF4-FFF2-40B4-BE49-F238E27FC236}">
                <a16:creationId xmlns:a16="http://schemas.microsoft.com/office/drawing/2014/main" id="{F78CFBFD-CDC5-7C46-8D65-A4AA7002732E}"/>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75" y="0"/>
            <a:ext cx="24384000" cy="137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10" descr="Tapu-ve-kadastro-mudurlugu-01.jpg">
            <a:extLst>
              <a:ext uri="{FF2B5EF4-FFF2-40B4-BE49-F238E27FC236}">
                <a16:creationId xmlns:a16="http://schemas.microsoft.com/office/drawing/2014/main" id="{8CBEB1BF-6B87-4443-806D-6E11A7BD5DDF}"/>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029613" y="10550525"/>
            <a:ext cx="263525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ltbilgi Yer Tutucusu 4"/>
          <p:cNvSpPr>
            <a:spLocks noGrp="1"/>
          </p:cNvSpPr>
          <p:nvPr>
            <p:ph type="ftr" sz="quarter" idx="11"/>
          </p:nvPr>
        </p:nvSpPr>
        <p:spPr/>
        <p:txBody>
          <a:bodyPr/>
          <a:lstStyle/>
          <a:p>
            <a:pPr>
              <a:defRPr/>
            </a:pPr>
            <a:r>
              <a:rPr lang="tr-TR" dirty="0"/>
              <a:t>Ankara- 2024</a:t>
            </a:r>
            <a:endParaRPr lang="en-US" dirty="0"/>
          </a:p>
        </p:txBody>
      </p:sp>
      <p:sp>
        <p:nvSpPr>
          <p:cNvPr id="6" name="Veri Yer Tutucusu 5"/>
          <p:cNvSpPr>
            <a:spLocks noGrp="1"/>
          </p:cNvSpPr>
          <p:nvPr>
            <p:ph type="dt" sz="half" idx="10"/>
          </p:nvPr>
        </p:nvSpPr>
        <p:spPr/>
        <p:txBody>
          <a:bodyPr/>
          <a:lstStyle/>
          <a:p>
            <a:pPr>
              <a:defRPr/>
            </a:pPr>
            <a:r>
              <a:rPr lang="tr-TR" altLang="en-US"/>
              <a:t>Kadastro Dairesi Başkanlığı Denetim Birimi</a:t>
            </a:r>
            <a:endParaRPr lang="en-US" altLang="en-US"/>
          </a:p>
        </p:txBody>
      </p:sp>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533400"/>
            <a:ext cx="17131553" cy="11694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44755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8" descr="layoutt2.jpg">
            <a:extLst>
              <a:ext uri="{FF2B5EF4-FFF2-40B4-BE49-F238E27FC236}">
                <a16:creationId xmlns:a16="http://schemas.microsoft.com/office/drawing/2014/main" id="{F78CFBFD-CDC5-7C46-8D65-A4AA7002732E}"/>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75" y="0"/>
            <a:ext cx="24384000" cy="137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10" descr="Tapu-ve-kadastro-mudurlugu-01.jpg">
            <a:extLst>
              <a:ext uri="{FF2B5EF4-FFF2-40B4-BE49-F238E27FC236}">
                <a16:creationId xmlns:a16="http://schemas.microsoft.com/office/drawing/2014/main" id="{8CBEB1BF-6B87-4443-806D-6E11A7BD5DDF}"/>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029613" y="10550525"/>
            <a:ext cx="263525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ltbilgi Yer Tutucusu 4"/>
          <p:cNvSpPr>
            <a:spLocks noGrp="1"/>
          </p:cNvSpPr>
          <p:nvPr>
            <p:ph type="ftr" sz="quarter" idx="11"/>
          </p:nvPr>
        </p:nvSpPr>
        <p:spPr/>
        <p:txBody>
          <a:bodyPr/>
          <a:lstStyle/>
          <a:p>
            <a:pPr>
              <a:defRPr/>
            </a:pPr>
            <a:r>
              <a:rPr lang="tr-TR" dirty="0"/>
              <a:t>Ankara- 2024</a:t>
            </a:r>
            <a:endParaRPr lang="en-US" dirty="0"/>
          </a:p>
        </p:txBody>
      </p:sp>
      <p:sp>
        <p:nvSpPr>
          <p:cNvPr id="6" name="Veri Yer Tutucusu 5"/>
          <p:cNvSpPr>
            <a:spLocks noGrp="1"/>
          </p:cNvSpPr>
          <p:nvPr>
            <p:ph type="dt" sz="half" idx="10"/>
          </p:nvPr>
        </p:nvSpPr>
        <p:spPr/>
        <p:txBody>
          <a:bodyPr/>
          <a:lstStyle/>
          <a:p>
            <a:pPr>
              <a:defRPr/>
            </a:pPr>
            <a:r>
              <a:rPr lang="tr-TR" altLang="en-US"/>
              <a:t>Kadastro Dairesi Başkanlığı Denetim Birimi</a:t>
            </a:r>
            <a:endParaRPr lang="en-US" altLang="en-US"/>
          </a:p>
        </p:txBody>
      </p:sp>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4281" y="1046961"/>
            <a:ext cx="17678566" cy="1132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7086600" y="4686299"/>
            <a:ext cx="2422859" cy="754053"/>
          </a:xfrm>
          <a:prstGeom prst="rect">
            <a:avLst/>
          </a:prstGeom>
          <a:noFill/>
        </p:spPr>
        <p:txBody>
          <a:bodyPr wrap="square" rtlCol="0">
            <a:spAutoFit/>
          </a:bodyPr>
          <a:lstStyle/>
          <a:p>
            <a:r>
              <a:rPr lang="tr-TR" dirty="0">
                <a:solidFill>
                  <a:srgbClr val="FF0000"/>
                </a:solidFill>
              </a:rPr>
              <a:t>2189</a:t>
            </a:r>
          </a:p>
        </p:txBody>
      </p:sp>
    </p:spTree>
    <p:extLst>
      <p:ext uri="{BB962C8B-B14F-4D97-AF65-F5344CB8AC3E}">
        <p14:creationId xmlns:p14="http://schemas.microsoft.com/office/powerpoint/2010/main" val="39721397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8" descr="layoutt2.jpg">
            <a:extLst>
              <a:ext uri="{FF2B5EF4-FFF2-40B4-BE49-F238E27FC236}">
                <a16:creationId xmlns:a16="http://schemas.microsoft.com/office/drawing/2014/main" id="{F78CFBFD-CDC5-7C46-8D65-A4AA7002732E}"/>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75" y="0"/>
            <a:ext cx="24384000" cy="137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10" descr="Tapu-ve-kadastro-mudurlugu-01.jpg">
            <a:extLst>
              <a:ext uri="{FF2B5EF4-FFF2-40B4-BE49-F238E27FC236}">
                <a16:creationId xmlns:a16="http://schemas.microsoft.com/office/drawing/2014/main" id="{8CBEB1BF-6B87-4443-806D-6E11A7BD5DDF}"/>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029613" y="10550525"/>
            <a:ext cx="263525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ltbilgi Yer Tutucusu 4"/>
          <p:cNvSpPr>
            <a:spLocks noGrp="1"/>
          </p:cNvSpPr>
          <p:nvPr>
            <p:ph type="ftr" sz="quarter" idx="11"/>
          </p:nvPr>
        </p:nvSpPr>
        <p:spPr/>
        <p:txBody>
          <a:bodyPr/>
          <a:lstStyle/>
          <a:p>
            <a:pPr>
              <a:defRPr/>
            </a:pPr>
            <a:r>
              <a:rPr lang="tr-TR" dirty="0"/>
              <a:t>Ankara- 2024</a:t>
            </a:r>
            <a:endParaRPr lang="en-US" dirty="0"/>
          </a:p>
          <a:p>
            <a:pPr>
              <a:defRPr/>
            </a:pPr>
            <a:r>
              <a:rPr lang="en-US" dirty="0"/>
              <a:t> </a:t>
            </a:r>
          </a:p>
        </p:txBody>
      </p:sp>
      <p:sp>
        <p:nvSpPr>
          <p:cNvPr id="6" name="Veri Yer Tutucusu 5"/>
          <p:cNvSpPr>
            <a:spLocks noGrp="1"/>
          </p:cNvSpPr>
          <p:nvPr>
            <p:ph type="dt" sz="half" idx="10"/>
          </p:nvPr>
        </p:nvSpPr>
        <p:spPr/>
        <p:txBody>
          <a:bodyPr/>
          <a:lstStyle/>
          <a:p>
            <a:pPr>
              <a:defRPr/>
            </a:pPr>
            <a:r>
              <a:rPr lang="tr-TR" altLang="en-US"/>
              <a:t>Kadastro Dairesi Başkanlığı Denetim Birimi</a:t>
            </a:r>
            <a:endParaRPr lang="en-US" altLang="en-US"/>
          </a:p>
        </p:txBody>
      </p:sp>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2713" y="980343"/>
            <a:ext cx="17606684" cy="1146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Metin kutusu 2"/>
          <p:cNvSpPr txBox="1"/>
          <p:nvPr/>
        </p:nvSpPr>
        <p:spPr>
          <a:xfrm>
            <a:off x="5610032" y="7090573"/>
            <a:ext cx="1300356" cy="754053"/>
          </a:xfrm>
          <a:prstGeom prst="rect">
            <a:avLst/>
          </a:prstGeom>
          <a:noFill/>
        </p:spPr>
        <p:txBody>
          <a:bodyPr wrap="none" rtlCol="0">
            <a:spAutoFit/>
          </a:bodyPr>
          <a:lstStyle/>
          <a:p>
            <a:r>
              <a:rPr lang="tr-TR" dirty="0">
                <a:solidFill>
                  <a:srgbClr val="FF0000"/>
                </a:solidFill>
              </a:rPr>
              <a:t>2189</a:t>
            </a:r>
          </a:p>
        </p:txBody>
      </p:sp>
      <p:sp>
        <p:nvSpPr>
          <p:cNvPr id="8" name="Metin kutusu 7"/>
          <p:cNvSpPr txBox="1"/>
          <p:nvPr/>
        </p:nvSpPr>
        <p:spPr>
          <a:xfrm>
            <a:off x="15878908" y="1283677"/>
            <a:ext cx="2778369" cy="754053"/>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endParaRPr lang="tr-TR" dirty="0"/>
          </a:p>
        </p:txBody>
      </p:sp>
      <p:cxnSp>
        <p:nvCxnSpPr>
          <p:cNvPr id="10" name="Düz Ok Bağlayıcısı 9"/>
          <p:cNvCxnSpPr/>
          <p:nvPr/>
        </p:nvCxnSpPr>
        <p:spPr>
          <a:xfrm>
            <a:off x="16054388" y="1494692"/>
            <a:ext cx="2374289" cy="0"/>
          </a:xfrm>
          <a:prstGeom prst="straightConnector1">
            <a:avLst/>
          </a:prstGeom>
          <a:ln w="762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2" name="Düz Bağlayıcı 11"/>
          <p:cNvCxnSpPr/>
          <p:nvPr/>
        </p:nvCxnSpPr>
        <p:spPr>
          <a:xfrm>
            <a:off x="16054388" y="1793631"/>
            <a:ext cx="2374289" cy="0"/>
          </a:xfrm>
          <a:prstGeom prst="line">
            <a:avLst/>
          </a:prstGeom>
          <a:ln w="76200">
            <a:headEnd type="none" w="med" len="med"/>
            <a:tailEnd type="triangle" w="med" len="med"/>
          </a:ln>
        </p:spPr>
        <p:style>
          <a:lnRef idx="2">
            <a:schemeClr val="accent2"/>
          </a:lnRef>
          <a:fillRef idx="0">
            <a:schemeClr val="accent2"/>
          </a:fillRef>
          <a:effectRef idx="1">
            <a:schemeClr val="accent2"/>
          </a:effectRef>
          <a:fontRef idx="minor">
            <a:schemeClr val="tx1"/>
          </a:fontRef>
        </p:style>
      </p:cxnSp>
      <p:sp>
        <p:nvSpPr>
          <p:cNvPr id="13" name="Metin kutusu 12"/>
          <p:cNvSpPr txBox="1"/>
          <p:nvPr/>
        </p:nvSpPr>
        <p:spPr>
          <a:xfrm>
            <a:off x="19044138" y="1283678"/>
            <a:ext cx="4325816" cy="954107"/>
          </a:xfrm>
          <a:prstGeom prst="rect">
            <a:avLst/>
          </a:prstGeom>
          <a:noFill/>
        </p:spPr>
        <p:txBody>
          <a:bodyPr wrap="square" rtlCol="0">
            <a:spAutoFit/>
          </a:bodyPr>
          <a:lstStyle/>
          <a:p>
            <a:r>
              <a:rPr lang="tr-TR" sz="2800" dirty="0" err="1"/>
              <a:t>Lihkab</a:t>
            </a:r>
            <a:r>
              <a:rPr lang="tr-TR" sz="2800" dirty="0"/>
              <a:t> gösterimi</a:t>
            </a:r>
          </a:p>
          <a:p>
            <a:r>
              <a:rPr lang="tr-TR" sz="2800" dirty="0"/>
              <a:t>Yenileme sonucu</a:t>
            </a:r>
          </a:p>
        </p:txBody>
      </p:sp>
    </p:spTree>
    <p:extLst>
      <p:ext uri="{BB962C8B-B14F-4D97-AF65-F5344CB8AC3E}">
        <p14:creationId xmlns:p14="http://schemas.microsoft.com/office/powerpoint/2010/main" val="28764450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1 Resim" descr="Adsız.1png.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4387175" cy="137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2 Metin kutusu"/>
          <p:cNvSpPr txBox="1">
            <a:spLocks noChangeArrowheads="1"/>
          </p:cNvSpPr>
          <p:nvPr/>
        </p:nvSpPr>
        <p:spPr bwMode="auto">
          <a:xfrm>
            <a:off x="5686435" y="1428751"/>
            <a:ext cx="828494" cy="502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207834" tIns="103917" rIns="207834" bIns="103917">
            <a:spAutoFit/>
          </a:bodyPr>
          <a:lstStyle>
            <a:lvl1pPr eaLnBrk="0" hangingPunct="0">
              <a:defRPr sz="1900" b="1">
                <a:solidFill>
                  <a:schemeClr val="tx1"/>
                </a:solidFill>
                <a:latin typeface="Arial" charset="0"/>
                <a:cs typeface="Arial" charset="0"/>
              </a:defRPr>
            </a:lvl1pPr>
            <a:lvl2pPr marL="742950" indent="-285750" eaLnBrk="0" hangingPunct="0">
              <a:defRPr sz="1900" b="1">
                <a:solidFill>
                  <a:schemeClr val="tx1"/>
                </a:solidFill>
                <a:latin typeface="Arial" charset="0"/>
                <a:cs typeface="Arial" charset="0"/>
              </a:defRPr>
            </a:lvl2pPr>
            <a:lvl3pPr marL="1143000" indent="-228600" eaLnBrk="0" hangingPunct="0">
              <a:defRPr sz="1900" b="1">
                <a:solidFill>
                  <a:schemeClr val="tx1"/>
                </a:solidFill>
                <a:latin typeface="Arial" charset="0"/>
                <a:cs typeface="Arial" charset="0"/>
              </a:defRPr>
            </a:lvl3pPr>
            <a:lvl4pPr marL="1600200" indent="-228600" eaLnBrk="0" hangingPunct="0">
              <a:defRPr sz="1900" b="1">
                <a:solidFill>
                  <a:schemeClr val="tx1"/>
                </a:solidFill>
                <a:latin typeface="Arial" charset="0"/>
                <a:cs typeface="Arial" charset="0"/>
              </a:defRPr>
            </a:lvl4pPr>
            <a:lvl5pPr marL="2057400" indent="-228600" eaLnBrk="0" hangingPunct="0">
              <a:defRPr sz="1900" b="1">
                <a:solidFill>
                  <a:schemeClr val="tx1"/>
                </a:solidFill>
                <a:latin typeface="Arial" charset="0"/>
                <a:cs typeface="Arial" charset="0"/>
              </a:defRPr>
            </a:lvl5pPr>
            <a:lvl6pPr marL="2514600" indent="-228600" eaLnBrk="0" fontAlgn="base" hangingPunct="0">
              <a:spcBef>
                <a:spcPct val="0"/>
              </a:spcBef>
              <a:spcAft>
                <a:spcPct val="0"/>
              </a:spcAft>
              <a:defRPr sz="1900" b="1">
                <a:solidFill>
                  <a:schemeClr val="tx1"/>
                </a:solidFill>
                <a:latin typeface="Arial" charset="0"/>
                <a:cs typeface="Arial" charset="0"/>
              </a:defRPr>
            </a:lvl6pPr>
            <a:lvl7pPr marL="2971800" indent="-228600" eaLnBrk="0" fontAlgn="base" hangingPunct="0">
              <a:spcBef>
                <a:spcPct val="0"/>
              </a:spcBef>
              <a:spcAft>
                <a:spcPct val="0"/>
              </a:spcAft>
              <a:defRPr sz="1900" b="1">
                <a:solidFill>
                  <a:schemeClr val="tx1"/>
                </a:solidFill>
                <a:latin typeface="Arial" charset="0"/>
                <a:cs typeface="Arial" charset="0"/>
              </a:defRPr>
            </a:lvl7pPr>
            <a:lvl8pPr marL="3429000" indent="-228600" eaLnBrk="0" fontAlgn="base" hangingPunct="0">
              <a:spcBef>
                <a:spcPct val="0"/>
              </a:spcBef>
              <a:spcAft>
                <a:spcPct val="0"/>
              </a:spcAft>
              <a:defRPr sz="1900" b="1">
                <a:solidFill>
                  <a:schemeClr val="tx1"/>
                </a:solidFill>
                <a:latin typeface="Arial" charset="0"/>
                <a:cs typeface="Arial" charset="0"/>
              </a:defRPr>
            </a:lvl8pPr>
            <a:lvl9pPr marL="3886200" indent="-228600" eaLnBrk="0" fontAlgn="base" hangingPunct="0">
              <a:spcBef>
                <a:spcPct val="0"/>
              </a:spcBef>
              <a:spcAft>
                <a:spcPct val="0"/>
              </a:spcAft>
              <a:defRPr sz="1900" b="1">
                <a:solidFill>
                  <a:schemeClr val="tx1"/>
                </a:solidFill>
                <a:latin typeface="Arial" charset="0"/>
                <a:cs typeface="Arial" charset="0"/>
              </a:defRPr>
            </a:lvl9pPr>
          </a:lstStyle>
          <a:p>
            <a:pPr eaLnBrk="1" hangingPunct="1"/>
            <a:r>
              <a:rPr lang="tr-TR"/>
              <a:t>344</a:t>
            </a:r>
          </a:p>
        </p:txBody>
      </p:sp>
      <p:sp>
        <p:nvSpPr>
          <p:cNvPr id="64516" name="3 Metin kutusu"/>
          <p:cNvSpPr txBox="1">
            <a:spLocks noChangeArrowheads="1"/>
          </p:cNvSpPr>
          <p:nvPr/>
        </p:nvSpPr>
        <p:spPr bwMode="auto">
          <a:xfrm>
            <a:off x="9555553" y="4572001"/>
            <a:ext cx="2638035" cy="1194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07834" tIns="103917" rIns="207834" bIns="103917">
            <a:spAutoFit/>
          </a:bodyPr>
          <a:lstStyle>
            <a:lvl1pPr eaLnBrk="0" hangingPunct="0">
              <a:defRPr sz="1900" b="1">
                <a:solidFill>
                  <a:schemeClr val="tx1"/>
                </a:solidFill>
                <a:latin typeface="Arial" charset="0"/>
                <a:cs typeface="Arial" charset="0"/>
              </a:defRPr>
            </a:lvl1pPr>
            <a:lvl2pPr marL="742950" indent="-285750" eaLnBrk="0" hangingPunct="0">
              <a:defRPr sz="1900" b="1">
                <a:solidFill>
                  <a:schemeClr val="tx1"/>
                </a:solidFill>
                <a:latin typeface="Arial" charset="0"/>
                <a:cs typeface="Arial" charset="0"/>
              </a:defRPr>
            </a:lvl2pPr>
            <a:lvl3pPr marL="1143000" indent="-228600" eaLnBrk="0" hangingPunct="0">
              <a:defRPr sz="1900" b="1">
                <a:solidFill>
                  <a:schemeClr val="tx1"/>
                </a:solidFill>
                <a:latin typeface="Arial" charset="0"/>
                <a:cs typeface="Arial" charset="0"/>
              </a:defRPr>
            </a:lvl3pPr>
            <a:lvl4pPr marL="1600200" indent="-228600" eaLnBrk="0" hangingPunct="0">
              <a:defRPr sz="1900" b="1">
                <a:solidFill>
                  <a:schemeClr val="tx1"/>
                </a:solidFill>
                <a:latin typeface="Arial" charset="0"/>
                <a:cs typeface="Arial" charset="0"/>
              </a:defRPr>
            </a:lvl4pPr>
            <a:lvl5pPr marL="2057400" indent="-228600" eaLnBrk="0" hangingPunct="0">
              <a:defRPr sz="1900" b="1">
                <a:solidFill>
                  <a:schemeClr val="tx1"/>
                </a:solidFill>
                <a:latin typeface="Arial" charset="0"/>
                <a:cs typeface="Arial" charset="0"/>
              </a:defRPr>
            </a:lvl5pPr>
            <a:lvl6pPr marL="2514600" indent="-228600" eaLnBrk="0" fontAlgn="base" hangingPunct="0">
              <a:spcBef>
                <a:spcPct val="0"/>
              </a:spcBef>
              <a:spcAft>
                <a:spcPct val="0"/>
              </a:spcAft>
              <a:defRPr sz="1900" b="1">
                <a:solidFill>
                  <a:schemeClr val="tx1"/>
                </a:solidFill>
                <a:latin typeface="Arial" charset="0"/>
                <a:cs typeface="Arial" charset="0"/>
              </a:defRPr>
            </a:lvl6pPr>
            <a:lvl7pPr marL="2971800" indent="-228600" eaLnBrk="0" fontAlgn="base" hangingPunct="0">
              <a:spcBef>
                <a:spcPct val="0"/>
              </a:spcBef>
              <a:spcAft>
                <a:spcPct val="0"/>
              </a:spcAft>
              <a:defRPr sz="1900" b="1">
                <a:solidFill>
                  <a:schemeClr val="tx1"/>
                </a:solidFill>
                <a:latin typeface="Arial" charset="0"/>
                <a:cs typeface="Arial" charset="0"/>
              </a:defRPr>
            </a:lvl7pPr>
            <a:lvl8pPr marL="3429000" indent="-228600" eaLnBrk="0" fontAlgn="base" hangingPunct="0">
              <a:spcBef>
                <a:spcPct val="0"/>
              </a:spcBef>
              <a:spcAft>
                <a:spcPct val="0"/>
              </a:spcAft>
              <a:defRPr sz="1900" b="1">
                <a:solidFill>
                  <a:schemeClr val="tx1"/>
                </a:solidFill>
                <a:latin typeface="Arial" charset="0"/>
                <a:cs typeface="Arial" charset="0"/>
              </a:defRPr>
            </a:lvl8pPr>
            <a:lvl9pPr marL="3886200" indent="-228600" eaLnBrk="0" fontAlgn="base" hangingPunct="0">
              <a:spcBef>
                <a:spcPct val="0"/>
              </a:spcBef>
              <a:spcAft>
                <a:spcPct val="0"/>
              </a:spcAft>
              <a:defRPr sz="1900" b="1">
                <a:solidFill>
                  <a:schemeClr val="tx1"/>
                </a:solidFill>
                <a:latin typeface="Arial" charset="0"/>
                <a:cs typeface="Arial" charset="0"/>
              </a:defRPr>
            </a:lvl9pPr>
          </a:lstStyle>
          <a:p>
            <a:pPr eaLnBrk="1" hangingPunct="1"/>
            <a:r>
              <a:rPr lang="tr-TR" sz="6400">
                <a:solidFill>
                  <a:srgbClr val="FF0000"/>
                </a:solidFill>
              </a:rPr>
              <a:t>361</a:t>
            </a:r>
          </a:p>
        </p:txBody>
      </p:sp>
      <p:sp>
        <p:nvSpPr>
          <p:cNvPr id="64517" name="4 Metin kutusu"/>
          <p:cNvSpPr txBox="1">
            <a:spLocks noChangeArrowheads="1"/>
          </p:cNvSpPr>
          <p:nvPr/>
        </p:nvSpPr>
        <p:spPr bwMode="auto">
          <a:xfrm>
            <a:off x="15710970" y="4286251"/>
            <a:ext cx="2165143" cy="502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07834" tIns="103917" rIns="207834" bIns="103917">
            <a:spAutoFit/>
          </a:bodyPr>
          <a:lstStyle>
            <a:lvl1pPr eaLnBrk="0" hangingPunct="0">
              <a:defRPr sz="1900" b="1">
                <a:solidFill>
                  <a:schemeClr val="tx1"/>
                </a:solidFill>
                <a:latin typeface="Arial" charset="0"/>
                <a:cs typeface="Arial" charset="0"/>
              </a:defRPr>
            </a:lvl1pPr>
            <a:lvl2pPr marL="742950" indent="-285750" eaLnBrk="0" hangingPunct="0">
              <a:defRPr sz="1900" b="1">
                <a:solidFill>
                  <a:schemeClr val="tx1"/>
                </a:solidFill>
                <a:latin typeface="Arial" charset="0"/>
                <a:cs typeface="Arial" charset="0"/>
              </a:defRPr>
            </a:lvl2pPr>
            <a:lvl3pPr marL="1143000" indent="-228600" eaLnBrk="0" hangingPunct="0">
              <a:defRPr sz="1900" b="1">
                <a:solidFill>
                  <a:schemeClr val="tx1"/>
                </a:solidFill>
                <a:latin typeface="Arial" charset="0"/>
                <a:cs typeface="Arial" charset="0"/>
              </a:defRPr>
            </a:lvl3pPr>
            <a:lvl4pPr marL="1600200" indent="-228600" eaLnBrk="0" hangingPunct="0">
              <a:defRPr sz="1900" b="1">
                <a:solidFill>
                  <a:schemeClr val="tx1"/>
                </a:solidFill>
                <a:latin typeface="Arial" charset="0"/>
                <a:cs typeface="Arial" charset="0"/>
              </a:defRPr>
            </a:lvl4pPr>
            <a:lvl5pPr marL="2057400" indent="-228600" eaLnBrk="0" hangingPunct="0">
              <a:defRPr sz="1900" b="1">
                <a:solidFill>
                  <a:schemeClr val="tx1"/>
                </a:solidFill>
                <a:latin typeface="Arial" charset="0"/>
                <a:cs typeface="Arial" charset="0"/>
              </a:defRPr>
            </a:lvl5pPr>
            <a:lvl6pPr marL="2514600" indent="-228600" eaLnBrk="0" fontAlgn="base" hangingPunct="0">
              <a:spcBef>
                <a:spcPct val="0"/>
              </a:spcBef>
              <a:spcAft>
                <a:spcPct val="0"/>
              </a:spcAft>
              <a:defRPr sz="1900" b="1">
                <a:solidFill>
                  <a:schemeClr val="tx1"/>
                </a:solidFill>
                <a:latin typeface="Arial" charset="0"/>
                <a:cs typeface="Arial" charset="0"/>
              </a:defRPr>
            </a:lvl6pPr>
            <a:lvl7pPr marL="2971800" indent="-228600" eaLnBrk="0" fontAlgn="base" hangingPunct="0">
              <a:spcBef>
                <a:spcPct val="0"/>
              </a:spcBef>
              <a:spcAft>
                <a:spcPct val="0"/>
              </a:spcAft>
              <a:defRPr sz="1900" b="1">
                <a:solidFill>
                  <a:schemeClr val="tx1"/>
                </a:solidFill>
                <a:latin typeface="Arial" charset="0"/>
                <a:cs typeface="Arial" charset="0"/>
              </a:defRPr>
            </a:lvl7pPr>
            <a:lvl8pPr marL="3429000" indent="-228600" eaLnBrk="0" fontAlgn="base" hangingPunct="0">
              <a:spcBef>
                <a:spcPct val="0"/>
              </a:spcBef>
              <a:spcAft>
                <a:spcPct val="0"/>
              </a:spcAft>
              <a:defRPr sz="1900" b="1">
                <a:solidFill>
                  <a:schemeClr val="tx1"/>
                </a:solidFill>
                <a:latin typeface="Arial" charset="0"/>
                <a:cs typeface="Arial" charset="0"/>
              </a:defRPr>
            </a:lvl8pPr>
            <a:lvl9pPr marL="3886200" indent="-228600" eaLnBrk="0" fontAlgn="base" hangingPunct="0">
              <a:spcBef>
                <a:spcPct val="0"/>
              </a:spcBef>
              <a:spcAft>
                <a:spcPct val="0"/>
              </a:spcAft>
              <a:defRPr sz="1900" b="1">
                <a:solidFill>
                  <a:schemeClr val="tx1"/>
                </a:solidFill>
                <a:latin typeface="Arial" charset="0"/>
                <a:cs typeface="Arial" charset="0"/>
              </a:defRPr>
            </a:lvl9pPr>
          </a:lstStyle>
          <a:p>
            <a:pPr eaLnBrk="1" hangingPunct="1"/>
            <a:r>
              <a:rPr lang="tr-TR"/>
              <a:t>353</a:t>
            </a:r>
          </a:p>
        </p:txBody>
      </p:sp>
    </p:spTree>
    <p:extLst>
      <p:ext uri="{BB962C8B-B14F-4D97-AF65-F5344CB8AC3E}">
        <p14:creationId xmlns:p14="http://schemas.microsoft.com/office/powerpoint/2010/main" val="11534655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8" descr="layoutt2.jpg">
            <a:extLst>
              <a:ext uri="{FF2B5EF4-FFF2-40B4-BE49-F238E27FC236}">
                <a16:creationId xmlns:a16="http://schemas.microsoft.com/office/drawing/2014/main" id="{F78CFBFD-CDC5-7C46-8D65-A4AA7002732E}"/>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75" y="0"/>
            <a:ext cx="24384000" cy="137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10" descr="Tapu-ve-kadastro-mudurlugu-01.jpg">
            <a:extLst>
              <a:ext uri="{FF2B5EF4-FFF2-40B4-BE49-F238E27FC236}">
                <a16:creationId xmlns:a16="http://schemas.microsoft.com/office/drawing/2014/main" id="{8CBEB1BF-6B87-4443-806D-6E11A7BD5DDF}"/>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029613" y="10550525"/>
            <a:ext cx="263525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ltbilgi Yer Tutucusu 4"/>
          <p:cNvSpPr>
            <a:spLocks noGrp="1"/>
          </p:cNvSpPr>
          <p:nvPr>
            <p:ph type="ftr" sz="quarter" idx="11"/>
          </p:nvPr>
        </p:nvSpPr>
        <p:spPr/>
        <p:txBody>
          <a:bodyPr/>
          <a:lstStyle/>
          <a:p>
            <a:pPr>
              <a:defRPr/>
            </a:pPr>
            <a:r>
              <a:rPr lang="tr-TR" dirty="0"/>
              <a:t>Ankara- 2024</a:t>
            </a:r>
            <a:endParaRPr lang="en-US" dirty="0"/>
          </a:p>
        </p:txBody>
      </p:sp>
      <p:sp>
        <p:nvSpPr>
          <p:cNvPr id="6" name="Veri Yer Tutucusu 5"/>
          <p:cNvSpPr>
            <a:spLocks noGrp="1"/>
          </p:cNvSpPr>
          <p:nvPr>
            <p:ph type="dt" sz="half" idx="10"/>
          </p:nvPr>
        </p:nvSpPr>
        <p:spPr/>
        <p:txBody>
          <a:bodyPr/>
          <a:lstStyle/>
          <a:p>
            <a:pPr>
              <a:defRPr/>
            </a:pPr>
            <a:r>
              <a:rPr lang="tr-TR" altLang="en-US"/>
              <a:t>Kadastro Dairesi Başkanlığı Denetim Birimi</a:t>
            </a:r>
            <a:endParaRPr lang="en-US" altLang="en-US"/>
          </a:p>
        </p:txBody>
      </p:sp>
      <p:pic>
        <p:nvPicPr>
          <p:cNvPr id="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5812" y="824754"/>
            <a:ext cx="17570823" cy="10775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8 Dikdörtgen"/>
          <p:cNvSpPr/>
          <p:nvPr/>
        </p:nvSpPr>
        <p:spPr>
          <a:xfrm>
            <a:off x="1149184" y="7237668"/>
            <a:ext cx="12192000" cy="2748253"/>
          </a:xfrm>
          <a:prstGeom prst="rect">
            <a:avLst/>
          </a:prstGeom>
        </p:spPr>
        <p:txBody>
          <a:bodyPr wrap="square">
            <a:spAutoFit/>
          </a:bodyPr>
          <a:lstStyle/>
          <a:p>
            <a:pPr marL="457200" indent="-457200">
              <a:lnSpc>
                <a:spcPct val="150000"/>
              </a:lnSpc>
              <a:buFont typeface="Arial" charset="0"/>
              <a:buChar char="•"/>
            </a:pPr>
            <a:r>
              <a:rPr lang="tr-TR" sz="4000" dirty="0">
                <a:latin typeface="Arial" pitchFamily="34" charset="0"/>
                <a:cs typeface="Arial" pitchFamily="34" charset="0"/>
              </a:rPr>
              <a:t>Pars/ </a:t>
            </a:r>
            <a:r>
              <a:rPr lang="tr-TR" sz="4000" dirty="0" err="1">
                <a:latin typeface="Arial" pitchFamily="34" charset="0"/>
                <a:cs typeface="Arial" pitchFamily="34" charset="0"/>
              </a:rPr>
              <a:t>BB’ün</a:t>
            </a:r>
            <a:r>
              <a:rPr lang="tr-TR" sz="4000" dirty="0">
                <a:latin typeface="Arial" pitchFamily="34" charset="0"/>
                <a:cs typeface="Arial" pitchFamily="34" charset="0"/>
              </a:rPr>
              <a:t> herhangi </a:t>
            </a:r>
            <a:r>
              <a:rPr lang="tr-TR" sz="4000" dirty="0">
                <a:solidFill>
                  <a:srgbClr val="FF0000"/>
                </a:solidFill>
                <a:latin typeface="Arial" pitchFamily="34" charset="0"/>
                <a:cs typeface="Arial" pitchFamily="34" charset="0"/>
              </a:rPr>
              <a:t>bir ölçü yapmadan </a:t>
            </a:r>
          </a:p>
          <a:p>
            <a:pPr marL="457200" indent="-457200">
              <a:lnSpc>
                <a:spcPct val="150000"/>
              </a:lnSpc>
            </a:pPr>
            <a:r>
              <a:rPr lang="tr-TR" sz="4000" dirty="0">
                <a:latin typeface="Arial" pitchFamily="34" charset="0"/>
                <a:cs typeface="Arial" pitchFamily="34" charset="0"/>
              </a:rPr>
              <a:t>    pafta ve belgelerinden faydalanılarak </a:t>
            </a:r>
          </a:p>
          <a:p>
            <a:pPr marL="457200" indent="-457200">
              <a:lnSpc>
                <a:spcPct val="150000"/>
              </a:lnSpc>
            </a:pPr>
            <a:r>
              <a:rPr lang="tr-TR" sz="4000" dirty="0">
                <a:solidFill>
                  <a:srgbClr val="FF0000"/>
                </a:solidFill>
                <a:latin typeface="Arial" pitchFamily="34" charset="0"/>
                <a:cs typeface="Arial" pitchFamily="34" charset="0"/>
              </a:rPr>
              <a:t>    mahallinde gösterilmesidir</a:t>
            </a:r>
            <a:r>
              <a:rPr lang="tr-TR" sz="4000" dirty="0">
                <a:latin typeface="Arial" pitchFamily="34" charset="0"/>
                <a:cs typeface="Arial" pitchFamily="34" charset="0"/>
              </a:rPr>
              <a:t>.</a:t>
            </a:r>
          </a:p>
        </p:txBody>
      </p:sp>
      <p:sp>
        <p:nvSpPr>
          <p:cNvPr id="10" name="Metin kutusu 2"/>
          <p:cNvSpPr txBox="1"/>
          <p:nvPr/>
        </p:nvSpPr>
        <p:spPr>
          <a:xfrm>
            <a:off x="10817735" y="8324836"/>
            <a:ext cx="6948487" cy="1754326"/>
          </a:xfrm>
          <a:prstGeom prst="rect">
            <a:avLst/>
          </a:prstGeom>
          <a:noFill/>
        </p:spPr>
        <p:txBody>
          <a:bodyPr wrap="square" rtlCol="0">
            <a:spAutoFit/>
          </a:bodyPr>
          <a:lstStyle/>
          <a:p>
            <a:r>
              <a:rPr lang="tr-TR" sz="5400" dirty="0">
                <a:solidFill>
                  <a:srgbClr val="FF0000"/>
                </a:solidFill>
              </a:rPr>
              <a:t>Bu kroki işlemden sonra</a:t>
            </a:r>
          </a:p>
          <a:p>
            <a:r>
              <a:rPr lang="tr-TR" sz="5400" dirty="0">
                <a:solidFill>
                  <a:srgbClr val="FF0000"/>
                </a:solidFill>
              </a:rPr>
              <a:t>Düzenlenmelidir.</a:t>
            </a:r>
          </a:p>
        </p:txBody>
      </p:sp>
    </p:spTree>
    <p:extLst>
      <p:ext uri="{BB962C8B-B14F-4D97-AF65-F5344CB8AC3E}">
        <p14:creationId xmlns:p14="http://schemas.microsoft.com/office/powerpoint/2010/main" val="28764450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8" descr="layoutt2.jpg">
            <a:extLst>
              <a:ext uri="{FF2B5EF4-FFF2-40B4-BE49-F238E27FC236}">
                <a16:creationId xmlns:a16="http://schemas.microsoft.com/office/drawing/2014/main" id="{F78CFBFD-CDC5-7C46-8D65-A4AA7002732E}"/>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75" y="0"/>
            <a:ext cx="24384000" cy="137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10" descr="Tapu-ve-kadastro-mudurlugu-01.jpg">
            <a:extLst>
              <a:ext uri="{FF2B5EF4-FFF2-40B4-BE49-F238E27FC236}">
                <a16:creationId xmlns:a16="http://schemas.microsoft.com/office/drawing/2014/main" id="{8CBEB1BF-6B87-4443-806D-6E11A7BD5DDF}"/>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029613" y="10550525"/>
            <a:ext cx="263525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9">
            <a:extLst>
              <a:ext uri="{FF2B5EF4-FFF2-40B4-BE49-F238E27FC236}">
                <a16:creationId xmlns:a16="http://schemas.microsoft.com/office/drawing/2014/main" id="{FE294F97-BBCB-634D-958E-6A2A24F56BEF}"/>
              </a:ext>
            </a:extLst>
          </p:cNvPr>
          <p:cNvSpPr>
            <a:spLocks noGrp="1"/>
          </p:cNvSpPr>
          <p:nvPr>
            <p:ph type="title"/>
          </p:nvPr>
        </p:nvSpPr>
        <p:spPr>
          <a:xfrm>
            <a:off x="2628899" y="1504950"/>
            <a:ext cx="15960785" cy="1771650"/>
          </a:xfrm>
        </p:spPr>
        <p:txBody>
          <a:bodyPr/>
          <a:lstStyle/>
          <a:p>
            <a:pPr eaLnBrk="1" hangingPunct="1">
              <a:defRPr/>
            </a:pPr>
            <a:r>
              <a:rPr lang="tr-TR" altLang="en-US" sz="7200" b="1" dirty="0">
                <a:solidFill>
                  <a:srgbClr val="FF0000"/>
                </a:solidFill>
              </a:rPr>
              <a:t>A- İDARİ YÖNDEN DENETİM</a:t>
            </a:r>
            <a:endParaRPr lang="en-US" altLang="en-US" sz="7200" dirty="0">
              <a:solidFill>
                <a:srgbClr val="FF0000"/>
              </a:solidFill>
            </a:endParaRPr>
          </a:p>
        </p:txBody>
      </p:sp>
      <p:sp>
        <p:nvSpPr>
          <p:cNvPr id="6" name="Altbilgi Yer Tutucusu 5"/>
          <p:cNvSpPr>
            <a:spLocks noGrp="1"/>
          </p:cNvSpPr>
          <p:nvPr>
            <p:ph type="ftr" sz="quarter" idx="11"/>
          </p:nvPr>
        </p:nvSpPr>
        <p:spPr/>
        <p:txBody>
          <a:bodyPr/>
          <a:lstStyle/>
          <a:p>
            <a:pPr>
              <a:defRPr/>
            </a:pPr>
            <a:r>
              <a:rPr lang="tr-TR" dirty="0"/>
              <a:t>Ankara- 2024</a:t>
            </a:r>
            <a:endParaRPr lang="en-US" dirty="0"/>
          </a:p>
          <a:p>
            <a:pPr>
              <a:defRPr/>
            </a:pPr>
            <a:r>
              <a:rPr lang="en-US" dirty="0"/>
              <a:t>  </a:t>
            </a:r>
          </a:p>
        </p:txBody>
      </p:sp>
      <p:sp>
        <p:nvSpPr>
          <p:cNvPr id="7" name="Veri Yer Tutucusu 6"/>
          <p:cNvSpPr>
            <a:spLocks noGrp="1"/>
          </p:cNvSpPr>
          <p:nvPr>
            <p:ph type="dt" sz="half" idx="10"/>
          </p:nvPr>
        </p:nvSpPr>
        <p:spPr/>
        <p:txBody>
          <a:bodyPr/>
          <a:lstStyle/>
          <a:p>
            <a:pPr>
              <a:defRPr/>
            </a:pPr>
            <a:r>
              <a:rPr lang="tr-TR" altLang="en-US"/>
              <a:t>Kadastro Dairesi Başkanlığı Denetim Birimi</a:t>
            </a:r>
            <a:endParaRPr lang="en-US" altLang="en-US"/>
          </a:p>
        </p:txBody>
      </p:sp>
      <p:pic>
        <p:nvPicPr>
          <p:cNvPr id="2050" name="Picture 2" descr="C:\Users\tk36026\Desktop\tkgm.png"/>
          <p:cNvPicPr>
            <a:picLocks noChangeAspect="1" noChangeArrowheads="1"/>
          </p:cNvPicPr>
          <p:nvPr/>
        </p:nvPicPr>
        <p:blipFill>
          <a:blip r:embed="rId5"/>
          <a:srcRect/>
          <a:stretch>
            <a:fillRect/>
          </a:stretch>
        </p:blipFill>
        <p:spPr bwMode="auto">
          <a:xfrm>
            <a:off x="1418837" y="3024554"/>
            <a:ext cx="21198456" cy="9214338"/>
          </a:xfrm>
          <a:prstGeom prst="rect">
            <a:avLst/>
          </a:prstGeom>
          <a:noFill/>
        </p:spPr>
      </p:pic>
    </p:spTree>
    <p:extLst>
      <p:ext uri="{BB962C8B-B14F-4D97-AF65-F5344CB8AC3E}">
        <p14:creationId xmlns:p14="http://schemas.microsoft.com/office/powerpoint/2010/main" val="10647029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8" descr="layoutt2.jpg">
            <a:extLst>
              <a:ext uri="{FF2B5EF4-FFF2-40B4-BE49-F238E27FC236}">
                <a16:creationId xmlns:a16="http://schemas.microsoft.com/office/drawing/2014/main" id="{F78CFBFD-CDC5-7C46-8D65-A4AA7002732E}"/>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75" y="0"/>
            <a:ext cx="24384000" cy="137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10" descr="Tapu-ve-kadastro-mudurlugu-01.jpg">
            <a:extLst>
              <a:ext uri="{FF2B5EF4-FFF2-40B4-BE49-F238E27FC236}">
                <a16:creationId xmlns:a16="http://schemas.microsoft.com/office/drawing/2014/main" id="{8CBEB1BF-6B87-4443-806D-6E11A7BD5DDF}"/>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029613" y="10550525"/>
            <a:ext cx="263525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ltbilgi Yer Tutucusu 4"/>
          <p:cNvSpPr>
            <a:spLocks noGrp="1"/>
          </p:cNvSpPr>
          <p:nvPr>
            <p:ph type="ftr" sz="quarter" idx="11"/>
          </p:nvPr>
        </p:nvSpPr>
        <p:spPr/>
        <p:txBody>
          <a:bodyPr/>
          <a:lstStyle/>
          <a:p>
            <a:pPr>
              <a:defRPr/>
            </a:pPr>
            <a:r>
              <a:rPr lang="tr-TR" dirty="0"/>
              <a:t>Ankara- 2024</a:t>
            </a:r>
            <a:endParaRPr lang="en-US" dirty="0"/>
          </a:p>
        </p:txBody>
      </p:sp>
      <p:sp>
        <p:nvSpPr>
          <p:cNvPr id="6" name="Veri Yer Tutucusu 5"/>
          <p:cNvSpPr>
            <a:spLocks noGrp="1"/>
          </p:cNvSpPr>
          <p:nvPr>
            <p:ph type="dt" sz="half" idx="10"/>
          </p:nvPr>
        </p:nvSpPr>
        <p:spPr/>
        <p:txBody>
          <a:bodyPr/>
          <a:lstStyle/>
          <a:p>
            <a:pPr>
              <a:defRPr/>
            </a:pPr>
            <a:r>
              <a:rPr lang="tr-TR" altLang="en-US"/>
              <a:t>Kadastro Dairesi Başkanlığı Denetim Birimi</a:t>
            </a:r>
            <a:endParaRPr lang="en-US" altLang="en-US"/>
          </a:p>
        </p:txBody>
      </p:sp>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502024"/>
            <a:ext cx="18162493" cy="11797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99229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8" descr="layoutt2.jpg">
            <a:extLst>
              <a:ext uri="{FF2B5EF4-FFF2-40B4-BE49-F238E27FC236}">
                <a16:creationId xmlns:a16="http://schemas.microsoft.com/office/drawing/2014/main" id="{F78CFBFD-CDC5-7C46-8D65-A4AA7002732E}"/>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75" y="0"/>
            <a:ext cx="24384000" cy="137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10" descr="Tapu-ve-kadastro-mudurlugu-01.jpg">
            <a:extLst>
              <a:ext uri="{FF2B5EF4-FFF2-40B4-BE49-F238E27FC236}">
                <a16:creationId xmlns:a16="http://schemas.microsoft.com/office/drawing/2014/main" id="{8CBEB1BF-6B87-4443-806D-6E11A7BD5DDF}"/>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029613" y="10550525"/>
            <a:ext cx="263525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ltbilgi Yer Tutucusu 4"/>
          <p:cNvSpPr>
            <a:spLocks noGrp="1"/>
          </p:cNvSpPr>
          <p:nvPr>
            <p:ph type="ftr" sz="quarter" idx="11"/>
          </p:nvPr>
        </p:nvSpPr>
        <p:spPr/>
        <p:txBody>
          <a:bodyPr/>
          <a:lstStyle/>
          <a:p>
            <a:pPr>
              <a:defRPr/>
            </a:pPr>
            <a:r>
              <a:rPr lang="tr-TR" dirty="0"/>
              <a:t>Ankara- 2024</a:t>
            </a:r>
            <a:endParaRPr lang="en-US" dirty="0"/>
          </a:p>
        </p:txBody>
      </p:sp>
      <p:sp>
        <p:nvSpPr>
          <p:cNvPr id="6" name="Veri Yer Tutucusu 5"/>
          <p:cNvSpPr>
            <a:spLocks noGrp="1"/>
          </p:cNvSpPr>
          <p:nvPr>
            <p:ph type="dt" sz="half" idx="10"/>
          </p:nvPr>
        </p:nvSpPr>
        <p:spPr/>
        <p:txBody>
          <a:bodyPr/>
          <a:lstStyle/>
          <a:p>
            <a:pPr>
              <a:defRPr/>
            </a:pPr>
            <a:r>
              <a:rPr lang="tr-TR" altLang="en-US"/>
              <a:t>Kadastro Dairesi Başkanlığı Denetim Birimi</a:t>
            </a:r>
            <a:endParaRPr lang="en-US" altLang="en-US"/>
          </a:p>
        </p:txBody>
      </p:sp>
      <p:sp>
        <p:nvSpPr>
          <p:cNvPr id="2" name="Metin kutusu 1"/>
          <p:cNvSpPr txBox="1"/>
          <p:nvPr/>
        </p:nvSpPr>
        <p:spPr>
          <a:xfrm>
            <a:off x="200394" y="0"/>
            <a:ext cx="20227925" cy="11172289"/>
          </a:xfrm>
          <a:prstGeom prst="rect">
            <a:avLst/>
          </a:prstGeom>
          <a:noFill/>
        </p:spPr>
        <p:txBody>
          <a:bodyPr wrap="square" rtlCol="0">
            <a:spAutoFit/>
          </a:bodyPr>
          <a:lstStyle/>
          <a:p>
            <a:r>
              <a:rPr lang="tr-TR" sz="6000" dirty="0">
                <a:solidFill>
                  <a:srgbClr val="FF0000"/>
                </a:solidFill>
                <a:latin typeface="Arial" panose="020B0604020202020204" pitchFamily="34" charset="0"/>
                <a:cs typeface="Arial" panose="020B0604020202020204" pitchFamily="34" charset="0"/>
              </a:rPr>
              <a:t>1- </a:t>
            </a:r>
            <a:r>
              <a:rPr lang="tr-TR" sz="6000" dirty="0">
                <a:latin typeface="Arial" panose="020B0604020202020204" pitchFamily="34" charset="0"/>
                <a:cs typeface="Arial" panose="020B0604020202020204" pitchFamily="34" charset="0"/>
              </a:rPr>
              <a:t>Aplikasyon</a:t>
            </a:r>
            <a:r>
              <a:rPr lang="tr-TR" sz="6000" dirty="0">
                <a:solidFill>
                  <a:srgbClr val="FF0000"/>
                </a:solidFill>
                <a:latin typeface="Arial" panose="020B0604020202020204" pitchFamily="34" charset="0"/>
                <a:cs typeface="Arial" panose="020B0604020202020204" pitchFamily="34" charset="0"/>
              </a:rPr>
              <a:t>  GNSS veya TUSAGA- Aktif ile yapılmıştır </a:t>
            </a:r>
            <a:r>
              <a:rPr lang="tr-TR" sz="6000" dirty="0">
                <a:latin typeface="Arial" panose="020B0604020202020204" pitchFamily="34" charset="0"/>
                <a:cs typeface="Arial" panose="020B0604020202020204" pitchFamily="34" charset="0"/>
              </a:rPr>
              <a:t>ibaresi,</a:t>
            </a:r>
          </a:p>
          <a:p>
            <a:r>
              <a:rPr lang="tr-TR" sz="6000" dirty="0">
                <a:solidFill>
                  <a:srgbClr val="FF0000"/>
                </a:solidFill>
                <a:latin typeface="Arial" panose="020B0604020202020204" pitchFamily="34" charset="0"/>
                <a:cs typeface="Arial" panose="020B0604020202020204" pitchFamily="34" charset="0"/>
              </a:rPr>
              <a:t>2- «</a:t>
            </a:r>
            <a:r>
              <a:rPr lang="tr-TR" sz="6000" dirty="0" err="1">
                <a:solidFill>
                  <a:srgbClr val="FF0000"/>
                </a:solidFill>
                <a:latin typeface="Arial" panose="020B0604020202020204" pitchFamily="34" charset="0"/>
                <a:cs typeface="Arial" panose="020B0604020202020204" pitchFamily="34" charset="0"/>
              </a:rPr>
              <a:t>Röper</a:t>
            </a:r>
            <a:r>
              <a:rPr lang="tr-TR" sz="6000" dirty="0">
                <a:solidFill>
                  <a:srgbClr val="FF0000"/>
                </a:solidFill>
                <a:latin typeface="Arial" panose="020B0604020202020204" pitchFamily="34" charset="0"/>
                <a:cs typeface="Arial" panose="020B0604020202020204" pitchFamily="34" charset="0"/>
              </a:rPr>
              <a:t> alınacak sabit tesis yoktur». </a:t>
            </a:r>
            <a:r>
              <a:rPr lang="tr-TR" sz="6000" dirty="0">
                <a:latin typeface="Arial" panose="020B0604020202020204" pitchFamily="34" charset="0"/>
                <a:cs typeface="Arial" panose="020B0604020202020204" pitchFamily="34" charset="0"/>
              </a:rPr>
              <a:t>ibaresi,</a:t>
            </a:r>
          </a:p>
          <a:p>
            <a:r>
              <a:rPr lang="tr-TR" sz="6000" dirty="0">
                <a:solidFill>
                  <a:srgbClr val="FF0000"/>
                </a:solidFill>
                <a:latin typeface="Arial" panose="020B0604020202020204" pitchFamily="34" charset="0"/>
                <a:cs typeface="Arial" panose="020B0604020202020204" pitchFamily="34" charset="0"/>
              </a:rPr>
              <a:t>3-</a:t>
            </a:r>
            <a:r>
              <a:rPr lang="tr-TR" sz="6000" dirty="0">
                <a:latin typeface="Arial" panose="020B0604020202020204" pitchFamily="34" charset="0"/>
                <a:cs typeface="Arial" panose="020B0604020202020204" pitchFamily="34" charset="0"/>
              </a:rPr>
              <a:t> </a:t>
            </a:r>
            <a:r>
              <a:rPr lang="tr-TR" sz="6000" dirty="0">
                <a:solidFill>
                  <a:srgbClr val="FF0000"/>
                </a:solidFill>
                <a:latin typeface="Arial" panose="020B0604020202020204" pitchFamily="34" charset="0"/>
                <a:cs typeface="Arial" panose="020B0604020202020204" pitchFamily="34" charset="0"/>
              </a:rPr>
              <a:t>Aplikasyonu yapılan parselin tapu yüzölçümü ile hesaplanan yüzölçümü arasında yanılma sınırı dışında yüzölçümü hatası vardır. </a:t>
            </a:r>
            <a:r>
              <a:rPr lang="tr-TR" sz="6000" dirty="0">
                <a:latin typeface="Arial" panose="020B0604020202020204" pitchFamily="34" charset="0"/>
                <a:cs typeface="Arial" panose="020B0604020202020204" pitchFamily="34" charset="0"/>
              </a:rPr>
              <a:t>ibaresi,</a:t>
            </a:r>
          </a:p>
          <a:p>
            <a:r>
              <a:rPr lang="tr-TR" sz="6000" dirty="0">
                <a:solidFill>
                  <a:srgbClr val="FF0000"/>
                </a:solidFill>
                <a:latin typeface="Arial" panose="020B0604020202020204" pitchFamily="34" charset="0"/>
                <a:cs typeface="Arial" panose="020B0604020202020204" pitchFamily="34" charset="0"/>
              </a:rPr>
              <a:t>4-</a:t>
            </a:r>
            <a:r>
              <a:rPr lang="tr-TR" sz="6000" spc="-150" dirty="0">
                <a:solidFill>
                  <a:srgbClr val="FF0000"/>
                </a:solidFill>
                <a:latin typeface="Arial" panose="020B0604020202020204" pitchFamily="34" charset="0"/>
                <a:cs typeface="Arial" panose="020B0604020202020204" pitchFamily="34" charset="0"/>
              </a:rPr>
              <a:t> Üretim yöntemi</a:t>
            </a:r>
            <a:r>
              <a:rPr lang="tr-TR" sz="6000" spc="-150" dirty="0">
                <a:latin typeface="Arial" panose="020B0604020202020204" pitchFamily="34" charset="0"/>
                <a:cs typeface="Arial" panose="020B0604020202020204" pitchFamily="34" charset="0"/>
              </a:rPr>
              <a:t>nin ve haritanın ölçeğine göre</a:t>
            </a:r>
          </a:p>
          <a:p>
            <a:r>
              <a:rPr lang="tr-TR" sz="6000" spc="-150" dirty="0">
                <a:latin typeface="Arial" panose="020B0604020202020204" pitchFamily="34" charset="0"/>
                <a:cs typeface="Arial" panose="020B0604020202020204" pitchFamily="34" charset="0"/>
              </a:rPr>
              <a:t> hesaplanan  </a:t>
            </a:r>
            <a:r>
              <a:rPr lang="tr-TR" sz="6000" spc="-150" dirty="0">
                <a:solidFill>
                  <a:srgbClr val="FF0000"/>
                </a:solidFill>
                <a:latin typeface="Arial" panose="020B0604020202020204" pitchFamily="34" charset="0"/>
                <a:cs typeface="Arial" panose="020B0604020202020204" pitchFamily="34" charset="0"/>
              </a:rPr>
              <a:t>yanılma sınırları </a:t>
            </a:r>
            <a:r>
              <a:rPr lang="tr-TR" sz="6000" spc="-150" dirty="0">
                <a:latin typeface="Arial" panose="020B0604020202020204" pitchFamily="34" charset="0"/>
                <a:cs typeface="Arial" panose="020B0604020202020204" pitchFamily="34" charset="0"/>
              </a:rPr>
              <a:t>belirtilmelidir,</a:t>
            </a:r>
          </a:p>
          <a:p>
            <a:r>
              <a:rPr lang="tr-TR" sz="6000" dirty="0">
                <a:latin typeface="Arial" panose="020B0604020202020204" pitchFamily="34" charset="0"/>
                <a:cs typeface="Arial" panose="020B0604020202020204" pitchFamily="34" charset="0"/>
              </a:rPr>
              <a:t>5-</a:t>
            </a:r>
            <a:r>
              <a:rPr lang="tr-TR" sz="6000" spc="-150" dirty="0">
                <a:latin typeface="Arial" panose="020B0604020202020204" pitchFamily="34" charset="0"/>
                <a:cs typeface="Arial" panose="020B0604020202020204" pitchFamily="34" charset="0"/>
              </a:rPr>
              <a:t> Kontrol ölçüsü </a:t>
            </a:r>
            <a:r>
              <a:rPr lang="tr-TR" sz="6000" spc="-150" dirty="0">
                <a:solidFill>
                  <a:srgbClr val="FF0000"/>
                </a:solidFill>
                <a:latin typeface="Arial" panose="020B0604020202020204" pitchFamily="34" charset="0"/>
                <a:cs typeface="Arial" panose="020B0604020202020204" pitchFamily="34" charset="0"/>
              </a:rPr>
              <a:t>en az üç kontrol noktası</a:t>
            </a:r>
          </a:p>
          <a:p>
            <a:r>
              <a:rPr lang="tr-TR" sz="6000" spc="-150" dirty="0">
                <a:solidFill>
                  <a:srgbClr val="FF0000"/>
                </a:solidFill>
                <a:latin typeface="Arial" panose="020B0604020202020204" pitchFamily="34" charset="0"/>
                <a:cs typeface="Arial" panose="020B0604020202020204" pitchFamily="34" charset="0"/>
              </a:rPr>
              <a:t>ve iki ayrı nokta çiftinden </a:t>
            </a:r>
            <a:r>
              <a:rPr lang="tr-TR" sz="6000" spc="-150" dirty="0">
                <a:latin typeface="Arial" panose="020B0604020202020204" pitchFamily="34" charset="0"/>
                <a:cs typeface="Arial" panose="020B0604020202020204" pitchFamily="34" charset="0"/>
              </a:rPr>
              <a:t>yapılmalı</a:t>
            </a:r>
          </a:p>
          <a:p>
            <a:r>
              <a:rPr lang="tr-TR" sz="6000" spc="-150" dirty="0">
                <a:latin typeface="Arial" panose="020B0604020202020204" pitchFamily="34" charset="0"/>
                <a:cs typeface="Arial" panose="020B0604020202020204" pitchFamily="34" charset="0"/>
              </a:rPr>
              <a:t>6- Teknik belgenin orijinal değerlerine bağlı kalarak  </a:t>
            </a:r>
          </a:p>
          <a:p>
            <a:r>
              <a:rPr lang="tr-TR" sz="6000" spc="-150" dirty="0" err="1">
                <a:latin typeface="Arial" panose="020B0604020202020204" pitchFamily="34" charset="0"/>
                <a:cs typeface="Arial" panose="020B0604020202020204" pitchFamily="34" charset="0"/>
              </a:rPr>
              <a:t>apl</a:t>
            </a:r>
            <a:r>
              <a:rPr lang="tr-TR" sz="6000" spc="-150" dirty="0">
                <a:latin typeface="Arial" panose="020B0604020202020204" pitchFamily="34" charset="0"/>
                <a:cs typeface="Arial" panose="020B0604020202020204" pitchFamily="34" charset="0"/>
              </a:rPr>
              <a:t>. krokisi düzenlenmeli,</a:t>
            </a:r>
            <a:endParaRPr lang="tr-TR" sz="66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99885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8" descr="layoutt2.jpg">
            <a:extLst>
              <a:ext uri="{FF2B5EF4-FFF2-40B4-BE49-F238E27FC236}">
                <a16:creationId xmlns:a16="http://schemas.microsoft.com/office/drawing/2014/main" id="{F78CFBFD-CDC5-7C46-8D65-A4AA7002732E}"/>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75" y="0"/>
            <a:ext cx="24384000" cy="137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10" descr="Tapu-ve-kadastro-mudurlugu-01.jpg">
            <a:extLst>
              <a:ext uri="{FF2B5EF4-FFF2-40B4-BE49-F238E27FC236}">
                <a16:creationId xmlns:a16="http://schemas.microsoft.com/office/drawing/2014/main" id="{8CBEB1BF-6B87-4443-806D-6E11A7BD5DDF}"/>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029613" y="10550525"/>
            <a:ext cx="263525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ltbilgi Yer Tutucusu 4"/>
          <p:cNvSpPr>
            <a:spLocks noGrp="1"/>
          </p:cNvSpPr>
          <p:nvPr>
            <p:ph type="ftr" sz="quarter" idx="11"/>
          </p:nvPr>
        </p:nvSpPr>
        <p:spPr/>
        <p:txBody>
          <a:bodyPr/>
          <a:lstStyle/>
          <a:p>
            <a:pPr>
              <a:defRPr/>
            </a:pPr>
            <a:r>
              <a:rPr lang="tr-TR" dirty="0"/>
              <a:t>Ankara- 2024</a:t>
            </a:r>
            <a:endParaRPr lang="en-US" dirty="0"/>
          </a:p>
        </p:txBody>
      </p:sp>
      <p:sp>
        <p:nvSpPr>
          <p:cNvPr id="6" name="Veri Yer Tutucusu 5"/>
          <p:cNvSpPr>
            <a:spLocks noGrp="1"/>
          </p:cNvSpPr>
          <p:nvPr>
            <p:ph type="dt" sz="half" idx="10"/>
          </p:nvPr>
        </p:nvSpPr>
        <p:spPr/>
        <p:txBody>
          <a:bodyPr/>
          <a:lstStyle/>
          <a:p>
            <a:pPr>
              <a:defRPr/>
            </a:pPr>
            <a:r>
              <a:rPr lang="tr-TR" altLang="en-US"/>
              <a:t>Kadastro Dairesi Başkanlığı Denetim Birimi</a:t>
            </a:r>
            <a:endParaRPr lang="en-US" altLang="en-US"/>
          </a:p>
        </p:txBody>
      </p:sp>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350" y="400050"/>
            <a:ext cx="17504709" cy="1173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Metin kutusu 1"/>
          <p:cNvSpPr txBox="1"/>
          <p:nvPr/>
        </p:nvSpPr>
        <p:spPr>
          <a:xfrm>
            <a:off x="4495800" y="3924300"/>
            <a:ext cx="1324080" cy="754053"/>
          </a:xfrm>
          <a:prstGeom prst="rect">
            <a:avLst/>
          </a:prstGeom>
          <a:noFill/>
        </p:spPr>
        <p:txBody>
          <a:bodyPr wrap="none" rtlCol="0">
            <a:spAutoFit/>
          </a:bodyPr>
          <a:lstStyle/>
          <a:p>
            <a:r>
              <a:rPr lang="tr-TR" b="1" dirty="0">
                <a:solidFill>
                  <a:srgbClr val="FF0000"/>
                </a:solidFill>
              </a:rPr>
              <a:t>Arsa</a:t>
            </a:r>
            <a:r>
              <a:rPr lang="tr-TR" dirty="0"/>
              <a:t> </a:t>
            </a:r>
          </a:p>
        </p:txBody>
      </p:sp>
    </p:spTree>
    <p:extLst>
      <p:ext uri="{BB962C8B-B14F-4D97-AF65-F5344CB8AC3E}">
        <p14:creationId xmlns:p14="http://schemas.microsoft.com/office/powerpoint/2010/main" val="13799885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8" descr="layoutt2.jpg">
            <a:extLst>
              <a:ext uri="{FF2B5EF4-FFF2-40B4-BE49-F238E27FC236}">
                <a16:creationId xmlns:a16="http://schemas.microsoft.com/office/drawing/2014/main" id="{F78CFBFD-CDC5-7C46-8D65-A4AA7002732E}"/>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75" y="0"/>
            <a:ext cx="24384000" cy="137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10" descr="Tapu-ve-kadastro-mudurlugu-01.jpg">
            <a:extLst>
              <a:ext uri="{FF2B5EF4-FFF2-40B4-BE49-F238E27FC236}">
                <a16:creationId xmlns:a16="http://schemas.microsoft.com/office/drawing/2014/main" id="{8CBEB1BF-6B87-4443-806D-6E11A7BD5DDF}"/>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029613" y="10550525"/>
            <a:ext cx="263525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ltbilgi Yer Tutucusu 4"/>
          <p:cNvSpPr>
            <a:spLocks noGrp="1"/>
          </p:cNvSpPr>
          <p:nvPr>
            <p:ph type="ftr" sz="quarter" idx="11"/>
          </p:nvPr>
        </p:nvSpPr>
        <p:spPr/>
        <p:txBody>
          <a:bodyPr/>
          <a:lstStyle/>
          <a:p>
            <a:pPr>
              <a:defRPr/>
            </a:pPr>
            <a:r>
              <a:rPr lang="tr-TR" dirty="0"/>
              <a:t>Ankara- 2024</a:t>
            </a:r>
            <a:endParaRPr lang="en-US" dirty="0"/>
          </a:p>
        </p:txBody>
      </p:sp>
      <p:sp>
        <p:nvSpPr>
          <p:cNvPr id="6" name="Veri Yer Tutucusu 5"/>
          <p:cNvSpPr>
            <a:spLocks noGrp="1"/>
          </p:cNvSpPr>
          <p:nvPr>
            <p:ph type="dt" sz="half" idx="10"/>
          </p:nvPr>
        </p:nvSpPr>
        <p:spPr/>
        <p:txBody>
          <a:bodyPr/>
          <a:lstStyle/>
          <a:p>
            <a:pPr>
              <a:defRPr/>
            </a:pPr>
            <a:r>
              <a:rPr lang="tr-TR" altLang="en-US"/>
              <a:t>Kadastro Dairesi Başkanlığı Denetim Birimi</a:t>
            </a:r>
            <a:endParaRPr lang="en-US" altLang="en-US"/>
          </a:p>
        </p:txBody>
      </p:sp>
      <p:grpSp>
        <p:nvGrpSpPr>
          <p:cNvPr id="9" name="Group 1">
            <a:extLst>
              <a:ext uri="{FF2B5EF4-FFF2-40B4-BE49-F238E27FC236}">
                <a16:creationId xmlns:a16="http://schemas.microsoft.com/office/drawing/2014/main" id="{E9EDBF16-034C-4270-AEA9-E3DD4D063A69}"/>
              </a:ext>
            </a:extLst>
          </p:cNvPr>
          <p:cNvGrpSpPr/>
          <p:nvPr/>
        </p:nvGrpSpPr>
        <p:grpSpPr>
          <a:xfrm>
            <a:off x="358588" y="591671"/>
            <a:ext cx="17691409" cy="10722551"/>
            <a:chOff x="0" y="1"/>
            <a:chExt cx="24387175" cy="12858750"/>
          </a:xfrm>
        </p:grpSpPr>
        <p:pic>
          <p:nvPicPr>
            <p:cNvPr id="10"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
              <a:ext cx="24387175" cy="128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3 Metin kutusu"/>
            <p:cNvSpPr txBox="1">
              <a:spLocks noChangeArrowheads="1"/>
            </p:cNvSpPr>
            <p:nvPr/>
          </p:nvSpPr>
          <p:spPr bwMode="auto">
            <a:xfrm>
              <a:off x="18049997" y="4714877"/>
              <a:ext cx="5100204" cy="1040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07834" tIns="103917" rIns="207834" bIns="103917">
              <a:spAutoFit/>
            </a:bodyPr>
            <a:lstStyle>
              <a:lvl1pPr eaLnBrk="0" hangingPunct="0">
                <a:defRPr sz="1900" b="1">
                  <a:solidFill>
                    <a:schemeClr val="tx1"/>
                  </a:solidFill>
                  <a:latin typeface="Arial" charset="0"/>
                  <a:cs typeface="Arial" charset="0"/>
                </a:defRPr>
              </a:lvl1pPr>
              <a:lvl2pPr marL="742950" indent="-285750" eaLnBrk="0" hangingPunct="0">
                <a:defRPr sz="1900" b="1">
                  <a:solidFill>
                    <a:schemeClr val="tx1"/>
                  </a:solidFill>
                  <a:latin typeface="Arial" charset="0"/>
                  <a:cs typeface="Arial" charset="0"/>
                </a:defRPr>
              </a:lvl2pPr>
              <a:lvl3pPr marL="1143000" indent="-228600" eaLnBrk="0" hangingPunct="0">
                <a:defRPr sz="1900" b="1">
                  <a:solidFill>
                    <a:schemeClr val="tx1"/>
                  </a:solidFill>
                  <a:latin typeface="Arial" charset="0"/>
                  <a:cs typeface="Arial" charset="0"/>
                </a:defRPr>
              </a:lvl3pPr>
              <a:lvl4pPr marL="1600200" indent="-228600" eaLnBrk="0" hangingPunct="0">
                <a:defRPr sz="1900" b="1">
                  <a:solidFill>
                    <a:schemeClr val="tx1"/>
                  </a:solidFill>
                  <a:latin typeface="Arial" charset="0"/>
                  <a:cs typeface="Arial" charset="0"/>
                </a:defRPr>
              </a:lvl4pPr>
              <a:lvl5pPr marL="2057400" indent="-228600" eaLnBrk="0" hangingPunct="0">
                <a:defRPr sz="1900" b="1">
                  <a:solidFill>
                    <a:schemeClr val="tx1"/>
                  </a:solidFill>
                  <a:latin typeface="Arial" charset="0"/>
                  <a:cs typeface="Arial" charset="0"/>
                </a:defRPr>
              </a:lvl5pPr>
              <a:lvl6pPr marL="2514600" indent="-228600" eaLnBrk="0" fontAlgn="base" hangingPunct="0">
                <a:spcBef>
                  <a:spcPct val="0"/>
                </a:spcBef>
                <a:spcAft>
                  <a:spcPct val="0"/>
                </a:spcAft>
                <a:defRPr sz="1900" b="1">
                  <a:solidFill>
                    <a:schemeClr val="tx1"/>
                  </a:solidFill>
                  <a:latin typeface="Arial" charset="0"/>
                  <a:cs typeface="Arial" charset="0"/>
                </a:defRPr>
              </a:lvl6pPr>
              <a:lvl7pPr marL="2971800" indent="-228600" eaLnBrk="0" fontAlgn="base" hangingPunct="0">
                <a:spcBef>
                  <a:spcPct val="0"/>
                </a:spcBef>
                <a:spcAft>
                  <a:spcPct val="0"/>
                </a:spcAft>
                <a:defRPr sz="1900" b="1">
                  <a:solidFill>
                    <a:schemeClr val="tx1"/>
                  </a:solidFill>
                  <a:latin typeface="Arial" charset="0"/>
                  <a:cs typeface="Arial" charset="0"/>
                </a:defRPr>
              </a:lvl7pPr>
              <a:lvl8pPr marL="3429000" indent="-228600" eaLnBrk="0" fontAlgn="base" hangingPunct="0">
                <a:spcBef>
                  <a:spcPct val="0"/>
                </a:spcBef>
                <a:spcAft>
                  <a:spcPct val="0"/>
                </a:spcAft>
                <a:defRPr sz="1900" b="1">
                  <a:solidFill>
                    <a:schemeClr val="tx1"/>
                  </a:solidFill>
                  <a:latin typeface="Arial" charset="0"/>
                  <a:cs typeface="Arial" charset="0"/>
                </a:defRPr>
              </a:lvl8pPr>
              <a:lvl9pPr marL="3886200" indent="-228600" eaLnBrk="0" fontAlgn="base" hangingPunct="0">
                <a:spcBef>
                  <a:spcPct val="0"/>
                </a:spcBef>
                <a:spcAft>
                  <a:spcPct val="0"/>
                </a:spcAft>
                <a:defRPr sz="1900" b="1">
                  <a:solidFill>
                    <a:schemeClr val="tx1"/>
                  </a:solidFill>
                  <a:latin typeface="Arial" charset="0"/>
                  <a:cs typeface="Arial" charset="0"/>
                </a:defRPr>
              </a:lvl9pPr>
            </a:lstStyle>
            <a:p>
              <a:pPr eaLnBrk="1" hangingPunct="1"/>
              <a:r>
                <a:rPr lang="tr-TR" sz="5400" dirty="0">
                  <a:solidFill>
                    <a:srgbClr val="FF0000"/>
                  </a:solidFill>
                </a:rPr>
                <a:t> </a:t>
              </a:r>
            </a:p>
          </p:txBody>
        </p:sp>
        <p:sp>
          <p:nvSpPr>
            <p:cNvPr id="13" name="Rectangle 4">
              <a:extLst>
                <a:ext uri="{FF2B5EF4-FFF2-40B4-BE49-F238E27FC236}">
                  <a16:creationId xmlns:a16="http://schemas.microsoft.com/office/drawing/2014/main" id="{B92CD9E1-09A1-4EDE-BE33-A1D358A18D8C}"/>
                </a:ext>
              </a:extLst>
            </p:cNvPr>
            <p:cNvSpPr/>
            <p:nvPr/>
          </p:nvSpPr>
          <p:spPr>
            <a:xfrm>
              <a:off x="9756659" y="1"/>
              <a:ext cx="5579135" cy="99153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5">
              <a:extLst>
                <a:ext uri="{FF2B5EF4-FFF2-40B4-BE49-F238E27FC236}">
                  <a16:creationId xmlns:a16="http://schemas.microsoft.com/office/drawing/2014/main" id="{2FDE94C7-815A-4170-9595-C5DD1AA3AFAD}"/>
                </a:ext>
              </a:extLst>
            </p:cNvPr>
            <p:cNvSpPr/>
            <p:nvPr/>
          </p:nvSpPr>
          <p:spPr>
            <a:xfrm>
              <a:off x="3090248" y="152401"/>
              <a:ext cx="5579135" cy="99153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6">
              <a:extLst>
                <a:ext uri="{FF2B5EF4-FFF2-40B4-BE49-F238E27FC236}">
                  <a16:creationId xmlns:a16="http://schemas.microsoft.com/office/drawing/2014/main" id="{30DBFC42-9FD2-4E4E-80D4-67E4EFF9D0C3}"/>
                </a:ext>
              </a:extLst>
            </p:cNvPr>
            <p:cNvSpPr/>
            <p:nvPr/>
          </p:nvSpPr>
          <p:spPr>
            <a:xfrm>
              <a:off x="3843539" y="11314222"/>
              <a:ext cx="20218243" cy="99153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3799885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8" descr="layoutt2.jpg">
            <a:extLst>
              <a:ext uri="{FF2B5EF4-FFF2-40B4-BE49-F238E27FC236}">
                <a16:creationId xmlns:a16="http://schemas.microsoft.com/office/drawing/2014/main" id="{F78CFBFD-CDC5-7C46-8D65-A4AA7002732E}"/>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75" y="0"/>
            <a:ext cx="24384000" cy="137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10" descr="Tapu-ve-kadastro-mudurlugu-01.jpg">
            <a:extLst>
              <a:ext uri="{FF2B5EF4-FFF2-40B4-BE49-F238E27FC236}">
                <a16:creationId xmlns:a16="http://schemas.microsoft.com/office/drawing/2014/main" id="{8CBEB1BF-6B87-4443-806D-6E11A7BD5DDF}"/>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029613" y="10550525"/>
            <a:ext cx="263525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ltbilgi Yer Tutucusu 4"/>
          <p:cNvSpPr>
            <a:spLocks noGrp="1"/>
          </p:cNvSpPr>
          <p:nvPr>
            <p:ph type="ftr" sz="quarter" idx="11"/>
          </p:nvPr>
        </p:nvSpPr>
        <p:spPr/>
        <p:txBody>
          <a:bodyPr/>
          <a:lstStyle/>
          <a:p>
            <a:pPr>
              <a:defRPr/>
            </a:pPr>
            <a:r>
              <a:rPr lang="tr-TR" dirty="0"/>
              <a:t>Ankara- 2024</a:t>
            </a:r>
            <a:endParaRPr lang="en-US" dirty="0"/>
          </a:p>
        </p:txBody>
      </p:sp>
      <p:sp>
        <p:nvSpPr>
          <p:cNvPr id="6" name="Veri Yer Tutucusu 5"/>
          <p:cNvSpPr>
            <a:spLocks noGrp="1"/>
          </p:cNvSpPr>
          <p:nvPr>
            <p:ph type="dt" sz="half" idx="10"/>
          </p:nvPr>
        </p:nvSpPr>
        <p:spPr/>
        <p:txBody>
          <a:bodyPr/>
          <a:lstStyle/>
          <a:p>
            <a:pPr>
              <a:defRPr/>
            </a:pPr>
            <a:r>
              <a:rPr lang="tr-TR" altLang="en-US"/>
              <a:t>Kadastro Dairesi Başkanlığı Denetim Birimi</a:t>
            </a:r>
            <a:endParaRPr lang="en-US" altLang="en-US"/>
          </a:p>
        </p:txBody>
      </p:sp>
      <p:grpSp>
        <p:nvGrpSpPr>
          <p:cNvPr id="16" name="Group 1">
            <a:extLst>
              <a:ext uri="{FF2B5EF4-FFF2-40B4-BE49-F238E27FC236}">
                <a16:creationId xmlns:a16="http://schemas.microsoft.com/office/drawing/2014/main" id="{E9EDBF16-034C-4270-AEA9-E3DD4D063A69}"/>
              </a:ext>
            </a:extLst>
          </p:cNvPr>
          <p:cNvGrpSpPr/>
          <p:nvPr/>
        </p:nvGrpSpPr>
        <p:grpSpPr>
          <a:xfrm>
            <a:off x="412376" y="571059"/>
            <a:ext cx="17463248" cy="11172717"/>
            <a:chOff x="0" y="1"/>
            <a:chExt cx="24387175" cy="12858750"/>
          </a:xfrm>
        </p:grpSpPr>
        <p:pic>
          <p:nvPicPr>
            <p:cNvPr id="17"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
              <a:ext cx="24387175" cy="128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17 Metin kutusu"/>
            <p:cNvSpPr txBox="1"/>
            <p:nvPr/>
          </p:nvSpPr>
          <p:spPr>
            <a:xfrm>
              <a:off x="17410427" y="2648831"/>
              <a:ext cx="4748463" cy="3903182"/>
            </a:xfrm>
            <a:prstGeom prst="rect">
              <a:avLst/>
            </a:prstGeom>
          </p:spPr>
          <p:style>
            <a:lnRef idx="2">
              <a:schemeClr val="dk1"/>
            </a:lnRef>
            <a:fillRef idx="1">
              <a:schemeClr val="lt1"/>
            </a:fillRef>
            <a:effectRef idx="0">
              <a:schemeClr val="dk1"/>
            </a:effectRef>
            <a:fontRef idx="minor">
              <a:schemeClr val="dk1"/>
            </a:fontRef>
          </p:style>
          <p:txBody>
            <a:bodyPr lIns="207834" tIns="103917" rIns="207834" bIns="103917">
              <a:spAutoFit/>
            </a:bodyPr>
            <a:lstStyle/>
            <a:p>
              <a:pPr>
                <a:defRPr/>
              </a:pPr>
              <a:r>
                <a:rPr lang="tr-TR" sz="6000" b="1" dirty="0">
                  <a:solidFill>
                    <a:srgbClr val="FF0000"/>
                  </a:solidFill>
                </a:rPr>
                <a:t>Tescilsiz yapıların</a:t>
              </a:r>
            </a:p>
            <a:p>
              <a:pPr>
                <a:defRPr/>
              </a:pPr>
              <a:r>
                <a:rPr lang="tr-TR" sz="6000" dirty="0">
                  <a:solidFill>
                    <a:srgbClr val="FF0000"/>
                  </a:solidFill>
                </a:rPr>
                <a:t>Hatalı Gösterimi</a:t>
              </a:r>
              <a:endParaRPr lang="tr-TR" sz="6000" b="1" dirty="0">
                <a:solidFill>
                  <a:srgbClr val="FF0000"/>
                </a:solidFill>
              </a:endParaRPr>
            </a:p>
          </p:txBody>
        </p:sp>
        <p:sp>
          <p:nvSpPr>
            <p:cNvPr id="19" name="3 Metin kutusu"/>
            <p:cNvSpPr txBox="1">
              <a:spLocks noChangeArrowheads="1"/>
            </p:cNvSpPr>
            <p:nvPr/>
          </p:nvSpPr>
          <p:spPr bwMode="auto">
            <a:xfrm>
              <a:off x="18049997" y="4714877"/>
              <a:ext cx="5100204" cy="1040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07834" tIns="103917" rIns="207834" bIns="103917">
              <a:spAutoFit/>
            </a:bodyPr>
            <a:lstStyle>
              <a:lvl1pPr eaLnBrk="0" hangingPunct="0">
                <a:defRPr sz="1900" b="1">
                  <a:solidFill>
                    <a:schemeClr val="tx1"/>
                  </a:solidFill>
                  <a:latin typeface="Arial" charset="0"/>
                  <a:cs typeface="Arial" charset="0"/>
                </a:defRPr>
              </a:lvl1pPr>
              <a:lvl2pPr marL="742950" indent="-285750" eaLnBrk="0" hangingPunct="0">
                <a:defRPr sz="1900" b="1">
                  <a:solidFill>
                    <a:schemeClr val="tx1"/>
                  </a:solidFill>
                  <a:latin typeface="Arial" charset="0"/>
                  <a:cs typeface="Arial" charset="0"/>
                </a:defRPr>
              </a:lvl2pPr>
              <a:lvl3pPr marL="1143000" indent="-228600" eaLnBrk="0" hangingPunct="0">
                <a:defRPr sz="1900" b="1">
                  <a:solidFill>
                    <a:schemeClr val="tx1"/>
                  </a:solidFill>
                  <a:latin typeface="Arial" charset="0"/>
                  <a:cs typeface="Arial" charset="0"/>
                </a:defRPr>
              </a:lvl3pPr>
              <a:lvl4pPr marL="1600200" indent="-228600" eaLnBrk="0" hangingPunct="0">
                <a:defRPr sz="1900" b="1">
                  <a:solidFill>
                    <a:schemeClr val="tx1"/>
                  </a:solidFill>
                  <a:latin typeface="Arial" charset="0"/>
                  <a:cs typeface="Arial" charset="0"/>
                </a:defRPr>
              </a:lvl4pPr>
              <a:lvl5pPr marL="2057400" indent="-228600" eaLnBrk="0" hangingPunct="0">
                <a:defRPr sz="1900" b="1">
                  <a:solidFill>
                    <a:schemeClr val="tx1"/>
                  </a:solidFill>
                  <a:latin typeface="Arial" charset="0"/>
                  <a:cs typeface="Arial" charset="0"/>
                </a:defRPr>
              </a:lvl5pPr>
              <a:lvl6pPr marL="2514600" indent="-228600" eaLnBrk="0" fontAlgn="base" hangingPunct="0">
                <a:spcBef>
                  <a:spcPct val="0"/>
                </a:spcBef>
                <a:spcAft>
                  <a:spcPct val="0"/>
                </a:spcAft>
                <a:defRPr sz="1900" b="1">
                  <a:solidFill>
                    <a:schemeClr val="tx1"/>
                  </a:solidFill>
                  <a:latin typeface="Arial" charset="0"/>
                  <a:cs typeface="Arial" charset="0"/>
                </a:defRPr>
              </a:lvl6pPr>
              <a:lvl7pPr marL="2971800" indent="-228600" eaLnBrk="0" fontAlgn="base" hangingPunct="0">
                <a:spcBef>
                  <a:spcPct val="0"/>
                </a:spcBef>
                <a:spcAft>
                  <a:spcPct val="0"/>
                </a:spcAft>
                <a:defRPr sz="1900" b="1">
                  <a:solidFill>
                    <a:schemeClr val="tx1"/>
                  </a:solidFill>
                  <a:latin typeface="Arial" charset="0"/>
                  <a:cs typeface="Arial" charset="0"/>
                </a:defRPr>
              </a:lvl7pPr>
              <a:lvl8pPr marL="3429000" indent="-228600" eaLnBrk="0" fontAlgn="base" hangingPunct="0">
                <a:spcBef>
                  <a:spcPct val="0"/>
                </a:spcBef>
                <a:spcAft>
                  <a:spcPct val="0"/>
                </a:spcAft>
                <a:defRPr sz="1900" b="1">
                  <a:solidFill>
                    <a:schemeClr val="tx1"/>
                  </a:solidFill>
                  <a:latin typeface="Arial" charset="0"/>
                  <a:cs typeface="Arial" charset="0"/>
                </a:defRPr>
              </a:lvl8pPr>
              <a:lvl9pPr marL="3886200" indent="-228600" eaLnBrk="0" fontAlgn="base" hangingPunct="0">
                <a:spcBef>
                  <a:spcPct val="0"/>
                </a:spcBef>
                <a:spcAft>
                  <a:spcPct val="0"/>
                </a:spcAft>
                <a:defRPr sz="1900" b="1">
                  <a:solidFill>
                    <a:schemeClr val="tx1"/>
                  </a:solidFill>
                  <a:latin typeface="Arial" charset="0"/>
                  <a:cs typeface="Arial" charset="0"/>
                </a:defRPr>
              </a:lvl9pPr>
            </a:lstStyle>
            <a:p>
              <a:pPr eaLnBrk="1" hangingPunct="1"/>
              <a:r>
                <a:rPr lang="tr-TR" sz="5400" dirty="0">
                  <a:solidFill>
                    <a:srgbClr val="FF0000"/>
                  </a:solidFill>
                </a:rPr>
                <a:t> </a:t>
              </a:r>
            </a:p>
          </p:txBody>
        </p:sp>
        <p:sp>
          <p:nvSpPr>
            <p:cNvPr id="20" name="Rectangle 4">
              <a:extLst>
                <a:ext uri="{FF2B5EF4-FFF2-40B4-BE49-F238E27FC236}">
                  <a16:creationId xmlns:a16="http://schemas.microsoft.com/office/drawing/2014/main" id="{B92CD9E1-09A1-4EDE-BE33-A1D358A18D8C}"/>
                </a:ext>
              </a:extLst>
            </p:cNvPr>
            <p:cNvSpPr/>
            <p:nvPr/>
          </p:nvSpPr>
          <p:spPr>
            <a:xfrm>
              <a:off x="9756659" y="1"/>
              <a:ext cx="5579135" cy="99153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Rectangle 5">
              <a:extLst>
                <a:ext uri="{FF2B5EF4-FFF2-40B4-BE49-F238E27FC236}">
                  <a16:creationId xmlns:a16="http://schemas.microsoft.com/office/drawing/2014/main" id="{2FDE94C7-815A-4170-9595-C5DD1AA3AFAD}"/>
                </a:ext>
              </a:extLst>
            </p:cNvPr>
            <p:cNvSpPr/>
            <p:nvPr/>
          </p:nvSpPr>
          <p:spPr>
            <a:xfrm>
              <a:off x="3090248" y="152401"/>
              <a:ext cx="5579135" cy="99153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Rectangle 6">
              <a:extLst>
                <a:ext uri="{FF2B5EF4-FFF2-40B4-BE49-F238E27FC236}">
                  <a16:creationId xmlns:a16="http://schemas.microsoft.com/office/drawing/2014/main" id="{30DBFC42-9FD2-4E4E-80D4-67E4EFF9D0C3}"/>
                </a:ext>
              </a:extLst>
            </p:cNvPr>
            <p:cNvSpPr/>
            <p:nvPr/>
          </p:nvSpPr>
          <p:spPr>
            <a:xfrm>
              <a:off x="3843539" y="11314222"/>
              <a:ext cx="20218243" cy="99153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8942" y="3086099"/>
            <a:ext cx="18289350" cy="9205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Metin kutusu 2"/>
          <p:cNvSpPr txBox="1"/>
          <p:nvPr/>
        </p:nvSpPr>
        <p:spPr>
          <a:xfrm>
            <a:off x="15712716" y="2872576"/>
            <a:ext cx="4325815" cy="2739211"/>
          </a:xfrm>
          <a:prstGeom prst="rect">
            <a:avLst/>
          </a:prstGeom>
          <a:noFill/>
        </p:spPr>
        <p:txBody>
          <a:bodyPr wrap="square" rtlCol="0">
            <a:spAutoFit/>
          </a:bodyPr>
          <a:lstStyle/>
          <a:p>
            <a:r>
              <a:rPr lang="tr-TR" dirty="0">
                <a:solidFill>
                  <a:srgbClr val="FF0000"/>
                </a:solidFill>
              </a:rPr>
              <a:t>Tescilsiz yapılar sadece </a:t>
            </a:r>
            <a:r>
              <a:rPr lang="tr-TR" dirty="0" err="1">
                <a:solidFill>
                  <a:srgbClr val="FF0000"/>
                </a:solidFill>
              </a:rPr>
              <a:t>röper</a:t>
            </a:r>
            <a:r>
              <a:rPr lang="tr-TR" dirty="0">
                <a:solidFill>
                  <a:srgbClr val="FF0000"/>
                </a:solidFill>
              </a:rPr>
              <a:t> amaçlı gösterilmeli</a:t>
            </a:r>
          </a:p>
        </p:txBody>
      </p:sp>
    </p:spTree>
    <p:extLst>
      <p:ext uri="{BB962C8B-B14F-4D97-AF65-F5344CB8AC3E}">
        <p14:creationId xmlns:p14="http://schemas.microsoft.com/office/powerpoint/2010/main" val="13799885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8" descr="layoutt2.jpg">
            <a:extLst>
              <a:ext uri="{FF2B5EF4-FFF2-40B4-BE49-F238E27FC236}">
                <a16:creationId xmlns:a16="http://schemas.microsoft.com/office/drawing/2014/main" id="{F78CFBFD-CDC5-7C46-8D65-A4AA7002732E}"/>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24384000" cy="137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10" descr="Tapu-ve-kadastro-mudurlugu-01.jpg">
            <a:extLst>
              <a:ext uri="{FF2B5EF4-FFF2-40B4-BE49-F238E27FC236}">
                <a16:creationId xmlns:a16="http://schemas.microsoft.com/office/drawing/2014/main" id="{8CBEB1BF-6B87-4443-806D-6E11A7BD5DDF}"/>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029613" y="10550525"/>
            <a:ext cx="263525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ikdörtgen 1"/>
          <p:cNvSpPr/>
          <p:nvPr/>
        </p:nvSpPr>
        <p:spPr>
          <a:xfrm>
            <a:off x="1581625" y="3503236"/>
            <a:ext cx="15959925" cy="830997"/>
          </a:xfrm>
          <a:prstGeom prst="rect">
            <a:avLst/>
          </a:prstGeom>
        </p:spPr>
        <p:txBody>
          <a:bodyPr wrap="square">
            <a:spAutoFit/>
          </a:bodyPr>
          <a:lstStyle/>
          <a:p>
            <a:pPr algn="just"/>
            <a:r>
              <a:rPr lang="tr-TR" sz="4800" b="1" dirty="0">
                <a:solidFill>
                  <a:srgbClr val="1F497D"/>
                </a:solidFill>
              </a:rPr>
              <a:t> </a:t>
            </a:r>
          </a:p>
        </p:txBody>
      </p:sp>
      <p:sp>
        <p:nvSpPr>
          <p:cNvPr id="5" name="Altbilgi Yer Tutucusu 4"/>
          <p:cNvSpPr>
            <a:spLocks noGrp="1"/>
          </p:cNvSpPr>
          <p:nvPr>
            <p:ph type="ftr" sz="quarter" idx="11"/>
          </p:nvPr>
        </p:nvSpPr>
        <p:spPr/>
        <p:txBody>
          <a:bodyPr/>
          <a:lstStyle/>
          <a:p>
            <a:pPr>
              <a:defRPr/>
            </a:pPr>
            <a:r>
              <a:rPr lang="tr-TR" dirty="0"/>
              <a:t>Ankara- 2024</a:t>
            </a:r>
            <a:endParaRPr lang="en-US" dirty="0"/>
          </a:p>
        </p:txBody>
      </p:sp>
      <p:sp>
        <p:nvSpPr>
          <p:cNvPr id="6" name="Veri Yer Tutucusu 5"/>
          <p:cNvSpPr>
            <a:spLocks noGrp="1"/>
          </p:cNvSpPr>
          <p:nvPr>
            <p:ph type="dt" sz="half" idx="10"/>
          </p:nvPr>
        </p:nvSpPr>
        <p:spPr/>
        <p:txBody>
          <a:bodyPr/>
          <a:lstStyle/>
          <a:p>
            <a:pPr>
              <a:defRPr/>
            </a:pPr>
            <a:r>
              <a:rPr lang="tr-TR" altLang="en-US"/>
              <a:t>Kadastro Dairesi Başkanlığı Denetim Birimi</a:t>
            </a:r>
            <a:endParaRPr lang="en-US" altLang="en-US"/>
          </a:p>
        </p:txBody>
      </p:sp>
      <p:sp>
        <p:nvSpPr>
          <p:cNvPr id="3" name="Metin kutusu 2"/>
          <p:cNvSpPr txBox="1"/>
          <p:nvPr/>
        </p:nvSpPr>
        <p:spPr>
          <a:xfrm>
            <a:off x="9772650" y="4648200"/>
            <a:ext cx="184731" cy="754053"/>
          </a:xfrm>
          <a:prstGeom prst="rect">
            <a:avLst/>
          </a:prstGeom>
          <a:noFill/>
        </p:spPr>
        <p:txBody>
          <a:bodyPr wrap="none" rtlCol="0">
            <a:spAutoFit/>
          </a:bodyPr>
          <a:lstStyle/>
          <a:p>
            <a:endParaRPr lang="tr-TR" dirty="0"/>
          </a:p>
        </p:txBody>
      </p:sp>
      <p:sp>
        <p:nvSpPr>
          <p:cNvPr id="8" name="Metin kutusu 7"/>
          <p:cNvSpPr txBox="1"/>
          <p:nvPr/>
        </p:nvSpPr>
        <p:spPr>
          <a:xfrm>
            <a:off x="9925050" y="4800600"/>
            <a:ext cx="3200400" cy="754053"/>
          </a:xfrm>
          <a:prstGeom prst="rect">
            <a:avLst/>
          </a:prstGeom>
          <a:noFill/>
        </p:spPr>
        <p:txBody>
          <a:bodyPr wrap="square" rtlCol="0">
            <a:spAutoFit/>
          </a:bodyPr>
          <a:lstStyle/>
          <a:p>
            <a:endParaRPr lang="tr-TR" dirty="0"/>
          </a:p>
        </p:txBody>
      </p:sp>
      <p:sp>
        <p:nvSpPr>
          <p:cNvPr id="9" name="Metin kutusu 8"/>
          <p:cNvSpPr txBox="1"/>
          <p:nvPr/>
        </p:nvSpPr>
        <p:spPr>
          <a:xfrm>
            <a:off x="9925050" y="4800600"/>
            <a:ext cx="184731" cy="754053"/>
          </a:xfrm>
          <a:prstGeom prst="rect">
            <a:avLst/>
          </a:prstGeom>
          <a:noFill/>
        </p:spPr>
        <p:txBody>
          <a:bodyPr wrap="none" rtlCol="0">
            <a:spAutoFit/>
          </a:bodyPr>
          <a:lstStyle/>
          <a:p>
            <a:endParaRPr lang="tr-TR" dirty="0"/>
          </a:p>
        </p:txBody>
      </p:sp>
      <p:sp>
        <p:nvSpPr>
          <p:cNvPr id="11" name="Metin kutusu 10"/>
          <p:cNvSpPr txBox="1"/>
          <p:nvPr/>
        </p:nvSpPr>
        <p:spPr>
          <a:xfrm>
            <a:off x="9772650" y="5810250"/>
            <a:ext cx="503664" cy="754053"/>
          </a:xfrm>
          <a:prstGeom prst="rect">
            <a:avLst/>
          </a:prstGeom>
          <a:noFill/>
        </p:spPr>
        <p:txBody>
          <a:bodyPr wrap="none" rtlCol="0">
            <a:spAutoFit/>
          </a:bodyPr>
          <a:lstStyle/>
          <a:p>
            <a:r>
              <a:rPr lang="tr-TR" dirty="0">
                <a:solidFill>
                  <a:srgbClr val="FF0000"/>
                </a:solidFill>
              </a:rPr>
              <a:t>A</a:t>
            </a:r>
            <a:endParaRPr lang="tr-TR" dirty="0"/>
          </a:p>
        </p:txBody>
      </p:sp>
      <p:sp>
        <p:nvSpPr>
          <p:cNvPr id="12" name="Metin kutusu 11"/>
          <p:cNvSpPr txBox="1"/>
          <p:nvPr/>
        </p:nvSpPr>
        <p:spPr>
          <a:xfrm>
            <a:off x="4895850" y="9531995"/>
            <a:ext cx="484428" cy="754053"/>
          </a:xfrm>
          <a:prstGeom prst="rect">
            <a:avLst/>
          </a:prstGeom>
          <a:noFill/>
        </p:spPr>
        <p:txBody>
          <a:bodyPr wrap="none" rtlCol="0">
            <a:spAutoFit/>
          </a:bodyPr>
          <a:lstStyle/>
          <a:p>
            <a:r>
              <a:rPr lang="tr-TR" dirty="0">
                <a:solidFill>
                  <a:srgbClr val="FF0000"/>
                </a:solidFill>
              </a:rPr>
              <a:t>B</a:t>
            </a:r>
            <a:endParaRPr lang="tr-TR" dirty="0"/>
          </a:p>
        </p:txBody>
      </p:sp>
      <p:sp>
        <p:nvSpPr>
          <p:cNvPr id="13" name="Metin kutusu 12"/>
          <p:cNvSpPr txBox="1"/>
          <p:nvPr/>
        </p:nvSpPr>
        <p:spPr>
          <a:xfrm>
            <a:off x="5486400" y="4792653"/>
            <a:ext cx="478016" cy="754053"/>
          </a:xfrm>
          <a:prstGeom prst="rect">
            <a:avLst/>
          </a:prstGeom>
          <a:noFill/>
        </p:spPr>
        <p:txBody>
          <a:bodyPr wrap="none" rtlCol="0">
            <a:spAutoFit/>
          </a:bodyPr>
          <a:lstStyle/>
          <a:p>
            <a:r>
              <a:rPr lang="tr-TR" dirty="0">
                <a:solidFill>
                  <a:srgbClr val="FF0000"/>
                </a:solidFill>
              </a:rPr>
              <a:t>C</a:t>
            </a:r>
          </a:p>
        </p:txBody>
      </p:sp>
      <p:grpSp>
        <p:nvGrpSpPr>
          <p:cNvPr id="14" name="Group 13">
            <a:extLst>
              <a:ext uri="{FF2B5EF4-FFF2-40B4-BE49-F238E27FC236}">
                <a16:creationId xmlns:a16="http://schemas.microsoft.com/office/drawing/2014/main" id="{DD2EE1C6-9300-47C3-A697-F986A26DD005}"/>
              </a:ext>
            </a:extLst>
          </p:cNvPr>
          <p:cNvGrpSpPr/>
          <p:nvPr/>
        </p:nvGrpSpPr>
        <p:grpSpPr>
          <a:xfrm>
            <a:off x="1" y="205458"/>
            <a:ext cx="17541550" cy="12022401"/>
            <a:chOff x="1305508" y="0"/>
            <a:chExt cx="20763014" cy="13681704"/>
          </a:xfrm>
        </p:grpSpPr>
        <p:grpSp>
          <p:nvGrpSpPr>
            <p:cNvPr id="4" name="Group 3">
              <a:extLst>
                <a:ext uri="{FF2B5EF4-FFF2-40B4-BE49-F238E27FC236}">
                  <a16:creationId xmlns:a16="http://schemas.microsoft.com/office/drawing/2014/main" id="{D836F774-0F26-4BC1-87FC-DA640BD172EC}"/>
                </a:ext>
              </a:extLst>
            </p:cNvPr>
            <p:cNvGrpSpPr/>
            <p:nvPr/>
          </p:nvGrpSpPr>
          <p:grpSpPr>
            <a:xfrm>
              <a:off x="1305508" y="0"/>
              <a:ext cx="20763014" cy="13681704"/>
              <a:chOff x="1305508" y="0"/>
              <a:chExt cx="20763014" cy="13681704"/>
            </a:xfrm>
          </p:grpSpPr>
          <p:pic>
            <p:nvPicPr>
              <p:cNvPr id="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5508" y="0"/>
                <a:ext cx="20763014" cy="13681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a:extLst>
                  <a:ext uri="{FF2B5EF4-FFF2-40B4-BE49-F238E27FC236}">
                    <a16:creationId xmlns:a16="http://schemas.microsoft.com/office/drawing/2014/main" id="{8B6AD536-8444-4E9B-A630-88F96BC7DA14}"/>
                  </a:ext>
                </a:extLst>
              </p:cNvPr>
              <p:cNvSpPr/>
              <p:nvPr/>
            </p:nvSpPr>
            <p:spPr>
              <a:xfrm>
                <a:off x="5592535" y="168335"/>
                <a:ext cx="7190403" cy="58126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FDE07C19-F3C2-455E-BACA-71A5BB27C2AA}"/>
                  </a:ext>
                </a:extLst>
              </p:cNvPr>
              <p:cNvSpPr/>
              <p:nvPr/>
            </p:nvSpPr>
            <p:spPr>
              <a:xfrm>
                <a:off x="1854070" y="12097140"/>
                <a:ext cx="18129111" cy="158456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8E3BDB8F-27F1-456E-82F8-5F34014A9608}"/>
                  </a:ext>
                </a:extLst>
              </p:cNvPr>
              <p:cNvSpPr/>
              <p:nvPr/>
            </p:nvSpPr>
            <p:spPr>
              <a:xfrm>
                <a:off x="1581625" y="61005"/>
                <a:ext cx="3798653" cy="115197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9" name="Rectangle 18">
              <a:extLst>
                <a:ext uri="{FF2B5EF4-FFF2-40B4-BE49-F238E27FC236}">
                  <a16:creationId xmlns:a16="http://schemas.microsoft.com/office/drawing/2014/main" id="{0C348DFC-4991-4D4B-A972-B4E7D29DC2F1}"/>
                </a:ext>
              </a:extLst>
            </p:cNvPr>
            <p:cNvSpPr/>
            <p:nvPr/>
          </p:nvSpPr>
          <p:spPr>
            <a:xfrm>
              <a:off x="13125449" y="8658808"/>
              <a:ext cx="6378705" cy="265707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8" name="Metin kutusu 17"/>
          <p:cNvSpPr txBox="1"/>
          <p:nvPr/>
        </p:nvSpPr>
        <p:spPr>
          <a:xfrm>
            <a:off x="10527682" y="4680723"/>
            <a:ext cx="9807093" cy="4062651"/>
          </a:xfrm>
          <a:prstGeom prst="rect">
            <a:avLst/>
          </a:prstGeom>
          <a:noFill/>
        </p:spPr>
        <p:txBody>
          <a:bodyPr wrap="square" rtlCol="0">
            <a:spAutoFit/>
          </a:bodyPr>
          <a:lstStyle/>
          <a:p>
            <a:r>
              <a:rPr lang="tr-TR" dirty="0">
                <a:solidFill>
                  <a:srgbClr val="FF0000"/>
                </a:solidFill>
              </a:rPr>
              <a:t>Yola veya komşu parsele taşkınlık</a:t>
            </a:r>
          </a:p>
          <a:p>
            <a:r>
              <a:rPr lang="tr-TR" dirty="0">
                <a:solidFill>
                  <a:srgbClr val="FF0000"/>
                </a:solidFill>
              </a:rPr>
              <a:t>varsa, ölçü değerleri ve miktarı belirtilmeli</a:t>
            </a:r>
          </a:p>
          <a:p>
            <a:r>
              <a:rPr lang="tr-TR" dirty="0">
                <a:solidFill>
                  <a:srgbClr val="FF0000"/>
                </a:solidFill>
              </a:rPr>
              <a:t>1- A harfli Duvar yola</a:t>
            </a:r>
          </a:p>
          <a:p>
            <a:r>
              <a:rPr lang="tr-TR" dirty="0">
                <a:solidFill>
                  <a:srgbClr val="FF0000"/>
                </a:solidFill>
              </a:rPr>
              <a:t>15.41m2 tecavüzlüdür </a:t>
            </a:r>
          </a:p>
          <a:p>
            <a:r>
              <a:rPr lang="tr-TR" dirty="0">
                <a:solidFill>
                  <a:srgbClr val="FF0000"/>
                </a:solidFill>
              </a:rPr>
              <a:t>2- C harfli duvar 3398 </a:t>
            </a:r>
            <a:r>
              <a:rPr lang="tr-TR" dirty="0" err="1">
                <a:solidFill>
                  <a:srgbClr val="FF0000"/>
                </a:solidFill>
              </a:rPr>
              <a:t>nolu</a:t>
            </a:r>
            <a:r>
              <a:rPr lang="tr-TR" dirty="0">
                <a:solidFill>
                  <a:srgbClr val="FF0000"/>
                </a:solidFill>
              </a:rPr>
              <a:t> parsele</a:t>
            </a:r>
          </a:p>
          <a:p>
            <a:r>
              <a:rPr lang="tr-TR" dirty="0">
                <a:solidFill>
                  <a:srgbClr val="FF0000"/>
                </a:solidFill>
              </a:rPr>
              <a:t> 11m2 tecavüzlüdür </a:t>
            </a:r>
            <a:endParaRPr lang="tr-TR" dirty="0"/>
          </a:p>
        </p:txBody>
      </p:sp>
      <p:sp>
        <p:nvSpPr>
          <p:cNvPr id="20" name="Metin kutusu 19"/>
          <p:cNvSpPr txBox="1"/>
          <p:nvPr/>
        </p:nvSpPr>
        <p:spPr>
          <a:xfrm>
            <a:off x="8001000" y="6086475"/>
            <a:ext cx="1218812" cy="938719"/>
          </a:xfrm>
          <a:prstGeom prst="rect">
            <a:avLst/>
          </a:prstGeom>
          <a:noFill/>
        </p:spPr>
        <p:txBody>
          <a:bodyPr wrap="square" rtlCol="0">
            <a:spAutoFit/>
          </a:bodyPr>
          <a:lstStyle/>
          <a:p>
            <a:r>
              <a:rPr lang="tr-TR" sz="5500" dirty="0">
                <a:solidFill>
                  <a:srgbClr val="FF0000"/>
                </a:solidFill>
              </a:rPr>
              <a:t>A</a:t>
            </a:r>
          </a:p>
        </p:txBody>
      </p:sp>
      <p:sp>
        <p:nvSpPr>
          <p:cNvPr id="21" name="Metin kutusu 20"/>
          <p:cNvSpPr txBox="1"/>
          <p:nvPr/>
        </p:nvSpPr>
        <p:spPr>
          <a:xfrm>
            <a:off x="2057400" y="9144000"/>
            <a:ext cx="567784" cy="1600438"/>
          </a:xfrm>
          <a:prstGeom prst="rect">
            <a:avLst/>
          </a:prstGeom>
          <a:noFill/>
        </p:spPr>
        <p:txBody>
          <a:bodyPr wrap="none" rtlCol="0">
            <a:spAutoFit/>
          </a:bodyPr>
          <a:lstStyle/>
          <a:p>
            <a:r>
              <a:rPr lang="tr-TR" sz="5500" dirty="0">
                <a:solidFill>
                  <a:srgbClr val="FF0000"/>
                </a:solidFill>
              </a:rPr>
              <a:t>B</a:t>
            </a:r>
          </a:p>
          <a:p>
            <a:endParaRPr lang="tr-TR" dirty="0">
              <a:solidFill>
                <a:srgbClr val="FF0000"/>
              </a:solidFill>
            </a:endParaRPr>
          </a:p>
        </p:txBody>
      </p:sp>
      <p:sp>
        <p:nvSpPr>
          <p:cNvPr id="22" name="Metin kutusu 21"/>
          <p:cNvSpPr txBox="1"/>
          <p:nvPr/>
        </p:nvSpPr>
        <p:spPr>
          <a:xfrm>
            <a:off x="3281094" y="4770968"/>
            <a:ext cx="561372" cy="938719"/>
          </a:xfrm>
          <a:prstGeom prst="rect">
            <a:avLst/>
          </a:prstGeom>
          <a:noFill/>
        </p:spPr>
        <p:txBody>
          <a:bodyPr wrap="none" rtlCol="0">
            <a:spAutoFit/>
          </a:bodyPr>
          <a:lstStyle/>
          <a:p>
            <a:r>
              <a:rPr lang="tr-TR" sz="5500" dirty="0">
                <a:solidFill>
                  <a:srgbClr val="FF0000"/>
                </a:solidFill>
              </a:rPr>
              <a:t>C</a:t>
            </a:r>
          </a:p>
        </p:txBody>
      </p:sp>
    </p:spTree>
    <p:extLst>
      <p:ext uri="{BB962C8B-B14F-4D97-AF65-F5344CB8AC3E}">
        <p14:creationId xmlns:p14="http://schemas.microsoft.com/office/powerpoint/2010/main" val="17058475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8" descr="layoutt2.jpg">
            <a:extLst>
              <a:ext uri="{FF2B5EF4-FFF2-40B4-BE49-F238E27FC236}">
                <a16:creationId xmlns:a16="http://schemas.microsoft.com/office/drawing/2014/main" id="{F78CFBFD-CDC5-7C46-8D65-A4AA7002732E}"/>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75" y="0"/>
            <a:ext cx="24384000" cy="137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10" descr="Tapu-ve-kadastro-mudurlugu-01.jpg">
            <a:extLst>
              <a:ext uri="{FF2B5EF4-FFF2-40B4-BE49-F238E27FC236}">
                <a16:creationId xmlns:a16="http://schemas.microsoft.com/office/drawing/2014/main" id="{8CBEB1BF-6B87-4443-806D-6E11A7BD5DDF}"/>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029613" y="10550525"/>
            <a:ext cx="263525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ikdörtgen 1"/>
          <p:cNvSpPr/>
          <p:nvPr/>
        </p:nvSpPr>
        <p:spPr>
          <a:xfrm>
            <a:off x="1581625" y="3503236"/>
            <a:ext cx="15959925" cy="830997"/>
          </a:xfrm>
          <a:prstGeom prst="rect">
            <a:avLst/>
          </a:prstGeom>
        </p:spPr>
        <p:txBody>
          <a:bodyPr wrap="square">
            <a:spAutoFit/>
          </a:bodyPr>
          <a:lstStyle/>
          <a:p>
            <a:pPr algn="just"/>
            <a:r>
              <a:rPr lang="tr-TR" sz="4800" b="1" dirty="0">
                <a:solidFill>
                  <a:srgbClr val="1F497D"/>
                </a:solidFill>
              </a:rPr>
              <a:t> </a:t>
            </a:r>
          </a:p>
        </p:txBody>
      </p:sp>
      <p:sp>
        <p:nvSpPr>
          <p:cNvPr id="5" name="Altbilgi Yer Tutucusu 4"/>
          <p:cNvSpPr>
            <a:spLocks noGrp="1"/>
          </p:cNvSpPr>
          <p:nvPr>
            <p:ph type="ftr" sz="quarter" idx="11"/>
          </p:nvPr>
        </p:nvSpPr>
        <p:spPr/>
        <p:txBody>
          <a:bodyPr/>
          <a:lstStyle/>
          <a:p>
            <a:pPr>
              <a:defRPr/>
            </a:pPr>
            <a:r>
              <a:rPr lang="tr-TR" dirty="0"/>
              <a:t>Ankara- 2024</a:t>
            </a:r>
            <a:endParaRPr lang="en-US" dirty="0"/>
          </a:p>
        </p:txBody>
      </p:sp>
      <p:sp>
        <p:nvSpPr>
          <p:cNvPr id="6" name="Veri Yer Tutucusu 5"/>
          <p:cNvSpPr>
            <a:spLocks noGrp="1"/>
          </p:cNvSpPr>
          <p:nvPr>
            <p:ph type="dt" sz="half" idx="10"/>
          </p:nvPr>
        </p:nvSpPr>
        <p:spPr/>
        <p:txBody>
          <a:bodyPr/>
          <a:lstStyle/>
          <a:p>
            <a:pPr>
              <a:defRPr/>
            </a:pPr>
            <a:r>
              <a:rPr lang="tr-TR" altLang="en-US"/>
              <a:t>Kadastro Dairesi Başkanlığı Denetim Birimi</a:t>
            </a:r>
            <a:endParaRPr lang="en-US" altLang="en-US"/>
          </a:p>
        </p:txBody>
      </p:sp>
      <p:grpSp>
        <p:nvGrpSpPr>
          <p:cNvPr id="4" name="Group 3">
            <a:extLst>
              <a:ext uri="{FF2B5EF4-FFF2-40B4-BE49-F238E27FC236}">
                <a16:creationId xmlns:a16="http://schemas.microsoft.com/office/drawing/2014/main" id="{BF0C6CC4-113D-46E9-A551-43473D991586}"/>
              </a:ext>
            </a:extLst>
          </p:cNvPr>
          <p:cNvGrpSpPr/>
          <p:nvPr/>
        </p:nvGrpSpPr>
        <p:grpSpPr>
          <a:xfrm>
            <a:off x="717177" y="770964"/>
            <a:ext cx="17283952" cy="11259671"/>
            <a:chOff x="3176" y="0"/>
            <a:chExt cx="19484974" cy="12712700"/>
          </a:xfrm>
        </p:grpSpPr>
        <p:grpSp>
          <p:nvGrpSpPr>
            <p:cNvPr id="3" name="Group 2">
              <a:extLst>
                <a:ext uri="{FF2B5EF4-FFF2-40B4-BE49-F238E27FC236}">
                  <a16:creationId xmlns:a16="http://schemas.microsoft.com/office/drawing/2014/main" id="{F7ABD1CD-38B7-4D30-B2A0-27BC2C33B343}"/>
                </a:ext>
              </a:extLst>
            </p:cNvPr>
            <p:cNvGrpSpPr/>
            <p:nvPr/>
          </p:nvGrpSpPr>
          <p:grpSpPr>
            <a:xfrm>
              <a:off x="3176" y="0"/>
              <a:ext cx="19484974" cy="12712700"/>
              <a:chOff x="3176" y="0"/>
              <a:chExt cx="19484974" cy="12712700"/>
            </a:xfrm>
          </p:grpSpPr>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76" y="0"/>
                <a:ext cx="19484974" cy="1271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a:extLst>
                  <a:ext uri="{FF2B5EF4-FFF2-40B4-BE49-F238E27FC236}">
                    <a16:creationId xmlns:a16="http://schemas.microsoft.com/office/drawing/2014/main" id="{31E9FD03-C1F6-4243-B83E-8878A47744F8}"/>
                  </a:ext>
                </a:extLst>
              </p:cNvPr>
              <p:cNvSpPr/>
              <p:nvPr/>
            </p:nvSpPr>
            <p:spPr>
              <a:xfrm>
                <a:off x="1023014" y="11128136"/>
                <a:ext cx="16891761" cy="131151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0" name="Rectangle 9">
              <a:extLst>
                <a:ext uri="{FF2B5EF4-FFF2-40B4-BE49-F238E27FC236}">
                  <a16:creationId xmlns:a16="http://schemas.microsoft.com/office/drawing/2014/main" id="{A96B0626-3CCA-46CF-AACD-4C94DDCC246D}"/>
                </a:ext>
              </a:extLst>
            </p:cNvPr>
            <p:cNvSpPr/>
            <p:nvPr/>
          </p:nvSpPr>
          <p:spPr>
            <a:xfrm>
              <a:off x="12812326" y="7282253"/>
              <a:ext cx="4729224" cy="131151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7" name="Oval 6"/>
          <p:cNvSpPr/>
          <p:nvPr/>
        </p:nvSpPr>
        <p:spPr>
          <a:xfrm>
            <a:off x="5328138" y="10627183"/>
            <a:ext cx="7754816" cy="1611708"/>
          </a:xfrm>
          <a:prstGeom prst="ellipse">
            <a:avLst/>
          </a:prstGeom>
          <a:solidFill>
            <a:schemeClr val="bg1"/>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solidFill>
                <a:srgbClr val="FF0000"/>
              </a:solidFill>
            </a:endParaRPr>
          </a:p>
        </p:txBody>
      </p:sp>
    </p:spTree>
    <p:extLst>
      <p:ext uri="{BB962C8B-B14F-4D97-AF65-F5344CB8AC3E}">
        <p14:creationId xmlns:p14="http://schemas.microsoft.com/office/powerpoint/2010/main" val="8517832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8" descr="layoutt2.jpg">
            <a:extLst>
              <a:ext uri="{FF2B5EF4-FFF2-40B4-BE49-F238E27FC236}">
                <a16:creationId xmlns:a16="http://schemas.microsoft.com/office/drawing/2014/main" id="{F78CFBFD-CDC5-7C46-8D65-A4AA7002732E}"/>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75" y="0"/>
            <a:ext cx="24384000" cy="137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10" descr="Tapu-ve-kadastro-mudurlugu-01.jpg">
            <a:extLst>
              <a:ext uri="{FF2B5EF4-FFF2-40B4-BE49-F238E27FC236}">
                <a16:creationId xmlns:a16="http://schemas.microsoft.com/office/drawing/2014/main" id="{8CBEB1BF-6B87-4443-806D-6E11A7BD5DDF}"/>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029613" y="10550525"/>
            <a:ext cx="263525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ikdörtgen 1"/>
          <p:cNvSpPr/>
          <p:nvPr/>
        </p:nvSpPr>
        <p:spPr>
          <a:xfrm>
            <a:off x="1581625" y="3503236"/>
            <a:ext cx="15959925" cy="830997"/>
          </a:xfrm>
          <a:prstGeom prst="rect">
            <a:avLst/>
          </a:prstGeom>
        </p:spPr>
        <p:txBody>
          <a:bodyPr wrap="square">
            <a:spAutoFit/>
          </a:bodyPr>
          <a:lstStyle/>
          <a:p>
            <a:pPr algn="just"/>
            <a:r>
              <a:rPr lang="tr-TR" sz="4800" b="1" dirty="0">
                <a:solidFill>
                  <a:srgbClr val="1F497D"/>
                </a:solidFill>
              </a:rPr>
              <a:t> </a:t>
            </a:r>
          </a:p>
        </p:txBody>
      </p:sp>
      <p:sp>
        <p:nvSpPr>
          <p:cNvPr id="5" name="Altbilgi Yer Tutucusu 4"/>
          <p:cNvSpPr>
            <a:spLocks noGrp="1"/>
          </p:cNvSpPr>
          <p:nvPr>
            <p:ph type="ftr" sz="quarter" idx="11"/>
          </p:nvPr>
        </p:nvSpPr>
        <p:spPr/>
        <p:txBody>
          <a:bodyPr/>
          <a:lstStyle/>
          <a:p>
            <a:pPr>
              <a:defRPr/>
            </a:pPr>
            <a:r>
              <a:rPr lang="tr-TR" dirty="0"/>
              <a:t>Ankara- 2024</a:t>
            </a:r>
            <a:endParaRPr lang="en-US" dirty="0"/>
          </a:p>
        </p:txBody>
      </p:sp>
      <p:sp>
        <p:nvSpPr>
          <p:cNvPr id="6" name="Veri Yer Tutucusu 5"/>
          <p:cNvSpPr>
            <a:spLocks noGrp="1"/>
          </p:cNvSpPr>
          <p:nvPr>
            <p:ph type="dt" sz="half" idx="10"/>
          </p:nvPr>
        </p:nvSpPr>
        <p:spPr/>
        <p:txBody>
          <a:bodyPr/>
          <a:lstStyle/>
          <a:p>
            <a:pPr>
              <a:defRPr/>
            </a:pPr>
            <a:r>
              <a:rPr lang="tr-TR" altLang="en-US"/>
              <a:t>Kadastro Dairesi Başkanlığı Denetim Birimi</a:t>
            </a:r>
            <a:endParaRPr lang="en-US" altLang="en-US"/>
          </a:p>
        </p:txBody>
      </p:sp>
      <p:sp>
        <p:nvSpPr>
          <p:cNvPr id="3" name="Dikdörtgen 2"/>
          <p:cNvSpPr/>
          <p:nvPr/>
        </p:nvSpPr>
        <p:spPr>
          <a:xfrm>
            <a:off x="1372075" y="2646908"/>
            <a:ext cx="16707963" cy="5461239"/>
          </a:xfrm>
          <a:prstGeom prst="rect">
            <a:avLst/>
          </a:prstGeom>
        </p:spPr>
        <p:txBody>
          <a:bodyPr wrap="square">
            <a:spAutoFit/>
          </a:bodyPr>
          <a:lstStyle/>
          <a:p>
            <a:pPr marL="457200" indent="-457200" algn="just">
              <a:lnSpc>
                <a:spcPct val="150000"/>
              </a:lnSpc>
              <a:buFont typeface="Arial" charset="0"/>
              <a:buChar char="•"/>
            </a:pPr>
            <a:r>
              <a:rPr lang="tr-TR" sz="6000" dirty="0">
                <a:latin typeface="Arial" pitchFamily="34" charset="0"/>
                <a:cs typeface="Arial" pitchFamily="34" charset="0"/>
              </a:rPr>
              <a:t>Yapılı iken yapısız hale gelmede zemindeki incelemede yapının yıkıldığı tespit edilir. Ayrıca </a:t>
            </a:r>
            <a:r>
              <a:rPr lang="tr-TR" sz="6000" dirty="0">
                <a:solidFill>
                  <a:srgbClr val="FF0000"/>
                </a:solidFill>
                <a:latin typeface="Arial" pitchFamily="34" charset="0"/>
                <a:cs typeface="Arial" pitchFamily="34" charset="0"/>
              </a:rPr>
              <a:t>yıkım belge istenmesi veyahut tutanak düzenlenmesine</a:t>
            </a:r>
            <a:r>
              <a:rPr lang="tr-TR" sz="6000" dirty="0">
                <a:latin typeface="Arial" pitchFamily="34" charset="0"/>
                <a:cs typeface="Arial" pitchFamily="34" charset="0"/>
              </a:rPr>
              <a:t> gerek yoktur.</a:t>
            </a:r>
          </a:p>
        </p:txBody>
      </p:sp>
    </p:spTree>
    <p:extLst>
      <p:ext uri="{BB962C8B-B14F-4D97-AF65-F5344CB8AC3E}">
        <p14:creationId xmlns:p14="http://schemas.microsoft.com/office/powerpoint/2010/main" val="28415994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8" descr="layoutt2.jpg">
            <a:extLst>
              <a:ext uri="{FF2B5EF4-FFF2-40B4-BE49-F238E27FC236}">
                <a16:creationId xmlns:a16="http://schemas.microsoft.com/office/drawing/2014/main" id="{F78CFBFD-CDC5-7C46-8D65-A4AA7002732E}"/>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75" y="0"/>
            <a:ext cx="24384000" cy="137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10" descr="Tapu-ve-kadastro-mudurlugu-01.jpg">
            <a:extLst>
              <a:ext uri="{FF2B5EF4-FFF2-40B4-BE49-F238E27FC236}">
                <a16:creationId xmlns:a16="http://schemas.microsoft.com/office/drawing/2014/main" id="{8CBEB1BF-6B87-4443-806D-6E11A7BD5DDF}"/>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029613" y="10550525"/>
            <a:ext cx="263525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ikdörtgen 1"/>
          <p:cNvSpPr/>
          <p:nvPr/>
        </p:nvSpPr>
        <p:spPr>
          <a:xfrm>
            <a:off x="1581625" y="3503236"/>
            <a:ext cx="15959925" cy="830997"/>
          </a:xfrm>
          <a:prstGeom prst="rect">
            <a:avLst/>
          </a:prstGeom>
        </p:spPr>
        <p:txBody>
          <a:bodyPr wrap="square">
            <a:spAutoFit/>
          </a:bodyPr>
          <a:lstStyle/>
          <a:p>
            <a:pPr algn="just"/>
            <a:r>
              <a:rPr lang="tr-TR" sz="4800" b="1" dirty="0">
                <a:solidFill>
                  <a:srgbClr val="1F497D"/>
                </a:solidFill>
              </a:rPr>
              <a:t> </a:t>
            </a:r>
          </a:p>
        </p:txBody>
      </p:sp>
      <p:sp>
        <p:nvSpPr>
          <p:cNvPr id="5" name="Altbilgi Yer Tutucusu 4"/>
          <p:cNvSpPr>
            <a:spLocks noGrp="1"/>
          </p:cNvSpPr>
          <p:nvPr>
            <p:ph type="ftr" sz="quarter" idx="11"/>
          </p:nvPr>
        </p:nvSpPr>
        <p:spPr/>
        <p:txBody>
          <a:bodyPr/>
          <a:lstStyle/>
          <a:p>
            <a:pPr>
              <a:defRPr/>
            </a:pPr>
            <a:r>
              <a:rPr lang="tr-TR" dirty="0"/>
              <a:t>Ankara- 2024</a:t>
            </a:r>
            <a:endParaRPr lang="en-US" dirty="0"/>
          </a:p>
        </p:txBody>
      </p:sp>
      <p:sp>
        <p:nvSpPr>
          <p:cNvPr id="6" name="Veri Yer Tutucusu 5"/>
          <p:cNvSpPr>
            <a:spLocks noGrp="1"/>
          </p:cNvSpPr>
          <p:nvPr>
            <p:ph type="dt" sz="half" idx="10"/>
          </p:nvPr>
        </p:nvSpPr>
        <p:spPr/>
        <p:txBody>
          <a:bodyPr/>
          <a:lstStyle/>
          <a:p>
            <a:pPr>
              <a:defRPr/>
            </a:pPr>
            <a:r>
              <a:rPr lang="tr-TR" altLang="en-US"/>
              <a:t>Kadastro Dairesi Başkanlığı Denetim Birimi</a:t>
            </a:r>
            <a:endParaRPr lang="en-US" altLang="en-US"/>
          </a:p>
        </p:txBody>
      </p:sp>
      <p:pic>
        <p:nvPicPr>
          <p:cNvPr id="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0360" y="635033"/>
            <a:ext cx="17680415" cy="1123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8 Metin kutusu"/>
          <p:cNvSpPr txBox="1"/>
          <p:nvPr/>
        </p:nvSpPr>
        <p:spPr>
          <a:xfrm>
            <a:off x="9748404" y="6030482"/>
            <a:ext cx="7302470" cy="2195022"/>
          </a:xfrm>
          <a:prstGeom prst="rect">
            <a:avLst/>
          </a:prstGeom>
        </p:spPr>
        <p:style>
          <a:lnRef idx="2">
            <a:schemeClr val="dk1"/>
          </a:lnRef>
          <a:fillRef idx="1">
            <a:schemeClr val="lt1"/>
          </a:fillRef>
          <a:effectRef idx="0">
            <a:schemeClr val="dk1"/>
          </a:effectRef>
          <a:fontRef idx="minor">
            <a:schemeClr val="dk1"/>
          </a:fontRef>
        </p:style>
        <p:txBody>
          <a:bodyPr wrap="square" lIns="207834" tIns="103917" rIns="207834" bIns="103917">
            <a:spAutoFit/>
          </a:bodyPr>
          <a:lstStyle/>
          <a:p>
            <a:pPr>
              <a:defRPr/>
            </a:pPr>
            <a:r>
              <a:rPr lang="tr-TR" dirty="0"/>
              <a:t>Taşıyıcı sistemi : </a:t>
            </a:r>
            <a:r>
              <a:rPr lang="tr-TR" dirty="0">
                <a:solidFill>
                  <a:srgbClr val="FF0000"/>
                </a:solidFill>
              </a:rPr>
              <a:t>Betonarme</a:t>
            </a:r>
          </a:p>
          <a:p>
            <a:pPr>
              <a:defRPr/>
            </a:pPr>
            <a:r>
              <a:rPr lang="tr-TR" dirty="0"/>
              <a:t>Kullanım Amacı :</a:t>
            </a:r>
            <a:r>
              <a:rPr lang="tr-TR" dirty="0">
                <a:solidFill>
                  <a:srgbClr val="2D73FF"/>
                </a:solidFill>
              </a:rPr>
              <a:t>Mesken</a:t>
            </a:r>
          </a:p>
          <a:p>
            <a:pPr>
              <a:defRPr/>
            </a:pPr>
            <a:r>
              <a:rPr lang="tr-TR" dirty="0"/>
              <a:t>Kat Adedi           : </a:t>
            </a:r>
            <a:r>
              <a:rPr lang="tr-TR" dirty="0">
                <a:solidFill>
                  <a:schemeClr val="tx1"/>
                </a:solidFill>
              </a:rPr>
              <a:t>2 katlı</a:t>
            </a:r>
          </a:p>
        </p:txBody>
      </p:sp>
    </p:spTree>
    <p:extLst>
      <p:ext uri="{BB962C8B-B14F-4D97-AF65-F5344CB8AC3E}">
        <p14:creationId xmlns:p14="http://schemas.microsoft.com/office/powerpoint/2010/main" val="284159943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8" descr="layoutt2.jpg">
            <a:extLst>
              <a:ext uri="{FF2B5EF4-FFF2-40B4-BE49-F238E27FC236}">
                <a16:creationId xmlns:a16="http://schemas.microsoft.com/office/drawing/2014/main" id="{F78CFBFD-CDC5-7C46-8D65-A4AA7002732E}"/>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75" y="0"/>
            <a:ext cx="24384000" cy="137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10" descr="Tapu-ve-kadastro-mudurlugu-01.jpg">
            <a:extLst>
              <a:ext uri="{FF2B5EF4-FFF2-40B4-BE49-F238E27FC236}">
                <a16:creationId xmlns:a16="http://schemas.microsoft.com/office/drawing/2014/main" id="{8CBEB1BF-6B87-4443-806D-6E11A7BD5DDF}"/>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029613" y="10550525"/>
            <a:ext cx="263525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ltbilgi Yer Tutucusu 4"/>
          <p:cNvSpPr>
            <a:spLocks noGrp="1"/>
          </p:cNvSpPr>
          <p:nvPr>
            <p:ph type="ftr" sz="quarter" idx="11"/>
          </p:nvPr>
        </p:nvSpPr>
        <p:spPr/>
        <p:txBody>
          <a:bodyPr/>
          <a:lstStyle/>
          <a:p>
            <a:pPr>
              <a:defRPr/>
            </a:pPr>
            <a:r>
              <a:rPr lang="tr-TR" dirty="0"/>
              <a:t>Ankara- 2024</a:t>
            </a:r>
            <a:endParaRPr lang="en-US" dirty="0"/>
          </a:p>
          <a:p>
            <a:pPr>
              <a:defRPr/>
            </a:pPr>
            <a:r>
              <a:rPr lang="en-US" dirty="0"/>
              <a:t>  </a:t>
            </a:r>
          </a:p>
        </p:txBody>
      </p:sp>
      <p:sp>
        <p:nvSpPr>
          <p:cNvPr id="6" name="Veri Yer Tutucusu 5"/>
          <p:cNvSpPr>
            <a:spLocks noGrp="1"/>
          </p:cNvSpPr>
          <p:nvPr>
            <p:ph type="dt" sz="half" idx="10"/>
          </p:nvPr>
        </p:nvSpPr>
        <p:spPr/>
        <p:txBody>
          <a:bodyPr/>
          <a:lstStyle/>
          <a:p>
            <a:pPr>
              <a:defRPr/>
            </a:pPr>
            <a:r>
              <a:rPr lang="tr-TR" altLang="en-US"/>
              <a:t>Kadastro Dairesi Başkanlığı Denetim Birimi</a:t>
            </a:r>
            <a:endParaRPr lang="en-US" altLang="en-US"/>
          </a:p>
        </p:txBody>
      </p:sp>
      <p:grpSp>
        <p:nvGrpSpPr>
          <p:cNvPr id="7" name="Group 6">
            <a:extLst>
              <a:ext uri="{FF2B5EF4-FFF2-40B4-BE49-F238E27FC236}">
                <a16:creationId xmlns:a16="http://schemas.microsoft.com/office/drawing/2014/main" id="{266A91F4-5999-47B0-923E-602205FD24B9}"/>
              </a:ext>
            </a:extLst>
          </p:cNvPr>
          <p:cNvGrpSpPr/>
          <p:nvPr/>
        </p:nvGrpSpPr>
        <p:grpSpPr>
          <a:xfrm>
            <a:off x="381000" y="785771"/>
            <a:ext cx="17440835" cy="11047641"/>
            <a:chOff x="381000" y="785771"/>
            <a:chExt cx="19792950" cy="11650355"/>
          </a:xfrm>
        </p:grpSpPr>
        <p:sp>
          <p:nvSpPr>
            <p:cNvPr id="2" name="Dikdörtgen 1"/>
            <p:cNvSpPr/>
            <p:nvPr/>
          </p:nvSpPr>
          <p:spPr>
            <a:xfrm>
              <a:off x="1581625" y="3503236"/>
              <a:ext cx="15959925" cy="830997"/>
            </a:xfrm>
            <a:prstGeom prst="rect">
              <a:avLst/>
            </a:prstGeom>
          </p:spPr>
          <p:txBody>
            <a:bodyPr wrap="square">
              <a:spAutoFit/>
            </a:bodyPr>
            <a:lstStyle/>
            <a:p>
              <a:pPr algn="just"/>
              <a:r>
                <a:rPr lang="tr-TR" sz="4800" b="1" dirty="0">
                  <a:solidFill>
                    <a:srgbClr val="1F497D"/>
                  </a:solidFill>
                </a:rPr>
                <a:t> </a:t>
              </a:r>
            </a:p>
          </p:txBody>
        </p:sp>
        <p:sp>
          <p:nvSpPr>
            <p:cNvPr id="3" name="Dikdörtgen 2"/>
            <p:cNvSpPr/>
            <p:nvPr/>
          </p:nvSpPr>
          <p:spPr>
            <a:xfrm>
              <a:off x="1372075" y="2646908"/>
              <a:ext cx="16707963" cy="1306255"/>
            </a:xfrm>
            <a:prstGeom prst="rect">
              <a:avLst/>
            </a:prstGeom>
          </p:spPr>
          <p:txBody>
            <a:bodyPr wrap="square">
              <a:spAutoFit/>
            </a:bodyPr>
            <a:lstStyle/>
            <a:p>
              <a:pPr algn="just">
                <a:lnSpc>
                  <a:spcPct val="150000"/>
                </a:lnSpc>
              </a:pPr>
              <a:endParaRPr lang="tr-TR" sz="6000" dirty="0">
                <a:latin typeface="Arial" pitchFamily="34" charset="0"/>
                <a:cs typeface="Arial" pitchFamily="34" charset="0"/>
              </a:endParaRPr>
            </a:p>
          </p:txBody>
        </p:sp>
        <p:pic>
          <p:nvPicPr>
            <p:cNvPr id="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857250"/>
              <a:ext cx="19792950" cy="11578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1162050" y="3210848"/>
              <a:ext cx="8677440" cy="861774"/>
            </a:xfrm>
            <a:prstGeom prst="rect">
              <a:avLst/>
            </a:prstGeom>
            <a:noFill/>
          </p:spPr>
          <p:txBody>
            <a:bodyPr wrap="none" rtlCol="0">
              <a:spAutoFit/>
            </a:bodyPr>
            <a:lstStyle/>
            <a:p>
              <a:r>
                <a:rPr lang="tr-TR" sz="5000" dirty="0">
                  <a:solidFill>
                    <a:srgbClr val="FF0000"/>
                  </a:solidFill>
                </a:rPr>
                <a:t>Bina Köşeleri </a:t>
              </a:r>
              <a:r>
                <a:rPr lang="tr-TR" sz="5000" dirty="0" err="1">
                  <a:solidFill>
                    <a:srgbClr val="FF0000"/>
                  </a:solidFill>
                </a:rPr>
                <a:t>GPS’le</a:t>
              </a:r>
              <a:r>
                <a:rPr lang="tr-TR" sz="5000" dirty="0">
                  <a:solidFill>
                    <a:srgbClr val="FF0000"/>
                  </a:solidFill>
                </a:rPr>
                <a:t> ölçülmemeli</a:t>
              </a:r>
              <a:endParaRPr lang="tr-TR" dirty="0"/>
            </a:p>
          </p:txBody>
        </p:sp>
        <p:sp>
          <p:nvSpPr>
            <p:cNvPr id="10" name="Rectangle 9">
              <a:extLst>
                <a:ext uri="{FF2B5EF4-FFF2-40B4-BE49-F238E27FC236}">
                  <a16:creationId xmlns:a16="http://schemas.microsoft.com/office/drawing/2014/main" id="{C2498E1E-414E-41EE-9A65-486D6EB67F12}"/>
                </a:ext>
              </a:extLst>
            </p:cNvPr>
            <p:cNvSpPr/>
            <p:nvPr/>
          </p:nvSpPr>
          <p:spPr>
            <a:xfrm>
              <a:off x="6059070" y="785771"/>
              <a:ext cx="6083558" cy="58126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D547F1FD-88B9-4864-BB0B-A16F47565B62}"/>
                </a:ext>
              </a:extLst>
            </p:cNvPr>
            <p:cNvSpPr/>
            <p:nvPr/>
          </p:nvSpPr>
          <p:spPr>
            <a:xfrm>
              <a:off x="2458991" y="11336098"/>
              <a:ext cx="17489858" cy="110002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0934794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8" descr="layoutt2.jpg">
            <a:extLst>
              <a:ext uri="{FF2B5EF4-FFF2-40B4-BE49-F238E27FC236}">
                <a16:creationId xmlns:a16="http://schemas.microsoft.com/office/drawing/2014/main" id="{F78CFBFD-CDC5-7C46-8D65-A4AA7002732E}"/>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75" y="0"/>
            <a:ext cx="24384000" cy="137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10" descr="Tapu-ve-kadastro-mudurlugu-01.jpg">
            <a:extLst>
              <a:ext uri="{FF2B5EF4-FFF2-40B4-BE49-F238E27FC236}">
                <a16:creationId xmlns:a16="http://schemas.microsoft.com/office/drawing/2014/main" id="{8CBEB1BF-6B87-4443-806D-6E11A7BD5DDF}"/>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029613" y="10550525"/>
            <a:ext cx="263525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9">
            <a:extLst>
              <a:ext uri="{FF2B5EF4-FFF2-40B4-BE49-F238E27FC236}">
                <a16:creationId xmlns:a16="http://schemas.microsoft.com/office/drawing/2014/main" id="{FE294F97-BBCB-634D-958E-6A2A24F56BEF}"/>
              </a:ext>
            </a:extLst>
          </p:cNvPr>
          <p:cNvSpPr>
            <a:spLocks noGrp="1"/>
          </p:cNvSpPr>
          <p:nvPr>
            <p:ph type="title"/>
          </p:nvPr>
        </p:nvSpPr>
        <p:spPr>
          <a:xfrm>
            <a:off x="1600201" y="1504950"/>
            <a:ext cx="16989484" cy="10412412"/>
          </a:xfrm>
        </p:spPr>
        <p:txBody>
          <a:bodyPr/>
          <a:lstStyle/>
          <a:p>
            <a:pPr algn="l">
              <a:defRPr/>
            </a:pPr>
            <a:r>
              <a:rPr lang="tr-TR" sz="9600" dirty="0">
                <a:latin typeface="Arial" pitchFamily="34" charset="0"/>
              </a:rPr>
              <a:t>Mekân, </a:t>
            </a:r>
            <a:br>
              <a:rPr lang="tr-TR" sz="9600" dirty="0">
                <a:latin typeface="Arial" pitchFamily="34" charset="0"/>
              </a:rPr>
            </a:br>
            <a:r>
              <a:rPr lang="tr-TR" sz="9600" dirty="0">
                <a:solidFill>
                  <a:srgbClr val="FF0000"/>
                </a:solidFill>
                <a:latin typeface="Arial" pitchFamily="34" charset="0"/>
              </a:rPr>
              <a:t>Personel,</a:t>
            </a:r>
            <a:br>
              <a:rPr lang="tr-TR" sz="9600" dirty="0">
                <a:latin typeface="Arial" pitchFamily="34" charset="0"/>
              </a:rPr>
            </a:br>
            <a:r>
              <a:rPr lang="tr-TR" sz="9600" dirty="0">
                <a:latin typeface="Arial" pitchFamily="34" charset="0"/>
              </a:rPr>
              <a:t>Donanım </a:t>
            </a:r>
            <a:br>
              <a:rPr lang="tr-TR" sz="9600" dirty="0">
                <a:latin typeface="Arial" pitchFamily="34" charset="0"/>
              </a:rPr>
            </a:br>
            <a:r>
              <a:rPr lang="tr-TR" sz="9600" dirty="0">
                <a:solidFill>
                  <a:srgbClr val="FF0000"/>
                </a:solidFill>
                <a:latin typeface="Arial" pitchFamily="34" charset="0"/>
              </a:rPr>
              <a:t>Arşiv düzeni </a:t>
            </a:r>
            <a:br>
              <a:rPr lang="tr-TR" sz="9600" dirty="0">
                <a:solidFill>
                  <a:srgbClr val="FF0000"/>
                </a:solidFill>
                <a:latin typeface="Arial" pitchFamily="34" charset="0"/>
              </a:rPr>
            </a:br>
            <a:r>
              <a:rPr lang="tr-TR" sz="9600" dirty="0">
                <a:latin typeface="Arial" pitchFamily="34" charset="0"/>
              </a:rPr>
              <a:t>Büro çalışanlarının tutum ve davranışlarını kapsar. </a:t>
            </a:r>
          </a:p>
        </p:txBody>
      </p:sp>
      <p:sp>
        <p:nvSpPr>
          <p:cNvPr id="6" name="Altbilgi Yer Tutucusu 5"/>
          <p:cNvSpPr>
            <a:spLocks noGrp="1"/>
          </p:cNvSpPr>
          <p:nvPr>
            <p:ph type="ftr" sz="quarter" idx="11"/>
          </p:nvPr>
        </p:nvSpPr>
        <p:spPr/>
        <p:txBody>
          <a:bodyPr/>
          <a:lstStyle/>
          <a:p>
            <a:pPr>
              <a:defRPr/>
            </a:pPr>
            <a:r>
              <a:rPr lang="tr-TR" dirty="0"/>
              <a:t>Ankara- 2024</a:t>
            </a:r>
            <a:endParaRPr lang="en-US" dirty="0"/>
          </a:p>
          <a:p>
            <a:pPr>
              <a:defRPr/>
            </a:pPr>
            <a:r>
              <a:rPr lang="en-US" dirty="0"/>
              <a:t>  </a:t>
            </a:r>
          </a:p>
        </p:txBody>
      </p:sp>
      <p:sp>
        <p:nvSpPr>
          <p:cNvPr id="7" name="Veri Yer Tutucusu 6"/>
          <p:cNvSpPr>
            <a:spLocks noGrp="1"/>
          </p:cNvSpPr>
          <p:nvPr>
            <p:ph type="dt" sz="half" idx="10"/>
          </p:nvPr>
        </p:nvSpPr>
        <p:spPr/>
        <p:txBody>
          <a:bodyPr/>
          <a:lstStyle/>
          <a:p>
            <a:pPr>
              <a:defRPr/>
            </a:pPr>
            <a:r>
              <a:rPr lang="tr-TR" altLang="en-US"/>
              <a:t>Kadastro Dairesi Başkanlığı Denetim Birimi</a:t>
            </a:r>
            <a:endParaRPr lang="en-US" altLang="en-US"/>
          </a:p>
        </p:txBody>
      </p:sp>
    </p:spTree>
    <p:extLst>
      <p:ext uri="{BB962C8B-B14F-4D97-AF65-F5344CB8AC3E}">
        <p14:creationId xmlns:p14="http://schemas.microsoft.com/office/powerpoint/2010/main" val="106346119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8" descr="layoutt2.jpg">
            <a:extLst>
              <a:ext uri="{FF2B5EF4-FFF2-40B4-BE49-F238E27FC236}">
                <a16:creationId xmlns:a16="http://schemas.microsoft.com/office/drawing/2014/main" id="{F78CFBFD-CDC5-7C46-8D65-A4AA7002732E}"/>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75" y="0"/>
            <a:ext cx="24384000" cy="137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10" descr="Tapu-ve-kadastro-mudurlugu-01.jpg">
            <a:extLst>
              <a:ext uri="{FF2B5EF4-FFF2-40B4-BE49-F238E27FC236}">
                <a16:creationId xmlns:a16="http://schemas.microsoft.com/office/drawing/2014/main" id="{8CBEB1BF-6B87-4443-806D-6E11A7BD5DDF}"/>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029613" y="10550525"/>
            <a:ext cx="263525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ltbilgi Yer Tutucusu 4"/>
          <p:cNvSpPr>
            <a:spLocks noGrp="1"/>
          </p:cNvSpPr>
          <p:nvPr>
            <p:ph type="ftr" sz="quarter" idx="11"/>
          </p:nvPr>
        </p:nvSpPr>
        <p:spPr/>
        <p:txBody>
          <a:bodyPr/>
          <a:lstStyle/>
          <a:p>
            <a:pPr>
              <a:defRPr/>
            </a:pPr>
            <a:r>
              <a:rPr lang="tr-TR" dirty="0"/>
              <a:t>Ankara- 2024</a:t>
            </a:r>
            <a:endParaRPr lang="en-US" dirty="0"/>
          </a:p>
          <a:p>
            <a:pPr>
              <a:defRPr/>
            </a:pPr>
            <a:r>
              <a:rPr lang="en-US" dirty="0"/>
              <a:t>  </a:t>
            </a:r>
          </a:p>
        </p:txBody>
      </p:sp>
      <p:sp>
        <p:nvSpPr>
          <p:cNvPr id="6" name="Veri Yer Tutucusu 5"/>
          <p:cNvSpPr>
            <a:spLocks noGrp="1"/>
          </p:cNvSpPr>
          <p:nvPr>
            <p:ph type="dt" sz="half" idx="10"/>
          </p:nvPr>
        </p:nvSpPr>
        <p:spPr/>
        <p:txBody>
          <a:bodyPr/>
          <a:lstStyle/>
          <a:p>
            <a:pPr>
              <a:defRPr/>
            </a:pPr>
            <a:r>
              <a:rPr lang="tr-TR" altLang="en-US"/>
              <a:t>Kadastro Dairesi Başkanlığı Denetim Birimi</a:t>
            </a:r>
            <a:endParaRPr lang="en-US" altLang="en-US"/>
          </a:p>
        </p:txBody>
      </p:sp>
      <p:sp>
        <p:nvSpPr>
          <p:cNvPr id="13" name="12 Dikdörtgen"/>
          <p:cNvSpPr/>
          <p:nvPr/>
        </p:nvSpPr>
        <p:spPr>
          <a:xfrm>
            <a:off x="503739" y="549735"/>
            <a:ext cx="19684779" cy="4154984"/>
          </a:xfrm>
          <a:prstGeom prst="rect">
            <a:avLst/>
          </a:prstGeom>
        </p:spPr>
        <p:txBody>
          <a:bodyPr wrap="square">
            <a:spAutoFit/>
          </a:bodyPr>
          <a:lstStyle/>
          <a:p>
            <a:pPr marL="1039170" indent="-1039170" algn="just">
              <a:lnSpc>
                <a:spcPct val="150000"/>
              </a:lnSpc>
              <a:buFont typeface="Arial" charset="0"/>
              <a:buChar char="•"/>
            </a:pPr>
            <a:r>
              <a:rPr lang="tr-TR" sz="4400" dirty="0"/>
              <a:t>3194 Sayılı İ.K. 15 ve 16. madde kapsamındaki </a:t>
            </a:r>
            <a:r>
              <a:rPr lang="tr-TR" sz="4400" dirty="0">
                <a:solidFill>
                  <a:srgbClr val="FF0000"/>
                </a:solidFill>
              </a:rPr>
              <a:t>imar uygulamalarda taşınmazların</a:t>
            </a:r>
            <a:r>
              <a:rPr lang="tr-TR" sz="4400" dirty="0"/>
              <a:t> tarla, bağ, bahçe vb. vasıfları  işlemin doğal sonucu olarak </a:t>
            </a:r>
            <a:r>
              <a:rPr lang="tr-TR" sz="4400" dirty="0">
                <a:solidFill>
                  <a:srgbClr val="FF0000"/>
                </a:solidFill>
              </a:rPr>
              <a:t>“Arsa</a:t>
            </a:r>
            <a:r>
              <a:rPr lang="tr-TR" sz="4400" dirty="0"/>
              <a:t>” ya dönüşür. Belgesine göre hatalı belirlenmiş cinsler 2016/2 sayılı Genelge kapsamında Kadastro Müdürlüklerince </a:t>
            </a:r>
            <a:r>
              <a:rPr lang="tr-TR" sz="4400" dirty="0">
                <a:solidFill>
                  <a:srgbClr val="FF0000"/>
                </a:solidFill>
              </a:rPr>
              <a:t>döner sermaye ücreti alınmadan </a:t>
            </a:r>
            <a:r>
              <a:rPr lang="tr-TR" sz="4400" dirty="0"/>
              <a:t> düzeltilir.</a:t>
            </a:r>
          </a:p>
        </p:txBody>
      </p:sp>
      <p:pic>
        <p:nvPicPr>
          <p:cNvPr id="1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48" y="4854966"/>
            <a:ext cx="9496929" cy="7477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21252" y="4854966"/>
            <a:ext cx="8846042" cy="7477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347947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8" descr="layoutt2.jpg">
            <a:extLst>
              <a:ext uri="{FF2B5EF4-FFF2-40B4-BE49-F238E27FC236}">
                <a16:creationId xmlns:a16="http://schemas.microsoft.com/office/drawing/2014/main" id="{F78CFBFD-CDC5-7C46-8D65-A4AA7002732E}"/>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24384000" cy="137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10" descr="Tapu-ve-kadastro-mudurlugu-01.jpg">
            <a:extLst>
              <a:ext uri="{FF2B5EF4-FFF2-40B4-BE49-F238E27FC236}">
                <a16:creationId xmlns:a16="http://schemas.microsoft.com/office/drawing/2014/main" id="{8CBEB1BF-6B87-4443-806D-6E11A7BD5DDF}"/>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029613" y="10550525"/>
            <a:ext cx="263525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ikdörtgen 1"/>
          <p:cNvSpPr/>
          <p:nvPr/>
        </p:nvSpPr>
        <p:spPr>
          <a:xfrm>
            <a:off x="1581625" y="3503236"/>
            <a:ext cx="15959925" cy="830997"/>
          </a:xfrm>
          <a:prstGeom prst="rect">
            <a:avLst/>
          </a:prstGeom>
        </p:spPr>
        <p:txBody>
          <a:bodyPr wrap="square">
            <a:spAutoFit/>
          </a:bodyPr>
          <a:lstStyle/>
          <a:p>
            <a:pPr algn="just"/>
            <a:r>
              <a:rPr lang="tr-TR" sz="4800" b="1" dirty="0">
                <a:solidFill>
                  <a:srgbClr val="1F497D"/>
                </a:solidFill>
              </a:rPr>
              <a:t> </a:t>
            </a:r>
          </a:p>
        </p:txBody>
      </p:sp>
      <p:sp>
        <p:nvSpPr>
          <p:cNvPr id="5" name="Altbilgi Yer Tutucusu 4"/>
          <p:cNvSpPr>
            <a:spLocks noGrp="1"/>
          </p:cNvSpPr>
          <p:nvPr>
            <p:ph type="ftr" sz="quarter" idx="11"/>
          </p:nvPr>
        </p:nvSpPr>
        <p:spPr/>
        <p:txBody>
          <a:bodyPr/>
          <a:lstStyle/>
          <a:p>
            <a:pPr>
              <a:defRPr/>
            </a:pPr>
            <a:r>
              <a:rPr lang="en-US" dirty="0"/>
              <a:t>Antalya-2023  </a:t>
            </a:r>
          </a:p>
        </p:txBody>
      </p:sp>
      <p:sp>
        <p:nvSpPr>
          <p:cNvPr id="6" name="Veri Yer Tutucusu 5"/>
          <p:cNvSpPr>
            <a:spLocks noGrp="1"/>
          </p:cNvSpPr>
          <p:nvPr>
            <p:ph type="dt" sz="half" idx="10"/>
          </p:nvPr>
        </p:nvSpPr>
        <p:spPr/>
        <p:txBody>
          <a:bodyPr/>
          <a:lstStyle/>
          <a:p>
            <a:pPr>
              <a:defRPr/>
            </a:pPr>
            <a:r>
              <a:rPr lang="tr-TR" altLang="en-US"/>
              <a:t>Kadastro Dairesi Başkanlığı Denetim Birimi</a:t>
            </a:r>
            <a:endParaRPr lang="en-US" altLang="en-US"/>
          </a:p>
        </p:txBody>
      </p:sp>
      <p:sp>
        <p:nvSpPr>
          <p:cNvPr id="3" name="Dikdörtgen 2"/>
          <p:cNvSpPr/>
          <p:nvPr/>
        </p:nvSpPr>
        <p:spPr>
          <a:xfrm>
            <a:off x="6400800" y="5029201"/>
            <a:ext cx="6096000" cy="1508555"/>
          </a:xfrm>
          <a:prstGeom prst="rect">
            <a:avLst/>
          </a:prstGeom>
        </p:spPr>
        <p:txBody>
          <a:bodyPr wrap="square">
            <a:spAutoFit/>
          </a:bodyPr>
          <a:lstStyle/>
          <a:p>
            <a:pPr algn="just">
              <a:lnSpc>
                <a:spcPct val="150000"/>
              </a:lnSpc>
            </a:pPr>
            <a:endParaRPr lang="tr-TR" sz="7000" dirty="0">
              <a:solidFill>
                <a:srgbClr val="FF0000"/>
              </a:solidFill>
              <a:latin typeface="Arial" pitchFamily="34" charset="0"/>
              <a:cs typeface="Arial" pitchFamily="34" charset="0"/>
            </a:endParaRPr>
          </a:p>
        </p:txBody>
      </p:sp>
      <p:pic>
        <p:nvPicPr>
          <p:cNvPr id="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8188" y="623894"/>
            <a:ext cx="17173294" cy="11621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011540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8" descr="layoutt2.jpg">
            <a:extLst>
              <a:ext uri="{FF2B5EF4-FFF2-40B4-BE49-F238E27FC236}">
                <a16:creationId xmlns:a16="http://schemas.microsoft.com/office/drawing/2014/main" id="{F78CFBFD-CDC5-7C46-8D65-A4AA7002732E}"/>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24384000" cy="137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10" descr="Tapu-ve-kadastro-mudurlugu-01.jpg">
            <a:extLst>
              <a:ext uri="{FF2B5EF4-FFF2-40B4-BE49-F238E27FC236}">
                <a16:creationId xmlns:a16="http://schemas.microsoft.com/office/drawing/2014/main" id="{8CBEB1BF-6B87-4443-806D-6E11A7BD5DDF}"/>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029613" y="10550525"/>
            <a:ext cx="263525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ikdörtgen 1"/>
          <p:cNvSpPr/>
          <p:nvPr/>
        </p:nvSpPr>
        <p:spPr>
          <a:xfrm>
            <a:off x="1581625" y="3503236"/>
            <a:ext cx="15959925" cy="830997"/>
          </a:xfrm>
          <a:prstGeom prst="rect">
            <a:avLst/>
          </a:prstGeom>
        </p:spPr>
        <p:txBody>
          <a:bodyPr wrap="square">
            <a:spAutoFit/>
          </a:bodyPr>
          <a:lstStyle/>
          <a:p>
            <a:pPr algn="just"/>
            <a:r>
              <a:rPr lang="tr-TR" sz="4800" b="1" dirty="0">
                <a:solidFill>
                  <a:srgbClr val="1F497D"/>
                </a:solidFill>
              </a:rPr>
              <a:t> </a:t>
            </a:r>
          </a:p>
        </p:txBody>
      </p:sp>
      <p:sp>
        <p:nvSpPr>
          <p:cNvPr id="5" name="Altbilgi Yer Tutucusu 4"/>
          <p:cNvSpPr>
            <a:spLocks noGrp="1"/>
          </p:cNvSpPr>
          <p:nvPr>
            <p:ph type="ftr" sz="quarter" idx="11"/>
          </p:nvPr>
        </p:nvSpPr>
        <p:spPr/>
        <p:txBody>
          <a:bodyPr/>
          <a:lstStyle/>
          <a:p>
            <a:pPr>
              <a:defRPr/>
            </a:pPr>
            <a:r>
              <a:rPr lang="tr-TR" dirty="0"/>
              <a:t>Ankara- 2024</a:t>
            </a:r>
            <a:endParaRPr lang="en-US" dirty="0"/>
          </a:p>
          <a:p>
            <a:pPr>
              <a:defRPr/>
            </a:pPr>
            <a:r>
              <a:rPr lang="en-US" dirty="0"/>
              <a:t> </a:t>
            </a:r>
          </a:p>
        </p:txBody>
      </p:sp>
      <p:sp>
        <p:nvSpPr>
          <p:cNvPr id="6" name="Veri Yer Tutucusu 5"/>
          <p:cNvSpPr>
            <a:spLocks noGrp="1"/>
          </p:cNvSpPr>
          <p:nvPr>
            <p:ph type="dt" sz="half" idx="10"/>
          </p:nvPr>
        </p:nvSpPr>
        <p:spPr/>
        <p:txBody>
          <a:bodyPr/>
          <a:lstStyle/>
          <a:p>
            <a:pPr>
              <a:defRPr/>
            </a:pPr>
            <a:r>
              <a:rPr lang="tr-TR" altLang="en-US"/>
              <a:t>Kadastro Dairesi Başkanlığı Denetim Birimi</a:t>
            </a:r>
            <a:endParaRPr lang="en-US" altLang="en-US"/>
          </a:p>
        </p:txBody>
      </p:sp>
      <p:sp>
        <p:nvSpPr>
          <p:cNvPr id="3" name="Dikdörtgen 2"/>
          <p:cNvSpPr/>
          <p:nvPr/>
        </p:nvSpPr>
        <p:spPr>
          <a:xfrm>
            <a:off x="6400800" y="5029201"/>
            <a:ext cx="6096000" cy="1508555"/>
          </a:xfrm>
          <a:prstGeom prst="rect">
            <a:avLst/>
          </a:prstGeom>
        </p:spPr>
        <p:txBody>
          <a:bodyPr wrap="square">
            <a:spAutoFit/>
          </a:bodyPr>
          <a:lstStyle/>
          <a:p>
            <a:pPr algn="just">
              <a:lnSpc>
                <a:spcPct val="150000"/>
              </a:lnSpc>
            </a:pPr>
            <a:r>
              <a:rPr lang="tr-TR" sz="7000" dirty="0">
                <a:solidFill>
                  <a:srgbClr val="FF0000"/>
                </a:solidFill>
                <a:latin typeface="Arial" pitchFamily="34" charset="0"/>
                <a:cs typeface="Arial" pitchFamily="34" charset="0"/>
              </a:rPr>
              <a:t> </a:t>
            </a:r>
          </a:p>
        </p:txBody>
      </p:sp>
      <p:pic>
        <p:nvPicPr>
          <p:cNvPr id="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644" y="588593"/>
            <a:ext cx="18001129" cy="11567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etin kutusu 3"/>
          <p:cNvSpPr txBox="1"/>
          <p:nvPr/>
        </p:nvSpPr>
        <p:spPr>
          <a:xfrm>
            <a:off x="9686925" y="2314575"/>
            <a:ext cx="8747203" cy="1446550"/>
          </a:xfrm>
          <a:prstGeom prst="rect">
            <a:avLst/>
          </a:prstGeom>
          <a:noFill/>
        </p:spPr>
        <p:txBody>
          <a:bodyPr wrap="none" rtlCol="0">
            <a:spAutoFit/>
          </a:bodyPr>
          <a:lstStyle/>
          <a:p>
            <a:r>
              <a:rPr lang="tr-TR" sz="4400" dirty="0">
                <a:solidFill>
                  <a:srgbClr val="FF0000"/>
                </a:solidFill>
              </a:rPr>
              <a:t>Orijinal belgeye uygun olmayan kroki </a:t>
            </a:r>
          </a:p>
          <a:p>
            <a:r>
              <a:rPr lang="tr-TR" sz="4400" dirty="0">
                <a:solidFill>
                  <a:srgbClr val="FF0000"/>
                </a:solidFill>
              </a:rPr>
              <a:t>Paftasında olmayan yol gösterilmiş</a:t>
            </a:r>
            <a:endParaRPr lang="tr-TR" dirty="0"/>
          </a:p>
        </p:txBody>
      </p:sp>
    </p:spTree>
    <p:extLst>
      <p:ext uri="{BB962C8B-B14F-4D97-AF65-F5344CB8AC3E}">
        <p14:creationId xmlns:p14="http://schemas.microsoft.com/office/powerpoint/2010/main" val="13637773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8" descr="layoutt2.jpg">
            <a:extLst>
              <a:ext uri="{FF2B5EF4-FFF2-40B4-BE49-F238E27FC236}">
                <a16:creationId xmlns:a16="http://schemas.microsoft.com/office/drawing/2014/main" id="{F78CFBFD-CDC5-7C46-8D65-A4AA7002732E}"/>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24384000" cy="137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10" descr="Tapu-ve-kadastro-mudurlugu-01.jpg">
            <a:extLst>
              <a:ext uri="{FF2B5EF4-FFF2-40B4-BE49-F238E27FC236}">
                <a16:creationId xmlns:a16="http://schemas.microsoft.com/office/drawing/2014/main" id="{8CBEB1BF-6B87-4443-806D-6E11A7BD5DDF}"/>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029613" y="10550525"/>
            <a:ext cx="263525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ltbilgi Yer Tutucusu 4"/>
          <p:cNvSpPr>
            <a:spLocks noGrp="1"/>
          </p:cNvSpPr>
          <p:nvPr>
            <p:ph type="ftr" sz="quarter" idx="11"/>
          </p:nvPr>
        </p:nvSpPr>
        <p:spPr/>
        <p:txBody>
          <a:bodyPr/>
          <a:lstStyle/>
          <a:p>
            <a:pPr>
              <a:defRPr/>
            </a:pPr>
            <a:r>
              <a:rPr lang="tr-TR" dirty="0"/>
              <a:t>Ankara- 2024</a:t>
            </a:r>
            <a:endParaRPr lang="en-US" dirty="0"/>
          </a:p>
        </p:txBody>
      </p:sp>
      <p:sp>
        <p:nvSpPr>
          <p:cNvPr id="6" name="Veri Yer Tutucusu 5"/>
          <p:cNvSpPr>
            <a:spLocks noGrp="1"/>
          </p:cNvSpPr>
          <p:nvPr>
            <p:ph type="dt" sz="half" idx="10"/>
          </p:nvPr>
        </p:nvSpPr>
        <p:spPr/>
        <p:txBody>
          <a:bodyPr/>
          <a:lstStyle/>
          <a:p>
            <a:pPr>
              <a:defRPr/>
            </a:pPr>
            <a:r>
              <a:rPr lang="tr-TR" altLang="en-US"/>
              <a:t>Kadastro Dairesi Başkanlığı Denetim Birimi</a:t>
            </a:r>
            <a:endParaRPr lang="en-US" altLang="en-US"/>
          </a:p>
        </p:txBody>
      </p:sp>
      <p:grpSp>
        <p:nvGrpSpPr>
          <p:cNvPr id="9" name="Group 8">
            <a:extLst>
              <a:ext uri="{FF2B5EF4-FFF2-40B4-BE49-F238E27FC236}">
                <a16:creationId xmlns:a16="http://schemas.microsoft.com/office/drawing/2014/main" id="{7FB7EDB1-9163-4587-BD37-E3394F0F977D}"/>
              </a:ext>
            </a:extLst>
          </p:cNvPr>
          <p:cNvGrpSpPr/>
          <p:nvPr/>
        </p:nvGrpSpPr>
        <p:grpSpPr>
          <a:xfrm>
            <a:off x="263656" y="785770"/>
            <a:ext cx="17722327" cy="11640497"/>
            <a:chOff x="263656" y="785770"/>
            <a:chExt cx="19707225" cy="11640497"/>
          </a:xfrm>
        </p:grpSpPr>
        <p:sp>
          <p:nvSpPr>
            <p:cNvPr id="2" name="Dikdörtgen 1"/>
            <p:cNvSpPr/>
            <p:nvPr/>
          </p:nvSpPr>
          <p:spPr>
            <a:xfrm>
              <a:off x="1581625" y="3503236"/>
              <a:ext cx="15959925" cy="830997"/>
            </a:xfrm>
            <a:prstGeom prst="rect">
              <a:avLst/>
            </a:prstGeom>
          </p:spPr>
          <p:txBody>
            <a:bodyPr wrap="square">
              <a:spAutoFit/>
            </a:bodyPr>
            <a:lstStyle/>
            <a:p>
              <a:pPr algn="just"/>
              <a:r>
                <a:rPr lang="tr-TR" sz="4800" b="1" dirty="0">
                  <a:solidFill>
                    <a:srgbClr val="1F497D"/>
                  </a:solidFill>
                </a:rPr>
                <a:t> </a:t>
              </a:r>
            </a:p>
          </p:txBody>
        </p:sp>
        <p:sp>
          <p:nvSpPr>
            <p:cNvPr id="3" name="Dikdörtgen 2"/>
            <p:cNvSpPr/>
            <p:nvPr/>
          </p:nvSpPr>
          <p:spPr>
            <a:xfrm>
              <a:off x="6400800" y="5029201"/>
              <a:ext cx="6096000" cy="1508555"/>
            </a:xfrm>
            <a:prstGeom prst="rect">
              <a:avLst/>
            </a:prstGeom>
          </p:spPr>
          <p:txBody>
            <a:bodyPr wrap="square">
              <a:spAutoFit/>
            </a:bodyPr>
            <a:lstStyle/>
            <a:p>
              <a:pPr algn="just">
                <a:lnSpc>
                  <a:spcPct val="150000"/>
                </a:lnSpc>
              </a:pPr>
              <a:r>
                <a:rPr lang="tr-TR" sz="7000" dirty="0">
                  <a:solidFill>
                    <a:srgbClr val="FF0000"/>
                  </a:solidFill>
                  <a:latin typeface="Arial" pitchFamily="34" charset="0"/>
                  <a:cs typeface="Arial" pitchFamily="34" charset="0"/>
                </a:rPr>
                <a:t> </a:t>
              </a:r>
            </a:p>
          </p:txBody>
        </p:sp>
        <p:pic>
          <p:nvPicPr>
            <p:cNvPr id="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3656" y="785770"/>
              <a:ext cx="19707225" cy="11503972"/>
            </a:xfrm>
            <a:prstGeom prst="rect">
              <a:avLst/>
            </a:prstGeom>
            <a:solidFill>
              <a:schemeClr val="tx1"/>
            </a:solidFill>
            <a:ln w="76200">
              <a:solidFill>
                <a:schemeClr val="tx1"/>
              </a:solidFill>
            </a:ln>
          </p:spPr>
        </p:pic>
        <p:sp>
          <p:nvSpPr>
            <p:cNvPr id="4" name="Metin kutusu 3"/>
            <p:cNvSpPr txBox="1"/>
            <p:nvPr/>
          </p:nvSpPr>
          <p:spPr>
            <a:xfrm>
              <a:off x="9326010" y="4659528"/>
              <a:ext cx="9904122" cy="1631216"/>
            </a:xfrm>
            <a:prstGeom prst="rect">
              <a:avLst/>
            </a:prstGeom>
            <a:noFill/>
          </p:spPr>
          <p:txBody>
            <a:bodyPr wrap="none" rtlCol="0">
              <a:spAutoFit/>
            </a:bodyPr>
            <a:lstStyle/>
            <a:p>
              <a:r>
                <a:rPr lang="tr-TR" sz="5000" dirty="0">
                  <a:solidFill>
                    <a:srgbClr val="FF0000"/>
                  </a:solidFill>
                </a:rPr>
                <a:t>Orijinal belgeye uygun olmayan kroki </a:t>
              </a:r>
            </a:p>
            <a:p>
              <a:r>
                <a:rPr lang="tr-TR" sz="5000" dirty="0">
                  <a:solidFill>
                    <a:srgbClr val="FF0000"/>
                  </a:solidFill>
                </a:rPr>
                <a:t>Paftasında olmayan yol gösterilmiş</a:t>
              </a:r>
            </a:p>
          </p:txBody>
        </p:sp>
        <p:sp>
          <p:nvSpPr>
            <p:cNvPr id="7" name="Rectangle 6">
              <a:extLst>
                <a:ext uri="{FF2B5EF4-FFF2-40B4-BE49-F238E27FC236}">
                  <a16:creationId xmlns:a16="http://schemas.microsoft.com/office/drawing/2014/main" id="{B8853227-313B-40E8-8FCF-ECB2837A8B37}"/>
                </a:ext>
              </a:extLst>
            </p:cNvPr>
            <p:cNvSpPr/>
            <p:nvPr/>
          </p:nvSpPr>
          <p:spPr>
            <a:xfrm>
              <a:off x="2799184" y="785770"/>
              <a:ext cx="3900196" cy="111767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FDE61066-1F37-456D-9D87-C03D96F6E078}"/>
                </a:ext>
              </a:extLst>
            </p:cNvPr>
            <p:cNvSpPr/>
            <p:nvPr/>
          </p:nvSpPr>
          <p:spPr>
            <a:xfrm>
              <a:off x="3187715" y="11308592"/>
              <a:ext cx="16783165" cy="111767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540EF88B-1C9B-4AFC-875F-AB7F70A761AF}"/>
                </a:ext>
              </a:extLst>
            </p:cNvPr>
            <p:cNvSpPr/>
            <p:nvPr/>
          </p:nvSpPr>
          <p:spPr>
            <a:xfrm>
              <a:off x="14368899" y="8207991"/>
              <a:ext cx="5356015" cy="150855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ABD9635F-87AC-4944-AD3E-1388950F5341}"/>
                </a:ext>
              </a:extLst>
            </p:cNvPr>
            <p:cNvSpPr/>
            <p:nvPr/>
          </p:nvSpPr>
          <p:spPr>
            <a:xfrm>
              <a:off x="7284809" y="785770"/>
              <a:ext cx="4908777" cy="50396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36794960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8" descr="layoutt2.jpg">
            <a:extLst>
              <a:ext uri="{FF2B5EF4-FFF2-40B4-BE49-F238E27FC236}">
                <a16:creationId xmlns:a16="http://schemas.microsoft.com/office/drawing/2014/main" id="{F78CFBFD-CDC5-7C46-8D65-A4AA7002732E}"/>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2400" y="-120639"/>
            <a:ext cx="24384000" cy="137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10" descr="Tapu-ve-kadastro-mudurlugu-01.jpg">
            <a:extLst>
              <a:ext uri="{FF2B5EF4-FFF2-40B4-BE49-F238E27FC236}">
                <a16:creationId xmlns:a16="http://schemas.microsoft.com/office/drawing/2014/main" id="{8CBEB1BF-6B87-4443-806D-6E11A7BD5DDF}"/>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029613" y="10550525"/>
            <a:ext cx="263525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ikdörtgen 1"/>
          <p:cNvSpPr/>
          <p:nvPr/>
        </p:nvSpPr>
        <p:spPr>
          <a:xfrm>
            <a:off x="1581625" y="3503236"/>
            <a:ext cx="15959925" cy="830997"/>
          </a:xfrm>
          <a:prstGeom prst="rect">
            <a:avLst/>
          </a:prstGeom>
        </p:spPr>
        <p:txBody>
          <a:bodyPr wrap="square">
            <a:spAutoFit/>
          </a:bodyPr>
          <a:lstStyle/>
          <a:p>
            <a:pPr algn="just"/>
            <a:r>
              <a:rPr lang="tr-TR" sz="4800" b="1" dirty="0">
                <a:solidFill>
                  <a:srgbClr val="1F497D"/>
                </a:solidFill>
              </a:rPr>
              <a:t> </a:t>
            </a:r>
          </a:p>
        </p:txBody>
      </p:sp>
      <p:sp>
        <p:nvSpPr>
          <p:cNvPr id="5" name="Altbilgi Yer Tutucusu 4"/>
          <p:cNvSpPr>
            <a:spLocks noGrp="1"/>
          </p:cNvSpPr>
          <p:nvPr>
            <p:ph type="ftr" sz="quarter" idx="11"/>
          </p:nvPr>
        </p:nvSpPr>
        <p:spPr/>
        <p:txBody>
          <a:bodyPr/>
          <a:lstStyle/>
          <a:p>
            <a:pPr>
              <a:defRPr/>
            </a:pPr>
            <a:r>
              <a:rPr lang="tr-TR" dirty="0"/>
              <a:t>Ankara- 2024</a:t>
            </a:r>
            <a:endParaRPr lang="en-US" dirty="0"/>
          </a:p>
        </p:txBody>
      </p:sp>
      <p:sp>
        <p:nvSpPr>
          <p:cNvPr id="6" name="Veri Yer Tutucusu 5"/>
          <p:cNvSpPr>
            <a:spLocks noGrp="1"/>
          </p:cNvSpPr>
          <p:nvPr>
            <p:ph type="dt" sz="half" idx="10"/>
          </p:nvPr>
        </p:nvSpPr>
        <p:spPr/>
        <p:txBody>
          <a:bodyPr/>
          <a:lstStyle/>
          <a:p>
            <a:pPr>
              <a:defRPr/>
            </a:pPr>
            <a:r>
              <a:rPr lang="tr-TR" altLang="en-US"/>
              <a:t>Kadastro Dairesi Başkanlığı Denetim Birimi</a:t>
            </a:r>
            <a:endParaRPr lang="en-US" altLang="en-US"/>
          </a:p>
        </p:txBody>
      </p:sp>
      <p:sp>
        <p:nvSpPr>
          <p:cNvPr id="3" name="Dikdörtgen 2"/>
          <p:cNvSpPr/>
          <p:nvPr/>
        </p:nvSpPr>
        <p:spPr>
          <a:xfrm>
            <a:off x="2028825" y="5029201"/>
            <a:ext cx="15512725" cy="6356035"/>
          </a:xfrm>
          <a:prstGeom prst="rect">
            <a:avLst/>
          </a:prstGeom>
        </p:spPr>
        <p:txBody>
          <a:bodyPr wrap="square">
            <a:spAutoFit/>
          </a:bodyPr>
          <a:lstStyle/>
          <a:p>
            <a:pPr algn="just">
              <a:lnSpc>
                <a:spcPct val="150000"/>
              </a:lnSpc>
            </a:pPr>
            <a:r>
              <a:rPr lang="tr-TR" sz="7000" dirty="0">
                <a:solidFill>
                  <a:srgbClr val="FF0000"/>
                </a:solidFill>
                <a:latin typeface="Arial" pitchFamily="34" charset="0"/>
                <a:cs typeface="Arial" pitchFamily="34" charset="0"/>
              </a:rPr>
              <a:t>Beni dinlediğiniz için teşekkür  ederim</a:t>
            </a:r>
          </a:p>
          <a:p>
            <a:pPr algn="just">
              <a:lnSpc>
                <a:spcPct val="150000"/>
              </a:lnSpc>
            </a:pPr>
            <a:endParaRPr lang="tr-TR" sz="7000" dirty="0">
              <a:solidFill>
                <a:srgbClr val="FF0000"/>
              </a:solidFill>
              <a:latin typeface="Arial" pitchFamily="34" charset="0"/>
              <a:cs typeface="Arial" pitchFamily="34" charset="0"/>
            </a:endParaRPr>
          </a:p>
          <a:p>
            <a:pPr algn="just">
              <a:lnSpc>
                <a:spcPct val="150000"/>
              </a:lnSpc>
            </a:pPr>
            <a:endParaRPr lang="tr-TR" sz="7000" dirty="0">
              <a:solidFill>
                <a:srgbClr val="FF0000"/>
              </a:solidFill>
              <a:latin typeface="Arial" pitchFamily="34" charset="0"/>
              <a:cs typeface="Arial" pitchFamily="34" charset="0"/>
            </a:endParaRPr>
          </a:p>
          <a:p>
            <a:pPr algn="just">
              <a:lnSpc>
                <a:spcPct val="150000"/>
              </a:lnSpc>
            </a:pPr>
            <a:r>
              <a:rPr lang="tr-TR" sz="7000">
                <a:solidFill>
                  <a:srgbClr val="FF0000"/>
                </a:solidFill>
                <a:latin typeface="Arial" pitchFamily="34" charset="0"/>
                <a:cs typeface="Arial" pitchFamily="34" charset="0"/>
              </a:rPr>
              <a:t>                                     Ahmet ÖĞÜT</a:t>
            </a:r>
            <a:endParaRPr lang="tr-TR" sz="7000"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11216354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8" descr="layoutt2.jpg">
            <a:extLst>
              <a:ext uri="{FF2B5EF4-FFF2-40B4-BE49-F238E27FC236}">
                <a16:creationId xmlns:a16="http://schemas.microsoft.com/office/drawing/2014/main" id="{F78CFBFD-CDC5-7C46-8D65-A4AA7002732E}"/>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75" y="0"/>
            <a:ext cx="24384000" cy="137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10" descr="Tapu-ve-kadastro-mudurlugu-01.jpg">
            <a:extLst>
              <a:ext uri="{FF2B5EF4-FFF2-40B4-BE49-F238E27FC236}">
                <a16:creationId xmlns:a16="http://schemas.microsoft.com/office/drawing/2014/main" id="{8CBEB1BF-6B87-4443-806D-6E11A7BD5DDF}"/>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029613" y="10550525"/>
            <a:ext cx="263525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ltbilgi Yer Tutucusu 5"/>
          <p:cNvSpPr>
            <a:spLocks noGrp="1"/>
          </p:cNvSpPr>
          <p:nvPr>
            <p:ph type="ftr" sz="quarter" idx="11"/>
          </p:nvPr>
        </p:nvSpPr>
        <p:spPr/>
        <p:txBody>
          <a:bodyPr/>
          <a:lstStyle/>
          <a:p>
            <a:pPr>
              <a:defRPr/>
            </a:pPr>
            <a:r>
              <a:rPr lang="tr-TR" dirty="0"/>
              <a:t>Ankara- 2024</a:t>
            </a:r>
            <a:endParaRPr lang="en-US" dirty="0"/>
          </a:p>
          <a:p>
            <a:pPr>
              <a:defRPr/>
            </a:pPr>
            <a:r>
              <a:rPr lang="en-US" dirty="0"/>
              <a:t>  </a:t>
            </a:r>
          </a:p>
        </p:txBody>
      </p:sp>
      <p:sp>
        <p:nvSpPr>
          <p:cNvPr id="7" name="Veri Yer Tutucusu 6"/>
          <p:cNvSpPr>
            <a:spLocks noGrp="1"/>
          </p:cNvSpPr>
          <p:nvPr>
            <p:ph type="dt" sz="half" idx="10"/>
          </p:nvPr>
        </p:nvSpPr>
        <p:spPr/>
        <p:txBody>
          <a:bodyPr/>
          <a:lstStyle/>
          <a:p>
            <a:pPr>
              <a:defRPr/>
            </a:pPr>
            <a:r>
              <a:rPr lang="tr-TR" altLang="en-US"/>
              <a:t>Kadastro Dairesi Başkanlığı Denetim Birimi</a:t>
            </a:r>
            <a:endParaRPr lang="en-US" altLang="en-US"/>
          </a:p>
        </p:txBody>
      </p:sp>
      <p:sp>
        <p:nvSpPr>
          <p:cNvPr id="8" name="7 Dikdörtgen"/>
          <p:cNvSpPr/>
          <p:nvPr/>
        </p:nvSpPr>
        <p:spPr>
          <a:xfrm>
            <a:off x="5307106" y="646355"/>
            <a:ext cx="11582400" cy="1015663"/>
          </a:xfrm>
          <a:prstGeom prst="rect">
            <a:avLst/>
          </a:prstGeom>
        </p:spPr>
        <p:txBody>
          <a:bodyPr wrap="square">
            <a:spAutoFit/>
          </a:bodyPr>
          <a:lstStyle/>
          <a:p>
            <a:pPr algn="ctr"/>
            <a:r>
              <a:rPr lang="tr-TR" altLang="en-US" sz="6000" b="1" dirty="0">
                <a:solidFill>
                  <a:srgbClr val="FF0000"/>
                </a:solidFill>
                <a:latin typeface="Arial" pitchFamily="34" charset="0"/>
                <a:cs typeface="Arial" pitchFamily="34" charset="0"/>
              </a:rPr>
              <a:t>Büro Yerinin Tespiti </a:t>
            </a:r>
            <a:endParaRPr lang="tr-TR" sz="6000" dirty="0">
              <a:latin typeface="Arial" pitchFamily="34" charset="0"/>
              <a:cs typeface="Arial" pitchFamily="34" charset="0"/>
            </a:endParaRPr>
          </a:p>
        </p:txBody>
      </p:sp>
      <p:sp>
        <p:nvSpPr>
          <p:cNvPr id="9" name="8 Dikdörtgen"/>
          <p:cNvSpPr/>
          <p:nvPr/>
        </p:nvSpPr>
        <p:spPr>
          <a:xfrm>
            <a:off x="107610" y="1703310"/>
            <a:ext cx="21102919" cy="923330"/>
          </a:xfrm>
          <a:prstGeom prst="rect">
            <a:avLst/>
          </a:prstGeom>
        </p:spPr>
        <p:txBody>
          <a:bodyPr wrap="square">
            <a:spAutoFit/>
          </a:bodyPr>
          <a:lstStyle/>
          <a:p>
            <a:pPr>
              <a:buFont typeface="Wingdings" pitchFamily="2" charset="2"/>
              <a:buChar char="v"/>
            </a:pPr>
            <a:r>
              <a:rPr lang="tr-TR" sz="5400" dirty="0"/>
              <a:t>Şehir </a:t>
            </a:r>
            <a:r>
              <a:rPr lang="tr-TR" sz="5400" dirty="0">
                <a:latin typeface="Arial" pitchFamily="34" charset="0"/>
                <a:cs typeface="Arial" pitchFamily="34" charset="0"/>
              </a:rPr>
              <a:t>merkezinde</a:t>
            </a:r>
            <a:r>
              <a:rPr lang="tr-TR" sz="5400" dirty="0"/>
              <a:t>, ulaşımı kolay, herkes tarafından bilinen yerlerde mi? </a:t>
            </a:r>
          </a:p>
        </p:txBody>
      </p:sp>
      <p:pic>
        <p:nvPicPr>
          <p:cNvPr id="10" name="Picture 2" descr="C:\Users\tk22969\Desktop\Adsız.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57412" y="2590782"/>
            <a:ext cx="6636296" cy="2042869"/>
          </a:xfrm>
          <a:prstGeom prst="rect">
            <a:avLst/>
          </a:prstGeom>
          <a:noFill/>
          <a:extLst>
            <a:ext uri="{909E8E84-426E-40DD-AFC4-6F175D3DCCD1}">
              <a14:hiddenFill xmlns:a14="http://schemas.microsoft.com/office/drawing/2010/main">
                <a:solidFill>
                  <a:srgbClr val="FFFFFF"/>
                </a:solidFill>
              </a14:hiddenFill>
            </a:ext>
          </a:extLst>
        </p:spPr>
      </p:pic>
      <p:sp>
        <p:nvSpPr>
          <p:cNvPr id="11" name="10 Dikdörtgen"/>
          <p:cNvSpPr/>
          <p:nvPr/>
        </p:nvSpPr>
        <p:spPr>
          <a:xfrm>
            <a:off x="107611" y="4680380"/>
            <a:ext cx="15243759" cy="923330"/>
          </a:xfrm>
          <a:prstGeom prst="rect">
            <a:avLst/>
          </a:prstGeom>
        </p:spPr>
        <p:txBody>
          <a:bodyPr wrap="square">
            <a:spAutoFit/>
          </a:bodyPr>
          <a:lstStyle/>
          <a:p>
            <a:pPr>
              <a:buFont typeface="Wingdings" pitchFamily="2" charset="2"/>
              <a:buChar char="v"/>
            </a:pPr>
            <a:r>
              <a:rPr lang="sv-SE" sz="5400" dirty="0">
                <a:latin typeface="Arial" pitchFamily="34" charset="0"/>
                <a:cs typeface="Arial" pitchFamily="34" charset="0"/>
              </a:rPr>
              <a:t>Kadastro</a:t>
            </a:r>
            <a:r>
              <a:rPr lang="sv-SE" sz="5400" dirty="0"/>
              <a:t> müdürlüklerine ve bankalara yakın </a:t>
            </a:r>
            <a:r>
              <a:rPr lang="tr-TR" sz="5400" dirty="0"/>
              <a:t>mı?</a:t>
            </a:r>
          </a:p>
        </p:txBody>
      </p:sp>
      <p:pic>
        <p:nvPicPr>
          <p:cNvPr id="12" name="Picture 3" descr="C:\Users\tk22969\Desktop\Adsız.psssng.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92423" y="4770025"/>
            <a:ext cx="5401285" cy="3128157"/>
          </a:xfrm>
          <a:prstGeom prst="rect">
            <a:avLst/>
          </a:prstGeom>
          <a:noFill/>
          <a:extLst>
            <a:ext uri="{909E8E84-426E-40DD-AFC4-6F175D3DCCD1}">
              <a14:hiddenFill xmlns:a14="http://schemas.microsoft.com/office/drawing/2010/main">
                <a:solidFill>
                  <a:srgbClr val="FFFFFF"/>
                </a:solidFill>
              </a14:hiddenFill>
            </a:ext>
          </a:extLst>
        </p:spPr>
      </p:pic>
      <p:sp>
        <p:nvSpPr>
          <p:cNvPr id="13" name="12 Dikdörtgen"/>
          <p:cNvSpPr/>
          <p:nvPr/>
        </p:nvSpPr>
        <p:spPr>
          <a:xfrm>
            <a:off x="107611" y="7790724"/>
            <a:ext cx="18181977" cy="769441"/>
          </a:xfrm>
          <a:prstGeom prst="rect">
            <a:avLst/>
          </a:prstGeom>
        </p:spPr>
        <p:txBody>
          <a:bodyPr wrap="square">
            <a:spAutoFit/>
          </a:bodyPr>
          <a:lstStyle/>
          <a:p>
            <a:pPr>
              <a:buFont typeface="Wingdings" pitchFamily="2" charset="2"/>
              <a:buChar char="v"/>
            </a:pPr>
            <a:r>
              <a:rPr lang="tr-TR" sz="4400" dirty="0">
                <a:latin typeface="Arial" pitchFamily="34" charset="0"/>
                <a:cs typeface="Arial" pitchFamily="34" charset="0"/>
              </a:rPr>
              <a:t>Güvenlik , sağlıklı ve uygun çalışma koşulları sağlanmış mı?</a:t>
            </a:r>
          </a:p>
        </p:txBody>
      </p:sp>
      <p:pic>
        <p:nvPicPr>
          <p:cNvPr id="15" name="Picture 2" descr="C:\Users\tk36026\Desktop\harita mekan.jpg"/>
          <p:cNvPicPr>
            <a:picLocks noChangeAspect="1" noChangeArrowheads="1"/>
          </p:cNvPicPr>
          <p:nvPr/>
        </p:nvPicPr>
        <p:blipFill>
          <a:blip r:embed="rId7"/>
          <a:srcRect/>
          <a:stretch>
            <a:fillRect/>
          </a:stretch>
        </p:blipFill>
        <p:spPr bwMode="auto">
          <a:xfrm>
            <a:off x="11317345" y="8445337"/>
            <a:ext cx="6637155" cy="3092440"/>
          </a:xfrm>
          <a:prstGeom prst="rect">
            <a:avLst/>
          </a:prstGeom>
          <a:noFill/>
        </p:spPr>
      </p:pic>
      <p:sp>
        <p:nvSpPr>
          <p:cNvPr id="16" name="15 Dikdörtgen"/>
          <p:cNvSpPr/>
          <p:nvPr/>
        </p:nvSpPr>
        <p:spPr>
          <a:xfrm>
            <a:off x="109302" y="9901912"/>
            <a:ext cx="12192000" cy="2123658"/>
          </a:xfrm>
          <a:prstGeom prst="rect">
            <a:avLst/>
          </a:prstGeom>
        </p:spPr>
        <p:txBody>
          <a:bodyPr>
            <a:spAutoFit/>
          </a:bodyPr>
          <a:lstStyle/>
          <a:p>
            <a:pPr>
              <a:buFont typeface="Wingdings" pitchFamily="2" charset="2"/>
              <a:buChar char="v"/>
            </a:pPr>
            <a:r>
              <a:rPr lang="tr-TR" sz="4400" dirty="0">
                <a:latin typeface="Arial" pitchFamily="34" charset="0"/>
                <a:cs typeface="Arial" pitchFamily="34" charset="0"/>
              </a:rPr>
              <a:t>Büronun </a:t>
            </a:r>
            <a:r>
              <a:rPr lang="tr-TR" sz="4400" dirty="0">
                <a:solidFill>
                  <a:srgbClr val="FF0000"/>
                </a:solidFill>
                <a:latin typeface="Arial" pitchFamily="34" charset="0"/>
                <a:cs typeface="Arial" pitchFamily="34" charset="0"/>
              </a:rPr>
              <a:t>başka amaçlarla </a:t>
            </a:r>
            <a:r>
              <a:rPr lang="tr-TR" sz="4400" dirty="0">
                <a:latin typeface="Arial" pitchFamily="34" charset="0"/>
                <a:cs typeface="Arial" pitchFamily="34" charset="0"/>
              </a:rPr>
              <a:t>(ticaret, ikamet, serbest </a:t>
            </a:r>
            <a:r>
              <a:rPr lang="tr-TR" sz="4400" dirty="0" err="1">
                <a:latin typeface="Arial" pitchFamily="34" charset="0"/>
                <a:cs typeface="Arial" pitchFamily="34" charset="0"/>
              </a:rPr>
              <a:t>müh.faaliyeti</a:t>
            </a:r>
            <a:r>
              <a:rPr lang="tr-TR" sz="4400" dirty="0">
                <a:latin typeface="Arial" pitchFamily="34" charset="0"/>
                <a:cs typeface="Arial" pitchFamily="34" charset="0"/>
              </a:rPr>
              <a:t> dışında vs.) kullanılma durumu var mı? </a:t>
            </a:r>
            <a:endParaRPr lang="tr-TR" dirty="0"/>
          </a:p>
        </p:txBody>
      </p:sp>
    </p:spTree>
    <p:extLst>
      <p:ext uri="{BB962C8B-B14F-4D97-AF65-F5344CB8AC3E}">
        <p14:creationId xmlns:p14="http://schemas.microsoft.com/office/powerpoint/2010/main" val="10634611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8" descr="layoutt2.jpg">
            <a:extLst>
              <a:ext uri="{FF2B5EF4-FFF2-40B4-BE49-F238E27FC236}">
                <a16:creationId xmlns:a16="http://schemas.microsoft.com/office/drawing/2014/main" id="{F78CFBFD-CDC5-7C46-8D65-A4AA7002732E}"/>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25284647" cy="137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10" descr="Tapu-ve-kadastro-mudurlugu-01.jpg">
            <a:extLst>
              <a:ext uri="{FF2B5EF4-FFF2-40B4-BE49-F238E27FC236}">
                <a16:creationId xmlns:a16="http://schemas.microsoft.com/office/drawing/2014/main" id="{8CBEB1BF-6B87-4443-806D-6E11A7BD5DDF}"/>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029613" y="10550525"/>
            <a:ext cx="263525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9">
            <a:extLst>
              <a:ext uri="{FF2B5EF4-FFF2-40B4-BE49-F238E27FC236}">
                <a16:creationId xmlns:a16="http://schemas.microsoft.com/office/drawing/2014/main" id="{FE294F97-BBCB-634D-958E-6A2A24F56BEF}"/>
              </a:ext>
            </a:extLst>
          </p:cNvPr>
          <p:cNvSpPr>
            <a:spLocks noGrp="1"/>
          </p:cNvSpPr>
          <p:nvPr>
            <p:ph type="title"/>
          </p:nvPr>
        </p:nvSpPr>
        <p:spPr>
          <a:xfrm>
            <a:off x="538223" y="1581718"/>
            <a:ext cx="18051462" cy="1311984"/>
          </a:xfrm>
        </p:spPr>
        <p:txBody>
          <a:bodyPr/>
          <a:lstStyle/>
          <a:p>
            <a:pPr algn="l" eaLnBrk="1" hangingPunct="1">
              <a:defRPr/>
            </a:pPr>
            <a:r>
              <a:rPr lang="tr-TR" altLang="en-US" sz="5400" b="1" dirty="0">
                <a:solidFill>
                  <a:schemeClr val="accent6">
                    <a:lumMod val="75000"/>
                  </a:schemeClr>
                </a:solidFill>
              </a:rPr>
              <a:t> </a:t>
            </a:r>
            <a:endParaRPr lang="en-US" altLang="en-US" sz="5400" dirty="0">
              <a:solidFill>
                <a:schemeClr val="tx2"/>
              </a:solidFill>
            </a:endParaRPr>
          </a:p>
        </p:txBody>
      </p:sp>
      <p:sp>
        <p:nvSpPr>
          <p:cNvPr id="2" name="Dikdörtgen 1"/>
          <p:cNvSpPr/>
          <p:nvPr/>
        </p:nvSpPr>
        <p:spPr>
          <a:xfrm>
            <a:off x="538223" y="740986"/>
            <a:ext cx="17616427" cy="2062103"/>
          </a:xfrm>
          <a:prstGeom prst="rect">
            <a:avLst/>
          </a:prstGeom>
        </p:spPr>
        <p:txBody>
          <a:bodyPr wrap="square">
            <a:spAutoFit/>
          </a:bodyPr>
          <a:lstStyle/>
          <a:p>
            <a:pPr algn="just">
              <a:defRPr/>
            </a:pPr>
            <a:r>
              <a:rPr lang="tr-TR" sz="6400" dirty="0">
                <a:solidFill>
                  <a:schemeClr val="accent1"/>
                </a:solidFill>
                <a:latin typeface="Arial" pitchFamily="34" charset="0"/>
                <a:cs typeface="Arial" pitchFamily="34" charset="0"/>
              </a:rPr>
              <a:t> </a:t>
            </a:r>
            <a:r>
              <a:rPr lang="tr-TR" sz="6400" dirty="0">
                <a:latin typeface="Arial" pitchFamily="34" charset="0"/>
                <a:cs typeface="Arial" pitchFamily="34" charset="0"/>
              </a:rPr>
              <a:t>Büro </a:t>
            </a:r>
            <a:r>
              <a:rPr lang="tr-TR" sz="6400" dirty="0">
                <a:solidFill>
                  <a:srgbClr val="FF0000"/>
                </a:solidFill>
                <a:latin typeface="Arial" pitchFamily="34" charset="0"/>
                <a:cs typeface="Arial" pitchFamily="34" charset="0"/>
              </a:rPr>
              <a:t>mülkiyeti/kira sözleşmesi </a:t>
            </a:r>
            <a:r>
              <a:rPr lang="tr-TR" sz="6400" dirty="0">
                <a:latin typeface="Arial" pitchFamily="34" charset="0"/>
                <a:cs typeface="Arial" pitchFamily="34" charset="0"/>
              </a:rPr>
              <a:t>ve giderleri </a:t>
            </a:r>
            <a:r>
              <a:rPr lang="tr-TR" sz="6400" dirty="0">
                <a:solidFill>
                  <a:srgbClr val="FF0000"/>
                </a:solidFill>
                <a:latin typeface="Arial" pitchFamily="34" charset="0"/>
                <a:cs typeface="Arial" pitchFamily="34" charset="0"/>
              </a:rPr>
              <a:t>lisans sahibi </a:t>
            </a:r>
            <a:r>
              <a:rPr lang="tr-TR" sz="6400" dirty="0">
                <a:latin typeface="Arial" pitchFamily="34" charset="0"/>
                <a:cs typeface="Arial" pitchFamily="34" charset="0"/>
              </a:rPr>
              <a:t>adına mı? </a:t>
            </a:r>
          </a:p>
        </p:txBody>
      </p:sp>
      <p:sp>
        <p:nvSpPr>
          <p:cNvPr id="6" name="Altbilgi Yer Tutucusu 5"/>
          <p:cNvSpPr>
            <a:spLocks noGrp="1"/>
          </p:cNvSpPr>
          <p:nvPr>
            <p:ph type="ftr" sz="quarter" idx="11"/>
          </p:nvPr>
        </p:nvSpPr>
        <p:spPr/>
        <p:txBody>
          <a:bodyPr/>
          <a:lstStyle/>
          <a:p>
            <a:pPr>
              <a:defRPr/>
            </a:pPr>
            <a:r>
              <a:rPr lang="tr-TR" dirty="0"/>
              <a:t>Ankara- 2024</a:t>
            </a:r>
            <a:endParaRPr lang="en-US" dirty="0"/>
          </a:p>
          <a:p>
            <a:pPr>
              <a:defRPr/>
            </a:pPr>
            <a:r>
              <a:rPr lang="en-US" dirty="0"/>
              <a:t>  </a:t>
            </a:r>
          </a:p>
        </p:txBody>
      </p:sp>
      <p:sp>
        <p:nvSpPr>
          <p:cNvPr id="7" name="Veri Yer Tutucusu 6"/>
          <p:cNvSpPr>
            <a:spLocks noGrp="1"/>
          </p:cNvSpPr>
          <p:nvPr>
            <p:ph type="dt" sz="half" idx="10"/>
          </p:nvPr>
        </p:nvSpPr>
        <p:spPr/>
        <p:txBody>
          <a:bodyPr/>
          <a:lstStyle/>
          <a:p>
            <a:pPr>
              <a:defRPr/>
            </a:pPr>
            <a:r>
              <a:rPr lang="tr-TR" altLang="en-US" dirty="0"/>
              <a:t>Kadastro Dairesi Başkanlığı Denetim Birimi</a:t>
            </a:r>
            <a:endParaRPr lang="en-US" altLang="en-US" dirty="0"/>
          </a:p>
        </p:txBody>
      </p:sp>
      <p:pic>
        <p:nvPicPr>
          <p:cNvPr id="1026" name="Picture 2" descr="C:\Users\tk22969\Desktop\Adsız.1pn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63351" y="4757178"/>
            <a:ext cx="4222825" cy="553322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tk22969\Desktop\Adsız.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34702" y="3866590"/>
            <a:ext cx="6158286" cy="805077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tk22969\Desktop\Adsız.1pn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44718" y="3795831"/>
            <a:ext cx="5691000" cy="81215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91026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8" descr="layoutt2.jpg">
            <a:extLst>
              <a:ext uri="{FF2B5EF4-FFF2-40B4-BE49-F238E27FC236}">
                <a16:creationId xmlns:a16="http://schemas.microsoft.com/office/drawing/2014/main" id="{F78CFBFD-CDC5-7C46-8D65-A4AA7002732E}"/>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25284647" cy="137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10" descr="Tapu-ve-kadastro-mudurlugu-01.jpg">
            <a:extLst>
              <a:ext uri="{FF2B5EF4-FFF2-40B4-BE49-F238E27FC236}">
                <a16:creationId xmlns:a16="http://schemas.microsoft.com/office/drawing/2014/main" id="{8CBEB1BF-6B87-4443-806D-6E11A7BD5DDF}"/>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029613" y="10550525"/>
            <a:ext cx="263525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9">
            <a:extLst>
              <a:ext uri="{FF2B5EF4-FFF2-40B4-BE49-F238E27FC236}">
                <a16:creationId xmlns:a16="http://schemas.microsoft.com/office/drawing/2014/main" id="{FE294F97-BBCB-634D-958E-6A2A24F56BEF}"/>
              </a:ext>
            </a:extLst>
          </p:cNvPr>
          <p:cNvSpPr>
            <a:spLocks noGrp="1"/>
          </p:cNvSpPr>
          <p:nvPr>
            <p:ph type="title"/>
          </p:nvPr>
        </p:nvSpPr>
        <p:spPr>
          <a:xfrm>
            <a:off x="538223" y="1581718"/>
            <a:ext cx="18051462" cy="1311984"/>
          </a:xfrm>
        </p:spPr>
        <p:txBody>
          <a:bodyPr/>
          <a:lstStyle/>
          <a:p>
            <a:pPr algn="l" eaLnBrk="1" hangingPunct="1">
              <a:defRPr/>
            </a:pPr>
            <a:r>
              <a:rPr lang="tr-TR" altLang="en-US" sz="5400" b="1" dirty="0">
                <a:solidFill>
                  <a:schemeClr val="accent6">
                    <a:lumMod val="75000"/>
                  </a:schemeClr>
                </a:solidFill>
              </a:rPr>
              <a:t> </a:t>
            </a:r>
            <a:endParaRPr lang="en-US" altLang="en-US" sz="5400" dirty="0">
              <a:solidFill>
                <a:schemeClr val="tx2"/>
              </a:solidFill>
            </a:endParaRPr>
          </a:p>
        </p:txBody>
      </p:sp>
      <p:sp>
        <p:nvSpPr>
          <p:cNvPr id="2" name="Dikdörtgen 1"/>
          <p:cNvSpPr/>
          <p:nvPr/>
        </p:nvSpPr>
        <p:spPr>
          <a:xfrm>
            <a:off x="538223" y="740986"/>
            <a:ext cx="17616427" cy="1107996"/>
          </a:xfrm>
          <a:prstGeom prst="rect">
            <a:avLst/>
          </a:prstGeom>
        </p:spPr>
        <p:txBody>
          <a:bodyPr wrap="square">
            <a:spAutoFit/>
          </a:bodyPr>
          <a:lstStyle/>
          <a:p>
            <a:pPr algn="ctr">
              <a:defRPr/>
            </a:pPr>
            <a:r>
              <a:rPr lang="tr-TR" sz="6400" dirty="0">
                <a:solidFill>
                  <a:schemeClr val="accent1"/>
                </a:solidFill>
                <a:latin typeface="Arial" pitchFamily="34" charset="0"/>
                <a:cs typeface="Arial" pitchFamily="34" charset="0"/>
              </a:rPr>
              <a:t> </a:t>
            </a:r>
            <a:r>
              <a:rPr lang="tr-TR" altLang="en-US" sz="6600" b="1" dirty="0">
                <a:solidFill>
                  <a:srgbClr val="FF0000"/>
                </a:solidFill>
              </a:rPr>
              <a:t>Büronun yerine ait tabela düzeni</a:t>
            </a:r>
            <a:endParaRPr lang="tr-TR" sz="6400" dirty="0">
              <a:latin typeface="Arial" pitchFamily="34" charset="0"/>
              <a:cs typeface="Arial" pitchFamily="34" charset="0"/>
            </a:endParaRPr>
          </a:p>
        </p:txBody>
      </p:sp>
      <p:sp>
        <p:nvSpPr>
          <p:cNvPr id="6" name="Altbilgi Yer Tutucusu 5"/>
          <p:cNvSpPr>
            <a:spLocks noGrp="1"/>
          </p:cNvSpPr>
          <p:nvPr>
            <p:ph type="ftr" sz="quarter" idx="11"/>
          </p:nvPr>
        </p:nvSpPr>
        <p:spPr/>
        <p:txBody>
          <a:bodyPr/>
          <a:lstStyle/>
          <a:p>
            <a:pPr>
              <a:defRPr/>
            </a:pPr>
            <a:r>
              <a:rPr lang="tr-TR" dirty="0"/>
              <a:t>Ankara- 2024</a:t>
            </a:r>
            <a:endParaRPr lang="en-US" dirty="0"/>
          </a:p>
          <a:p>
            <a:pPr>
              <a:defRPr/>
            </a:pPr>
            <a:r>
              <a:rPr lang="en-US" dirty="0"/>
              <a:t>  </a:t>
            </a:r>
          </a:p>
        </p:txBody>
      </p:sp>
      <p:sp>
        <p:nvSpPr>
          <p:cNvPr id="7" name="Veri Yer Tutucusu 6"/>
          <p:cNvSpPr>
            <a:spLocks noGrp="1"/>
          </p:cNvSpPr>
          <p:nvPr>
            <p:ph type="dt" sz="half" idx="10"/>
          </p:nvPr>
        </p:nvSpPr>
        <p:spPr/>
        <p:txBody>
          <a:bodyPr/>
          <a:lstStyle/>
          <a:p>
            <a:pPr>
              <a:defRPr/>
            </a:pPr>
            <a:r>
              <a:rPr lang="tr-TR" altLang="en-US" dirty="0"/>
              <a:t>Kadastro Dairesi Başkanlığı Denetim Birimi</a:t>
            </a:r>
            <a:endParaRPr lang="en-US" altLang="en-US" dirty="0"/>
          </a:p>
        </p:txBody>
      </p:sp>
      <p:sp>
        <p:nvSpPr>
          <p:cNvPr id="11" name="10 Dikdörtgen"/>
          <p:cNvSpPr/>
          <p:nvPr/>
        </p:nvSpPr>
        <p:spPr>
          <a:xfrm>
            <a:off x="1" y="2893702"/>
            <a:ext cx="9646024" cy="769441"/>
          </a:xfrm>
          <a:prstGeom prst="rect">
            <a:avLst/>
          </a:prstGeom>
        </p:spPr>
        <p:txBody>
          <a:bodyPr wrap="square">
            <a:spAutoFit/>
          </a:bodyPr>
          <a:lstStyle/>
          <a:p>
            <a:pPr>
              <a:buFont typeface="Wingdings" pitchFamily="2" charset="2"/>
              <a:buChar char="v"/>
            </a:pPr>
            <a:r>
              <a:rPr lang="tr-TR" sz="4400" dirty="0">
                <a:latin typeface="Arial" pitchFamily="34" charset="0"/>
                <a:cs typeface="Arial" pitchFamily="34" charset="0"/>
              </a:rPr>
              <a:t>İdarece belirlenen formatta mı?</a:t>
            </a:r>
          </a:p>
        </p:txBody>
      </p:sp>
      <p:pic>
        <p:nvPicPr>
          <p:cNvPr id="12" name="Picture 2" descr="C:\Users\tk22969\Desktop\Adsız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61844" y="2582055"/>
            <a:ext cx="6048788" cy="2491969"/>
          </a:xfrm>
          <a:prstGeom prst="rect">
            <a:avLst/>
          </a:prstGeom>
          <a:noFill/>
          <a:extLst>
            <a:ext uri="{909E8E84-426E-40DD-AFC4-6F175D3DCCD1}">
              <a14:hiddenFill xmlns:a14="http://schemas.microsoft.com/office/drawing/2010/main">
                <a:solidFill>
                  <a:srgbClr val="FFFFFF"/>
                </a:solidFill>
              </a14:hiddenFill>
            </a:ext>
          </a:extLst>
        </p:spPr>
      </p:pic>
      <p:sp>
        <p:nvSpPr>
          <p:cNvPr id="13" name="12 Dikdörtgen"/>
          <p:cNvSpPr/>
          <p:nvPr/>
        </p:nvSpPr>
        <p:spPr>
          <a:xfrm>
            <a:off x="121919" y="6149788"/>
            <a:ext cx="12823115" cy="769441"/>
          </a:xfrm>
          <a:prstGeom prst="rect">
            <a:avLst/>
          </a:prstGeom>
        </p:spPr>
        <p:txBody>
          <a:bodyPr wrap="square">
            <a:spAutoFit/>
          </a:bodyPr>
          <a:lstStyle/>
          <a:p>
            <a:pPr>
              <a:buFont typeface="Wingdings" pitchFamily="2" charset="2"/>
              <a:buChar char="v"/>
            </a:pPr>
            <a:r>
              <a:rPr lang="tr-TR" sz="4400" dirty="0">
                <a:latin typeface="Arial" pitchFamily="34" charset="0"/>
                <a:cs typeface="Arial" pitchFamily="34" charset="0"/>
              </a:rPr>
              <a:t>Bina veya iş merkezinde kolayca görülüyor mu ?  </a:t>
            </a:r>
          </a:p>
        </p:txBody>
      </p:sp>
      <p:pic>
        <p:nvPicPr>
          <p:cNvPr id="14" name="Picture 3" descr="C:\Users\tk22969\Desktop\Adsız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16070" y="6022144"/>
            <a:ext cx="10748793" cy="2163921"/>
          </a:xfrm>
          <a:prstGeom prst="rect">
            <a:avLst/>
          </a:prstGeom>
          <a:noFill/>
          <a:extLst>
            <a:ext uri="{909E8E84-426E-40DD-AFC4-6F175D3DCCD1}">
              <a14:hiddenFill xmlns:a14="http://schemas.microsoft.com/office/drawing/2010/main">
                <a:solidFill>
                  <a:srgbClr val="FFFFFF"/>
                </a:solidFill>
              </a14:hiddenFill>
            </a:ext>
          </a:extLst>
        </p:spPr>
      </p:pic>
      <p:sp>
        <p:nvSpPr>
          <p:cNvPr id="15" name="14 Dikdörtgen"/>
          <p:cNvSpPr/>
          <p:nvPr/>
        </p:nvSpPr>
        <p:spPr>
          <a:xfrm>
            <a:off x="109302" y="8465495"/>
            <a:ext cx="12192000" cy="1446550"/>
          </a:xfrm>
          <a:prstGeom prst="rect">
            <a:avLst/>
          </a:prstGeom>
        </p:spPr>
        <p:txBody>
          <a:bodyPr>
            <a:spAutoFit/>
          </a:bodyPr>
          <a:lstStyle/>
          <a:p>
            <a:pPr>
              <a:buFont typeface="Wingdings" pitchFamily="2" charset="2"/>
              <a:buChar char="v"/>
            </a:pPr>
            <a:r>
              <a:rPr lang="tr-TR" sz="4400" dirty="0">
                <a:latin typeface="Arial" pitchFamily="34" charset="0"/>
                <a:cs typeface="Arial" pitchFamily="34" charset="0"/>
              </a:rPr>
              <a:t>İdarece belirlenen tip tabelaların dışında başka tabela var mı?  </a:t>
            </a:r>
          </a:p>
        </p:txBody>
      </p:sp>
      <p:pic>
        <p:nvPicPr>
          <p:cNvPr id="16" name="Picture 4" descr="C:\Users\tk22969\Desktop\Adsız.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920939" y="9301961"/>
            <a:ext cx="7979386" cy="2497128"/>
          </a:xfrm>
          <a:prstGeom prst="rect">
            <a:avLst/>
          </a:prstGeom>
          <a:noFill/>
          <a:extLst>
            <a:ext uri="{909E8E84-426E-40DD-AFC4-6F175D3DCCD1}">
              <a14:hiddenFill xmlns:a14="http://schemas.microsoft.com/office/drawing/2010/main">
                <a:solidFill>
                  <a:srgbClr val="FFFFFF"/>
                </a:solidFill>
              </a14:hiddenFill>
            </a:ext>
          </a:extLst>
        </p:spPr>
      </p:pic>
      <p:sp>
        <p:nvSpPr>
          <p:cNvPr id="17" name="Metin kutusu 8"/>
          <p:cNvSpPr txBox="1"/>
          <p:nvPr/>
        </p:nvSpPr>
        <p:spPr>
          <a:xfrm>
            <a:off x="11985235" y="10454265"/>
            <a:ext cx="7915090" cy="1754326"/>
          </a:xfrm>
          <a:prstGeom prst="rect">
            <a:avLst/>
          </a:prstGeom>
          <a:solidFill>
            <a:srgbClr val="FFFF00"/>
          </a:solidFill>
        </p:spPr>
        <p:txBody>
          <a:bodyPr wrap="square" rtlCol="0">
            <a:spAutoFit/>
          </a:bodyPr>
          <a:lstStyle/>
          <a:p>
            <a:r>
              <a:rPr lang="tr-TR" sz="5400" dirty="0">
                <a:latin typeface="Arial" pitchFamily="34" charset="0"/>
                <a:cs typeface="Arial" pitchFamily="34" charset="0"/>
              </a:rPr>
              <a:t>İnşaat, Turizm ve Gıda Tic. </a:t>
            </a:r>
            <a:r>
              <a:rPr lang="tr-TR" sz="5400" dirty="0" err="1">
                <a:latin typeface="Arial" pitchFamily="34" charset="0"/>
                <a:cs typeface="Arial" pitchFamily="34" charset="0"/>
              </a:rPr>
              <a:t>Lmt</a:t>
            </a:r>
            <a:r>
              <a:rPr lang="tr-TR" sz="5400" dirty="0">
                <a:latin typeface="Arial" pitchFamily="34" charset="0"/>
                <a:cs typeface="Arial" pitchFamily="34" charset="0"/>
              </a:rPr>
              <a:t>. Şti.</a:t>
            </a:r>
          </a:p>
        </p:txBody>
      </p:sp>
    </p:spTree>
    <p:extLst>
      <p:ext uri="{BB962C8B-B14F-4D97-AF65-F5344CB8AC3E}">
        <p14:creationId xmlns:p14="http://schemas.microsoft.com/office/powerpoint/2010/main" val="34491026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apu_sunu" id="{3A9BF301-6B03-B949-9ACB-63FAED616A35}" vid="{A2E79A9C-D18E-2148-A011-36DE5DD7C73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3422</TotalTime>
  <Words>2710</Words>
  <Application>Microsoft Office PowerPoint</Application>
  <PresentationFormat>Özel</PresentationFormat>
  <Paragraphs>600</Paragraphs>
  <Slides>64</Slides>
  <Notes>63</Notes>
  <HiddenSlides>0</HiddenSlides>
  <MMClips>0</MMClips>
  <ScaleCrop>false</ScaleCrop>
  <HeadingPairs>
    <vt:vector size="6" baseType="variant">
      <vt:variant>
        <vt:lpstr>Kullanılan Yazı Tipleri</vt:lpstr>
      </vt:variant>
      <vt:variant>
        <vt:i4>7</vt:i4>
      </vt:variant>
      <vt:variant>
        <vt:lpstr>Tema</vt:lpstr>
      </vt:variant>
      <vt:variant>
        <vt:i4>1</vt:i4>
      </vt:variant>
      <vt:variant>
        <vt:lpstr>Slayt Başlıkları</vt:lpstr>
      </vt:variant>
      <vt:variant>
        <vt:i4>64</vt:i4>
      </vt:variant>
    </vt:vector>
  </HeadingPairs>
  <TitlesOfParts>
    <vt:vector size="72" baseType="lpstr">
      <vt:lpstr>Arial</vt:lpstr>
      <vt:lpstr>Arial Black</vt:lpstr>
      <vt:lpstr>Arial Tur</vt:lpstr>
      <vt:lpstr>Calibri</vt:lpstr>
      <vt:lpstr>Comic Sans MS</vt:lpstr>
      <vt:lpstr>Verdana</vt:lpstr>
      <vt:lpstr>Wingdings</vt:lpstr>
      <vt:lpstr>Office Theme</vt:lpstr>
      <vt:lpstr>TAPU VE KADASTRO GENEL MÜDÜRLÜĞÜ </vt:lpstr>
      <vt:lpstr>SUNUM PLANI</vt:lpstr>
      <vt:lpstr> TEFTİŞ VE DENETİMİN KAPSAMI</vt:lpstr>
      <vt:lpstr> Denetim Elemanı: İdarece görevlendirilen personel ile müfettişler </vt:lpstr>
      <vt:lpstr>A- İDARİ YÖNDEN DENETİM</vt:lpstr>
      <vt:lpstr>Mekân,  Personel, Donanım  Arşiv düzeni  Büro çalışanlarının tutum ve davranışlarını kapsar. </vt:lpstr>
      <vt:lpstr>PowerPoint Sunusu</vt:lpstr>
      <vt:lpstr> </vt:lpstr>
      <vt:lpstr> </vt:lpstr>
      <vt:lpstr>PowerPoint Sunusu</vt:lpstr>
      <vt:lpstr>MEKAN </vt:lpstr>
      <vt:lpstr>PowerPoint Sunusu</vt:lpstr>
      <vt:lpstr> Teknik Çalışma Biriminde Asılacak Levhalar </vt:lpstr>
      <vt:lpstr> Teknik Çalışma Biriminde Asılacak Levhalar </vt:lpstr>
      <vt:lpstr> Teknik Çalışma Biriminde Asılacak Levhalar </vt:lpstr>
      <vt:lpstr> Teknik Çalışma Biriminde Asılacak Levhalar </vt:lpstr>
      <vt:lpstr> Teknik Çalışma Biriminde Asılacak Levhalar </vt:lpstr>
      <vt:lpstr> Teknik Çalışma Biriminde Asılacak Levhalar </vt:lpstr>
      <vt:lpstr> Teknik Çalışma Biriminde Asılacak Levhalar </vt:lpstr>
      <vt:lpstr> Teknik Çalışma Biriminde Asılacak Levhalar </vt:lpstr>
      <vt:lpstr> Teknik Çalışma Biriminde Asılacak Levhalar </vt:lpstr>
      <vt:lpstr>PowerPoint Sunusu</vt:lpstr>
      <vt:lpstr>b) Güncellenen teminat miktarına ilişkin teminat belgesi 15 gün içinde Kadastro Müdürlüğü’ne teslim edilmiş mi? (Yntm.md.5/ç)</vt:lpstr>
      <vt:lpstr>c- PERSONEL DOSYASI ve şartlarının sağlanıp sağlanmadığı,</vt:lpstr>
      <vt:lpstr>PowerPoint Sunusu</vt:lpstr>
      <vt:lpstr>PowerPoint Sunusu</vt:lpstr>
      <vt:lpstr>PowerPoint Sunusu</vt:lpstr>
      <vt:lpstr> DONANIM DURUMU</vt:lpstr>
      <vt:lpstr> DONANIM DURUMU</vt:lpstr>
      <vt:lpstr> Arşivleme </vt:lpstr>
      <vt:lpstr>* Sicil dosyasında arşivlenmeyen var mı?</vt:lpstr>
      <vt:lpstr>SÖZLEŞME DOSYASI </vt:lpstr>
      <vt:lpstr>PowerPoint Sunusu</vt:lpstr>
      <vt:lpstr>PowerPoint Sunusu</vt:lpstr>
      <vt:lpstr>TEFTİŞ VE DENETİMLERİN UYGULANMASI</vt:lpstr>
      <vt:lpstr>Teftiş, Denetim Defterleri ve Dosyası</vt:lpstr>
      <vt:lpstr>Teftiş, Denetim Defterleri ve Dosyası</vt:lpstr>
      <vt:lpstr>BAŞVURULARIN KAYIT ALTINA ALINMASI</vt:lpstr>
      <vt:lpstr>YETKİ DEVRİ</vt:lpstr>
      <vt:lpstr>B- MEVZUAT YÖNÜNDEN DENETİM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heyo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Burcu Erbay</dc:creator>
  <cp:lastModifiedBy>ahmet ogut</cp:lastModifiedBy>
  <cp:revision>483</cp:revision>
  <dcterms:created xsi:type="dcterms:W3CDTF">2021-01-29T10:34:18Z</dcterms:created>
  <dcterms:modified xsi:type="dcterms:W3CDTF">2024-10-01T11:25:04Z</dcterms:modified>
</cp:coreProperties>
</file>