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sldIdLst>
    <p:sldId id="256" r:id="rId2"/>
    <p:sldId id="391" r:id="rId3"/>
    <p:sldId id="257" r:id="rId4"/>
    <p:sldId id="262" r:id="rId5"/>
    <p:sldId id="267" r:id="rId6"/>
    <p:sldId id="270" r:id="rId7"/>
    <p:sldId id="268" r:id="rId8"/>
    <p:sldId id="271" r:id="rId9"/>
    <p:sldId id="272" r:id="rId10"/>
    <p:sldId id="363" r:id="rId11"/>
    <p:sldId id="273" r:id="rId12"/>
    <p:sldId id="365" r:id="rId13"/>
    <p:sldId id="368" r:id="rId14"/>
    <p:sldId id="367" r:id="rId15"/>
    <p:sldId id="277" r:id="rId16"/>
    <p:sldId id="369" r:id="rId17"/>
    <p:sldId id="281" r:id="rId18"/>
    <p:sldId id="370" r:id="rId19"/>
    <p:sldId id="371" r:id="rId20"/>
    <p:sldId id="372" r:id="rId21"/>
    <p:sldId id="286" r:id="rId22"/>
    <p:sldId id="290" r:id="rId23"/>
    <p:sldId id="291" r:id="rId24"/>
    <p:sldId id="373" r:id="rId25"/>
    <p:sldId id="292" r:id="rId26"/>
    <p:sldId id="293" r:id="rId27"/>
    <p:sldId id="296" r:id="rId28"/>
    <p:sldId id="297" r:id="rId29"/>
    <p:sldId id="298" r:id="rId30"/>
    <p:sldId id="299" r:id="rId31"/>
    <p:sldId id="374" r:id="rId32"/>
    <p:sldId id="301" r:id="rId33"/>
    <p:sldId id="302" r:id="rId34"/>
    <p:sldId id="305" r:id="rId35"/>
    <p:sldId id="306" r:id="rId36"/>
    <p:sldId id="307" r:id="rId37"/>
    <p:sldId id="308" r:id="rId38"/>
    <p:sldId id="309" r:id="rId39"/>
    <p:sldId id="310" r:id="rId40"/>
    <p:sldId id="311" r:id="rId41"/>
    <p:sldId id="375" r:id="rId42"/>
    <p:sldId id="312" r:id="rId43"/>
    <p:sldId id="313" r:id="rId44"/>
    <p:sldId id="376" r:id="rId45"/>
    <p:sldId id="338" r:id="rId46"/>
    <p:sldId id="339" r:id="rId47"/>
    <p:sldId id="356" r:id="rId48"/>
    <p:sldId id="390" r:id="rId49"/>
    <p:sldId id="357" r:id="rId50"/>
    <p:sldId id="314" r:id="rId51"/>
    <p:sldId id="389" r:id="rId52"/>
    <p:sldId id="377" r:id="rId53"/>
    <p:sldId id="315" r:id="rId54"/>
    <p:sldId id="316" r:id="rId55"/>
    <p:sldId id="322" r:id="rId56"/>
    <p:sldId id="380" r:id="rId57"/>
    <p:sldId id="381" r:id="rId58"/>
    <p:sldId id="323" r:id="rId59"/>
    <p:sldId id="324" r:id="rId60"/>
    <p:sldId id="326" r:id="rId61"/>
    <p:sldId id="327" r:id="rId62"/>
    <p:sldId id="328" r:id="rId63"/>
    <p:sldId id="333" r:id="rId64"/>
    <p:sldId id="382" r:id="rId65"/>
    <p:sldId id="336" r:id="rId66"/>
    <p:sldId id="337" r:id="rId67"/>
    <p:sldId id="340" r:id="rId68"/>
    <p:sldId id="341" r:id="rId69"/>
    <p:sldId id="344" r:id="rId70"/>
    <p:sldId id="345" r:id="rId71"/>
    <p:sldId id="347" r:id="rId72"/>
    <p:sldId id="355" r:id="rId73"/>
    <p:sldId id="383" r:id="rId74"/>
    <p:sldId id="384" r:id="rId75"/>
    <p:sldId id="388" r:id="rId76"/>
    <p:sldId id="385" r:id="rId77"/>
    <p:sldId id="387" r:id="rId78"/>
    <p:sldId id="386" r:id="rId79"/>
    <p:sldId id="361" r:id="rId80"/>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03" autoAdjust="0"/>
    <p:restoredTop sz="94660"/>
  </p:normalViewPr>
  <p:slideViewPr>
    <p:cSldViewPr>
      <p:cViewPr varScale="1">
        <p:scale>
          <a:sx n="126" d="100"/>
          <a:sy n="126" d="100"/>
        </p:scale>
        <p:origin x="792"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0EAFF8-CD95-4DE0-BE0C-F62620FE1EA0}" type="datetimeFigureOut">
              <a:rPr lang="tr-TR" smtClean="0"/>
              <a:pPr/>
              <a:t>2.10.2024</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6E1365-C918-4F3C-8621-E5B524243A7A}" type="slidenum">
              <a:rPr lang="tr-TR" smtClean="0"/>
              <a:pPr/>
              <a:t>‹#›</a:t>
            </a:fld>
            <a:endParaRPr lang="tr-TR"/>
          </a:p>
        </p:txBody>
      </p:sp>
    </p:spTree>
    <p:extLst>
      <p:ext uri="{BB962C8B-B14F-4D97-AF65-F5344CB8AC3E}">
        <p14:creationId xmlns:p14="http://schemas.microsoft.com/office/powerpoint/2010/main" val="428944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6544649-6409-40B2-9E84-3651619CFC5B}" type="datetime1">
              <a:rPr lang="tr-TR" smtClean="0"/>
              <a:pPr/>
              <a:t>2.10.2024</a:t>
            </a:fld>
            <a:endParaRPr lang="tr-TR"/>
          </a:p>
        </p:txBody>
      </p:sp>
      <p:sp>
        <p:nvSpPr>
          <p:cNvPr id="5" name="4 Altbilgi Yer Tutucusu"/>
          <p:cNvSpPr>
            <a:spLocks noGrp="1"/>
          </p:cNvSpPr>
          <p:nvPr>
            <p:ph type="ftr" sz="quarter" idx="11"/>
          </p:nvPr>
        </p:nvSpPr>
        <p:spPr/>
        <p:txBody>
          <a:bodyPr/>
          <a:lstStyle/>
          <a:p>
            <a:r>
              <a:rPr lang="tr-TR"/>
              <a:t>Bülent KILIÇ</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C6C327B-3795-4404-AD7A-726F90E9D529}" type="datetime1">
              <a:rPr lang="tr-TR" smtClean="0"/>
              <a:pPr/>
              <a:t>2.10.2024</a:t>
            </a:fld>
            <a:endParaRPr lang="tr-TR"/>
          </a:p>
        </p:txBody>
      </p:sp>
      <p:sp>
        <p:nvSpPr>
          <p:cNvPr id="5" name="4 Altbilgi Yer Tutucusu"/>
          <p:cNvSpPr>
            <a:spLocks noGrp="1"/>
          </p:cNvSpPr>
          <p:nvPr>
            <p:ph type="ftr" sz="quarter" idx="11"/>
          </p:nvPr>
        </p:nvSpPr>
        <p:spPr/>
        <p:txBody>
          <a:bodyPr/>
          <a:lstStyle/>
          <a:p>
            <a:r>
              <a:rPr lang="tr-TR"/>
              <a:t>Bülent KILIÇ</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D9D73F6-DE04-4F89-83A9-4CF9B9A57221}" type="datetime1">
              <a:rPr lang="tr-TR" smtClean="0"/>
              <a:pPr/>
              <a:t>2.10.2024</a:t>
            </a:fld>
            <a:endParaRPr lang="tr-TR"/>
          </a:p>
        </p:txBody>
      </p:sp>
      <p:sp>
        <p:nvSpPr>
          <p:cNvPr id="5" name="4 Altbilgi Yer Tutucusu"/>
          <p:cNvSpPr>
            <a:spLocks noGrp="1"/>
          </p:cNvSpPr>
          <p:nvPr>
            <p:ph type="ftr" sz="quarter" idx="11"/>
          </p:nvPr>
        </p:nvSpPr>
        <p:spPr/>
        <p:txBody>
          <a:bodyPr/>
          <a:lstStyle/>
          <a:p>
            <a:r>
              <a:rPr lang="tr-TR"/>
              <a:t>Bülent KILIÇ</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b="1">
                <a:solidFill>
                  <a:schemeClr val="tx2"/>
                </a:solidFill>
              </a:defRPr>
            </a:lvl1pPr>
          </a:lstStyle>
          <a:p>
            <a:fld id="{AB566104-EAF8-4296-A4F5-2D4C002E680A}" type="datetime1">
              <a:rPr lang="tr-TR" smtClean="0"/>
              <a:pPr/>
              <a:t>2.10.2024</a:t>
            </a:fld>
            <a:endParaRPr lang="tr-TR" dirty="0"/>
          </a:p>
        </p:txBody>
      </p:sp>
      <p:sp>
        <p:nvSpPr>
          <p:cNvPr id="5" name="4 Altbilgi Yer Tutucusu"/>
          <p:cNvSpPr>
            <a:spLocks noGrp="1"/>
          </p:cNvSpPr>
          <p:nvPr>
            <p:ph type="ftr" sz="quarter" idx="11"/>
          </p:nvPr>
        </p:nvSpPr>
        <p:spPr/>
        <p:txBody>
          <a:bodyPr/>
          <a:lstStyle>
            <a:lvl1pPr>
              <a:defRPr b="1">
                <a:solidFill>
                  <a:schemeClr val="tx2"/>
                </a:solidFill>
              </a:defRPr>
            </a:lvl1pPr>
          </a:lstStyle>
          <a:p>
            <a:r>
              <a:rPr lang="tr-TR" dirty="0"/>
              <a:t>Bülent KILIÇ</a:t>
            </a:r>
          </a:p>
        </p:txBody>
      </p:sp>
      <p:sp>
        <p:nvSpPr>
          <p:cNvPr id="6" name="5 Slayt Numarası Yer Tutucusu"/>
          <p:cNvSpPr>
            <a:spLocks noGrp="1"/>
          </p:cNvSpPr>
          <p:nvPr>
            <p:ph type="sldNum" sz="quarter" idx="12"/>
          </p:nvPr>
        </p:nvSpPr>
        <p:spPr/>
        <p:txBody>
          <a:bodyPr/>
          <a:lstStyle>
            <a:lvl1pPr>
              <a:defRPr b="1">
                <a:solidFill>
                  <a:schemeClr val="tx2"/>
                </a:solidFill>
              </a:defRPr>
            </a:lvl1p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1714AD7-BDEF-4ECC-8D8D-8680D088DBD8}" type="datetime1">
              <a:rPr lang="tr-TR" smtClean="0"/>
              <a:pPr/>
              <a:t>2.10.2024</a:t>
            </a:fld>
            <a:endParaRPr lang="tr-TR"/>
          </a:p>
        </p:txBody>
      </p:sp>
      <p:sp>
        <p:nvSpPr>
          <p:cNvPr id="5" name="4 Altbilgi Yer Tutucusu"/>
          <p:cNvSpPr>
            <a:spLocks noGrp="1"/>
          </p:cNvSpPr>
          <p:nvPr>
            <p:ph type="ftr" sz="quarter" idx="11"/>
          </p:nvPr>
        </p:nvSpPr>
        <p:spPr/>
        <p:txBody>
          <a:bodyPr/>
          <a:lstStyle/>
          <a:p>
            <a:r>
              <a:rPr lang="tr-TR"/>
              <a:t>Bülent KILIÇ</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C3535660-AFB5-47EA-8CC3-CCDBD261823F}" type="datetime1">
              <a:rPr lang="tr-TR" smtClean="0"/>
              <a:pPr/>
              <a:t>2.10.2024</a:t>
            </a:fld>
            <a:endParaRPr lang="tr-TR"/>
          </a:p>
        </p:txBody>
      </p:sp>
      <p:sp>
        <p:nvSpPr>
          <p:cNvPr id="6" name="5 Altbilgi Yer Tutucusu"/>
          <p:cNvSpPr>
            <a:spLocks noGrp="1"/>
          </p:cNvSpPr>
          <p:nvPr>
            <p:ph type="ftr" sz="quarter" idx="11"/>
          </p:nvPr>
        </p:nvSpPr>
        <p:spPr/>
        <p:txBody>
          <a:bodyPr/>
          <a:lstStyle/>
          <a:p>
            <a:r>
              <a:rPr lang="tr-TR"/>
              <a:t>Bülent KILIÇ</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392C71B3-4D0B-4EAB-8C99-3E2F8F176A0B}" type="datetime1">
              <a:rPr lang="tr-TR" smtClean="0"/>
              <a:pPr/>
              <a:t>2.10.2024</a:t>
            </a:fld>
            <a:endParaRPr lang="tr-TR"/>
          </a:p>
        </p:txBody>
      </p:sp>
      <p:sp>
        <p:nvSpPr>
          <p:cNvPr id="8" name="7 Altbilgi Yer Tutucusu"/>
          <p:cNvSpPr>
            <a:spLocks noGrp="1"/>
          </p:cNvSpPr>
          <p:nvPr>
            <p:ph type="ftr" sz="quarter" idx="11"/>
          </p:nvPr>
        </p:nvSpPr>
        <p:spPr/>
        <p:txBody>
          <a:bodyPr/>
          <a:lstStyle/>
          <a:p>
            <a:r>
              <a:rPr lang="tr-TR"/>
              <a:t>Bülent KILIÇ</a:t>
            </a: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B4998BB-7102-46CF-AC6F-38727CB7BFB2}" type="datetime1">
              <a:rPr lang="tr-TR" smtClean="0"/>
              <a:pPr/>
              <a:t>2.10.2024</a:t>
            </a:fld>
            <a:endParaRPr lang="tr-TR"/>
          </a:p>
        </p:txBody>
      </p:sp>
      <p:sp>
        <p:nvSpPr>
          <p:cNvPr id="4" name="3 Altbilgi Yer Tutucusu"/>
          <p:cNvSpPr>
            <a:spLocks noGrp="1"/>
          </p:cNvSpPr>
          <p:nvPr>
            <p:ph type="ftr" sz="quarter" idx="11"/>
          </p:nvPr>
        </p:nvSpPr>
        <p:spPr/>
        <p:txBody>
          <a:bodyPr/>
          <a:lstStyle/>
          <a:p>
            <a:r>
              <a:rPr lang="tr-TR"/>
              <a:t>Bülent KILIÇ</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194FB8F-9485-4439-93D8-25A089A91C21}" type="datetime1">
              <a:rPr lang="tr-TR" smtClean="0"/>
              <a:pPr/>
              <a:t>2.10.2024</a:t>
            </a:fld>
            <a:endParaRPr lang="tr-TR"/>
          </a:p>
        </p:txBody>
      </p:sp>
      <p:sp>
        <p:nvSpPr>
          <p:cNvPr id="3" name="2 Altbilgi Yer Tutucusu"/>
          <p:cNvSpPr>
            <a:spLocks noGrp="1"/>
          </p:cNvSpPr>
          <p:nvPr>
            <p:ph type="ftr" sz="quarter" idx="11"/>
          </p:nvPr>
        </p:nvSpPr>
        <p:spPr/>
        <p:txBody>
          <a:bodyPr/>
          <a:lstStyle/>
          <a:p>
            <a:r>
              <a:rPr lang="tr-TR"/>
              <a:t>Bülent KILIÇ</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6995288-095C-4A54-97E4-5F4CECC2E07F}" type="datetime1">
              <a:rPr lang="tr-TR" smtClean="0"/>
              <a:pPr/>
              <a:t>2.10.2024</a:t>
            </a:fld>
            <a:endParaRPr lang="tr-TR"/>
          </a:p>
        </p:txBody>
      </p:sp>
      <p:sp>
        <p:nvSpPr>
          <p:cNvPr id="6" name="5 Altbilgi Yer Tutucusu"/>
          <p:cNvSpPr>
            <a:spLocks noGrp="1"/>
          </p:cNvSpPr>
          <p:nvPr>
            <p:ph type="ftr" sz="quarter" idx="11"/>
          </p:nvPr>
        </p:nvSpPr>
        <p:spPr/>
        <p:txBody>
          <a:bodyPr/>
          <a:lstStyle/>
          <a:p>
            <a:r>
              <a:rPr lang="tr-TR"/>
              <a:t>Bülent KILIÇ</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F5B55F0-AB8A-4D0D-B45E-D57A51186DAC}" type="datetime1">
              <a:rPr lang="tr-TR" smtClean="0"/>
              <a:pPr/>
              <a:t>2.10.2024</a:t>
            </a:fld>
            <a:endParaRPr lang="tr-TR"/>
          </a:p>
        </p:txBody>
      </p:sp>
      <p:sp>
        <p:nvSpPr>
          <p:cNvPr id="6" name="5 Altbilgi Yer Tutucusu"/>
          <p:cNvSpPr>
            <a:spLocks noGrp="1"/>
          </p:cNvSpPr>
          <p:nvPr>
            <p:ph type="ftr" sz="quarter" idx="11"/>
          </p:nvPr>
        </p:nvSpPr>
        <p:spPr/>
        <p:txBody>
          <a:bodyPr/>
          <a:lstStyle/>
          <a:p>
            <a:r>
              <a:rPr lang="tr-TR"/>
              <a:t>Bülent KILIÇ</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AAF7A-D01B-4ACF-8563-740AF378A30D}" type="datetime1">
              <a:rPr lang="tr-TR" smtClean="0"/>
              <a:pPr/>
              <a:t>2.10.2024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Bülent KILIÇ</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kaysis.gov.t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1916832"/>
            <a:ext cx="9144000" cy="3816424"/>
          </a:xfrm>
        </p:spPr>
        <p:txBody>
          <a:bodyPr>
            <a:normAutofit fontScale="90000"/>
          </a:bodyPr>
          <a:lstStyle/>
          <a:p>
            <a:br>
              <a:rPr lang="tr-TR" sz="7200" b="1" dirty="0">
                <a:solidFill>
                  <a:srgbClr val="0070C0"/>
                </a:solidFill>
              </a:rPr>
            </a:br>
            <a:r>
              <a:rPr lang="tr-TR" sz="7200" b="1" dirty="0">
                <a:solidFill>
                  <a:srgbClr val="0070C0"/>
                </a:solidFill>
              </a:rPr>
              <a:t>LİHKAB</a:t>
            </a:r>
            <a:br>
              <a:rPr lang="tr-TR" sz="7200" b="1" dirty="0">
                <a:solidFill>
                  <a:srgbClr val="0070C0"/>
                </a:solidFill>
              </a:rPr>
            </a:br>
            <a:r>
              <a:rPr lang="tr-TR" sz="7200" b="1" dirty="0">
                <a:solidFill>
                  <a:srgbClr val="0070C0"/>
                </a:solidFill>
              </a:rPr>
              <a:t>RESMİ YAZIŞMA KURALLARI</a:t>
            </a:r>
            <a:br>
              <a:rPr lang="tr-TR" b="1" dirty="0"/>
            </a:br>
            <a:endParaRPr lang="tr-TR" dirty="0"/>
          </a:p>
        </p:txBody>
      </p:sp>
      <p:pic>
        <p:nvPicPr>
          <p:cNvPr id="4" name="Resim 3">
            <a:extLst>
              <a:ext uri="{FF2B5EF4-FFF2-40B4-BE49-F238E27FC236}">
                <a16:creationId xmlns:a16="http://schemas.microsoft.com/office/drawing/2014/main" id="{28B205CE-D615-4495-8A63-2C2A84870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464" y="11832"/>
            <a:ext cx="2553072" cy="2553072"/>
          </a:xfrm>
          <a:prstGeom prst="rect">
            <a:avLst/>
          </a:prstGeom>
        </p:spPr>
      </p:pic>
      <p:sp>
        <p:nvSpPr>
          <p:cNvPr id="3" name="Metin kutusu 2">
            <a:extLst>
              <a:ext uri="{FF2B5EF4-FFF2-40B4-BE49-F238E27FC236}">
                <a16:creationId xmlns:a16="http://schemas.microsoft.com/office/drawing/2014/main" id="{D37D209A-22D8-4009-9B34-1941010DBE0E}"/>
              </a:ext>
            </a:extLst>
          </p:cNvPr>
          <p:cNvSpPr txBox="1"/>
          <p:nvPr/>
        </p:nvSpPr>
        <p:spPr>
          <a:xfrm>
            <a:off x="3851920" y="5805264"/>
            <a:ext cx="1440160" cy="369332"/>
          </a:xfrm>
          <a:prstGeom prst="rect">
            <a:avLst/>
          </a:prstGeom>
          <a:noFill/>
        </p:spPr>
        <p:txBody>
          <a:bodyPr wrap="square" rtlCol="0">
            <a:spAutoFit/>
          </a:bodyPr>
          <a:lstStyle/>
          <a:p>
            <a:r>
              <a:rPr lang="tr-TR" b="1" dirty="0">
                <a:solidFill>
                  <a:schemeClr val="accent1"/>
                </a:solidFill>
              </a:rPr>
              <a:t>Ekim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92030ACA-8958-4FC8-8C73-F1998FFC71A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EBFC305C-8BEE-43A7-81A3-7283857AA279}"/>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2BFD4E5-9E91-4833-AAD4-87FC029B8875}"/>
              </a:ext>
            </a:extLst>
          </p:cNvPr>
          <p:cNvSpPr>
            <a:spLocks noGrp="1"/>
          </p:cNvSpPr>
          <p:nvPr>
            <p:ph type="sldNum" sz="quarter" idx="12"/>
          </p:nvPr>
        </p:nvSpPr>
        <p:spPr/>
        <p:txBody>
          <a:bodyPr/>
          <a:lstStyle/>
          <a:p>
            <a:fld id="{B1DEFA8C-F947-479F-BE07-76B6B3F80BF1}" type="slidenum">
              <a:rPr lang="tr-TR" smtClean="0"/>
              <a:pPr/>
              <a:t>10</a:t>
            </a:fld>
            <a:endParaRPr lang="tr-TR" dirty="0"/>
          </a:p>
        </p:txBody>
      </p:sp>
      <p:sp>
        <p:nvSpPr>
          <p:cNvPr id="11" name="Unvan 1">
            <a:extLst>
              <a:ext uri="{FF2B5EF4-FFF2-40B4-BE49-F238E27FC236}">
                <a16:creationId xmlns:a16="http://schemas.microsoft.com/office/drawing/2014/main" id="{23C6AACE-842F-4C05-9581-1BB5B30BABB2}"/>
              </a:ext>
            </a:extLst>
          </p:cNvPr>
          <p:cNvSpPr>
            <a:spLocks noGrp="1"/>
          </p:cNvSpPr>
          <p:nvPr>
            <p:ph type="title"/>
          </p:nvPr>
        </p:nvSpPr>
        <p:spPr>
          <a:xfrm>
            <a:off x="457200" y="1341"/>
            <a:ext cx="8229600" cy="1143000"/>
          </a:xfrm>
        </p:spPr>
        <p:txBody>
          <a:bodyPr>
            <a:noAutofit/>
          </a:bodyPr>
          <a:lstStyle/>
          <a:p>
            <a:r>
              <a:rPr lang="tr-TR" sz="4000" b="1" dirty="0">
                <a:solidFill>
                  <a:srgbClr val="0070C0"/>
                </a:solidFill>
              </a:rPr>
              <a:t>Başlık</a:t>
            </a:r>
            <a:br>
              <a:rPr lang="tr-TR" sz="4000" b="1" dirty="0">
                <a:solidFill>
                  <a:schemeClr val="tx2"/>
                </a:solidFill>
              </a:rPr>
            </a:br>
            <a:endParaRPr lang="tr-TR" sz="4000" b="1" dirty="0">
              <a:solidFill>
                <a:schemeClr val="tx2"/>
              </a:solidFill>
            </a:endParaRPr>
          </a:p>
        </p:txBody>
      </p:sp>
      <p:pic>
        <p:nvPicPr>
          <p:cNvPr id="3" name="Resim 2">
            <a:extLst>
              <a:ext uri="{FF2B5EF4-FFF2-40B4-BE49-F238E27FC236}">
                <a16:creationId xmlns:a16="http://schemas.microsoft.com/office/drawing/2014/main" id="{15D7FBA4-6395-4FF2-A338-F1B9CE020B45}"/>
              </a:ext>
            </a:extLst>
          </p:cNvPr>
          <p:cNvPicPr>
            <a:picLocks noChangeAspect="1"/>
          </p:cNvPicPr>
          <p:nvPr/>
        </p:nvPicPr>
        <p:blipFill>
          <a:blip r:embed="rId2"/>
          <a:stretch>
            <a:fillRect/>
          </a:stretch>
        </p:blipFill>
        <p:spPr>
          <a:xfrm>
            <a:off x="179512" y="1195373"/>
            <a:ext cx="8856984" cy="3832036"/>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768AC32C-85A4-4D8E-8E91-E892DA78FA9E}"/>
              </a:ext>
            </a:extLst>
          </p:cNvPr>
          <p:cNvSpPr/>
          <p:nvPr/>
        </p:nvSpPr>
        <p:spPr>
          <a:xfrm>
            <a:off x="2123728" y="2780928"/>
            <a:ext cx="5328592" cy="108012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54367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341"/>
            <a:ext cx="8229600" cy="1143000"/>
          </a:xfrm>
        </p:spPr>
        <p:txBody>
          <a:bodyPr>
            <a:noAutofit/>
          </a:bodyPr>
          <a:lstStyle/>
          <a:p>
            <a:r>
              <a:rPr lang="tr-TR" sz="4000" b="1" dirty="0">
                <a:solidFill>
                  <a:srgbClr val="0070C0"/>
                </a:solidFill>
              </a:rPr>
              <a:t>Başlık</a:t>
            </a:r>
            <a:br>
              <a:rPr lang="tr-TR" sz="4000" b="1" dirty="0">
                <a:solidFill>
                  <a:srgbClr val="0070C0"/>
                </a:solidFill>
              </a:rPr>
            </a:br>
            <a:r>
              <a:rPr lang="tr-TR" sz="4000" b="1" dirty="0">
                <a:solidFill>
                  <a:srgbClr val="0070C0"/>
                </a:solidFill>
              </a:rPr>
              <a:t>Logolar</a:t>
            </a:r>
          </a:p>
        </p:txBody>
      </p:sp>
      <p:sp>
        <p:nvSpPr>
          <p:cNvPr id="3" name="İçerik Yer Tutucusu 2"/>
          <p:cNvSpPr>
            <a:spLocks noGrp="1"/>
          </p:cNvSpPr>
          <p:nvPr>
            <p:ph idx="1"/>
          </p:nvPr>
        </p:nvSpPr>
        <p:spPr>
          <a:xfrm>
            <a:off x="457200" y="1243782"/>
            <a:ext cx="8229600" cy="5112568"/>
          </a:xfrm>
        </p:spPr>
        <p:txBody>
          <a:bodyPr>
            <a:normAutofit lnSpcReduction="10000"/>
          </a:bodyPr>
          <a:lstStyle/>
          <a:p>
            <a:pPr marL="0" lvl="0" indent="0" algn="just">
              <a:buNone/>
            </a:pPr>
            <a:r>
              <a:rPr lang="tr-TR" dirty="0"/>
              <a:t>Üst bilgi içerisine başlığın soluna gelecek şekilde </a:t>
            </a:r>
            <a:r>
              <a:rPr lang="tr-TR" b="1" dirty="0"/>
              <a:t>Tapu ve Kadastro Genel Müdürlüğü </a:t>
            </a:r>
            <a:r>
              <a:rPr lang="tr-TR" dirty="0"/>
              <a:t>logosu </a:t>
            </a:r>
          </a:p>
          <a:p>
            <a:pPr marL="0" lvl="0" indent="0" algn="just">
              <a:buNone/>
            </a:pPr>
            <a:r>
              <a:rPr lang="tr-TR" dirty="0"/>
              <a:t>Yine başlığın sağına gelecek şekilde </a:t>
            </a:r>
            <a:r>
              <a:rPr lang="tr-TR" b="1" dirty="0"/>
              <a:t>LİHKAB</a:t>
            </a:r>
            <a:r>
              <a:rPr lang="tr-TR" dirty="0"/>
              <a:t> logosu yerleştirilecektir. </a:t>
            </a:r>
          </a:p>
          <a:p>
            <a:pPr marL="0" lvl="0" indent="0" algn="just">
              <a:buNone/>
            </a:pPr>
            <a:endParaRPr lang="tr-TR" dirty="0"/>
          </a:p>
          <a:p>
            <a:pPr marL="0" lvl="0" indent="0" algn="just">
              <a:buNone/>
            </a:pPr>
            <a:r>
              <a:rPr lang="tr-TR" dirty="0"/>
              <a:t>Ulusal bölgesel ve yerel etkinliklerin olduğu dönemlerde Valilikler tarafından resmi yazışma antetlerinde bulunmasını istediği logo, görsel </a:t>
            </a:r>
            <a:r>
              <a:rPr lang="tr-TR" dirty="0" err="1"/>
              <a:t>v.b</a:t>
            </a:r>
            <a:r>
              <a:rPr lang="tr-TR" dirty="0"/>
              <a:t>. etiketler sol tarafta bulunan Kurum logosu yerine etkinlik süresince konulur. </a:t>
            </a:r>
          </a:p>
        </p:txBody>
      </p:sp>
      <p:sp>
        <p:nvSpPr>
          <p:cNvPr id="4" name="Veri Yer Tutucusu 3"/>
          <p:cNvSpPr>
            <a:spLocks noGrp="1"/>
          </p:cNvSpPr>
          <p:nvPr>
            <p:ph type="dt" sz="half" idx="10"/>
          </p:nvPr>
        </p:nvSpPr>
        <p:spPr/>
        <p:txBody>
          <a:bodyPr/>
          <a:lstStyle/>
          <a:p>
            <a:fld id="{1AEDEEC5-67D9-4F5D-9284-6657C57DCE73}"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40915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4CA7A598-8419-40E8-8DC9-E09113968077}"/>
              </a:ext>
            </a:extLst>
          </p:cNvPr>
          <p:cNvPicPr>
            <a:picLocks noChangeAspect="1"/>
          </p:cNvPicPr>
          <p:nvPr/>
        </p:nvPicPr>
        <p:blipFill>
          <a:blip r:embed="rId2"/>
          <a:stretch>
            <a:fillRect/>
          </a:stretch>
        </p:blipFill>
        <p:spPr>
          <a:xfrm>
            <a:off x="269768" y="4241020"/>
            <a:ext cx="8604462" cy="2115330"/>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56E1C782-FA67-4F58-815C-493B0493CF62}"/>
              </a:ext>
            </a:extLst>
          </p:cNvPr>
          <p:cNvPicPr>
            <a:picLocks noChangeAspect="1"/>
          </p:cNvPicPr>
          <p:nvPr/>
        </p:nvPicPr>
        <p:blipFill>
          <a:blip r:embed="rId3"/>
          <a:stretch>
            <a:fillRect/>
          </a:stretch>
        </p:blipFill>
        <p:spPr>
          <a:xfrm>
            <a:off x="269769" y="832869"/>
            <a:ext cx="8604461" cy="3195927"/>
          </a:xfrm>
          <a:prstGeom prst="rect">
            <a:avLst/>
          </a:prstGeom>
          <a:ln>
            <a:noFill/>
          </a:ln>
          <a:effectLst>
            <a:outerShdw blurRad="292100" dist="139700" dir="2700000" algn="tl" rotWithShape="0">
              <a:srgbClr val="333333">
                <a:alpha val="65000"/>
              </a:srgbClr>
            </a:outerShdw>
          </a:effectLst>
        </p:spPr>
      </p:pic>
      <p:sp>
        <p:nvSpPr>
          <p:cNvPr id="4" name="Veri Yer Tutucusu 3">
            <a:extLst>
              <a:ext uri="{FF2B5EF4-FFF2-40B4-BE49-F238E27FC236}">
                <a16:creationId xmlns:a16="http://schemas.microsoft.com/office/drawing/2014/main" id="{92030ACA-8958-4FC8-8C73-F1998FFC71A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EBFC305C-8BEE-43A7-81A3-7283857AA279}"/>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2BFD4E5-9E91-4833-AAD4-87FC029B8875}"/>
              </a:ext>
            </a:extLst>
          </p:cNvPr>
          <p:cNvSpPr>
            <a:spLocks noGrp="1"/>
          </p:cNvSpPr>
          <p:nvPr>
            <p:ph type="sldNum" sz="quarter" idx="12"/>
          </p:nvPr>
        </p:nvSpPr>
        <p:spPr/>
        <p:txBody>
          <a:bodyPr/>
          <a:lstStyle/>
          <a:p>
            <a:fld id="{B1DEFA8C-F947-479F-BE07-76B6B3F80BF1}" type="slidenum">
              <a:rPr lang="tr-TR" smtClean="0"/>
              <a:pPr/>
              <a:t>12</a:t>
            </a:fld>
            <a:endParaRPr lang="tr-TR" dirty="0"/>
          </a:p>
        </p:txBody>
      </p:sp>
      <p:sp>
        <p:nvSpPr>
          <p:cNvPr id="10" name="Oval 9">
            <a:extLst>
              <a:ext uri="{FF2B5EF4-FFF2-40B4-BE49-F238E27FC236}">
                <a16:creationId xmlns:a16="http://schemas.microsoft.com/office/drawing/2014/main" id="{768AC32C-85A4-4D8E-8E91-E892DA78FA9E}"/>
              </a:ext>
            </a:extLst>
          </p:cNvPr>
          <p:cNvSpPr/>
          <p:nvPr/>
        </p:nvSpPr>
        <p:spPr>
          <a:xfrm>
            <a:off x="971600" y="2132856"/>
            <a:ext cx="1080120" cy="100811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Oval 6">
            <a:extLst>
              <a:ext uri="{FF2B5EF4-FFF2-40B4-BE49-F238E27FC236}">
                <a16:creationId xmlns:a16="http://schemas.microsoft.com/office/drawing/2014/main" id="{9EB8D261-BB43-4A73-8366-51498DE43F8B}"/>
              </a:ext>
            </a:extLst>
          </p:cNvPr>
          <p:cNvSpPr/>
          <p:nvPr/>
        </p:nvSpPr>
        <p:spPr>
          <a:xfrm>
            <a:off x="7092280" y="2132856"/>
            <a:ext cx="1080120" cy="100811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Unvan 1">
            <a:extLst>
              <a:ext uri="{FF2B5EF4-FFF2-40B4-BE49-F238E27FC236}">
                <a16:creationId xmlns:a16="http://schemas.microsoft.com/office/drawing/2014/main" id="{D217BF78-6C7A-460C-B99F-A50DB2A17E39}"/>
              </a:ext>
            </a:extLst>
          </p:cNvPr>
          <p:cNvSpPr>
            <a:spLocks noGrp="1"/>
          </p:cNvSpPr>
          <p:nvPr>
            <p:ph type="title"/>
          </p:nvPr>
        </p:nvSpPr>
        <p:spPr>
          <a:xfrm>
            <a:off x="457200" y="1341"/>
            <a:ext cx="8229600" cy="879804"/>
          </a:xfrm>
        </p:spPr>
        <p:txBody>
          <a:bodyPr>
            <a:noAutofit/>
          </a:bodyPr>
          <a:lstStyle/>
          <a:p>
            <a:r>
              <a:rPr lang="tr-TR" sz="4000" b="1" dirty="0">
                <a:solidFill>
                  <a:srgbClr val="0070C0"/>
                </a:solidFill>
              </a:rPr>
              <a:t>Başlık Logolar</a:t>
            </a:r>
          </a:p>
        </p:txBody>
      </p:sp>
      <p:sp>
        <p:nvSpPr>
          <p:cNvPr id="13" name="Oval 12">
            <a:extLst>
              <a:ext uri="{FF2B5EF4-FFF2-40B4-BE49-F238E27FC236}">
                <a16:creationId xmlns:a16="http://schemas.microsoft.com/office/drawing/2014/main" id="{20B45833-77FF-4CFA-B425-BE14774BB408}"/>
              </a:ext>
            </a:extLst>
          </p:cNvPr>
          <p:cNvSpPr/>
          <p:nvPr/>
        </p:nvSpPr>
        <p:spPr>
          <a:xfrm>
            <a:off x="983940" y="5013176"/>
            <a:ext cx="1080120" cy="100811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99643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9814415D-CAD0-4426-8FE2-6D231AFDAC4D}"/>
              </a:ext>
            </a:extLst>
          </p:cNvPr>
          <p:cNvPicPr>
            <a:picLocks noChangeAspect="1"/>
          </p:cNvPicPr>
          <p:nvPr/>
        </p:nvPicPr>
        <p:blipFill>
          <a:blip r:embed="rId2"/>
          <a:stretch>
            <a:fillRect/>
          </a:stretch>
        </p:blipFill>
        <p:spPr>
          <a:xfrm>
            <a:off x="890209" y="2494221"/>
            <a:ext cx="7363582" cy="4319155"/>
          </a:xfrm>
          <a:prstGeom prst="rect">
            <a:avLst/>
          </a:prstGeom>
          <a:ln>
            <a:noFill/>
          </a:ln>
          <a:effectLst>
            <a:outerShdw blurRad="292100" dist="139700" dir="2700000" algn="tl" rotWithShape="0">
              <a:srgbClr val="333333">
                <a:alpha val="65000"/>
              </a:srgbClr>
            </a:outerShdw>
          </a:effectLst>
        </p:spPr>
      </p:pic>
      <p:sp>
        <p:nvSpPr>
          <p:cNvPr id="2" name="Unvan 1"/>
          <p:cNvSpPr>
            <a:spLocks noGrp="1"/>
          </p:cNvSpPr>
          <p:nvPr>
            <p:ph type="title"/>
          </p:nvPr>
        </p:nvSpPr>
        <p:spPr>
          <a:xfrm>
            <a:off x="457200" y="14988"/>
            <a:ext cx="8229600" cy="1143000"/>
          </a:xfrm>
        </p:spPr>
        <p:txBody>
          <a:bodyPr>
            <a:normAutofit fontScale="90000"/>
          </a:bodyPr>
          <a:lstStyle/>
          <a:p>
            <a:r>
              <a:rPr lang="tr-TR" b="1" dirty="0">
                <a:solidFill>
                  <a:srgbClr val="0070C0"/>
                </a:solidFill>
              </a:rPr>
              <a:t>Sayı</a:t>
            </a:r>
            <a:br>
              <a:rPr lang="tr-TR" b="1" dirty="0"/>
            </a:br>
            <a:endParaRPr lang="tr-TR" dirty="0"/>
          </a:p>
        </p:txBody>
      </p:sp>
      <p:sp>
        <p:nvSpPr>
          <p:cNvPr id="3" name="İçerik Yer Tutucusu 2"/>
          <p:cNvSpPr>
            <a:spLocks noGrp="1"/>
          </p:cNvSpPr>
          <p:nvPr>
            <p:ph idx="1"/>
          </p:nvPr>
        </p:nvSpPr>
        <p:spPr>
          <a:xfrm>
            <a:off x="485013" y="446963"/>
            <a:ext cx="8229600" cy="4525963"/>
          </a:xfrm>
        </p:spPr>
        <p:txBody>
          <a:bodyPr/>
          <a:lstStyle/>
          <a:p>
            <a:pPr marL="0" indent="0" algn="just">
              <a:buNone/>
            </a:pPr>
            <a:r>
              <a:rPr lang="tr-TR" sz="2800" dirty="0"/>
              <a:t>Belgelerde </a:t>
            </a:r>
            <a:r>
              <a:rPr lang="tr-TR" sz="2800" b="1" dirty="0">
                <a:solidFill>
                  <a:schemeClr val="tx2"/>
                </a:solidFill>
              </a:rPr>
              <a:t>“Sayı:” </a:t>
            </a:r>
            <a:r>
              <a:rPr lang="tr-TR" sz="2800" dirty="0"/>
              <a:t>bulunması zorunludur. </a:t>
            </a:r>
          </a:p>
          <a:p>
            <a:pPr marL="0" indent="0" algn="just">
              <a:buNone/>
            </a:pPr>
            <a:r>
              <a:rPr lang="tr-TR" sz="2800" dirty="0"/>
              <a:t>“Sayı:” yan başlığı, başlığın son satırından itibaren iki satır boşluk bırakılarak ve yazı alanının solundan başlanarak yazılır.</a:t>
            </a:r>
          </a:p>
          <a:p>
            <a:pPr marL="0" indent="0">
              <a:buNone/>
            </a:pPr>
            <a:endParaRPr lang="tr-TR" dirty="0"/>
          </a:p>
        </p:txBody>
      </p:sp>
      <p:sp>
        <p:nvSpPr>
          <p:cNvPr id="6" name="Veri Yer Tutucusu 5"/>
          <p:cNvSpPr>
            <a:spLocks noGrp="1"/>
          </p:cNvSpPr>
          <p:nvPr>
            <p:ph type="dt" sz="half" idx="10"/>
          </p:nvPr>
        </p:nvSpPr>
        <p:spPr/>
        <p:txBody>
          <a:bodyPr/>
          <a:lstStyle/>
          <a:p>
            <a:fld id="{8F16311E-298B-430A-B1D7-07357419879E}"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13</a:t>
            </a:fld>
            <a:endParaRPr lang="tr-TR"/>
          </a:p>
        </p:txBody>
      </p:sp>
      <p:cxnSp>
        <p:nvCxnSpPr>
          <p:cNvPr id="5" name="Düz Ok Bağlayıcısı 4">
            <a:extLst>
              <a:ext uri="{FF2B5EF4-FFF2-40B4-BE49-F238E27FC236}">
                <a16:creationId xmlns:a16="http://schemas.microsoft.com/office/drawing/2014/main" id="{58A6A55B-DE3F-4512-9D0A-1D403FDFAE09}"/>
              </a:ext>
            </a:extLst>
          </p:cNvPr>
          <p:cNvCxnSpPr/>
          <p:nvPr/>
        </p:nvCxnSpPr>
        <p:spPr>
          <a:xfrm>
            <a:off x="4544186" y="4365104"/>
            <a:ext cx="0" cy="72008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555A2612-62E0-4771-BF86-497E8D9BCBD1}"/>
              </a:ext>
            </a:extLst>
          </p:cNvPr>
          <p:cNvSpPr txBox="1"/>
          <p:nvPr/>
        </p:nvSpPr>
        <p:spPr>
          <a:xfrm>
            <a:off x="4580956" y="4538158"/>
            <a:ext cx="1008112" cy="246221"/>
          </a:xfrm>
          <a:prstGeom prst="rect">
            <a:avLst/>
          </a:prstGeom>
          <a:noFill/>
        </p:spPr>
        <p:txBody>
          <a:bodyPr wrap="square" rtlCol="0">
            <a:spAutoFit/>
          </a:bodyPr>
          <a:lstStyle/>
          <a:p>
            <a:r>
              <a:rPr lang="tr-TR" sz="1000" b="1" dirty="0">
                <a:latin typeface="Times New Roman" panose="02020603050405020304" pitchFamily="18" charset="0"/>
                <a:cs typeface="Times New Roman" panose="02020603050405020304" pitchFamily="18" charset="0"/>
              </a:rPr>
              <a:t>2 SATIR</a:t>
            </a:r>
          </a:p>
        </p:txBody>
      </p:sp>
      <p:sp>
        <p:nvSpPr>
          <p:cNvPr id="12" name="Dikdörtgen 11">
            <a:extLst>
              <a:ext uri="{FF2B5EF4-FFF2-40B4-BE49-F238E27FC236}">
                <a16:creationId xmlns:a16="http://schemas.microsoft.com/office/drawing/2014/main" id="{88887E53-0B57-4C28-A33E-70E3C5B588EE}"/>
              </a:ext>
            </a:extLst>
          </p:cNvPr>
          <p:cNvSpPr/>
          <p:nvPr/>
        </p:nvSpPr>
        <p:spPr>
          <a:xfrm>
            <a:off x="1907704" y="5085184"/>
            <a:ext cx="2133600"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779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4988"/>
            <a:ext cx="8229600" cy="1143000"/>
          </a:xfrm>
        </p:spPr>
        <p:txBody>
          <a:bodyPr>
            <a:normAutofit fontScale="90000"/>
          </a:bodyPr>
          <a:lstStyle/>
          <a:p>
            <a:r>
              <a:rPr lang="tr-TR" b="1" dirty="0">
                <a:solidFill>
                  <a:srgbClr val="0070C0"/>
                </a:solidFill>
              </a:rPr>
              <a:t>Sayı</a:t>
            </a:r>
            <a:br>
              <a:rPr lang="tr-TR" b="1" dirty="0"/>
            </a:br>
            <a:endParaRPr lang="tr-TR" dirty="0"/>
          </a:p>
        </p:txBody>
      </p:sp>
      <p:sp>
        <p:nvSpPr>
          <p:cNvPr id="3" name="İçerik Yer Tutucusu 2"/>
          <p:cNvSpPr>
            <a:spLocks noGrp="1"/>
          </p:cNvSpPr>
          <p:nvPr>
            <p:ph idx="1"/>
          </p:nvPr>
        </p:nvSpPr>
        <p:spPr>
          <a:xfrm>
            <a:off x="601216" y="836712"/>
            <a:ext cx="8229600" cy="1397861"/>
          </a:xfrm>
        </p:spPr>
        <p:txBody>
          <a:bodyPr/>
          <a:lstStyle/>
          <a:p>
            <a:pPr marL="0" indent="0" algn="just">
              <a:buNone/>
            </a:pPr>
            <a:r>
              <a:rPr lang="tr-TR" dirty="0"/>
              <a:t>LİHKAB Numarası, </a:t>
            </a:r>
          </a:p>
        </p:txBody>
      </p:sp>
      <p:sp>
        <p:nvSpPr>
          <p:cNvPr id="6" name="Veri Yer Tutucusu 5"/>
          <p:cNvSpPr>
            <a:spLocks noGrp="1"/>
          </p:cNvSpPr>
          <p:nvPr>
            <p:ph type="dt" sz="half" idx="10"/>
          </p:nvPr>
        </p:nvSpPr>
        <p:spPr/>
        <p:txBody>
          <a:bodyPr/>
          <a:lstStyle/>
          <a:p>
            <a:fld id="{8F16311E-298B-430A-B1D7-07357419879E}"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14</a:t>
            </a:fld>
            <a:endParaRPr lang="tr-TR"/>
          </a:p>
        </p:txBody>
      </p:sp>
      <p:pic>
        <p:nvPicPr>
          <p:cNvPr id="9" name="Resim 8">
            <a:extLst>
              <a:ext uri="{FF2B5EF4-FFF2-40B4-BE49-F238E27FC236}">
                <a16:creationId xmlns:a16="http://schemas.microsoft.com/office/drawing/2014/main" id="{AD50272C-83E9-4759-A658-F06DDF6B13ED}"/>
              </a:ext>
            </a:extLst>
          </p:cNvPr>
          <p:cNvPicPr>
            <a:picLocks noChangeAspect="1"/>
          </p:cNvPicPr>
          <p:nvPr/>
        </p:nvPicPr>
        <p:blipFill>
          <a:blip r:embed="rId2"/>
          <a:stretch>
            <a:fillRect/>
          </a:stretch>
        </p:blipFill>
        <p:spPr>
          <a:xfrm>
            <a:off x="515247" y="1556792"/>
            <a:ext cx="8229600" cy="4827123"/>
          </a:xfrm>
          <a:prstGeom prst="rect">
            <a:avLst/>
          </a:prstGeom>
          <a:ln>
            <a:noFill/>
          </a:ln>
          <a:effectLst>
            <a:outerShdw blurRad="292100" dist="139700" dir="2700000" algn="tl" rotWithShape="0">
              <a:srgbClr val="333333">
                <a:alpha val="65000"/>
              </a:srgbClr>
            </a:outerShdw>
          </a:effectLst>
        </p:spPr>
      </p:pic>
      <p:sp>
        <p:nvSpPr>
          <p:cNvPr id="10" name="Dikdörtgen 9">
            <a:extLst>
              <a:ext uri="{FF2B5EF4-FFF2-40B4-BE49-F238E27FC236}">
                <a16:creationId xmlns:a16="http://schemas.microsoft.com/office/drawing/2014/main" id="{363B5213-4A7E-4551-9A51-3F49F2E71305}"/>
              </a:ext>
            </a:extLst>
          </p:cNvPr>
          <p:cNvSpPr/>
          <p:nvPr/>
        </p:nvSpPr>
        <p:spPr>
          <a:xfrm flipV="1">
            <a:off x="2123728" y="4509120"/>
            <a:ext cx="792088"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6C2F70DC-E2E3-448F-9946-984CC208F408}"/>
              </a:ext>
            </a:extLst>
          </p:cNvPr>
          <p:cNvCxnSpPr/>
          <p:nvPr/>
        </p:nvCxnSpPr>
        <p:spPr>
          <a:xfrm>
            <a:off x="2267744" y="1340768"/>
            <a:ext cx="216024" cy="3096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2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4988"/>
            <a:ext cx="8229600" cy="1143000"/>
          </a:xfrm>
        </p:spPr>
        <p:txBody>
          <a:bodyPr>
            <a:normAutofit fontScale="90000"/>
          </a:bodyPr>
          <a:lstStyle/>
          <a:p>
            <a:r>
              <a:rPr lang="tr-TR" b="1" dirty="0">
                <a:solidFill>
                  <a:srgbClr val="0070C0"/>
                </a:solidFill>
              </a:rPr>
              <a:t>Sayı</a:t>
            </a:r>
            <a:br>
              <a:rPr lang="tr-TR" b="1" dirty="0"/>
            </a:br>
            <a:endParaRPr lang="tr-TR" dirty="0"/>
          </a:p>
        </p:txBody>
      </p:sp>
      <p:sp>
        <p:nvSpPr>
          <p:cNvPr id="3" name="İçerik Yer Tutucusu 2"/>
          <p:cNvSpPr>
            <a:spLocks noGrp="1"/>
          </p:cNvSpPr>
          <p:nvPr>
            <p:ph idx="1"/>
          </p:nvPr>
        </p:nvSpPr>
        <p:spPr>
          <a:xfrm>
            <a:off x="485013" y="446963"/>
            <a:ext cx="8229600" cy="4525963"/>
          </a:xfrm>
        </p:spPr>
        <p:txBody>
          <a:bodyPr/>
          <a:lstStyle/>
          <a:p>
            <a:pPr marL="0" indent="0" algn="just">
              <a:buNone/>
            </a:pPr>
            <a:r>
              <a:rPr lang="tr-TR" dirty="0"/>
              <a:t>Standart dosya planı konusu ve kodu</a:t>
            </a:r>
          </a:p>
        </p:txBody>
      </p:sp>
      <p:sp>
        <p:nvSpPr>
          <p:cNvPr id="6" name="Veri Yer Tutucusu 5"/>
          <p:cNvSpPr>
            <a:spLocks noGrp="1"/>
          </p:cNvSpPr>
          <p:nvPr>
            <p:ph type="dt" sz="half" idx="10"/>
          </p:nvPr>
        </p:nvSpPr>
        <p:spPr/>
        <p:txBody>
          <a:bodyPr/>
          <a:lstStyle/>
          <a:p>
            <a:fld id="{8F16311E-298B-430A-B1D7-07357419879E}"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15</a:t>
            </a:fld>
            <a:endParaRPr lang="tr-TR"/>
          </a:p>
        </p:txBody>
      </p:sp>
      <p:pic>
        <p:nvPicPr>
          <p:cNvPr id="9" name="Resim 8">
            <a:extLst>
              <a:ext uri="{FF2B5EF4-FFF2-40B4-BE49-F238E27FC236}">
                <a16:creationId xmlns:a16="http://schemas.microsoft.com/office/drawing/2014/main" id="{BC9A5E1B-C57F-4F9D-8FC8-B2A3240B7222}"/>
              </a:ext>
            </a:extLst>
          </p:cNvPr>
          <p:cNvPicPr>
            <a:picLocks noChangeAspect="1"/>
          </p:cNvPicPr>
          <p:nvPr/>
        </p:nvPicPr>
        <p:blipFill>
          <a:blip r:embed="rId2"/>
          <a:stretch>
            <a:fillRect/>
          </a:stretch>
        </p:blipFill>
        <p:spPr>
          <a:xfrm>
            <a:off x="515247" y="1556792"/>
            <a:ext cx="8229600" cy="4827123"/>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C6ADE152-E984-4AD4-966C-8383A00A7C39}"/>
              </a:ext>
            </a:extLst>
          </p:cNvPr>
          <p:cNvSpPr/>
          <p:nvPr/>
        </p:nvSpPr>
        <p:spPr>
          <a:xfrm>
            <a:off x="2771800" y="4437112"/>
            <a:ext cx="576064"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5765B519-81F1-4E64-BB78-F731E3AAE1E7}"/>
              </a:ext>
            </a:extLst>
          </p:cNvPr>
          <p:cNvCxnSpPr/>
          <p:nvPr/>
        </p:nvCxnSpPr>
        <p:spPr>
          <a:xfrm flipH="1">
            <a:off x="2411760" y="4725144"/>
            <a:ext cx="432048" cy="1440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5B229470-0310-4513-B7BD-5BF0EE2E1BCA}"/>
              </a:ext>
            </a:extLst>
          </p:cNvPr>
          <p:cNvCxnSpPr>
            <a:cxnSpLocks/>
            <a:stCxn id="4" idx="5"/>
          </p:cNvCxnSpPr>
          <p:nvPr/>
        </p:nvCxnSpPr>
        <p:spPr>
          <a:xfrm>
            <a:off x="3263501" y="4744425"/>
            <a:ext cx="1020467" cy="2285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7C2E8A6A-55E3-4D38-8775-535CEB9B15D4}"/>
              </a:ext>
            </a:extLst>
          </p:cNvPr>
          <p:cNvSpPr txBox="1"/>
          <p:nvPr/>
        </p:nvSpPr>
        <p:spPr>
          <a:xfrm>
            <a:off x="4283967" y="4797152"/>
            <a:ext cx="2697337" cy="307777"/>
          </a:xfrm>
          <a:prstGeom prst="rect">
            <a:avLst/>
          </a:prstGeom>
          <a:noFill/>
        </p:spPr>
        <p:txBody>
          <a:bodyPr wrap="square" rtlCol="0">
            <a:spAutoFit/>
          </a:bodyPr>
          <a:lstStyle/>
          <a:p>
            <a:r>
              <a:rPr lang="tr-TR" sz="1400" b="1" dirty="0">
                <a:solidFill>
                  <a:srgbClr val="FF0000"/>
                </a:solidFill>
              </a:rPr>
              <a:t>Standart Dosya Planı Kodu</a:t>
            </a:r>
          </a:p>
        </p:txBody>
      </p:sp>
    </p:spTree>
    <p:extLst>
      <p:ext uri="{BB962C8B-B14F-4D97-AF65-F5344CB8AC3E}">
        <p14:creationId xmlns:p14="http://schemas.microsoft.com/office/powerpoint/2010/main" val="293768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4988"/>
            <a:ext cx="8229600" cy="1143000"/>
          </a:xfrm>
        </p:spPr>
        <p:txBody>
          <a:bodyPr>
            <a:normAutofit fontScale="90000"/>
          </a:bodyPr>
          <a:lstStyle/>
          <a:p>
            <a:r>
              <a:rPr lang="tr-TR" b="1" dirty="0">
                <a:solidFill>
                  <a:srgbClr val="0070C0"/>
                </a:solidFill>
              </a:rPr>
              <a:t>Sayı</a:t>
            </a:r>
            <a:br>
              <a:rPr lang="tr-TR" b="1" dirty="0"/>
            </a:br>
            <a:endParaRPr lang="tr-TR" dirty="0"/>
          </a:p>
        </p:txBody>
      </p:sp>
      <p:sp>
        <p:nvSpPr>
          <p:cNvPr id="3" name="İçerik Yer Tutucusu 2"/>
          <p:cNvSpPr>
            <a:spLocks noGrp="1"/>
          </p:cNvSpPr>
          <p:nvPr>
            <p:ph idx="1"/>
          </p:nvPr>
        </p:nvSpPr>
        <p:spPr>
          <a:xfrm>
            <a:off x="485013" y="446963"/>
            <a:ext cx="8229600" cy="4525963"/>
          </a:xfrm>
        </p:spPr>
        <p:txBody>
          <a:bodyPr/>
          <a:lstStyle/>
          <a:p>
            <a:pPr marL="0" indent="0" algn="just">
              <a:buNone/>
            </a:pPr>
            <a:r>
              <a:rPr lang="tr-TR" dirty="0"/>
              <a:t>Belge kayıt numarasından oluşur ve bunların arasına kısa çizgi işareti (-) konulur.</a:t>
            </a:r>
          </a:p>
        </p:txBody>
      </p:sp>
      <p:sp>
        <p:nvSpPr>
          <p:cNvPr id="6" name="Veri Yer Tutucusu 5"/>
          <p:cNvSpPr>
            <a:spLocks noGrp="1"/>
          </p:cNvSpPr>
          <p:nvPr>
            <p:ph type="dt" sz="half" idx="10"/>
          </p:nvPr>
        </p:nvSpPr>
        <p:spPr/>
        <p:txBody>
          <a:bodyPr/>
          <a:lstStyle/>
          <a:p>
            <a:fld id="{8F16311E-298B-430A-B1D7-07357419879E}"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16</a:t>
            </a:fld>
            <a:endParaRPr lang="tr-TR"/>
          </a:p>
        </p:txBody>
      </p:sp>
      <p:pic>
        <p:nvPicPr>
          <p:cNvPr id="5" name="Resim 4">
            <a:extLst>
              <a:ext uri="{FF2B5EF4-FFF2-40B4-BE49-F238E27FC236}">
                <a16:creationId xmlns:a16="http://schemas.microsoft.com/office/drawing/2014/main" id="{615D8E2F-C914-4811-BBF1-040EEC922636}"/>
              </a:ext>
            </a:extLst>
          </p:cNvPr>
          <p:cNvPicPr>
            <a:picLocks noChangeAspect="1"/>
          </p:cNvPicPr>
          <p:nvPr/>
        </p:nvPicPr>
        <p:blipFill>
          <a:blip r:embed="rId2"/>
          <a:stretch>
            <a:fillRect/>
          </a:stretch>
        </p:blipFill>
        <p:spPr>
          <a:xfrm>
            <a:off x="743629" y="1577367"/>
            <a:ext cx="7712367" cy="4647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574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919DC595-4F2D-40AD-9E9F-86C5F63B8961}"/>
              </a:ext>
            </a:extLst>
          </p:cNvPr>
          <p:cNvPicPr>
            <a:picLocks noChangeAspect="1"/>
          </p:cNvPicPr>
          <p:nvPr/>
        </p:nvPicPr>
        <p:blipFill>
          <a:blip r:embed="rId2"/>
          <a:stretch>
            <a:fillRect/>
          </a:stretch>
        </p:blipFill>
        <p:spPr>
          <a:xfrm>
            <a:off x="755576" y="2468673"/>
            <a:ext cx="7920880" cy="4200687"/>
          </a:xfrm>
          <a:prstGeom prst="rect">
            <a:avLst/>
          </a:prstGeom>
        </p:spPr>
      </p:pic>
      <p:sp>
        <p:nvSpPr>
          <p:cNvPr id="3" name="İçerik Yer Tutucusu 2"/>
          <p:cNvSpPr>
            <a:spLocks noGrp="1"/>
          </p:cNvSpPr>
          <p:nvPr>
            <p:ph idx="1"/>
          </p:nvPr>
        </p:nvSpPr>
        <p:spPr>
          <a:xfrm>
            <a:off x="446856" y="612052"/>
            <a:ext cx="8229600" cy="4525963"/>
          </a:xfrm>
        </p:spPr>
        <p:txBody>
          <a:bodyPr>
            <a:normAutofit/>
          </a:bodyPr>
          <a:lstStyle/>
          <a:p>
            <a:pPr marL="0" indent="0" algn="just">
              <a:spcBef>
                <a:spcPts val="1800"/>
              </a:spcBef>
              <a:buNone/>
            </a:pPr>
            <a:r>
              <a:rPr lang="tr-TR" sz="2400" dirty="0"/>
              <a:t>Tarih, fiziksel ortamda belgeye ilgili </a:t>
            </a:r>
            <a:r>
              <a:rPr lang="tr-TR" sz="2400" dirty="0" err="1"/>
              <a:t>LİHKAB’dan</a:t>
            </a:r>
            <a:r>
              <a:rPr lang="tr-TR" sz="2400" dirty="0"/>
              <a:t> sayı verildiği zamanı belirtir.</a:t>
            </a:r>
          </a:p>
          <a:p>
            <a:pPr marL="0" lvl="0" indent="0" algn="just">
              <a:spcBef>
                <a:spcPts val="1800"/>
              </a:spcBef>
              <a:buNone/>
            </a:pPr>
            <a:r>
              <a:rPr lang="tr-TR" sz="2400" dirty="0"/>
              <a:t>Fiziksel ortamda hazırlanan belgelerde tarih, sayı ile aynı satırda olmak üzere </a:t>
            </a:r>
            <a:r>
              <a:rPr lang="tr-TR" sz="2400" b="1" dirty="0">
                <a:solidFill>
                  <a:srgbClr val="0070C0"/>
                </a:solidFill>
              </a:rPr>
              <a:t>yazı alanının en sağında yer alır. </a:t>
            </a:r>
          </a:p>
          <a:p>
            <a:pPr marL="0" indent="0">
              <a:buNone/>
            </a:pPr>
            <a:endParaRPr lang="tr-TR" dirty="0"/>
          </a:p>
        </p:txBody>
      </p:sp>
      <p:sp>
        <p:nvSpPr>
          <p:cNvPr id="5"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Tarih</a:t>
            </a:r>
            <a:br>
              <a:rPr lang="tr-TR" b="1" dirty="0"/>
            </a:br>
            <a:endParaRPr lang="tr-TR" dirty="0"/>
          </a:p>
        </p:txBody>
      </p:sp>
      <p:sp>
        <p:nvSpPr>
          <p:cNvPr id="2" name="Veri Yer Tutucusu 1"/>
          <p:cNvSpPr>
            <a:spLocks noGrp="1"/>
          </p:cNvSpPr>
          <p:nvPr>
            <p:ph type="dt" sz="half" idx="10"/>
          </p:nvPr>
        </p:nvSpPr>
        <p:spPr/>
        <p:txBody>
          <a:bodyPr/>
          <a:lstStyle/>
          <a:p>
            <a:fld id="{68340683-08D3-4CD0-89CC-526FBA033990}" type="datetime1">
              <a:rPr lang="tr-TR" smtClean="0"/>
              <a:pPr/>
              <a:t>2.10.2024</a:t>
            </a:fld>
            <a:endParaRPr lang="tr-TR"/>
          </a:p>
        </p:txBody>
      </p:sp>
      <p:sp>
        <p:nvSpPr>
          <p:cNvPr id="4" name="Altbilgi Yer Tutucusu 3"/>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17</a:t>
            </a:fld>
            <a:endParaRPr lang="tr-TR"/>
          </a:p>
        </p:txBody>
      </p:sp>
      <p:cxnSp>
        <p:nvCxnSpPr>
          <p:cNvPr id="10" name="Düz Bağlayıcı 9">
            <a:extLst>
              <a:ext uri="{FF2B5EF4-FFF2-40B4-BE49-F238E27FC236}">
                <a16:creationId xmlns:a16="http://schemas.microsoft.com/office/drawing/2014/main" id="{5D9FFDC2-2D21-41C5-B77D-A5C7CB0EC667}"/>
              </a:ext>
            </a:extLst>
          </p:cNvPr>
          <p:cNvCxnSpPr/>
          <p:nvPr/>
        </p:nvCxnSpPr>
        <p:spPr>
          <a:xfrm>
            <a:off x="7452320" y="2996952"/>
            <a:ext cx="0" cy="252028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00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4525963"/>
          </a:xfrm>
        </p:spPr>
        <p:txBody>
          <a:bodyPr>
            <a:normAutofit/>
          </a:bodyPr>
          <a:lstStyle/>
          <a:p>
            <a:pPr lvl="0" algn="just">
              <a:spcBef>
                <a:spcPts val="0"/>
              </a:spcBef>
            </a:pPr>
            <a:r>
              <a:rPr lang="tr-TR" dirty="0">
                <a:solidFill>
                  <a:schemeClr val="tx2">
                    <a:lumMod val="60000"/>
                    <a:lumOff val="40000"/>
                  </a:schemeClr>
                </a:solidFill>
                <a:effectLst>
                  <a:outerShdw blurRad="38100" dist="38100" dir="2700000" algn="tl">
                    <a:srgbClr val="000000">
                      <a:alpha val="43137"/>
                    </a:srgbClr>
                  </a:outerShdw>
                </a:effectLst>
              </a:rPr>
              <a:t>Tutanak, </a:t>
            </a:r>
          </a:p>
          <a:p>
            <a:pPr lvl="0" algn="just">
              <a:spcBef>
                <a:spcPts val="0"/>
              </a:spcBef>
            </a:pPr>
            <a:r>
              <a:rPr lang="tr-TR" dirty="0">
                <a:solidFill>
                  <a:schemeClr val="tx2">
                    <a:lumMod val="60000"/>
                    <a:lumOff val="40000"/>
                  </a:schemeClr>
                </a:solidFill>
                <a:effectLst>
                  <a:outerShdw blurRad="38100" dist="38100" dir="2700000" algn="tl">
                    <a:srgbClr val="000000">
                      <a:alpha val="43137"/>
                    </a:srgbClr>
                  </a:outerShdw>
                </a:effectLst>
              </a:rPr>
              <a:t>rapor, </a:t>
            </a:r>
          </a:p>
          <a:p>
            <a:pPr lvl="0" algn="just">
              <a:spcBef>
                <a:spcPts val="0"/>
              </a:spcBef>
            </a:pPr>
            <a:r>
              <a:rPr lang="tr-TR" dirty="0">
                <a:solidFill>
                  <a:schemeClr val="tx2">
                    <a:lumMod val="60000"/>
                    <a:lumOff val="40000"/>
                  </a:schemeClr>
                </a:solidFill>
                <a:effectLst>
                  <a:outerShdw blurRad="38100" dist="38100" dir="2700000" algn="tl">
                    <a:srgbClr val="000000">
                      <a:alpha val="43137"/>
                    </a:srgbClr>
                  </a:outerShdw>
                </a:effectLst>
              </a:rPr>
              <a:t>tebliğ-tebellüğ belgesi </a:t>
            </a:r>
          </a:p>
          <a:p>
            <a:pPr lvl="0" algn="just">
              <a:spcBef>
                <a:spcPts val="0"/>
              </a:spcBef>
            </a:pPr>
            <a:r>
              <a:rPr lang="tr-TR" dirty="0">
                <a:solidFill>
                  <a:schemeClr val="tx2">
                    <a:lumMod val="60000"/>
                    <a:lumOff val="40000"/>
                  </a:schemeClr>
                </a:solidFill>
                <a:effectLst>
                  <a:outerShdw blurRad="38100" dist="38100" dir="2700000" algn="tl">
                    <a:srgbClr val="000000">
                      <a:alpha val="43137"/>
                    </a:srgbClr>
                  </a:outerShdw>
                </a:effectLst>
              </a:rPr>
              <a:t>ve benzeri belgelerde </a:t>
            </a:r>
          </a:p>
          <a:p>
            <a:pPr marL="0" indent="0" algn="just">
              <a:spcBef>
                <a:spcPts val="1800"/>
              </a:spcBef>
              <a:buNone/>
            </a:pPr>
            <a:r>
              <a:rPr lang="tr-TR" dirty="0">
                <a:solidFill>
                  <a:srgbClr val="FF0000"/>
                </a:solidFill>
                <a:effectLst>
                  <a:outerShdw blurRad="38100" dist="38100" dir="2700000" algn="tl">
                    <a:srgbClr val="000000">
                      <a:alpha val="43137"/>
                    </a:srgbClr>
                  </a:outerShdw>
                </a:effectLst>
              </a:rPr>
              <a:t>tarih, metnin bitiminde yer alabilir.</a:t>
            </a:r>
          </a:p>
          <a:p>
            <a:pPr marL="0" indent="0" algn="just">
              <a:spcBef>
                <a:spcPts val="1800"/>
              </a:spcBef>
              <a:buNone/>
            </a:pPr>
            <a:r>
              <a:rPr lang="tr-TR" dirty="0"/>
              <a:t>Tarih; gün, ay ve yıl olarak rakamla yazılır. Ay ve gün iki haneli, yıl ise dört haneli olarak düzenlenir </a:t>
            </a:r>
            <a:r>
              <a:rPr lang="tr-TR" b="1" dirty="0"/>
              <a:t>(Örnek: 01.09.2014, 04/09/2014). </a:t>
            </a:r>
          </a:p>
          <a:p>
            <a:pPr marL="0" lvl="0" indent="0" algn="just">
              <a:spcBef>
                <a:spcPts val="1800"/>
              </a:spcBef>
              <a:buNone/>
            </a:pPr>
            <a:endParaRPr lang="tr-TR" dirty="0">
              <a:solidFill>
                <a:schemeClr val="accent1"/>
              </a:solidFill>
              <a:effectLst>
                <a:outerShdw blurRad="38100" dist="38100" dir="2700000" algn="tl">
                  <a:srgbClr val="000000">
                    <a:alpha val="43137"/>
                  </a:srgbClr>
                </a:outerShdw>
              </a:effectLst>
            </a:endParaRPr>
          </a:p>
          <a:p>
            <a:endParaRPr lang="tr-TR" dirty="0"/>
          </a:p>
        </p:txBody>
      </p:sp>
      <p:sp>
        <p:nvSpPr>
          <p:cNvPr id="5"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Tarih</a:t>
            </a:r>
            <a:br>
              <a:rPr lang="tr-TR" b="1" dirty="0"/>
            </a:br>
            <a:endParaRPr lang="tr-TR" dirty="0"/>
          </a:p>
        </p:txBody>
      </p:sp>
      <p:sp>
        <p:nvSpPr>
          <p:cNvPr id="2" name="Veri Yer Tutucusu 1"/>
          <p:cNvSpPr>
            <a:spLocks noGrp="1"/>
          </p:cNvSpPr>
          <p:nvPr>
            <p:ph type="dt" sz="half" idx="10"/>
          </p:nvPr>
        </p:nvSpPr>
        <p:spPr/>
        <p:txBody>
          <a:bodyPr/>
          <a:lstStyle/>
          <a:p>
            <a:fld id="{68340683-08D3-4CD0-89CC-526FBA033990}" type="datetime1">
              <a:rPr lang="tr-TR" smtClean="0"/>
              <a:pPr/>
              <a:t>2.10.2024</a:t>
            </a:fld>
            <a:endParaRPr lang="tr-TR"/>
          </a:p>
        </p:txBody>
      </p:sp>
      <p:sp>
        <p:nvSpPr>
          <p:cNvPr id="4" name="Altbilgi Yer Tutucusu 3"/>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18</a:t>
            </a:fld>
            <a:endParaRPr lang="tr-TR"/>
          </a:p>
        </p:txBody>
      </p:sp>
    </p:spTree>
    <p:extLst>
      <p:ext uri="{BB962C8B-B14F-4D97-AF65-F5344CB8AC3E}">
        <p14:creationId xmlns:p14="http://schemas.microsoft.com/office/powerpoint/2010/main" val="146331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84452"/>
            <a:ext cx="3528392" cy="5840891"/>
          </a:xfrm>
        </p:spPr>
        <p:txBody>
          <a:bodyPr>
            <a:noAutofit/>
          </a:bodyPr>
          <a:lstStyle/>
          <a:p>
            <a:pPr marL="0" indent="0" algn="just">
              <a:buNone/>
            </a:pPr>
            <a:r>
              <a:rPr lang="tr-TR" sz="2400" b="1" dirty="0">
                <a:solidFill>
                  <a:schemeClr val="tx2"/>
                </a:solidFill>
              </a:rPr>
              <a:t>“Konu:” </a:t>
            </a:r>
            <a:r>
              <a:rPr lang="tr-TR" sz="2400" dirty="0"/>
              <a:t>yan başlığı, “Sayı:” yan başlığının </a:t>
            </a:r>
            <a:r>
              <a:rPr lang="tr-TR" sz="2400" b="1" u="sng" dirty="0">
                <a:solidFill>
                  <a:srgbClr val="FF0000"/>
                </a:solidFill>
              </a:rPr>
              <a:t>bir alt satırına yazılır.</a:t>
            </a:r>
            <a:endParaRPr lang="tr-TR" sz="2400" b="1" dirty="0">
              <a:solidFill>
                <a:srgbClr val="FF0000"/>
              </a:solidFill>
            </a:endParaRPr>
          </a:p>
          <a:p>
            <a:pPr marL="0" indent="0" algn="just">
              <a:buNone/>
            </a:pPr>
            <a:endParaRPr lang="tr-TR" sz="2400" dirty="0"/>
          </a:p>
          <a:p>
            <a:pPr marL="0" indent="0" algn="just">
              <a:buNone/>
            </a:pPr>
            <a:r>
              <a:rPr lang="tr-TR" sz="2400" dirty="0"/>
              <a:t>Belgenin konusu, yazı alanının dikey orta hizasını geçmeyecek biçimde kelimelerin baş harfleri büyük olarak ve sonuna herhangi bir noktalama işareti konulmaksızın yazılır. Konu bir satırı geçerse ikinci satır “Konu:” yan başlığının altı boş bırakılarak yazılır.</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Konu</a:t>
            </a:r>
            <a:br>
              <a:rPr lang="tr-TR" b="1" dirty="0"/>
            </a:br>
            <a:endParaRPr lang="tr-TR" dirty="0"/>
          </a:p>
        </p:txBody>
      </p:sp>
      <p:sp>
        <p:nvSpPr>
          <p:cNvPr id="2" name="Veri Yer Tutucusu 1"/>
          <p:cNvSpPr>
            <a:spLocks noGrp="1"/>
          </p:cNvSpPr>
          <p:nvPr>
            <p:ph type="dt" sz="half" idx="10"/>
          </p:nvPr>
        </p:nvSpPr>
        <p:spPr/>
        <p:txBody>
          <a:bodyPr/>
          <a:lstStyle/>
          <a:p>
            <a:fld id="{3DFFDC5D-2B9F-41CB-A841-0097928935F1}"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19</a:t>
            </a:fld>
            <a:endParaRPr lang="tr-TR"/>
          </a:p>
        </p:txBody>
      </p:sp>
      <p:pic>
        <p:nvPicPr>
          <p:cNvPr id="10" name="Resim 9">
            <a:extLst>
              <a:ext uri="{FF2B5EF4-FFF2-40B4-BE49-F238E27FC236}">
                <a16:creationId xmlns:a16="http://schemas.microsoft.com/office/drawing/2014/main" id="{FA9B9DAA-6E41-4707-9711-C89B937B1377}"/>
              </a:ext>
            </a:extLst>
          </p:cNvPr>
          <p:cNvPicPr>
            <a:picLocks noChangeAspect="1"/>
          </p:cNvPicPr>
          <p:nvPr/>
        </p:nvPicPr>
        <p:blipFill>
          <a:blip r:embed="rId2"/>
          <a:stretch>
            <a:fillRect/>
          </a:stretch>
        </p:blipFill>
        <p:spPr>
          <a:xfrm>
            <a:off x="3851920" y="1059078"/>
            <a:ext cx="6542384" cy="4766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91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47DD7883-3513-4284-8249-31C4D3C5D95B}"/>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954FB29C-897B-4A6B-A10A-C04BC9E934D6}"/>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165DD540-5EC1-4FED-BFD7-C2C1F992EB64}"/>
              </a:ext>
            </a:extLst>
          </p:cNvPr>
          <p:cNvSpPr>
            <a:spLocks noGrp="1"/>
          </p:cNvSpPr>
          <p:nvPr>
            <p:ph type="sldNum" sz="quarter" idx="12"/>
          </p:nvPr>
        </p:nvSpPr>
        <p:spPr/>
        <p:txBody>
          <a:bodyPr/>
          <a:lstStyle/>
          <a:p>
            <a:fld id="{B1DEFA8C-F947-479F-BE07-76B6B3F80BF1}" type="slidenum">
              <a:rPr lang="tr-TR" smtClean="0"/>
              <a:pPr/>
              <a:t>2</a:t>
            </a:fld>
            <a:endParaRPr lang="tr-TR" dirty="0"/>
          </a:p>
        </p:txBody>
      </p:sp>
      <p:sp>
        <p:nvSpPr>
          <p:cNvPr id="13" name="Rectangle 7">
            <a:extLst>
              <a:ext uri="{FF2B5EF4-FFF2-40B4-BE49-F238E27FC236}">
                <a16:creationId xmlns:a16="http://schemas.microsoft.com/office/drawing/2014/main" id="{04799E22-C77C-40C3-8F68-AE95CB516DF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Rectangle 8">
            <a:extLst>
              <a:ext uri="{FF2B5EF4-FFF2-40B4-BE49-F238E27FC236}">
                <a16:creationId xmlns:a16="http://schemas.microsoft.com/office/drawing/2014/main" id="{2F65FFDB-193E-44F8-A054-2B94B4D9D9FA}"/>
              </a:ext>
            </a:extLst>
          </p:cNvPr>
          <p:cNvSpPr>
            <a:spLocks noChangeArrowheads="1"/>
          </p:cNvSpPr>
          <p:nvPr/>
        </p:nvSpPr>
        <p:spPr bwMode="auto">
          <a:xfrm>
            <a:off x="509548" y="1700808"/>
            <a:ext cx="81236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HALKLA İLETİŞİM  </a:t>
            </a:r>
            <a:r>
              <a:rPr lang="tr-TR" altLang="tr-TR"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kumimoji="0" lang="tr-TR" altLang="tr-TR" sz="24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DEVLET KURUMLARIYLA İLETİŞİM</a:t>
            </a:r>
          </a:p>
          <a:p>
            <a:pPr marL="0" marR="0" lvl="0" indent="449263" algn="l" defTabSz="914400" rtl="0" eaLnBrk="0" fontAlgn="base" latinLnBrk="0" hangingPunct="0">
              <a:lnSpc>
                <a:spcPct val="100000"/>
              </a:lnSpc>
              <a:spcBef>
                <a:spcPct val="0"/>
              </a:spcBef>
              <a:spcAft>
                <a:spcPct val="0"/>
              </a:spcAft>
              <a:buClrTx/>
              <a:buSzTx/>
              <a:buFontTx/>
              <a:buNone/>
              <a:tabLst/>
            </a:pPr>
            <a:r>
              <a:rPr lang="tr-TR" altLang="tr-TR"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(İLİŞKİLER)</a:t>
            </a:r>
            <a:endParaRPr kumimoji="0" lang="tr-TR" altLang="tr-TR" sz="2400" b="0" i="0" u="none" strike="noStrike" cap="none" normalizeH="0" baseline="0" dirty="0">
              <a:ln>
                <a:noFill/>
              </a:ln>
              <a:solidFill>
                <a:schemeClr val="tx2"/>
              </a:solidFill>
              <a:effectLst/>
              <a:latin typeface="Arial" panose="020B0604020202020204" pitchFamily="34" charset="0"/>
            </a:endParaRPr>
          </a:p>
        </p:txBody>
      </p:sp>
      <p:sp>
        <p:nvSpPr>
          <p:cNvPr id="16" name="Metin kutusu 15">
            <a:extLst>
              <a:ext uri="{FF2B5EF4-FFF2-40B4-BE49-F238E27FC236}">
                <a16:creationId xmlns:a16="http://schemas.microsoft.com/office/drawing/2014/main" id="{FCDE46A5-924D-4CA4-A83D-9015ED953140}"/>
              </a:ext>
            </a:extLst>
          </p:cNvPr>
          <p:cNvSpPr txBox="1"/>
          <p:nvPr/>
        </p:nvSpPr>
        <p:spPr>
          <a:xfrm>
            <a:off x="2285365" y="332656"/>
            <a:ext cx="4572000" cy="523220"/>
          </a:xfrm>
          <a:prstGeom prst="rect">
            <a:avLst/>
          </a:prstGeom>
          <a:noFill/>
        </p:spPr>
        <p:txBody>
          <a:bodyPr wrap="square">
            <a:spAutoFit/>
          </a:bodyPr>
          <a:lstStyle/>
          <a:p>
            <a:pPr algn="ctr"/>
            <a:r>
              <a:rPr lang="tr-TR" sz="2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İLETİŞİM</a:t>
            </a:r>
            <a:endParaRPr lang="tr-TR" sz="2800" dirty="0">
              <a:solidFill>
                <a:schemeClr val="tx2"/>
              </a:solidFill>
            </a:endParaRPr>
          </a:p>
        </p:txBody>
      </p:sp>
      <p:cxnSp>
        <p:nvCxnSpPr>
          <p:cNvPr id="22" name="Düz Ok Bağlayıcısı 21">
            <a:extLst>
              <a:ext uri="{FF2B5EF4-FFF2-40B4-BE49-F238E27FC236}">
                <a16:creationId xmlns:a16="http://schemas.microsoft.com/office/drawing/2014/main" id="{BFD397C4-211B-4D39-A4CA-087D131A6FD4}"/>
              </a:ext>
            </a:extLst>
          </p:cNvPr>
          <p:cNvCxnSpPr>
            <a:cxnSpLocks/>
          </p:cNvCxnSpPr>
          <p:nvPr/>
        </p:nvCxnSpPr>
        <p:spPr>
          <a:xfrm flipH="1">
            <a:off x="2483768" y="980728"/>
            <a:ext cx="1872208" cy="720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59B63F0B-B662-4BE1-B8DA-F6B14A811D85}"/>
              </a:ext>
            </a:extLst>
          </p:cNvPr>
          <p:cNvCxnSpPr>
            <a:cxnSpLocks/>
          </p:cNvCxnSpPr>
          <p:nvPr/>
        </p:nvCxnSpPr>
        <p:spPr>
          <a:xfrm>
            <a:off x="4788024" y="984138"/>
            <a:ext cx="1231776" cy="788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Resim 25">
            <a:extLst>
              <a:ext uri="{FF2B5EF4-FFF2-40B4-BE49-F238E27FC236}">
                <a16:creationId xmlns:a16="http://schemas.microsoft.com/office/drawing/2014/main" id="{5A3FAD81-4259-4877-B052-75C3288628BF}"/>
              </a:ext>
            </a:extLst>
          </p:cNvPr>
          <p:cNvPicPr>
            <a:picLocks noChangeAspect="1"/>
          </p:cNvPicPr>
          <p:nvPr/>
        </p:nvPicPr>
        <p:blipFill>
          <a:blip r:embed="rId2"/>
          <a:stretch>
            <a:fillRect/>
          </a:stretch>
        </p:blipFill>
        <p:spPr>
          <a:xfrm>
            <a:off x="382851" y="2492896"/>
            <a:ext cx="3169726" cy="1943420"/>
          </a:xfrm>
          <a:prstGeom prst="rect">
            <a:avLst/>
          </a:prstGeom>
        </p:spPr>
      </p:pic>
      <p:sp>
        <p:nvSpPr>
          <p:cNvPr id="28" name="Metin kutusu 27">
            <a:extLst>
              <a:ext uri="{FF2B5EF4-FFF2-40B4-BE49-F238E27FC236}">
                <a16:creationId xmlns:a16="http://schemas.microsoft.com/office/drawing/2014/main" id="{F7CCF593-BBDE-43E3-A0E3-D3593BF1203A}"/>
              </a:ext>
            </a:extLst>
          </p:cNvPr>
          <p:cNvSpPr txBox="1"/>
          <p:nvPr/>
        </p:nvSpPr>
        <p:spPr>
          <a:xfrm>
            <a:off x="230158" y="4653136"/>
            <a:ext cx="3475112" cy="1264642"/>
          </a:xfrm>
          <a:prstGeom prst="rect">
            <a:avLst/>
          </a:prstGeom>
          <a:noFill/>
        </p:spPr>
        <p:txBody>
          <a:bodyPr wrap="square">
            <a:spAutoFit/>
          </a:bodyPr>
          <a:lstStyle/>
          <a:p>
            <a:pPr algn="just">
              <a:lnSpc>
                <a:spcPct val="107000"/>
              </a:lnSpc>
              <a:spcAft>
                <a:spcPts val="800"/>
              </a:spcAft>
            </a:pPr>
            <a:r>
              <a:rPr lang="tr-TR" sz="1800" dirty="0" err="1">
                <a:effectLst/>
                <a:latin typeface="Calibri" panose="020F0502020204030204" pitchFamily="34" charset="0"/>
                <a:ea typeface="Calibri" panose="020F0502020204030204" pitchFamily="34" charset="0"/>
                <a:cs typeface="Times New Roman" panose="02020603050405020304" pitchFamily="18" charset="0"/>
              </a:rPr>
              <a:t>LİHKAB’lar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tarafından sunulan ‘her bir hizmet’ anketler aracılığıyla vatandaş tarafından değerlendirilmektedir.  </a:t>
            </a:r>
          </a:p>
        </p:txBody>
      </p:sp>
      <p:pic>
        <p:nvPicPr>
          <p:cNvPr id="30" name="Resim 29">
            <a:extLst>
              <a:ext uri="{FF2B5EF4-FFF2-40B4-BE49-F238E27FC236}">
                <a16:creationId xmlns:a16="http://schemas.microsoft.com/office/drawing/2014/main" id="{4C2E2945-D870-4A85-A063-FC06AB748425}"/>
              </a:ext>
            </a:extLst>
          </p:cNvPr>
          <p:cNvPicPr>
            <a:picLocks noChangeAspect="1"/>
          </p:cNvPicPr>
          <p:nvPr/>
        </p:nvPicPr>
        <p:blipFill>
          <a:blip r:embed="rId3"/>
          <a:stretch>
            <a:fillRect/>
          </a:stretch>
        </p:blipFill>
        <p:spPr>
          <a:xfrm>
            <a:off x="4427984" y="2555055"/>
            <a:ext cx="3918613" cy="1943420"/>
          </a:xfrm>
          <a:prstGeom prst="rect">
            <a:avLst/>
          </a:prstGeom>
        </p:spPr>
      </p:pic>
      <p:sp>
        <p:nvSpPr>
          <p:cNvPr id="31" name="Metin kutusu 30">
            <a:extLst>
              <a:ext uri="{FF2B5EF4-FFF2-40B4-BE49-F238E27FC236}">
                <a16:creationId xmlns:a16="http://schemas.microsoft.com/office/drawing/2014/main" id="{75FF4F6E-E73A-4B06-BA77-9AF9F392CD6F}"/>
              </a:ext>
            </a:extLst>
          </p:cNvPr>
          <p:cNvSpPr txBox="1"/>
          <p:nvPr/>
        </p:nvSpPr>
        <p:spPr>
          <a:xfrm>
            <a:off x="4649734" y="4790073"/>
            <a:ext cx="3810698" cy="375552"/>
          </a:xfrm>
          <a:prstGeom prst="rect">
            <a:avLst/>
          </a:prstGeom>
          <a:noFill/>
        </p:spPr>
        <p:txBody>
          <a:bodyPr wrap="square">
            <a:spAutoFit/>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Devletin iletişim dili </a:t>
            </a:r>
            <a:r>
              <a:rPr lang="tr-TR" sz="1800" u="sng" dirty="0">
                <a:effectLst/>
                <a:latin typeface="Calibri" panose="020F0502020204030204" pitchFamily="34" charset="0"/>
                <a:ea typeface="Calibri" panose="020F0502020204030204" pitchFamily="34" charset="0"/>
                <a:cs typeface="Times New Roman" panose="02020603050405020304" pitchFamily="18" charset="0"/>
              </a:rPr>
              <a:t>yazışmadır.</a:t>
            </a:r>
          </a:p>
        </p:txBody>
      </p:sp>
    </p:spTree>
    <p:extLst>
      <p:ext uri="{BB962C8B-B14F-4D97-AF65-F5344CB8AC3E}">
        <p14:creationId xmlns:p14="http://schemas.microsoft.com/office/powerpoint/2010/main" val="3607059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Konu Kodu</a:t>
            </a:r>
            <a:br>
              <a:rPr lang="tr-TR" b="1" dirty="0"/>
            </a:br>
            <a:endParaRPr lang="tr-TR" dirty="0"/>
          </a:p>
        </p:txBody>
      </p:sp>
      <p:sp>
        <p:nvSpPr>
          <p:cNvPr id="2" name="Veri Yer Tutucusu 1"/>
          <p:cNvSpPr>
            <a:spLocks noGrp="1"/>
          </p:cNvSpPr>
          <p:nvPr>
            <p:ph type="dt" sz="half" idx="10"/>
          </p:nvPr>
        </p:nvSpPr>
        <p:spPr/>
        <p:txBody>
          <a:bodyPr/>
          <a:lstStyle/>
          <a:p>
            <a:fld id="{9E53B0AE-C4F0-4EB4-9E89-43E7DE9EC7BA}"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20</a:t>
            </a:fld>
            <a:endParaRPr lang="tr-TR"/>
          </a:p>
        </p:txBody>
      </p:sp>
      <p:pic>
        <p:nvPicPr>
          <p:cNvPr id="8" name="Resim 7">
            <a:extLst>
              <a:ext uri="{FF2B5EF4-FFF2-40B4-BE49-F238E27FC236}">
                <a16:creationId xmlns:a16="http://schemas.microsoft.com/office/drawing/2014/main" id="{3EB962D5-4FCF-4AB7-A693-6B47D4CFD1A1}"/>
              </a:ext>
            </a:extLst>
          </p:cNvPr>
          <p:cNvPicPr>
            <a:picLocks noChangeAspect="1"/>
          </p:cNvPicPr>
          <p:nvPr/>
        </p:nvPicPr>
        <p:blipFill>
          <a:blip r:embed="rId2"/>
          <a:stretch>
            <a:fillRect/>
          </a:stretch>
        </p:blipFill>
        <p:spPr>
          <a:xfrm>
            <a:off x="539552" y="1529227"/>
            <a:ext cx="8229600" cy="4827123"/>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4732DA43-CE4D-4AE6-B15D-BAB1F83FDDFC}"/>
              </a:ext>
            </a:extLst>
          </p:cNvPr>
          <p:cNvSpPr/>
          <p:nvPr/>
        </p:nvSpPr>
        <p:spPr>
          <a:xfrm>
            <a:off x="2771800" y="4437112"/>
            <a:ext cx="576064"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5DF4569D-EB4B-4299-B1E8-172F91BA152C}"/>
              </a:ext>
            </a:extLst>
          </p:cNvPr>
          <p:cNvCxnSpPr/>
          <p:nvPr/>
        </p:nvCxnSpPr>
        <p:spPr>
          <a:xfrm flipH="1">
            <a:off x="2411760" y="4725144"/>
            <a:ext cx="432048" cy="1440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F0861EBF-0A99-4394-A749-97B3283BC3FC}"/>
              </a:ext>
            </a:extLst>
          </p:cNvPr>
          <p:cNvCxnSpPr>
            <a:cxnSpLocks/>
            <a:stCxn id="9" idx="5"/>
          </p:cNvCxnSpPr>
          <p:nvPr/>
        </p:nvCxnSpPr>
        <p:spPr>
          <a:xfrm>
            <a:off x="3263501" y="4744425"/>
            <a:ext cx="1020467" cy="2285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D82A6498-182B-4A6F-BD46-CE83E5204FAF}"/>
              </a:ext>
            </a:extLst>
          </p:cNvPr>
          <p:cNvSpPr txBox="1"/>
          <p:nvPr/>
        </p:nvSpPr>
        <p:spPr>
          <a:xfrm>
            <a:off x="4283967" y="4797152"/>
            <a:ext cx="3240361" cy="307777"/>
          </a:xfrm>
          <a:prstGeom prst="rect">
            <a:avLst/>
          </a:prstGeom>
          <a:noFill/>
        </p:spPr>
        <p:txBody>
          <a:bodyPr wrap="square" rtlCol="0">
            <a:spAutoFit/>
          </a:bodyPr>
          <a:lstStyle/>
          <a:p>
            <a:r>
              <a:rPr lang="tr-TR" sz="1400" b="1" dirty="0">
                <a:solidFill>
                  <a:srgbClr val="FF0000"/>
                </a:solidFill>
              </a:rPr>
              <a:t>Standart Dosya Planı Konusu ve Kodu</a:t>
            </a:r>
          </a:p>
        </p:txBody>
      </p:sp>
    </p:spTree>
    <p:extLst>
      <p:ext uri="{BB962C8B-B14F-4D97-AF65-F5344CB8AC3E}">
        <p14:creationId xmlns:p14="http://schemas.microsoft.com/office/powerpoint/2010/main" val="261527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Konu</a:t>
            </a:r>
            <a:br>
              <a:rPr lang="tr-TR" b="1" dirty="0"/>
            </a:br>
            <a:endParaRPr lang="tr-TR" dirty="0"/>
          </a:p>
        </p:txBody>
      </p:sp>
      <p:sp>
        <p:nvSpPr>
          <p:cNvPr id="6" name="İçerik Yer Tutucusu 2"/>
          <p:cNvSpPr txBox="1">
            <a:spLocks/>
          </p:cNvSpPr>
          <p:nvPr/>
        </p:nvSpPr>
        <p:spPr>
          <a:xfrm>
            <a:off x="107504" y="599199"/>
            <a:ext cx="8856984"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sz="2400" b="1" dirty="0">
                <a:solidFill>
                  <a:srgbClr val="FF0000"/>
                </a:solidFill>
              </a:rPr>
              <a:t>Standart Dosya Planına (SDP) göre seçilen konuların olduğu listeler</a:t>
            </a:r>
            <a:endParaRPr lang="tr-TR" sz="2400" dirty="0">
              <a:solidFill>
                <a:srgbClr val="FF0000"/>
              </a:solidFill>
            </a:endParaRPr>
          </a:p>
        </p:txBody>
      </p:sp>
      <p:sp>
        <p:nvSpPr>
          <p:cNvPr id="2" name="Veri Yer Tutucusu 1"/>
          <p:cNvSpPr>
            <a:spLocks noGrp="1"/>
          </p:cNvSpPr>
          <p:nvPr>
            <p:ph type="dt" sz="half" idx="10"/>
          </p:nvPr>
        </p:nvSpPr>
        <p:spPr/>
        <p:txBody>
          <a:bodyPr/>
          <a:lstStyle/>
          <a:p>
            <a:fld id="{EF2C8390-AE8F-4768-B887-B036F60F596D}"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21</a:t>
            </a:fld>
            <a:endParaRPr lang="tr-TR"/>
          </a:p>
        </p:txBody>
      </p:sp>
      <p:pic>
        <p:nvPicPr>
          <p:cNvPr id="11" name="Resim 10">
            <a:extLst>
              <a:ext uri="{FF2B5EF4-FFF2-40B4-BE49-F238E27FC236}">
                <a16:creationId xmlns:a16="http://schemas.microsoft.com/office/drawing/2014/main" id="{F95AF83C-6A95-4A15-8712-F77ECD99D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90" y="2049669"/>
            <a:ext cx="4249231" cy="4000291"/>
          </a:xfrm>
          <a:prstGeom prst="rect">
            <a:avLst/>
          </a:prstGeom>
          <a:ln>
            <a:noFill/>
          </a:ln>
          <a:effectLst>
            <a:outerShdw blurRad="292100" dist="139700" dir="2700000" algn="tl" rotWithShape="0">
              <a:srgbClr val="333333">
                <a:alpha val="65000"/>
              </a:srgbClr>
            </a:outerShdw>
          </a:effectLst>
        </p:spPr>
      </p:pic>
      <p:pic>
        <p:nvPicPr>
          <p:cNvPr id="13" name="Resim 12">
            <a:extLst>
              <a:ext uri="{FF2B5EF4-FFF2-40B4-BE49-F238E27FC236}">
                <a16:creationId xmlns:a16="http://schemas.microsoft.com/office/drawing/2014/main" id="{3BAEC602-C8EE-49F9-A969-B43F9CFBD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232" y="1463295"/>
            <a:ext cx="3646568" cy="4941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173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EE05C6B4-5E01-41BC-B9AB-69C5004BF832}"/>
              </a:ext>
            </a:extLst>
          </p:cNvPr>
          <p:cNvPicPr>
            <a:picLocks noChangeAspect="1"/>
          </p:cNvPicPr>
          <p:nvPr/>
        </p:nvPicPr>
        <p:blipFill>
          <a:blip r:embed="rId2"/>
          <a:stretch>
            <a:fillRect/>
          </a:stretch>
        </p:blipFill>
        <p:spPr>
          <a:xfrm>
            <a:off x="304225" y="1608152"/>
            <a:ext cx="6122471" cy="4248472"/>
          </a:xfrm>
          <a:prstGeom prst="rect">
            <a:avLst/>
          </a:prstGeom>
        </p:spPr>
      </p:pic>
      <p:sp>
        <p:nvSpPr>
          <p:cNvPr id="3" name="İçerik Yer Tutucusu 2"/>
          <p:cNvSpPr>
            <a:spLocks noGrp="1"/>
          </p:cNvSpPr>
          <p:nvPr>
            <p:ph idx="1"/>
          </p:nvPr>
        </p:nvSpPr>
        <p:spPr>
          <a:xfrm>
            <a:off x="372777" y="586489"/>
            <a:ext cx="8229600" cy="571500"/>
          </a:xfrm>
        </p:spPr>
        <p:txBody>
          <a:bodyPr>
            <a:normAutofit/>
          </a:bodyPr>
          <a:lstStyle/>
          <a:p>
            <a:pPr marL="0" indent="0" algn="just">
              <a:buNone/>
            </a:pPr>
            <a:r>
              <a:rPr lang="tr-TR" sz="2400" dirty="0"/>
              <a:t>Muhatap, belgenin </a:t>
            </a:r>
            <a:r>
              <a:rPr lang="tr-TR" sz="2400" b="1" dirty="0">
                <a:solidFill>
                  <a:srgbClr val="0070C0"/>
                </a:solidFill>
              </a:rPr>
              <a:t>gönderildiği idareyi ya da kişiyi </a:t>
            </a:r>
            <a:r>
              <a:rPr lang="tr-TR" sz="2400" dirty="0"/>
              <a:t>belirtir. </a:t>
            </a:r>
          </a:p>
          <a:p>
            <a:pPr marL="0" indent="0">
              <a:buNone/>
            </a:pPr>
            <a:endParaRPr lang="tr-TR" sz="2400"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sp>
        <p:nvSpPr>
          <p:cNvPr id="2" name="Veri Yer Tutucusu 1"/>
          <p:cNvSpPr>
            <a:spLocks noGrp="1"/>
          </p:cNvSpPr>
          <p:nvPr>
            <p:ph type="dt" sz="half" idx="10"/>
          </p:nvPr>
        </p:nvSpPr>
        <p:spPr/>
        <p:txBody>
          <a:bodyPr/>
          <a:lstStyle/>
          <a:p>
            <a:fld id="{7D07F10A-A0EC-47CE-9426-C5E1F3C99A89}"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22</a:t>
            </a:fld>
            <a:endParaRPr lang="tr-TR"/>
          </a:p>
        </p:txBody>
      </p:sp>
      <p:sp>
        <p:nvSpPr>
          <p:cNvPr id="13" name="Metin kutusu 12">
            <a:extLst>
              <a:ext uri="{FF2B5EF4-FFF2-40B4-BE49-F238E27FC236}">
                <a16:creationId xmlns:a16="http://schemas.microsoft.com/office/drawing/2014/main" id="{F8AB06D3-923B-4146-85D3-E9E7FCC98307}"/>
              </a:ext>
            </a:extLst>
          </p:cNvPr>
          <p:cNvSpPr txBox="1"/>
          <p:nvPr/>
        </p:nvSpPr>
        <p:spPr>
          <a:xfrm>
            <a:off x="6426696" y="2564904"/>
            <a:ext cx="2537792" cy="2462213"/>
          </a:xfrm>
          <a:prstGeom prst="rect">
            <a:avLst/>
          </a:prstGeom>
          <a:noFill/>
        </p:spPr>
        <p:txBody>
          <a:bodyPr wrap="square">
            <a:spAutoFit/>
          </a:bodyPr>
          <a:lstStyle/>
          <a:p>
            <a:pPr marL="0" indent="0" algn="just">
              <a:buNone/>
            </a:pPr>
            <a:r>
              <a:rPr lang="tr-TR" sz="2200" dirty="0"/>
              <a:t>Bu bölüm ‘konunun’ son satırından itibaren, belgenin uzunluğuna göre </a:t>
            </a:r>
            <a:r>
              <a:rPr lang="tr-TR" sz="2200" b="1" dirty="0"/>
              <a:t>iki İla dört satır boşluk</a:t>
            </a:r>
            <a:r>
              <a:rPr lang="tr-TR" sz="2200" dirty="0"/>
              <a:t> bırakılarak ve sayfa ortalanarak yazılır.</a:t>
            </a:r>
          </a:p>
        </p:txBody>
      </p:sp>
      <p:cxnSp>
        <p:nvCxnSpPr>
          <p:cNvPr id="15" name="Düz Ok Bağlayıcısı 14">
            <a:extLst>
              <a:ext uri="{FF2B5EF4-FFF2-40B4-BE49-F238E27FC236}">
                <a16:creationId xmlns:a16="http://schemas.microsoft.com/office/drawing/2014/main" id="{3069B50A-A2FC-4983-8693-03ACF1804A3D}"/>
              </a:ext>
            </a:extLst>
          </p:cNvPr>
          <p:cNvCxnSpPr/>
          <p:nvPr/>
        </p:nvCxnSpPr>
        <p:spPr>
          <a:xfrm>
            <a:off x="1979712" y="3789040"/>
            <a:ext cx="0" cy="3600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39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677" y="981081"/>
            <a:ext cx="8133600" cy="277759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8" name="Düz Bağlayıcı 7"/>
          <p:cNvCxnSpPr/>
          <p:nvPr/>
        </p:nvCxnSpPr>
        <p:spPr>
          <a:xfrm>
            <a:off x="3425070" y="3645024"/>
            <a:ext cx="2304256"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sp>
        <p:nvSpPr>
          <p:cNvPr id="11" name="Dikdörtgen 10"/>
          <p:cNvSpPr/>
          <p:nvPr/>
        </p:nvSpPr>
        <p:spPr>
          <a:xfrm>
            <a:off x="490677" y="4263106"/>
            <a:ext cx="8133600" cy="1815882"/>
          </a:xfrm>
          <a:prstGeom prst="rect">
            <a:avLst/>
          </a:prstGeom>
        </p:spPr>
        <p:txBody>
          <a:bodyPr wrap="square">
            <a:spAutoFit/>
          </a:bodyPr>
          <a:lstStyle/>
          <a:p>
            <a:pPr algn="just"/>
            <a:r>
              <a:rPr lang="tr-TR" sz="2800" dirty="0"/>
              <a:t>Muhatabın </a:t>
            </a:r>
            <a:r>
              <a:rPr lang="tr-TR" sz="2800" b="1" dirty="0">
                <a:solidFill>
                  <a:srgbClr val="0070C0"/>
                </a:solidFill>
              </a:rPr>
              <a:t>idare ya da özel hukuk tüzel kişisi </a:t>
            </a:r>
            <a:r>
              <a:rPr lang="tr-TR" sz="2800" dirty="0"/>
              <a:t>olması durumunda adı </a:t>
            </a:r>
            <a:r>
              <a:rPr lang="tr-TR" sz="2800" b="1" dirty="0">
                <a:solidFill>
                  <a:srgbClr val="FF0000"/>
                </a:solidFill>
              </a:rPr>
              <a:t>büyük harflerle </a:t>
            </a:r>
            <a:r>
              <a:rPr lang="tr-TR" sz="2800" dirty="0"/>
              <a:t>yazılır. Muhatap idarenin adının yazımında Devlet Teşkilatı Merkezi Kayıt Sistemi’nde yer alan kayıtlar esas alınır. </a:t>
            </a:r>
          </a:p>
        </p:txBody>
      </p:sp>
      <p:sp>
        <p:nvSpPr>
          <p:cNvPr id="2" name="Veri Yer Tutucusu 1"/>
          <p:cNvSpPr>
            <a:spLocks noGrp="1"/>
          </p:cNvSpPr>
          <p:nvPr>
            <p:ph type="dt" sz="half" idx="10"/>
          </p:nvPr>
        </p:nvSpPr>
        <p:spPr/>
        <p:txBody>
          <a:bodyPr/>
          <a:lstStyle/>
          <a:p>
            <a:fld id="{24C86B0C-F80C-4A17-B076-9A146F415660}"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214899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sp>
        <p:nvSpPr>
          <p:cNvPr id="11" name="Dikdörtgen 10"/>
          <p:cNvSpPr/>
          <p:nvPr/>
        </p:nvSpPr>
        <p:spPr>
          <a:xfrm>
            <a:off x="251520" y="1033346"/>
            <a:ext cx="8640960" cy="523220"/>
          </a:xfrm>
          <a:prstGeom prst="rect">
            <a:avLst/>
          </a:prstGeom>
        </p:spPr>
        <p:txBody>
          <a:bodyPr wrap="square">
            <a:spAutoFit/>
          </a:bodyPr>
          <a:lstStyle/>
          <a:p>
            <a:pPr algn="just"/>
            <a:r>
              <a:rPr lang="tr-TR" sz="2800" dirty="0"/>
              <a:t>Devlet Teşkilatı Merkezi Kayıt (</a:t>
            </a:r>
            <a:r>
              <a:rPr lang="tr-TR" sz="2800" dirty="0">
                <a:hlinkClick r:id="rId2"/>
              </a:rPr>
              <a:t>https://www.kaysis.gov.tr/</a:t>
            </a:r>
            <a:r>
              <a:rPr lang="tr-TR" sz="2800" dirty="0"/>
              <a:t>)</a:t>
            </a:r>
          </a:p>
        </p:txBody>
      </p:sp>
      <p:sp>
        <p:nvSpPr>
          <p:cNvPr id="2" name="Veri Yer Tutucusu 1"/>
          <p:cNvSpPr>
            <a:spLocks noGrp="1"/>
          </p:cNvSpPr>
          <p:nvPr>
            <p:ph type="dt" sz="half" idx="10"/>
          </p:nvPr>
        </p:nvSpPr>
        <p:spPr/>
        <p:txBody>
          <a:bodyPr/>
          <a:lstStyle/>
          <a:p>
            <a:fld id="{24C86B0C-F80C-4A17-B076-9A146F415660}"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24</a:t>
            </a:fld>
            <a:endParaRPr lang="tr-TR"/>
          </a:p>
        </p:txBody>
      </p:sp>
      <p:pic>
        <p:nvPicPr>
          <p:cNvPr id="14" name="Resim 13">
            <a:extLst>
              <a:ext uri="{FF2B5EF4-FFF2-40B4-BE49-F238E27FC236}">
                <a16:creationId xmlns:a16="http://schemas.microsoft.com/office/drawing/2014/main" id="{8500AA48-8203-4353-99C3-922EC446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47675"/>
            <a:ext cx="8682417" cy="4881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8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sp>
        <p:nvSpPr>
          <p:cNvPr id="6" name="İçerik Yer Tutucusu 5"/>
          <p:cNvSpPr>
            <a:spLocks noGrp="1"/>
          </p:cNvSpPr>
          <p:nvPr>
            <p:ph idx="1"/>
          </p:nvPr>
        </p:nvSpPr>
        <p:spPr>
          <a:xfrm>
            <a:off x="216936" y="844188"/>
            <a:ext cx="8469864" cy="1329120"/>
          </a:xfrm>
        </p:spPr>
        <p:txBody>
          <a:bodyPr>
            <a:normAutofit fontScale="92500" lnSpcReduction="10000"/>
          </a:bodyPr>
          <a:lstStyle/>
          <a:p>
            <a:pPr marL="0" indent="0" algn="just">
              <a:buNone/>
            </a:pPr>
            <a:r>
              <a:rPr lang="tr-TR" sz="2400" dirty="0"/>
              <a:t>İdare dışına gönderilen belgelerde, gerekiyorsa belgenin gideceği yerin adresi, muhatap satırının altına satır ortalanarak, ilk harfleri büyük diğerleri küçük harflerle yazılır. Adres bilgisi, uzun olması hâlinde birden fazla satıra yazılabilir. </a:t>
            </a:r>
          </a:p>
        </p:txBody>
      </p:sp>
      <p:sp>
        <p:nvSpPr>
          <p:cNvPr id="2" name="Veri Yer Tutucusu 1"/>
          <p:cNvSpPr>
            <a:spLocks noGrp="1"/>
          </p:cNvSpPr>
          <p:nvPr>
            <p:ph type="dt" sz="half" idx="10"/>
          </p:nvPr>
        </p:nvSpPr>
        <p:spPr/>
        <p:txBody>
          <a:bodyPr/>
          <a:lstStyle/>
          <a:p>
            <a:fld id="{2F018677-10B5-449E-A07A-8E3FD166491D}"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25</a:t>
            </a:fld>
            <a:endParaRPr lang="tr-TR"/>
          </a:p>
        </p:txBody>
      </p:sp>
      <p:pic>
        <p:nvPicPr>
          <p:cNvPr id="8" name="Resim 7">
            <a:extLst>
              <a:ext uri="{FF2B5EF4-FFF2-40B4-BE49-F238E27FC236}">
                <a16:creationId xmlns:a16="http://schemas.microsoft.com/office/drawing/2014/main" id="{76204CF9-3437-46AB-B840-AFDC9B217834}"/>
              </a:ext>
            </a:extLst>
          </p:cNvPr>
          <p:cNvPicPr>
            <a:picLocks noChangeAspect="1"/>
          </p:cNvPicPr>
          <p:nvPr/>
        </p:nvPicPr>
        <p:blipFill>
          <a:blip r:embed="rId2"/>
          <a:stretch>
            <a:fillRect/>
          </a:stretch>
        </p:blipFill>
        <p:spPr>
          <a:xfrm>
            <a:off x="976164" y="2167940"/>
            <a:ext cx="7191672" cy="4492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70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4822"/>
            <a:ext cx="8229600" cy="2088231"/>
          </a:xfrm>
        </p:spPr>
        <p:txBody>
          <a:bodyPr>
            <a:normAutofit/>
          </a:bodyPr>
          <a:lstStyle/>
          <a:p>
            <a:pPr marL="0" lvl="0" indent="0" algn="just">
              <a:buNone/>
            </a:pPr>
            <a:r>
              <a:rPr lang="tr-TR" sz="2400" dirty="0"/>
              <a:t>Muhatap gerçek kişi ise muhatap bölümüne </a:t>
            </a:r>
            <a:r>
              <a:rPr lang="tr-TR" sz="2400" b="1" dirty="0">
                <a:solidFill>
                  <a:schemeClr val="tx2"/>
                </a:solidFill>
              </a:rPr>
              <a:t>“Sayın” </a:t>
            </a:r>
            <a:r>
              <a:rPr lang="tr-TR" sz="2400" dirty="0"/>
              <a:t>kelimesinden sonra muhatabın adı ilk harfi büyük diğerleri küçük harflerle, soyadı ise büyük harflerle yazılır.</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sp>
        <p:nvSpPr>
          <p:cNvPr id="2" name="Veri Yer Tutucusu 1"/>
          <p:cNvSpPr>
            <a:spLocks noGrp="1"/>
          </p:cNvSpPr>
          <p:nvPr>
            <p:ph type="dt" sz="half" idx="10"/>
          </p:nvPr>
        </p:nvSpPr>
        <p:spPr/>
        <p:txBody>
          <a:bodyPr/>
          <a:lstStyle/>
          <a:p>
            <a:fld id="{CBC01EEA-53C5-4C09-963C-D6075175F506}"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26</a:t>
            </a:fld>
            <a:endParaRPr lang="tr-TR"/>
          </a:p>
        </p:txBody>
      </p:sp>
      <p:pic>
        <p:nvPicPr>
          <p:cNvPr id="9" name="Resim 8">
            <a:extLst>
              <a:ext uri="{FF2B5EF4-FFF2-40B4-BE49-F238E27FC236}">
                <a16:creationId xmlns:a16="http://schemas.microsoft.com/office/drawing/2014/main" id="{3159FBB2-7D26-46C6-9C03-ECE2FBE36C32}"/>
              </a:ext>
            </a:extLst>
          </p:cNvPr>
          <p:cNvPicPr>
            <a:picLocks noChangeAspect="1"/>
          </p:cNvPicPr>
          <p:nvPr/>
        </p:nvPicPr>
        <p:blipFill>
          <a:blip r:embed="rId2"/>
          <a:stretch>
            <a:fillRect/>
          </a:stretch>
        </p:blipFill>
        <p:spPr>
          <a:xfrm>
            <a:off x="611560" y="1928292"/>
            <a:ext cx="8388424" cy="4669258"/>
          </a:xfrm>
          <a:prstGeom prst="rect">
            <a:avLst/>
          </a:prstGeom>
        </p:spPr>
      </p:pic>
    </p:spTree>
    <p:extLst>
      <p:ext uri="{BB962C8B-B14F-4D97-AF65-F5344CB8AC3E}">
        <p14:creationId xmlns:p14="http://schemas.microsoft.com/office/powerpoint/2010/main" val="3175330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764704"/>
            <a:ext cx="8229600" cy="4525963"/>
          </a:xfrm>
        </p:spPr>
        <p:txBody>
          <a:bodyPr/>
          <a:lstStyle/>
          <a:p>
            <a:pPr marL="0" lvl="0" indent="0" algn="just">
              <a:buNone/>
            </a:pPr>
            <a:r>
              <a:rPr lang="tr-TR" dirty="0"/>
              <a:t>İdare ve LİHKAB tarafından gerekli görüldüğü hâllerde dağıtımlı belgelerin muhatap bölümüne </a:t>
            </a:r>
            <a:r>
              <a:rPr lang="tr-TR" b="1" dirty="0">
                <a:solidFill>
                  <a:srgbClr val="FF0000"/>
                </a:solidFill>
              </a:rPr>
              <a:t>“DAĞITIM YERLERİNE” </a:t>
            </a:r>
            <a:r>
              <a:rPr lang="tr-TR" dirty="0"/>
              <a:t>İbaresi yazılabilir.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Gönderilen Makam (Muhatap)</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93" y="2564904"/>
            <a:ext cx="8287907" cy="377438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6" name="Oval 5"/>
          <p:cNvSpPr/>
          <p:nvPr/>
        </p:nvSpPr>
        <p:spPr>
          <a:xfrm>
            <a:off x="3491880" y="5517232"/>
            <a:ext cx="1872208" cy="8220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Veri Yer Tutucusu 1"/>
          <p:cNvSpPr>
            <a:spLocks noGrp="1"/>
          </p:cNvSpPr>
          <p:nvPr>
            <p:ph type="dt" sz="half" idx="10"/>
          </p:nvPr>
        </p:nvSpPr>
        <p:spPr/>
        <p:txBody>
          <a:bodyPr/>
          <a:lstStyle/>
          <a:p>
            <a:fld id="{419B4A20-AD10-4BB4-AFB8-3E6DF8B985BE}"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349102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40768"/>
            <a:ext cx="8229600" cy="4525963"/>
          </a:xfrm>
        </p:spPr>
        <p:txBody>
          <a:bodyPr>
            <a:normAutofit lnSpcReduction="10000"/>
          </a:bodyPr>
          <a:lstStyle/>
          <a:p>
            <a:pPr marL="0" indent="0" algn="just">
              <a:buNone/>
            </a:pPr>
            <a:r>
              <a:rPr lang="tr-TR" dirty="0"/>
              <a:t>İlgi, belgenin bağlantılı olduğu diğer belge ya da belgelerin belirtildiği bölümdür.</a:t>
            </a:r>
          </a:p>
          <a:p>
            <a:pPr marL="0" lvl="0" indent="0" algn="just">
              <a:buNone/>
            </a:pPr>
            <a:endParaRPr lang="tr-TR" dirty="0"/>
          </a:p>
          <a:p>
            <a:pPr marL="0" lvl="0" indent="0" algn="just">
              <a:buNone/>
            </a:pPr>
            <a:r>
              <a:rPr lang="tr-TR" dirty="0"/>
              <a:t>“İlgi” yan başlığı, muhatap bölümünün son satırından itibaren </a:t>
            </a:r>
            <a:r>
              <a:rPr lang="tr-TR" b="1" dirty="0"/>
              <a:t>iki satır </a:t>
            </a:r>
            <a:r>
              <a:rPr lang="tr-TR" dirty="0"/>
              <a:t>boşluk bırakılarak ve yazı alanının solundan başlanarak yazılır.</a:t>
            </a:r>
          </a:p>
          <a:p>
            <a:pPr marL="0" lvl="0" indent="0" algn="just">
              <a:buNone/>
            </a:pPr>
            <a:endParaRPr lang="tr-TR" dirty="0"/>
          </a:p>
          <a:p>
            <a:pPr marL="0" lvl="0" indent="0" algn="just">
              <a:buNone/>
            </a:pPr>
            <a:r>
              <a:rPr lang="tr-TR" b="1" dirty="0">
                <a:solidFill>
                  <a:schemeClr val="tx2"/>
                </a:solidFill>
              </a:rPr>
              <a:t>“Sayı”, “Konu” ve “İlgi” </a:t>
            </a:r>
            <a:r>
              <a:rPr lang="tr-TR" dirty="0"/>
              <a:t>yan başlıklarından sonra kullanılan iki nokta </a:t>
            </a:r>
            <a:r>
              <a:rPr lang="tr-TR" b="1" dirty="0">
                <a:solidFill>
                  <a:srgbClr val="FF0000"/>
                </a:solidFill>
              </a:rPr>
              <a:t>“:”</a:t>
            </a:r>
            <a:r>
              <a:rPr lang="tr-TR" dirty="0"/>
              <a:t> işareti aynı hizada yazılır.</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sp>
        <p:nvSpPr>
          <p:cNvPr id="2" name="Veri Yer Tutucusu 1"/>
          <p:cNvSpPr>
            <a:spLocks noGrp="1"/>
          </p:cNvSpPr>
          <p:nvPr>
            <p:ph type="dt" sz="half" idx="10"/>
          </p:nvPr>
        </p:nvSpPr>
        <p:spPr/>
        <p:txBody>
          <a:bodyPr/>
          <a:lstStyle/>
          <a:p>
            <a:fld id="{0B051D6D-0AE0-4DEA-AF12-BC1A0BF5AAD3}"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28</a:t>
            </a:fld>
            <a:endParaRPr lang="tr-TR"/>
          </a:p>
        </p:txBody>
      </p:sp>
    </p:spTree>
    <p:extLst>
      <p:ext uri="{BB962C8B-B14F-4D97-AF65-F5344CB8AC3E}">
        <p14:creationId xmlns:p14="http://schemas.microsoft.com/office/powerpoint/2010/main" val="2400331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çerik Yer Tutucusu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57988"/>
            <a:ext cx="7909485" cy="4968176"/>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cxnSp>
        <p:nvCxnSpPr>
          <p:cNvPr id="7" name="Düz Ok Bağlayıcısı 6"/>
          <p:cNvCxnSpPr/>
          <p:nvPr/>
        </p:nvCxnSpPr>
        <p:spPr>
          <a:xfrm>
            <a:off x="4427984" y="4005064"/>
            <a:ext cx="0" cy="43204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547664" y="3140968"/>
            <a:ext cx="0" cy="115212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899592" y="3140968"/>
            <a:ext cx="0" cy="108012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4716016" y="4005064"/>
            <a:ext cx="2160240" cy="369332"/>
          </a:xfrm>
          <a:prstGeom prst="rect">
            <a:avLst/>
          </a:prstGeom>
          <a:noFill/>
        </p:spPr>
        <p:txBody>
          <a:bodyPr wrap="square" rtlCol="0">
            <a:spAutoFit/>
          </a:bodyPr>
          <a:lstStyle/>
          <a:p>
            <a:r>
              <a:rPr lang="tr-TR" b="1" dirty="0">
                <a:solidFill>
                  <a:srgbClr val="00B050"/>
                </a:solidFill>
              </a:rPr>
              <a:t>İki Satır boşluk</a:t>
            </a:r>
          </a:p>
        </p:txBody>
      </p:sp>
      <p:sp>
        <p:nvSpPr>
          <p:cNvPr id="2" name="Veri Yer Tutucusu 1"/>
          <p:cNvSpPr>
            <a:spLocks noGrp="1"/>
          </p:cNvSpPr>
          <p:nvPr>
            <p:ph type="dt" sz="half" idx="10"/>
          </p:nvPr>
        </p:nvSpPr>
        <p:spPr/>
        <p:txBody>
          <a:bodyPr/>
          <a:lstStyle/>
          <a:p>
            <a:fld id="{EDA273E4-1B00-4BCE-83A0-E0A7E1A9CE5A}"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29</a:t>
            </a:fld>
            <a:endParaRPr lang="tr-TR"/>
          </a:p>
        </p:txBody>
      </p:sp>
    </p:spTree>
    <p:extLst>
      <p:ext uri="{BB962C8B-B14F-4D97-AF65-F5344CB8AC3E}">
        <p14:creationId xmlns:p14="http://schemas.microsoft.com/office/powerpoint/2010/main" val="417394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1163" y="1484465"/>
            <a:ext cx="8561671" cy="1875076"/>
          </a:xfrm>
        </p:spPr>
        <p:txBody>
          <a:bodyPr>
            <a:normAutofit fontScale="92500" lnSpcReduction="10000"/>
          </a:bodyPr>
          <a:lstStyle/>
          <a:p>
            <a:pPr marL="0" indent="0" algn="just">
              <a:spcBef>
                <a:spcPts val="0"/>
              </a:spcBef>
              <a:buNone/>
            </a:pPr>
            <a:r>
              <a:rPr lang="tr-TR" sz="3400" dirty="0" err="1"/>
              <a:t>LİHKAB’ların</a:t>
            </a:r>
            <a:r>
              <a:rPr lang="tr-TR" sz="3400" dirty="0"/>
              <a:t> resmî yazışmalarına ilişkin kuralları belirlemek ve bilgi, belge veya doküman alışverişinin hızlı, güvenli bir biçimde yürütülmesini ve arşivlenmesini sağlamaktır. </a:t>
            </a:r>
          </a:p>
          <a:p>
            <a:pPr marL="0" indent="0">
              <a:buNone/>
            </a:pPr>
            <a:endParaRPr lang="tr-TR" dirty="0"/>
          </a:p>
        </p:txBody>
      </p:sp>
      <p:sp>
        <p:nvSpPr>
          <p:cNvPr id="4" name="Metin kutusu 3"/>
          <p:cNvSpPr txBox="1"/>
          <p:nvPr/>
        </p:nvSpPr>
        <p:spPr>
          <a:xfrm>
            <a:off x="1763077" y="692696"/>
            <a:ext cx="5617841" cy="707886"/>
          </a:xfrm>
          <a:prstGeom prst="rect">
            <a:avLst/>
          </a:prstGeom>
          <a:noFill/>
        </p:spPr>
        <p:txBody>
          <a:bodyPr wrap="square" rtlCol="0">
            <a:spAutoFit/>
          </a:bodyPr>
          <a:lstStyle/>
          <a:p>
            <a:pPr algn="ctr"/>
            <a:r>
              <a:rPr lang="tr-TR" sz="4000" b="1" dirty="0">
                <a:solidFill>
                  <a:schemeClr val="accent1"/>
                </a:solidFill>
                <a:effectLst>
                  <a:outerShdw blurRad="38100" dist="38100" dir="2700000" algn="tl">
                    <a:srgbClr val="000000">
                      <a:alpha val="43137"/>
                    </a:srgbClr>
                  </a:outerShdw>
                </a:effectLst>
              </a:rPr>
              <a:t>Amaç Kapsam</a:t>
            </a:r>
          </a:p>
        </p:txBody>
      </p:sp>
      <p:sp>
        <p:nvSpPr>
          <p:cNvPr id="5" name="Veri Yer Tutucusu 4"/>
          <p:cNvSpPr>
            <a:spLocks noGrp="1"/>
          </p:cNvSpPr>
          <p:nvPr>
            <p:ph type="dt" sz="half" idx="10"/>
          </p:nvPr>
        </p:nvSpPr>
        <p:spPr/>
        <p:txBody>
          <a:bodyPr/>
          <a:lstStyle/>
          <a:p>
            <a:fld id="{A4D7768A-FE11-4A64-A42A-9698E9661C7C}"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3</a:t>
            </a:fld>
            <a:endParaRPr lang="tr-TR"/>
          </a:p>
        </p:txBody>
      </p:sp>
      <p:pic>
        <p:nvPicPr>
          <p:cNvPr id="9" name="Resim 8">
            <a:extLst>
              <a:ext uri="{FF2B5EF4-FFF2-40B4-BE49-F238E27FC236}">
                <a16:creationId xmlns:a16="http://schemas.microsoft.com/office/drawing/2014/main" id="{8152A069-A83F-4828-AF83-465680760B14}"/>
              </a:ext>
            </a:extLst>
          </p:cNvPr>
          <p:cNvPicPr>
            <a:picLocks noChangeAspect="1"/>
          </p:cNvPicPr>
          <p:nvPr/>
        </p:nvPicPr>
        <p:blipFill>
          <a:blip r:embed="rId2"/>
          <a:stretch>
            <a:fillRect/>
          </a:stretch>
        </p:blipFill>
        <p:spPr>
          <a:xfrm>
            <a:off x="1906869" y="3359541"/>
            <a:ext cx="5330261" cy="29968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4525963"/>
          </a:xfrm>
        </p:spPr>
        <p:txBody>
          <a:bodyPr>
            <a:normAutofit/>
          </a:bodyPr>
          <a:lstStyle/>
          <a:p>
            <a:pPr marL="0" lvl="0" indent="0" algn="just">
              <a:buNone/>
            </a:pPr>
            <a:r>
              <a:rPr lang="tr-TR" dirty="0"/>
              <a:t>İlgide yer alan bilgiler bir satırı geçerse, devamı “İlgi” yan başlığının ve sıralamayı gösteren harflerin </a:t>
            </a:r>
            <a:r>
              <a:rPr lang="tr-TR" b="1" dirty="0">
                <a:solidFill>
                  <a:srgbClr val="FF0000"/>
                </a:solidFill>
              </a:rPr>
              <a:t>altı boş bırakılarak </a:t>
            </a:r>
            <a:r>
              <a:rPr lang="tr-TR" dirty="0"/>
              <a:t>alt satıra yazılır.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sp>
        <p:nvSpPr>
          <p:cNvPr id="2" name="Veri Yer Tutucusu 1"/>
          <p:cNvSpPr>
            <a:spLocks noGrp="1"/>
          </p:cNvSpPr>
          <p:nvPr>
            <p:ph type="dt" sz="half" idx="10"/>
          </p:nvPr>
        </p:nvSpPr>
        <p:spPr/>
        <p:txBody>
          <a:bodyPr/>
          <a:lstStyle/>
          <a:p>
            <a:fld id="{66C5DD71-836A-4FEF-AB0A-FF0BE2E0B831}"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30</a:t>
            </a:fld>
            <a:endParaRPr lang="tr-TR"/>
          </a:p>
        </p:txBody>
      </p:sp>
      <p:pic>
        <p:nvPicPr>
          <p:cNvPr id="7" name="İçerik Yer Tutucusu 15">
            <a:extLst>
              <a:ext uri="{FF2B5EF4-FFF2-40B4-BE49-F238E27FC236}">
                <a16:creationId xmlns:a16="http://schemas.microsoft.com/office/drawing/2014/main" id="{5358D0AC-5143-4871-A721-3A6FB616E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839" y="2546238"/>
            <a:ext cx="6320397" cy="397002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8" name="Düz Ok Bağlayıcısı 7">
            <a:extLst>
              <a:ext uri="{FF2B5EF4-FFF2-40B4-BE49-F238E27FC236}">
                <a16:creationId xmlns:a16="http://schemas.microsoft.com/office/drawing/2014/main" id="{00765F17-3BEC-432B-A988-603E6D2E3B67}"/>
              </a:ext>
            </a:extLst>
          </p:cNvPr>
          <p:cNvCxnSpPr/>
          <p:nvPr/>
        </p:nvCxnSpPr>
        <p:spPr>
          <a:xfrm>
            <a:off x="2411760" y="5373216"/>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3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2000" y="764704"/>
            <a:ext cx="8229600" cy="4525963"/>
          </a:xfrm>
        </p:spPr>
        <p:txBody>
          <a:bodyPr>
            <a:normAutofit/>
          </a:bodyPr>
          <a:lstStyle/>
          <a:p>
            <a:pPr marL="0" lvl="0" indent="0" algn="just">
              <a:buNone/>
            </a:pPr>
            <a:r>
              <a:rPr lang="tr-TR" sz="2800" dirty="0"/>
              <a:t>İlginin birden fazla olması durumunda, belgeler önceki tarihli olandan başlanarak tarih sırasına göre sıralanır. Sıralamada, Türk alfabesinde yer alan bütün küçük harfler, kendilerinden sonra kapama parantez işareti </a:t>
            </a:r>
            <a:r>
              <a:rPr lang="tr-TR" sz="2800" b="1" dirty="0">
                <a:solidFill>
                  <a:srgbClr val="FF0000"/>
                </a:solidFill>
              </a:rPr>
              <a:t>“)”</a:t>
            </a:r>
            <a:r>
              <a:rPr lang="tr-TR" sz="2800" dirty="0"/>
              <a:t> konularak kullanılır.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sp>
        <p:nvSpPr>
          <p:cNvPr id="2" name="Veri Yer Tutucusu 1"/>
          <p:cNvSpPr>
            <a:spLocks noGrp="1"/>
          </p:cNvSpPr>
          <p:nvPr>
            <p:ph type="dt" sz="half" idx="10"/>
          </p:nvPr>
        </p:nvSpPr>
        <p:spPr/>
        <p:txBody>
          <a:bodyPr/>
          <a:lstStyle/>
          <a:p>
            <a:fld id="{66C5DD71-836A-4FEF-AB0A-FF0BE2E0B831}"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31</a:t>
            </a:fld>
            <a:endParaRPr lang="tr-TR"/>
          </a:p>
        </p:txBody>
      </p:sp>
      <p:pic>
        <p:nvPicPr>
          <p:cNvPr id="8" name="Resim 7">
            <a:extLst>
              <a:ext uri="{FF2B5EF4-FFF2-40B4-BE49-F238E27FC236}">
                <a16:creationId xmlns:a16="http://schemas.microsoft.com/office/drawing/2014/main" id="{04280B54-F4C3-4589-88AB-C790A1FE7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868" y="2951509"/>
            <a:ext cx="6948264" cy="3906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708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00200"/>
            <a:ext cx="3600400" cy="4525963"/>
          </a:xfrm>
        </p:spPr>
        <p:txBody>
          <a:bodyPr>
            <a:normAutofit fontScale="77500" lnSpcReduction="20000"/>
          </a:bodyPr>
          <a:lstStyle/>
          <a:p>
            <a:pPr marL="0" lvl="0" indent="0" algn="just">
              <a:buNone/>
            </a:pPr>
            <a:r>
              <a:rPr lang="tr-TR" dirty="0"/>
              <a:t>İlgide, ilgi tutulan belgeyi gönderen idarenin adı ile belgenin tarihi ve sayısı belirtilir. </a:t>
            </a:r>
          </a:p>
          <a:p>
            <a:pPr marL="0" lvl="0" indent="0" algn="just">
              <a:buNone/>
            </a:pPr>
            <a:endParaRPr lang="tr-TR" dirty="0"/>
          </a:p>
          <a:p>
            <a:pPr marL="0" lvl="0" indent="0" algn="just">
              <a:buNone/>
            </a:pPr>
            <a:r>
              <a:rPr lang="tr-TR" dirty="0"/>
              <a:t>Ancak ilgi tutulan belge, muhatap idarenin daha önce gönderdiği bir belge veya muhatap idareye daha önce gönderilen bir belge olması durumunda idare adı belirtilmez.</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908720"/>
            <a:ext cx="4725059" cy="547260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7" name="Düz Ok Bağlayıcısı 6"/>
          <p:cNvCxnSpPr/>
          <p:nvPr/>
        </p:nvCxnSpPr>
        <p:spPr>
          <a:xfrm>
            <a:off x="3707904" y="2636912"/>
            <a:ext cx="1368152" cy="14401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3885325" y="4519284"/>
            <a:ext cx="1224136" cy="7840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half" idx="10"/>
          </p:nvPr>
        </p:nvSpPr>
        <p:spPr/>
        <p:txBody>
          <a:bodyPr/>
          <a:lstStyle/>
          <a:p>
            <a:fld id="{08AFFF18-5E9B-4B01-A432-B3788BCA24BF}"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32</a:t>
            </a:fld>
            <a:endParaRPr lang="tr-TR"/>
          </a:p>
        </p:txBody>
      </p:sp>
    </p:spTree>
    <p:extLst>
      <p:ext uri="{BB962C8B-B14F-4D97-AF65-F5344CB8AC3E}">
        <p14:creationId xmlns:p14="http://schemas.microsoft.com/office/powerpoint/2010/main" val="148187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82042"/>
            <a:ext cx="3816424" cy="4525963"/>
          </a:xfrm>
        </p:spPr>
        <p:txBody>
          <a:bodyPr>
            <a:normAutofit fontScale="85000" lnSpcReduction="20000"/>
          </a:bodyPr>
          <a:lstStyle/>
          <a:p>
            <a:pPr lvl="0"/>
            <a:r>
              <a:rPr lang="tr-TR" dirty="0"/>
              <a:t>İlgide, </a:t>
            </a:r>
            <a:r>
              <a:rPr lang="tr-TR" b="1" dirty="0">
                <a:solidFill>
                  <a:srgbClr val="FF0000"/>
                </a:solidFill>
              </a:rPr>
              <a:t>“...... tarihli ve ...... sayılı …..” </a:t>
            </a:r>
            <a:r>
              <a:rPr lang="tr-TR" dirty="0"/>
              <a:t>ibaresi kullanılır ve ilginin sonuna nokta işareti konulur.</a:t>
            </a:r>
          </a:p>
          <a:p>
            <a:pPr marL="0" lvl="0" indent="0">
              <a:buNone/>
            </a:pPr>
            <a:endParaRPr lang="tr-TR" dirty="0"/>
          </a:p>
          <a:p>
            <a:pPr lvl="0"/>
            <a:r>
              <a:rPr lang="tr-TR" dirty="0"/>
              <a:t>İlgide belirtilen belge gerçek kişiden geliyorsa ilgi bölümü </a:t>
            </a:r>
            <a:r>
              <a:rPr lang="tr-TR" b="1" dirty="0">
                <a:solidFill>
                  <a:srgbClr val="FF0000"/>
                </a:solidFill>
              </a:rPr>
              <a:t>“…………’</a:t>
            </a:r>
            <a:r>
              <a:rPr lang="tr-TR" b="1" dirty="0" err="1">
                <a:solidFill>
                  <a:srgbClr val="FF0000"/>
                </a:solidFill>
              </a:rPr>
              <a:t>ın</a:t>
            </a:r>
            <a:r>
              <a:rPr lang="tr-TR" b="1" dirty="0">
                <a:solidFill>
                  <a:srgbClr val="FF0000"/>
                </a:solidFill>
              </a:rPr>
              <a:t> ……...tarihli başvurusu.”</a:t>
            </a:r>
            <a:r>
              <a:rPr lang="tr-TR" dirty="0"/>
              <a:t> biçiminde yazılır.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İlgi</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908720"/>
            <a:ext cx="4725059" cy="547260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6" name="Düz Ok Bağlayıcısı 5"/>
          <p:cNvCxnSpPr/>
          <p:nvPr/>
        </p:nvCxnSpPr>
        <p:spPr>
          <a:xfrm flipV="1">
            <a:off x="3635896" y="4077072"/>
            <a:ext cx="936104" cy="648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427984" y="3717032"/>
            <a:ext cx="2160240" cy="5040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Veri Yer Tutucusu 1"/>
          <p:cNvSpPr>
            <a:spLocks noGrp="1"/>
          </p:cNvSpPr>
          <p:nvPr>
            <p:ph type="dt" sz="half" idx="10"/>
          </p:nvPr>
        </p:nvSpPr>
        <p:spPr/>
        <p:txBody>
          <a:bodyPr/>
          <a:lstStyle/>
          <a:p>
            <a:fld id="{C1EEB59D-3319-4A5B-ABBD-14F377CE8358}"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33</a:t>
            </a:fld>
            <a:endParaRPr lang="tr-TR"/>
          </a:p>
        </p:txBody>
      </p:sp>
    </p:spTree>
    <p:extLst>
      <p:ext uri="{BB962C8B-B14F-4D97-AF65-F5344CB8AC3E}">
        <p14:creationId xmlns:p14="http://schemas.microsoft.com/office/powerpoint/2010/main" val="402504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980728"/>
            <a:ext cx="4608512" cy="561100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6" name="Dikdörtgen 5"/>
          <p:cNvSpPr/>
          <p:nvPr/>
        </p:nvSpPr>
        <p:spPr>
          <a:xfrm>
            <a:off x="457200" y="1768287"/>
            <a:ext cx="2808312" cy="1384995"/>
          </a:xfrm>
          <a:prstGeom prst="rect">
            <a:avLst/>
          </a:prstGeom>
        </p:spPr>
        <p:txBody>
          <a:bodyPr wrap="square">
            <a:spAutoFit/>
          </a:bodyPr>
          <a:lstStyle/>
          <a:p>
            <a:pPr algn="just"/>
            <a:r>
              <a:rPr lang="tr-TR" sz="2800" dirty="0"/>
              <a:t>Metin, </a:t>
            </a:r>
            <a:r>
              <a:rPr lang="tr-TR" sz="2800" b="1" dirty="0">
                <a:solidFill>
                  <a:schemeClr val="tx2"/>
                </a:solidFill>
              </a:rPr>
              <a:t>“İlgi” ile “İmza” </a:t>
            </a:r>
            <a:r>
              <a:rPr lang="tr-TR" sz="2800" dirty="0"/>
              <a:t>arasındaki kısımdır.</a:t>
            </a:r>
          </a:p>
        </p:txBody>
      </p:sp>
      <p:sp>
        <p:nvSpPr>
          <p:cNvPr id="2" name="Veri Yer Tutucusu 1"/>
          <p:cNvSpPr>
            <a:spLocks noGrp="1"/>
          </p:cNvSpPr>
          <p:nvPr>
            <p:ph type="dt" sz="half" idx="10"/>
          </p:nvPr>
        </p:nvSpPr>
        <p:spPr/>
        <p:txBody>
          <a:bodyPr/>
          <a:lstStyle/>
          <a:p>
            <a:fld id="{61A45233-C501-4F38-99ED-8E66E1D445E7}"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34</a:t>
            </a:fld>
            <a:endParaRPr lang="tr-TR"/>
          </a:p>
        </p:txBody>
      </p:sp>
      <p:sp>
        <p:nvSpPr>
          <p:cNvPr id="8" name="Dikdörtgen 7">
            <a:extLst>
              <a:ext uri="{FF2B5EF4-FFF2-40B4-BE49-F238E27FC236}">
                <a16:creationId xmlns:a16="http://schemas.microsoft.com/office/drawing/2014/main" id="{B626A8A6-7028-4CD2-B5C1-C2FD5F423476}"/>
              </a:ext>
            </a:extLst>
          </p:cNvPr>
          <p:cNvSpPr/>
          <p:nvPr/>
        </p:nvSpPr>
        <p:spPr>
          <a:xfrm>
            <a:off x="3779912" y="3717032"/>
            <a:ext cx="4320480" cy="18722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3277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1" y="1176352"/>
            <a:ext cx="3390683" cy="4525963"/>
          </a:xfrm>
        </p:spPr>
        <p:txBody>
          <a:bodyPr>
            <a:normAutofit/>
          </a:bodyPr>
          <a:lstStyle/>
          <a:p>
            <a:pPr marL="0" lvl="0" indent="0" algn="just">
              <a:buNone/>
            </a:pPr>
            <a:r>
              <a:rPr lang="tr-TR" dirty="0"/>
              <a:t>İlgi ile metin başlangıcı arasında </a:t>
            </a:r>
            <a:r>
              <a:rPr lang="tr-TR" dirty="0">
                <a:solidFill>
                  <a:srgbClr val="FF0000"/>
                </a:solidFill>
              </a:rPr>
              <a:t>bir satır,</a:t>
            </a:r>
            <a:r>
              <a:rPr lang="tr-TR" dirty="0"/>
              <a:t> </a:t>
            </a:r>
            <a:r>
              <a:rPr lang="tr-TR" dirty="0">
                <a:solidFill>
                  <a:srgbClr val="FF0000"/>
                </a:solidFill>
              </a:rPr>
              <a:t>ilgi yoksa </a:t>
            </a:r>
            <a:r>
              <a:rPr lang="tr-TR" dirty="0"/>
              <a:t>belgenin muhatabı ile metin başlangıcı arasında </a:t>
            </a:r>
            <a:r>
              <a:rPr lang="tr-TR" dirty="0">
                <a:solidFill>
                  <a:srgbClr val="FF0000"/>
                </a:solidFill>
              </a:rPr>
              <a:t>iki satır boşluk </a:t>
            </a:r>
            <a:r>
              <a:rPr lang="tr-TR" dirty="0"/>
              <a:t>bulunur.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1" y="908720"/>
            <a:ext cx="4392488" cy="561100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6" name="Düz Ok Bağlayıcısı 5"/>
          <p:cNvCxnSpPr/>
          <p:nvPr/>
        </p:nvCxnSpPr>
        <p:spPr>
          <a:xfrm>
            <a:off x="4565695" y="3465602"/>
            <a:ext cx="0" cy="43204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4565695" y="3496960"/>
            <a:ext cx="2160240" cy="369332"/>
          </a:xfrm>
          <a:prstGeom prst="rect">
            <a:avLst/>
          </a:prstGeom>
          <a:noFill/>
        </p:spPr>
        <p:txBody>
          <a:bodyPr wrap="square" rtlCol="0">
            <a:spAutoFit/>
          </a:bodyPr>
          <a:lstStyle/>
          <a:p>
            <a:r>
              <a:rPr lang="tr-TR" b="1" dirty="0">
                <a:solidFill>
                  <a:srgbClr val="FF0000"/>
                </a:solidFill>
              </a:rPr>
              <a:t>Bir Satır Boşluk</a:t>
            </a:r>
          </a:p>
        </p:txBody>
      </p:sp>
      <p:sp>
        <p:nvSpPr>
          <p:cNvPr id="8" name="Metin kutusu 7"/>
          <p:cNvSpPr txBox="1"/>
          <p:nvPr/>
        </p:nvSpPr>
        <p:spPr>
          <a:xfrm>
            <a:off x="6588840" y="3347700"/>
            <a:ext cx="2160240" cy="369332"/>
          </a:xfrm>
          <a:prstGeom prst="rect">
            <a:avLst/>
          </a:prstGeom>
          <a:noFill/>
        </p:spPr>
        <p:txBody>
          <a:bodyPr wrap="square" rtlCol="0">
            <a:spAutoFit/>
          </a:bodyPr>
          <a:lstStyle/>
          <a:p>
            <a:r>
              <a:rPr lang="tr-TR" b="1" dirty="0">
                <a:solidFill>
                  <a:srgbClr val="FF0000"/>
                </a:solidFill>
              </a:rPr>
              <a:t>İki Satır Boşluk</a:t>
            </a:r>
          </a:p>
        </p:txBody>
      </p:sp>
      <p:cxnSp>
        <p:nvCxnSpPr>
          <p:cNvPr id="9" name="Düz Ok Bağlayıcısı 8"/>
          <p:cNvCxnSpPr/>
          <p:nvPr/>
        </p:nvCxnSpPr>
        <p:spPr>
          <a:xfrm>
            <a:off x="6444208" y="3048040"/>
            <a:ext cx="0" cy="81825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half" idx="10"/>
          </p:nvPr>
        </p:nvSpPr>
        <p:spPr/>
        <p:txBody>
          <a:bodyPr/>
          <a:lstStyle/>
          <a:p>
            <a:fld id="{F39E6C73-B88F-4F64-BF6C-7885FE71EEA8}" type="datetime1">
              <a:rPr lang="tr-TR" smtClean="0"/>
              <a:pPr/>
              <a:t>2.10.2024</a:t>
            </a:fld>
            <a:endParaRPr lang="tr-TR"/>
          </a:p>
        </p:txBody>
      </p:sp>
      <p:sp>
        <p:nvSpPr>
          <p:cNvPr id="10" name="Altbilgi Yer Tutucusu 9"/>
          <p:cNvSpPr>
            <a:spLocks noGrp="1"/>
          </p:cNvSpPr>
          <p:nvPr>
            <p:ph type="ftr" sz="quarter" idx="11"/>
          </p:nvPr>
        </p:nvSpPr>
        <p:spPr/>
        <p:txBody>
          <a:bodyPr/>
          <a:lstStyle/>
          <a:p>
            <a:r>
              <a:rPr lang="tr-TR"/>
              <a:t>Bülent KILIÇ</a:t>
            </a:r>
          </a:p>
        </p:txBody>
      </p:sp>
      <p:sp>
        <p:nvSpPr>
          <p:cNvPr id="11" name="Slayt Numarası Yer Tutucusu 10"/>
          <p:cNvSpPr>
            <a:spLocks noGrp="1"/>
          </p:cNvSpPr>
          <p:nvPr>
            <p:ph type="sldNum" sz="quarter" idx="12"/>
          </p:nvPr>
        </p:nvSpPr>
        <p:spPr/>
        <p:txBody>
          <a:bodyPr/>
          <a:lstStyle/>
          <a:p>
            <a:fld id="{B1DEFA8C-F947-479F-BE07-76B6B3F80BF1}" type="slidenum">
              <a:rPr lang="tr-TR" smtClean="0"/>
              <a:pPr/>
              <a:t>35</a:t>
            </a:fld>
            <a:endParaRPr lang="tr-TR"/>
          </a:p>
        </p:txBody>
      </p:sp>
    </p:spTree>
    <p:extLst>
      <p:ext uri="{BB962C8B-B14F-4D97-AF65-F5344CB8AC3E}">
        <p14:creationId xmlns:p14="http://schemas.microsoft.com/office/powerpoint/2010/main" val="118285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1"/>
            <a:ext cx="8229600" cy="2332856"/>
          </a:xfrm>
        </p:spPr>
        <p:txBody>
          <a:bodyPr/>
          <a:lstStyle/>
          <a:p>
            <a:pPr lvl="0" algn="just"/>
            <a:r>
              <a:rPr lang="tr-TR" dirty="0"/>
              <a:t>Metindeki kelime aralarında ve noktalama işaretlerinden sonra bir karakter boşluk bırakılır. Noktalama işaretleri kendinden önce gelen harfe bitişik yazılır.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cxnSp>
        <p:nvCxnSpPr>
          <p:cNvPr id="5" name="Düz Ok Bağlayıcısı 4"/>
          <p:cNvCxnSpPr/>
          <p:nvPr/>
        </p:nvCxnSpPr>
        <p:spPr>
          <a:xfrm>
            <a:off x="2123728" y="3068960"/>
            <a:ext cx="36004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half" idx="10"/>
          </p:nvPr>
        </p:nvSpPr>
        <p:spPr/>
        <p:txBody>
          <a:bodyPr/>
          <a:lstStyle/>
          <a:p>
            <a:fld id="{9A614B64-6EC3-41B4-A265-AAA416455DCF}"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36</a:t>
            </a:fld>
            <a:endParaRPr lang="tr-TR"/>
          </a:p>
        </p:txBody>
      </p:sp>
      <p:sp>
        <p:nvSpPr>
          <p:cNvPr id="9" name="Oval 8">
            <a:extLst>
              <a:ext uri="{FF2B5EF4-FFF2-40B4-BE49-F238E27FC236}">
                <a16:creationId xmlns:a16="http://schemas.microsoft.com/office/drawing/2014/main" id="{6E69DE43-0F36-4769-BAE9-03C327592E91}"/>
              </a:ext>
            </a:extLst>
          </p:cNvPr>
          <p:cNvSpPr/>
          <p:nvPr/>
        </p:nvSpPr>
        <p:spPr>
          <a:xfrm>
            <a:off x="1178260" y="2042415"/>
            <a:ext cx="2313620" cy="233285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5555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İçerik Yer Tutucusu 1"/>
          <p:cNvSpPr>
            <a:spLocks noGrp="1"/>
          </p:cNvSpPr>
          <p:nvPr>
            <p:ph idx="1"/>
          </p:nvPr>
        </p:nvSpPr>
        <p:spPr>
          <a:xfrm>
            <a:off x="251519" y="1052736"/>
            <a:ext cx="3315401" cy="5102027"/>
          </a:xfrm>
        </p:spPr>
        <p:txBody>
          <a:bodyPr>
            <a:normAutofit fontScale="92500" lnSpcReduction="20000"/>
          </a:bodyPr>
          <a:lstStyle/>
          <a:p>
            <a:pPr marL="0" lvl="0" indent="0" algn="just">
              <a:buNone/>
            </a:pPr>
            <a:r>
              <a:rPr lang="tr-TR" sz="3400" dirty="0"/>
              <a:t>Paragrafa 1,25 cm içeriden başlanır ve metin iki yana hizalanır. Paragraflar arasında satır boşluğu bırakılmaz. </a:t>
            </a:r>
          </a:p>
          <a:p>
            <a:pPr marL="0" lvl="0" indent="0" algn="just">
              <a:buNone/>
            </a:pPr>
            <a:endParaRPr lang="tr-TR" sz="3400" dirty="0"/>
          </a:p>
          <a:p>
            <a:pPr marL="0" lvl="0" indent="0" algn="just">
              <a:buNone/>
            </a:pPr>
            <a:r>
              <a:rPr lang="tr-TR" sz="3400" dirty="0"/>
              <a:t>İhtiyaç duyulması hâlinde paragraflar harf veya rakam ile sıralanabilir.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9" y="908720"/>
            <a:ext cx="3960440" cy="496855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6" name="Düz Ok Bağlayıcısı 5"/>
          <p:cNvCxnSpPr/>
          <p:nvPr/>
        </p:nvCxnSpPr>
        <p:spPr>
          <a:xfrm>
            <a:off x="4499992" y="4005064"/>
            <a:ext cx="4320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3566921" y="3820398"/>
            <a:ext cx="981359" cy="369332"/>
          </a:xfrm>
          <a:prstGeom prst="rect">
            <a:avLst/>
          </a:prstGeom>
        </p:spPr>
        <p:txBody>
          <a:bodyPr wrap="none">
            <a:spAutoFit/>
          </a:bodyPr>
          <a:lstStyle/>
          <a:p>
            <a:r>
              <a:rPr lang="tr-TR" b="1" dirty="0">
                <a:solidFill>
                  <a:srgbClr val="FF0000"/>
                </a:solidFill>
              </a:rPr>
              <a:t>1,25 cm </a:t>
            </a:r>
          </a:p>
        </p:txBody>
      </p:sp>
      <p:cxnSp>
        <p:nvCxnSpPr>
          <p:cNvPr id="10" name="Düz Ok Bağlayıcısı 9"/>
          <p:cNvCxnSpPr/>
          <p:nvPr/>
        </p:nvCxnSpPr>
        <p:spPr>
          <a:xfrm flipV="1">
            <a:off x="4424796" y="5431809"/>
            <a:ext cx="3681974" cy="1341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4427984" y="4581128"/>
            <a:ext cx="0" cy="1008112"/>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8100392" y="4581128"/>
            <a:ext cx="0" cy="1008112"/>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 name="Veri Yer Tutucusu 2"/>
          <p:cNvSpPr>
            <a:spLocks noGrp="1"/>
          </p:cNvSpPr>
          <p:nvPr>
            <p:ph type="dt" sz="half" idx="10"/>
          </p:nvPr>
        </p:nvSpPr>
        <p:spPr/>
        <p:txBody>
          <a:bodyPr/>
          <a:lstStyle/>
          <a:p>
            <a:fld id="{05359D69-B4A0-4333-9420-2B70C30CC579}"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37</a:t>
            </a:fld>
            <a:endParaRPr lang="tr-TR"/>
          </a:p>
        </p:txBody>
      </p:sp>
    </p:spTree>
    <p:extLst>
      <p:ext uri="{BB962C8B-B14F-4D97-AF65-F5344CB8AC3E}">
        <p14:creationId xmlns:p14="http://schemas.microsoft.com/office/powerpoint/2010/main" val="2743002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3" name="İçerik Yer Tutucusu 2"/>
          <p:cNvSpPr>
            <a:spLocks noGrp="1"/>
          </p:cNvSpPr>
          <p:nvPr>
            <p:ph idx="1"/>
          </p:nvPr>
        </p:nvSpPr>
        <p:spPr>
          <a:xfrm>
            <a:off x="308011" y="1254648"/>
            <a:ext cx="3682753" cy="4525963"/>
          </a:xfrm>
        </p:spPr>
        <p:txBody>
          <a:bodyPr>
            <a:normAutofit fontScale="92500" lnSpcReduction="10000"/>
          </a:bodyPr>
          <a:lstStyle/>
          <a:p>
            <a:pPr marL="0" lvl="0" indent="0" algn="just">
              <a:buNone/>
            </a:pPr>
            <a:r>
              <a:rPr lang="tr-TR" dirty="0"/>
              <a:t>Birden fazla sayfa tutan üst yazılarda sayı, tarih, konu, muhatap ve ilgi bilgilerine sadece ilk sayfada; </a:t>
            </a:r>
          </a:p>
          <a:p>
            <a:pPr marL="0" lvl="0" indent="0" algn="just">
              <a:buNone/>
            </a:pPr>
            <a:r>
              <a:rPr lang="tr-TR" dirty="0"/>
              <a:t>imza, ek, dağıtım ve iletişim bilgilerine ise sadece son sayfada yer verilir.</a:t>
            </a:r>
          </a:p>
          <a:p>
            <a:endParaRPr lang="tr-TR" dirty="0"/>
          </a:p>
        </p:txBody>
      </p:sp>
      <p:grpSp>
        <p:nvGrpSpPr>
          <p:cNvPr id="2" name="Grup 1"/>
          <p:cNvGrpSpPr/>
          <p:nvPr/>
        </p:nvGrpSpPr>
        <p:grpSpPr>
          <a:xfrm>
            <a:off x="4383221" y="586488"/>
            <a:ext cx="4725059" cy="6106377"/>
            <a:chOff x="4383221" y="586488"/>
            <a:chExt cx="4725059" cy="6106377"/>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21" y="586488"/>
              <a:ext cx="4725059" cy="6106377"/>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7668344" y="1340768"/>
              <a:ext cx="720080" cy="14401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grpSp>
      <p:sp>
        <p:nvSpPr>
          <p:cNvPr id="6" name="Yuvarlatılmış Dikdörtgen 5"/>
          <p:cNvSpPr/>
          <p:nvPr/>
        </p:nvSpPr>
        <p:spPr>
          <a:xfrm>
            <a:off x="4572000" y="1340768"/>
            <a:ext cx="4114800"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a:off x="4130909" y="1988840"/>
            <a:ext cx="4320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Yuvarlatılmış Dikdörtgen 9"/>
          <p:cNvSpPr/>
          <p:nvPr/>
        </p:nvSpPr>
        <p:spPr>
          <a:xfrm>
            <a:off x="4588221" y="4221087"/>
            <a:ext cx="4114800" cy="2471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p:cNvCxnSpPr/>
          <p:nvPr/>
        </p:nvCxnSpPr>
        <p:spPr>
          <a:xfrm>
            <a:off x="3995936" y="4653136"/>
            <a:ext cx="4320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Veri Yer Tutucusu 4"/>
          <p:cNvSpPr>
            <a:spLocks noGrp="1"/>
          </p:cNvSpPr>
          <p:nvPr>
            <p:ph type="dt" sz="half" idx="10"/>
          </p:nvPr>
        </p:nvSpPr>
        <p:spPr/>
        <p:txBody>
          <a:bodyPr/>
          <a:lstStyle/>
          <a:p>
            <a:fld id="{7010F6F0-B420-4776-A472-522BDF9EC036}" type="datetime1">
              <a:rPr lang="tr-TR" smtClean="0"/>
              <a:pPr/>
              <a:t>2.10.2024</a:t>
            </a:fld>
            <a:endParaRPr lang="tr-TR"/>
          </a:p>
        </p:txBody>
      </p:sp>
      <p:sp>
        <p:nvSpPr>
          <p:cNvPr id="12" name="Altbilgi Yer Tutucusu 11"/>
          <p:cNvSpPr>
            <a:spLocks noGrp="1"/>
          </p:cNvSpPr>
          <p:nvPr>
            <p:ph type="ftr" sz="quarter" idx="11"/>
          </p:nvPr>
        </p:nvSpPr>
        <p:spPr/>
        <p:txBody>
          <a:bodyPr/>
          <a:lstStyle/>
          <a:p>
            <a:r>
              <a:rPr lang="tr-TR"/>
              <a:t>Bülent KILIÇ</a:t>
            </a:r>
          </a:p>
        </p:txBody>
      </p:sp>
      <p:sp>
        <p:nvSpPr>
          <p:cNvPr id="13" name="Slayt Numarası Yer Tutucusu 12"/>
          <p:cNvSpPr>
            <a:spLocks noGrp="1"/>
          </p:cNvSpPr>
          <p:nvPr>
            <p:ph type="sldNum" sz="quarter" idx="12"/>
          </p:nvPr>
        </p:nvSpPr>
        <p:spPr/>
        <p:txBody>
          <a:bodyPr/>
          <a:lstStyle/>
          <a:p>
            <a:fld id="{B1DEFA8C-F947-479F-BE07-76B6B3F80BF1}" type="slidenum">
              <a:rPr lang="tr-TR" smtClean="0"/>
              <a:pPr/>
              <a:t>38</a:t>
            </a:fld>
            <a:endParaRPr lang="tr-TR"/>
          </a:p>
        </p:txBody>
      </p:sp>
    </p:spTree>
    <p:extLst>
      <p:ext uri="{BB962C8B-B14F-4D97-AF65-F5344CB8AC3E}">
        <p14:creationId xmlns:p14="http://schemas.microsoft.com/office/powerpoint/2010/main" val="2718733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57988"/>
            <a:ext cx="8229600" cy="4935308"/>
          </a:xfrm>
        </p:spPr>
        <p:txBody>
          <a:bodyPr>
            <a:normAutofit fontScale="92500" lnSpcReduction="20000"/>
          </a:bodyPr>
          <a:lstStyle/>
          <a:p>
            <a:pPr marL="0" lvl="0" indent="0" algn="just">
              <a:buNone/>
            </a:pPr>
            <a:r>
              <a:rPr lang="tr-TR" dirty="0"/>
              <a:t>Metin içinde geçen sayılar rakamla veya harfle yazılabilir. Gerekli görülmesi hâlinde sayılar rakamla yazıldıktan sonra parantez içinde harfle de gösterilebilir.</a:t>
            </a:r>
          </a:p>
          <a:p>
            <a:pPr lvl="0" algn="just"/>
            <a:endParaRPr lang="tr-TR" dirty="0"/>
          </a:p>
          <a:p>
            <a:pPr marL="0" lvl="0" indent="0" algn="just">
              <a:buNone/>
            </a:pPr>
            <a:r>
              <a:rPr lang="tr-TR" dirty="0"/>
              <a:t>Dört ve dörtten çok haneli sayılar sondan sayılmak üzere üçlü gruplara ayrılarak yazılır ve araya </a:t>
            </a:r>
            <a:r>
              <a:rPr lang="tr-TR" b="1" dirty="0">
                <a:solidFill>
                  <a:srgbClr val="FF0000"/>
                </a:solidFill>
              </a:rPr>
              <a:t>nokta işareti </a:t>
            </a:r>
            <a:r>
              <a:rPr lang="tr-TR" dirty="0"/>
              <a:t>konulur </a:t>
            </a:r>
          </a:p>
          <a:p>
            <a:pPr marL="0" lvl="0" indent="0" algn="just">
              <a:buNone/>
            </a:pPr>
            <a:r>
              <a:rPr lang="tr-TR" b="1" dirty="0">
                <a:solidFill>
                  <a:schemeClr val="tx2"/>
                </a:solidFill>
              </a:rPr>
              <a:t>(Örnek: 1.452    25.126    326.197).</a:t>
            </a:r>
            <a:r>
              <a:rPr lang="tr-TR" dirty="0"/>
              <a:t> </a:t>
            </a:r>
          </a:p>
          <a:p>
            <a:pPr marL="0" lvl="0" indent="0" algn="just">
              <a:buNone/>
            </a:pPr>
            <a:endParaRPr lang="tr-TR" dirty="0"/>
          </a:p>
          <a:p>
            <a:pPr marL="0" lvl="0" indent="0" algn="just">
              <a:buNone/>
            </a:pPr>
            <a:r>
              <a:rPr lang="tr-TR" dirty="0"/>
              <a:t>Sayılarda kesirler </a:t>
            </a:r>
            <a:r>
              <a:rPr lang="tr-TR" b="1" dirty="0"/>
              <a:t>virgül</a:t>
            </a:r>
            <a:r>
              <a:rPr lang="tr-TR" dirty="0"/>
              <a:t> ile ayrılır </a:t>
            </a:r>
            <a:r>
              <a:rPr lang="tr-TR" b="1" dirty="0">
                <a:solidFill>
                  <a:schemeClr val="tx2"/>
                </a:solidFill>
              </a:rPr>
              <a:t>(Örnek: 45,72).</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7140BACE-65DB-40CF-AEDF-88CE7AB8E624}"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39</a:t>
            </a:fld>
            <a:endParaRPr lang="tr-TR"/>
          </a:p>
        </p:txBody>
      </p:sp>
    </p:spTree>
    <p:extLst>
      <p:ext uri="{BB962C8B-B14F-4D97-AF65-F5344CB8AC3E}">
        <p14:creationId xmlns:p14="http://schemas.microsoft.com/office/powerpoint/2010/main" val="65851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 y="260648"/>
            <a:ext cx="8229600" cy="1600200"/>
          </a:xfrm>
        </p:spPr>
        <p:txBody>
          <a:bodyPr>
            <a:noAutofit/>
          </a:bodyPr>
          <a:lstStyle/>
          <a:p>
            <a:r>
              <a:rPr lang="tr-TR" sz="3200" b="1" dirty="0">
                <a:solidFill>
                  <a:srgbClr val="0070C0"/>
                </a:solidFill>
              </a:rPr>
              <a:t>Belge Nüsha Sayısı</a:t>
            </a:r>
            <a:br>
              <a:rPr lang="tr-TR" sz="3200" b="1" dirty="0">
                <a:solidFill>
                  <a:srgbClr val="0070C0"/>
                </a:solidFill>
              </a:rPr>
            </a:br>
            <a:r>
              <a:rPr lang="tr-TR" sz="3200" b="1" dirty="0">
                <a:solidFill>
                  <a:srgbClr val="0070C0"/>
                </a:solidFill>
              </a:rPr>
              <a:t>ve</a:t>
            </a:r>
            <a:br>
              <a:rPr lang="tr-TR" sz="3200" b="1" dirty="0">
                <a:solidFill>
                  <a:srgbClr val="0070C0"/>
                </a:solidFill>
              </a:rPr>
            </a:br>
            <a:r>
              <a:rPr lang="tr-TR" sz="3200" b="1" dirty="0">
                <a:solidFill>
                  <a:srgbClr val="0070C0"/>
                </a:solidFill>
              </a:rPr>
              <a:t>Belgenin Şeklî Özellikleri</a:t>
            </a:r>
            <a:br>
              <a:rPr lang="tr-TR" sz="4000" b="1" dirty="0">
                <a:solidFill>
                  <a:schemeClr val="tx2"/>
                </a:solidFill>
              </a:rPr>
            </a:br>
            <a:endParaRPr lang="tr-TR" sz="4000" b="1" dirty="0">
              <a:solidFill>
                <a:schemeClr val="tx2"/>
              </a:solidFill>
            </a:endParaRPr>
          </a:p>
        </p:txBody>
      </p:sp>
      <p:sp>
        <p:nvSpPr>
          <p:cNvPr id="3" name="2 İçerik Yer Tutucusu"/>
          <p:cNvSpPr>
            <a:spLocks noGrp="1"/>
          </p:cNvSpPr>
          <p:nvPr>
            <p:ph idx="1"/>
          </p:nvPr>
        </p:nvSpPr>
        <p:spPr>
          <a:xfrm>
            <a:off x="0" y="1600200"/>
            <a:ext cx="8686800" cy="4997152"/>
          </a:xfrm>
        </p:spPr>
        <p:txBody>
          <a:bodyPr>
            <a:normAutofit fontScale="77500" lnSpcReduction="20000"/>
          </a:bodyPr>
          <a:lstStyle/>
          <a:p>
            <a:pPr algn="just">
              <a:buNone/>
            </a:pPr>
            <a:r>
              <a:rPr lang="tr-TR" sz="3600" dirty="0"/>
              <a:t>	Muhataba gönderilmek üzere </a:t>
            </a:r>
            <a:r>
              <a:rPr lang="tr-TR" sz="3600" b="1" dirty="0"/>
              <a:t>fiziksel ortamda </a:t>
            </a:r>
            <a:r>
              <a:rPr lang="tr-TR" sz="3600" dirty="0"/>
              <a:t>hazırlanan belgeler, </a:t>
            </a:r>
            <a:r>
              <a:rPr lang="tr-TR" sz="3600" b="1" dirty="0"/>
              <a:t>paraflı nüshası hazırlayan </a:t>
            </a:r>
            <a:r>
              <a:rPr lang="tr-TR" sz="3600" b="1" dirty="0" err="1"/>
              <a:t>LİHKAB’da</a:t>
            </a:r>
            <a:r>
              <a:rPr lang="tr-TR" sz="3600" dirty="0"/>
              <a:t> kalacak şekilde </a:t>
            </a:r>
            <a:r>
              <a:rPr lang="tr-TR" sz="3600" b="1" dirty="0"/>
              <a:t>en az iki nüsha düzenlenir.</a:t>
            </a:r>
          </a:p>
          <a:p>
            <a:pPr algn="just">
              <a:buNone/>
            </a:pPr>
            <a:r>
              <a:rPr lang="tr-TR" sz="3600" dirty="0"/>
              <a:t>	</a:t>
            </a:r>
          </a:p>
          <a:p>
            <a:pPr algn="just">
              <a:buNone/>
            </a:pPr>
            <a:r>
              <a:rPr lang="tr-TR" sz="3600" dirty="0"/>
              <a:t>	Belgelerin A4 </a:t>
            </a:r>
            <a:r>
              <a:rPr lang="en-US" sz="3600" dirty="0"/>
              <a:t>(210x297 </a:t>
            </a:r>
            <a:r>
              <a:rPr lang="tr-TR" sz="3600" dirty="0"/>
              <a:t>mm) boyutundaki kâğıda çıktı alınacak şekilde hazırlanması esastır.</a:t>
            </a:r>
          </a:p>
          <a:p>
            <a:pPr algn="just">
              <a:buNone/>
            </a:pPr>
            <a:endParaRPr lang="tr-TR" sz="3600" dirty="0"/>
          </a:p>
          <a:p>
            <a:pPr lvl="0" algn="just">
              <a:buNone/>
            </a:pPr>
            <a:r>
              <a:rPr lang="tr-TR" sz="3600" dirty="0"/>
              <a:t>	</a:t>
            </a:r>
            <a:r>
              <a:rPr lang="tr-TR" sz="3600" b="1" dirty="0">
                <a:solidFill>
                  <a:srgbClr val="FF0000"/>
                </a:solidFill>
              </a:rPr>
              <a:t>Belge ekleri </a:t>
            </a:r>
            <a:r>
              <a:rPr lang="tr-TR" sz="3600" b="1" u="sng" dirty="0">
                <a:solidFill>
                  <a:schemeClr val="accent1"/>
                </a:solidFill>
              </a:rPr>
              <a:t>farklı </a:t>
            </a:r>
            <a:r>
              <a:rPr lang="en-US" sz="3600" b="1" u="sng" dirty="0">
                <a:solidFill>
                  <a:schemeClr val="accent1"/>
                </a:solidFill>
              </a:rPr>
              <a:t>form, format </a:t>
            </a:r>
            <a:r>
              <a:rPr lang="tr-TR" sz="3600" b="1" u="sng" dirty="0">
                <a:solidFill>
                  <a:schemeClr val="accent1"/>
                </a:solidFill>
              </a:rPr>
              <a:t>veya ebatlarda hazırlanabilir.</a:t>
            </a:r>
          </a:p>
          <a:p>
            <a:pPr lvl="0" algn="just">
              <a:buNone/>
            </a:pPr>
            <a:endParaRPr lang="tr-TR" sz="3600" dirty="0"/>
          </a:p>
          <a:p>
            <a:pPr lvl="0" algn="just">
              <a:buNone/>
            </a:pPr>
            <a:r>
              <a:rPr lang="tr-TR" sz="3600" dirty="0"/>
              <a:t>	</a:t>
            </a:r>
            <a:r>
              <a:rPr lang="tr-TR" sz="3600" b="1" dirty="0">
                <a:solidFill>
                  <a:schemeClr val="accent1"/>
                </a:solidFill>
              </a:rPr>
              <a:t>Üst yazılarda kâğıdın bir yüzü kullanılır. </a:t>
            </a:r>
            <a:r>
              <a:rPr lang="tr-TR" sz="3600" dirty="0"/>
              <a:t>Ancak üst yazının </a:t>
            </a:r>
            <a:r>
              <a:rPr lang="tr-TR" sz="3600" b="1" dirty="0">
                <a:solidFill>
                  <a:schemeClr val="accent1"/>
                </a:solidFill>
              </a:rPr>
              <a:t>ekleri için kâğıdın her iki yüzü de kullanılabilir.</a:t>
            </a:r>
          </a:p>
          <a:p>
            <a:endParaRPr lang="tr-TR" dirty="0"/>
          </a:p>
        </p:txBody>
      </p:sp>
      <p:sp>
        <p:nvSpPr>
          <p:cNvPr id="4" name="Veri Yer Tutucusu 3"/>
          <p:cNvSpPr>
            <a:spLocks noGrp="1"/>
          </p:cNvSpPr>
          <p:nvPr>
            <p:ph type="dt" sz="half" idx="10"/>
          </p:nvPr>
        </p:nvSpPr>
        <p:spPr/>
        <p:txBody>
          <a:bodyPr/>
          <a:lstStyle/>
          <a:p>
            <a:fld id="{BA32EC29-2C71-493B-87DE-F020BF2AAB87}"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8431" y="4301362"/>
            <a:ext cx="8229600" cy="2054988"/>
          </a:xfrm>
        </p:spPr>
        <p:txBody>
          <a:bodyPr>
            <a:normAutofit/>
          </a:bodyPr>
          <a:lstStyle/>
          <a:p>
            <a:pPr marL="0" lvl="0" indent="0" algn="just">
              <a:buNone/>
            </a:pPr>
            <a:r>
              <a:rPr lang="tr-TR" dirty="0"/>
              <a:t>Türk Dil Kurumu tarafından hazırlanan Yazım Kılavuzu ve Türkçe Sözlük esas alınarak dil bilgisi kurallarına göre anlamlı ve özlü olarak yazılır. </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EAC6EBDB-F6A5-4B0F-AD14-FAD6B8A76714}"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40</a:t>
            </a:fld>
            <a:endParaRPr lang="tr-TR"/>
          </a:p>
        </p:txBody>
      </p:sp>
      <p:pic>
        <p:nvPicPr>
          <p:cNvPr id="8" name="Resim 7">
            <a:extLst>
              <a:ext uri="{FF2B5EF4-FFF2-40B4-BE49-F238E27FC236}">
                <a16:creationId xmlns:a16="http://schemas.microsoft.com/office/drawing/2014/main" id="{A42065DC-6A19-4209-B551-F6226F950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59" y="920255"/>
            <a:ext cx="5950482" cy="3272765"/>
          </a:xfrm>
          <a:prstGeom prst="rect">
            <a:avLst/>
          </a:prstGeom>
        </p:spPr>
      </p:pic>
    </p:spTree>
    <p:extLst>
      <p:ext uri="{BB962C8B-B14F-4D97-AF65-F5344CB8AC3E}">
        <p14:creationId xmlns:p14="http://schemas.microsoft.com/office/powerpoint/2010/main" val="2294229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57988"/>
            <a:ext cx="8229600" cy="4791292"/>
          </a:xfrm>
        </p:spPr>
        <p:txBody>
          <a:bodyPr>
            <a:normAutofit/>
          </a:bodyPr>
          <a:lstStyle/>
          <a:p>
            <a:pPr marL="0" lvl="0" indent="0" algn="just">
              <a:buNone/>
            </a:pPr>
            <a:r>
              <a:rPr lang="tr-TR" dirty="0"/>
              <a:t>Belge içinde </a:t>
            </a:r>
            <a:r>
              <a:rPr lang="tr-TR" b="1" dirty="0">
                <a:solidFill>
                  <a:schemeClr val="tx2"/>
                </a:solidFill>
              </a:rPr>
              <a:t>zorunlu olmadıkça yabancı kelimeye </a:t>
            </a:r>
            <a:r>
              <a:rPr lang="tr-TR" dirty="0"/>
              <a:t>yer verilmez, verildiği durumda ise </a:t>
            </a:r>
            <a:r>
              <a:rPr lang="tr-TR" b="1" dirty="0">
                <a:solidFill>
                  <a:schemeClr val="tx2"/>
                </a:solidFill>
              </a:rPr>
              <a:t>parantez içinde anlamı belirtilir. </a:t>
            </a:r>
          </a:p>
          <a:p>
            <a:pPr marL="0" indent="0">
              <a:buNone/>
            </a:pPr>
            <a:r>
              <a:rPr lang="tr-TR" b="1" dirty="0">
                <a:solidFill>
                  <a:srgbClr val="0070C0"/>
                </a:solidFill>
              </a:rPr>
              <a:t>ÖRNEK:</a:t>
            </a:r>
            <a:r>
              <a:rPr lang="tr-TR" b="1" dirty="0"/>
              <a:t>  </a:t>
            </a:r>
          </a:p>
          <a:p>
            <a:pPr marL="0" indent="0">
              <a:buNone/>
            </a:pPr>
            <a:r>
              <a:rPr lang="en-US" b="1" dirty="0">
                <a:solidFill>
                  <a:srgbClr val="0070C0"/>
                </a:solidFill>
              </a:rPr>
              <a:t>VPN</a:t>
            </a:r>
            <a:r>
              <a:rPr lang="en-US" dirty="0">
                <a:solidFill>
                  <a:srgbClr val="0070C0"/>
                </a:solidFill>
              </a:rPr>
              <a:t>, </a:t>
            </a:r>
            <a:r>
              <a:rPr lang="en-US" b="1" dirty="0">
                <a:solidFill>
                  <a:srgbClr val="0070C0"/>
                </a:solidFill>
              </a:rPr>
              <a:t>Virtual Private Network</a:t>
            </a:r>
            <a:r>
              <a:rPr lang="en-US" dirty="0">
                <a:solidFill>
                  <a:srgbClr val="0070C0"/>
                </a:solidFill>
              </a:rPr>
              <a:t> (</a:t>
            </a:r>
            <a:r>
              <a:rPr lang="en-US" dirty="0" err="1">
                <a:solidFill>
                  <a:srgbClr val="0070C0"/>
                </a:solidFill>
              </a:rPr>
              <a:t>Sanal</a:t>
            </a:r>
            <a:r>
              <a:rPr lang="en-US" dirty="0">
                <a:solidFill>
                  <a:srgbClr val="0070C0"/>
                </a:solidFill>
              </a:rPr>
              <a:t> </a:t>
            </a:r>
            <a:r>
              <a:rPr lang="en-US" dirty="0" err="1">
                <a:solidFill>
                  <a:srgbClr val="0070C0"/>
                </a:solidFill>
              </a:rPr>
              <a:t>Özel</a:t>
            </a:r>
            <a:r>
              <a:rPr lang="en-US" dirty="0">
                <a:solidFill>
                  <a:srgbClr val="0070C0"/>
                </a:solidFill>
              </a:rPr>
              <a:t> </a:t>
            </a:r>
            <a:r>
              <a:rPr lang="en-US" dirty="0" err="1">
                <a:solidFill>
                  <a:srgbClr val="0070C0"/>
                </a:solidFill>
              </a:rPr>
              <a:t>Ağ</a:t>
            </a:r>
            <a:r>
              <a:rPr lang="tr-TR" dirty="0">
                <a:solidFill>
                  <a:srgbClr val="0070C0"/>
                </a:solidFill>
              </a:rPr>
              <a:t>)</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EAC6EBDB-F6A5-4B0F-AD14-FAD6B8A76714}"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41</a:t>
            </a:fld>
            <a:endParaRPr lang="tr-TR"/>
          </a:p>
        </p:txBody>
      </p:sp>
    </p:spTree>
    <p:extLst>
      <p:ext uri="{BB962C8B-B14F-4D97-AF65-F5344CB8AC3E}">
        <p14:creationId xmlns:p14="http://schemas.microsoft.com/office/powerpoint/2010/main" val="1863539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algn="just">
              <a:buNone/>
            </a:pPr>
            <a:r>
              <a:rPr lang="tr-TR" dirty="0"/>
              <a:t>Metin içinde kısaltma kullanılacak ise ifadenin </a:t>
            </a:r>
            <a:r>
              <a:rPr lang="tr-TR" dirty="0">
                <a:solidFill>
                  <a:schemeClr val="tx2"/>
                </a:solidFill>
              </a:rPr>
              <a:t>ilk kullanıldığı yerde</a:t>
            </a:r>
            <a:r>
              <a:rPr lang="tr-TR" dirty="0"/>
              <a:t> açık biçimi, sonra parantez içinde kısaltma yazılır.</a:t>
            </a:r>
          </a:p>
          <a:p>
            <a:pPr marL="0" lvl="0" indent="0" algn="just">
              <a:buNone/>
            </a:pPr>
            <a:r>
              <a:rPr lang="tr-TR" dirty="0">
                <a:solidFill>
                  <a:srgbClr val="0070C0"/>
                </a:solidFill>
              </a:rPr>
              <a:t>Örnek: </a:t>
            </a:r>
          </a:p>
          <a:p>
            <a:pPr marL="0" indent="0" algn="just">
              <a:buNone/>
            </a:pPr>
            <a:r>
              <a:rPr lang="tr-TR" dirty="0">
                <a:solidFill>
                  <a:srgbClr val="0070C0"/>
                </a:solidFill>
              </a:rPr>
              <a:t>Tapu ve Kadastro Bilgi Sistemi (TAKBİS)</a:t>
            </a:r>
          </a:p>
          <a:p>
            <a:pPr marL="0" lvl="0" indent="0" algn="just">
              <a:buNone/>
            </a:pPr>
            <a:r>
              <a:rPr lang="tr-TR" dirty="0">
                <a:solidFill>
                  <a:srgbClr val="0070C0"/>
                </a:solidFill>
              </a:rPr>
              <a:t>Mekânsal Gayrimenkul Sistemi (MEGSİS) </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4A5E2ECE-AB7C-46C5-AFB4-9B0E2A170296}"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42</a:t>
            </a:fld>
            <a:endParaRPr lang="tr-TR"/>
          </a:p>
        </p:txBody>
      </p:sp>
    </p:spTree>
    <p:extLst>
      <p:ext uri="{BB962C8B-B14F-4D97-AF65-F5344CB8AC3E}">
        <p14:creationId xmlns:p14="http://schemas.microsoft.com/office/powerpoint/2010/main" val="216249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836712"/>
            <a:ext cx="8507288" cy="5897504"/>
          </a:xfrm>
        </p:spPr>
        <p:txBody>
          <a:bodyPr>
            <a:normAutofit/>
          </a:bodyPr>
          <a:lstStyle/>
          <a:p>
            <a:pPr marL="0" lvl="0" indent="0" algn="just">
              <a:buNone/>
            </a:pPr>
            <a:r>
              <a:rPr lang="tr-TR" dirty="0"/>
              <a:t>Metnin son bölümü:</a:t>
            </a:r>
          </a:p>
          <a:p>
            <a:pPr marL="0" lvl="0" indent="0" algn="just">
              <a:buNone/>
            </a:pPr>
            <a:r>
              <a:rPr lang="tr-TR" dirty="0"/>
              <a:t>Yazışma yapan makamlar arasındaki hiyerarşi yönünden, </a:t>
            </a:r>
            <a:r>
              <a:rPr lang="tr-TR" b="1" u="sng" dirty="0"/>
              <a:t>alt makamlara </a:t>
            </a:r>
            <a:r>
              <a:rPr lang="tr-TR" b="1" dirty="0">
                <a:solidFill>
                  <a:srgbClr val="FF0000"/>
                </a:solidFill>
              </a:rPr>
              <a:t>“Rica ederim.”, </a:t>
            </a:r>
          </a:p>
          <a:p>
            <a:pPr marL="0" lvl="0" indent="0" algn="just">
              <a:buNone/>
            </a:pPr>
            <a:r>
              <a:rPr lang="tr-TR" dirty="0"/>
              <a:t>Üst ve aynı düzeydeki makamlara </a:t>
            </a:r>
            <a:r>
              <a:rPr lang="tr-TR" sz="3100" b="1" dirty="0">
                <a:solidFill>
                  <a:srgbClr val="FF0000"/>
                </a:solidFill>
              </a:rPr>
              <a:t>“Arz ederim.” </a:t>
            </a:r>
            <a:r>
              <a:rPr lang="tr-TR" dirty="0"/>
              <a:t>ibaresiyle bitirilir.</a:t>
            </a:r>
          </a:p>
          <a:p>
            <a:pPr marL="0" lvl="0" indent="0" algn="just">
              <a:buNone/>
            </a:pPr>
            <a:r>
              <a:rPr lang="tr-TR" dirty="0"/>
              <a:t>Üst, aynı düzey ve alt makamlara birlikte dağıtımlı olarak yapılan yazışmalarda </a:t>
            </a:r>
            <a:r>
              <a:rPr lang="tr-TR" sz="3100" b="1" dirty="0">
                <a:solidFill>
                  <a:srgbClr val="FF0000"/>
                </a:solidFill>
              </a:rPr>
              <a:t>“Arz ve rica ederim.” </a:t>
            </a:r>
            <a:r>
              <a:rPr lang="tr-TR" dirty="0"/>
              <a:t>ibaresiyle bitirilir.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A8C9F8B0-0FE9-40FB-9670-AEBDD4DB73F7}"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43</a:t>
            </a:fld>
            <a:endParaRPr lang="tr-TR"/>
          </a:p>
        </p:txBody>
      </p:sp>
    </p:spTree>
    <p:extLst>
      <p:ext uri="{BB962C8B-B14F-4D97-AF65-F5344CB8AC3E}">
        <p14:creationId xmlns:p14="http://schemas.microsoft.com/office/powerpoint/2010/main" val="332955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1" y="836712"/>
            <a:ext cx="8640961" cy="5897504"/>
          </a:xfrm>
        </p:spPr>
        <p:txBody>
          <a:bodyPr>
            <a:normAutofit/>
          </a:bodyPr>
          <a:lstStyle/>
          <a:p>
            <a:pPr marL="0" lvl="0" indent="0" algn="just">
              <a:buNone/>
            </a:pPr>
            <a:r>
              <a:rPr lang="tr-TR" sz="3100" b="1" dirty="0">
                <a:solidFill>
                  <a:schemeClr val="tx2"/>
                </a:solidFill>
              </a:rPr>
              <a:t>Gerçek kişileri muhatap yazışmalarda</a:t>
            </a:r>
            <a:r>
              <a:rPr lang="tr-TR" b="1" dirty="0">
                <a:solidFill>
                  <a:srgbClr val="FF0000"/>
                </a:solidFill>
              </a:rPr>
              <a:t> </a:t>
            </a:r>
            <a:r>
              <a:rPr lang="tr-TR" sz="3100" b="1" dirty="0">
                <a:solidFill>
                  <a:srgbClr val="FF0000"/>
                </a:solidFill>
              </a:rPr>
              <a:t>“Saygılarımla.”, “İyi dileklerimle.” </a:t>
            </a:r>
            <a:r>
              <a:rPr lang="tr-TR" sz="3100" dirty="0"/>
              <a:t>veya</a:t>
            </a:r>
            <a:r>
              <a:rPr lang="tr-TR" sz="3100" b="1" dirty="0">
                <a:solidFill>
                  <a:schemeClr val="tx2"/>
                </a:solidFill>
              </a:rPr>
              <a:t> </a:t>
            </a:r>
            <a:r>
              <a:rPr lang="tr-TR" sz="3100" b="1" dirty="0">
                <a:solidFill>
                  <a:srgbClr val="FF0000"/>
                </a:solidFill>
              </a:rPr>
              <a:t>“Bilgilerinize sunulur.” </a:t>
            </a:r>
            <a:r>
              <a:rPr lang="tr-TR" sz="3100" b="1" dirty="0">
                <a:solidFill>
                  <a:schemeClr val="tx2"/>
                </a:solidFill>
              </a:rPr>
              <a:t>ibareleriyle bitirilebilir.</a:t>
            </a:r>
          </a:p>
          <a:p>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Metin</a:t>
            </a:r>
            <a:br>
              <a:rPr lang="tr-TR" b="1" dirty="0"/>
            </a:br>
            <a:endParaRPr lang="tr-TR" dirty="0"/>
          </a:p>
        </p:txBody>
      </p:sp>
      <p:sp>
        <p:nvSpPr>
          <p:cNvPr id="2" name="Veri Yer Tutucusu 1"/>
          <p:cNvSpPr>
            <a:spLocks noGrp="1"/>
          </p:cNvSpPr>
          <p:nvPr>
            <p:ph type="dt" sz="half" idx="10"/>
          </p:nvPr>
        </p:nvSpPr>
        <p:spPr/>
        <p:txBody>
          <a:bodyPr/>
          <a:lstStyle/>
          <a:p>
            <a:fld id="{A8C9F8B0-0FE9-40FB-9670-AEBDD4DB73F7}"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44</a:t>
            </a:fld>
            <a:endParaRPr lang="tr-TR"/>
          </a:p>
        </p:txBody>
      </p:sp>
      <p:pic>
        <p:nvPicPr>
          <p:cNvPr id="10" name="Resim 9">
            <a:extLst>
              <a:ext uri="{FF2B5EF4-FFF2-40B4-BE49-F238E27FC236}">
                <a16:creationId xmlns:a16="http://schemas.microsoft.com/office/drawing/2014/main" id="{C61FB337-CDCE-4F31-9831-D0E653FB2B0F}"/>
              </a:ext>
            </a:extLst>
          </p:cNvPr>
          <p:cNvPicPr>
            <a:picLocks noChangeAspect="1"/>
          </p:cNvPicPr>
          <p:nvPr/>
        </p:nvPicPr>
        <p:blipFill>
          <a:blip r:embed="rId2"/>
          <a:stretch>
            <a:fillRect/>
          </a:stretch>
        </p:blipFill>
        <p:spPr>
          <a:xfrm>
            <a:off x="1459760" y="2400448"/>
            <a:ext cx="6080462" cy="413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45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Süreli Yazılar</a:t>
            </a:r>
            <a:br>
              <a:rPr lang="tr-TR" b="1" dirty="0"/>
            </a:br>
            <a:endParaRPr lang="tr-TR" dirty="0"/>
          </a:p>
        </p:txBody>
      </p:sp>
      <p:sp>
        <p:nvSpPr>
          <p:cNvPr id="3" name="İçerik Yer Tutucusu 2"/>
          <p:cNvSpPr>
            <a:spLocks noGrp="1"/>
          </p:cNvSpPr>
          <p:nvPr>
            <p:ph idx="1"/>
          </p:nvPr>
        </p:nvSpPr>
        <p:spPr>
          <a:xfrm>
            <a:off x="251520" y="692696"/>
            <a:ext cx="8568952" cy="2520280"/>
          </a:xfrm>
        </p:spPr>
        <p:txBody>
          <a:bodyPr>
            <a:normAutofit/>
          </a:bodyPr>
          <a:lstStyle/>
          <a:p>
            <a:pPr marL="0" indent="0" algn="just">
              <a:buNone/>
            </a:pPr>
            <a:r>
              <a:rPr lang="tr-TR" sz="2400" dirty="0"/>
              <a:t>Süreli resmî yazışmalarda </a:t>
            </a:r>
            <a:r>
              <a:rPr lang="tr-TR" sz="2400" b="1" dirty="0">
                <a:solidFill>
                  <a:srgbClr val="FF0000"/>
                </a:solidFill>
              </a:rPr>
              <a:t>“ACELE” </a:t>
            </a:r>
            <a:r>
              <a:rPr lang="tr-TR" sz="2400" dirty="0"/>
              <a:t>veya </a:t>
            </a:r>
            <a:r>
              <a:rPr lang="tr-TR" sz="2400" b="1" dirty="0">
                <a:solidFill>
                  <a:srgbClr val="FF0000"/>
                </a:solidFill>
              </a:rPr>
              <a:t>“GÜNLÜDÜR” </a:t>
            </a:r>
            <a:r>
              <a:rPr lang="tr-TR" sz="2400" dirty="0"/>
              <a:t>ibaresine yer verilir. </a:t>
            </a:r>
            <a:r>
              <a:rPr lang="tr-TR" sz="2400" b="1" dirty="0">
                <a:solidFill>
                  <a:srgbClr val="FF0000"/>
                </a:solidFill>
              </a:rPr>
              <a:t>“GÜNLÜDÜR” </a:t>
            </a:r>
            <a:r>
              <a:rPr lang="tr-TR" sz="2400" dirty="0"/>
              <a:t>ibaresi taşıyan belgelere cevap verilmesi gereken </a:t>
            </a:r>
            <a:r>
              <a:rPr lang="tr-TR" sz="2400" b="1" dirty="0">
                <a:solidFill>
                  <a:srgbClr val="00B050"/>
                </a:solidFill>
              </a:rPr>
              <a:t>süre ya da tarih metin içinde belirtilir.</a:t>
            </a:r>
          </a:p>
          <a:p>
            <a:pPr marL="0" lvl="0" indent="0" algn="just">
              <a:buNone/>
            </a:pPr>
            <a:r>
              <a:rPr lang="tr-TR" sz="2400" b="1" dirty="0">
                <a:solidFill>
                  <a:srgbClr val="FF0000"/>
                </a:solidFill>
              </a:rPr>
              <a:t>“ACELE” </a:t>
            </a:r>
            <a:r>
              <a:rPr lang="tr-TR" sz="2400" dirty="0"/>
              <a:t>ibaresi taşıyan belgeye derhâl ve süratle, </a:t>
            </a:r>
            <a:r>
              <a:rPr lang="tr-TR" sz="2400" b="1" dirty="0">
                <a:solidFill>
                  <a:srgbClr val="FF0000"/>
                </a:solidFill>
              </a:rPr>
              <a:t>“GÜNLÜDÜR” </a:t>
            </a:r>
            <a:r>
              <a:rPr lang="tr-TR" sz="2400" dirty="0"/>
              <a:t>ibaresi taşıyan belgeye belgede belirtilen süre içinde cevap verilir.</a:t>
            </a:r>
          </a:p>
        </p:txBody>
      </p:sp>
      <p:sp>
        <p:nvSpPr>
          <p:cNvPr id="2" name="Veri Yer Tutucusu 1"/>
          <p:cNvSpPr>
            <a:spLocks noGrp="1"/>
          </p:cNvSpPr>
          <p:nvPr>
            <p:ph type="dt" sz="half" idx="10"/>
          </p:nvPr>
        </p:nvSpPr>
        <p:spPr/>
        <p:txBody>
          <a:bodyPr/>
          <a:lstStyle/>
          <a:p>
            <a:fld id="{40362323-B4A6-4EF1-B39C-7F9BFD38BD9C}" type="datetime1">
              <a:rPr lang="tr-TR" smtClean="0"/>
              <a:pPr/>
              <a:t>2.10.2024</a:t>
            </a:fld>
            <a:endParaRPr lang="tr-TR"/>
          </a:p>
        </p:txBody>
      </p:sp>
      <p:sp>
        <p:nvSpPr>
          <p:cNvPr id="8" name="Altbilgi Yer Tutucusu 7"/>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45</a:t>
            </a:fld>
            <a:endParaRPr lang="tr-TR"/>
          </a:p>
        </p:txBody>
      </p:sp>
      <p:pic>
        <p:nvPicPr>
          <p:cNvPr id="13" name="Resim 12">
            <a:extLst>
              <a:ext uri="{FF2B5EF4-FFF2-40B4-BE49-F238E27FC236}">
                <a16:creationId xmlns:a16="http://schemas.microsoft.com/office/drawing/2014/main" id="{40624688-93CB-419B-84B2-CD0BBEEEC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28" y="2780928"/>
            <a:ext cx="7596336" cy="4270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369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10" y="2715034"/>
            <a:ext cx="8598579" cy="345027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Süreli Yazılar</a:t>
            </a:r>
            <a:br>
              <a:rPr lang="tr-TR" b="1" dirty="0"/>
            </a:br>
            <a:endParaRPr lang="tr-TR" dirty="0"/>
          </a:p>
        </p:txBody>
      </p:sp>
      <p:sp>
        <p:nvSpPr>
          <p:cNvPr id="3" name="İçerik Yer Tutucusu 2"/>
          <p:cNvSpPr>
            <a:spLocks noGrp="1"/>
          </p:cNvSpPr>
          <p:nvPr>
            <p:ph idx="1"/>
          </p:nvPr>
        </p:nvSpPr>
        <p:spPr>
          <a:xfrm>
            <a:off x="457200" y="692696"/>
            <a:ext cx="8229600" cy="4525963"/>
          </a:xfrm>
        </p:spPr>
        <p:txBody>
          <a:bodyPr>
            <a:normAutofit/>
          </a:bodyPr>
          <a:lstStyle/>
          <a:p>
            <a:pPr marL="0" lvl="0" indent="0" algn="just">
              <a:buNone/>
            </a:pPr>
            <a:r>
              <a:rPr lang="tr-TR" sz="2400" dirty="0"/>
              <a:t>Süreli belgelerde </a:t>
            </a:r>
            <a:r>
              <a:rPr lang="tr-TR" sz="2400" b="1" dirty="0">
                <a:solidFill>
                  <a:srgbClr val="FF0000"/>
                </a:solidFill>
              </a:rPr>
              <a:t>“ACELE” </a:t>
            </a:r>
            <a:r>
              <a:rPr lang="tr-TR" sz="2400" dirty="0"/>
              <a:t>veya </a:t>
            </a:r>
            <a:r>
              <a:rPr lang="tr-TR" sz="2400" b="1" dirty="0">
                <a:solidFill>
                  <a:srgbClr val="FF0000"/>
                </a:solidFill>
              </a:rPr>
              <a:t>“GÜNLÜDÜR” </a:t>
            </a:r>
            <a:r>
              <a:rPr lang="tr-TR" sz="2400" dirty="0"/>
              <a:t>ibaresi yazı alanının sağ üst köşesinde kırmızı renkli olarak belirtilir. </a:t>
            </a:r>
          </a:p>
          <a:p>
            <a:pPr marL="0" lvl="0" indent="0" algn="just">
              <a:buNone/>
            </a:pPr>
            <a:r>
              <a:rPr lang="tr-TR" sz="2400" dirty="0"/>
              <a:t>Birden fazla sayfalı belgelerde </a:t>
            </a:r>
            <a:r>
              <a:rPr lang="tr-TR" sz="2400" b="1" dirty="0">
                <a:solidFill>
                  <a:srgbClr val="FF0000"/>
                </a:solidFill>
              </a:rPr>
              <a:t>“ACELE” </a:t>
            </a:r>
            <a:r>
              <a:rPr lang="tr-TR" sz="2400" dirty="0"/>
              <a:t>veya </a:t>
            </a:r>
            <a:r>
              <a:rPr lang="tr-TR" sz="2400" b="1" dirty="0">
                <a:solidFill>
                  <a:srgbClr val="FF0000"/>
                </a:solidFill>
              </a:rPr>
              <a:t>“GÜNLÜDÜR” </a:t>
            </a:r>
            <a:r>
              <a:rPr lang="tr-TR" sz="2400" dirty="0"/>
              <a:t>ibaresi sadece birinci sayfada belirtilir.</a:t>
            </a:r>
          </a:p>
        </p:txBody>
      </p:sp>
      <p:sp>
        <p:nvSpPr>
          <p:cNvPr id="7" name="Oval 6"/>
          <p:cNvSpPr/>
          <p:nvPr/>
        </p:nvSpPr>
        <p:spPr>
          <a:xfrm>
            <a:off x="6300192" y="3789040"/>
            <a:ext cx="1440160" cy="93610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Veri Yer Tutucusu 4"/>
          <p:cNvSpPr>
            <a:spLocks noGrp="1"/>
          </p:cNvSpPr>
          <p:nvPr>
            <p:ph type="dt" sz="half" idx="10"/>
          </p:nvPr>
        </p:nvSpPr>
        <p:spPr/>
        <p:txBody>
          <a:bodyPr/>
          <a:lstStyle/>
          <a:p>
            <a:fld id="{30653B52-D433-48B4-A720-A74EE1D55A8D}"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46</a:t>
            </a:fld>
            <a:endParaRPr lang="tr-TR"/>
          </a:p>
        </p:txBody>
      </p:sp>
    </p:spTree>
    <p:extLst>
      <p:ext uri="{BB962C8B-B14F-4D97-AF65-F5344CB8AC3E}">
        <p14:creationId xmlns:p14="http://schemas.microsoft.com/office/powerpoint/2010/main" val="2689466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017"/>
            <a:ext cx="8229600" cy="5555457"/>
          </a:xfrm>
        </p:spPr>
        <p:txBody>
          <a:bodyPr>
            <a:normAutofit fontScale="85000" lnSpcReduction="10000"/>
          </a:bodyPr>
          <a:lstStyle/>
          <a:p>
            <a:pPr marL="0" indent="0" algn="just">
              <a:buNone/>
            </a:pPr>
            <a:r>
              <a:rPr lang="tr-TR" dirty="0" err="1"/>
              <a:t>LİHKAB’lardan</a:t>
            </a:r>
            <a:r>
              <a:rPr lang="tr-TR" dirty="0"/>
              <a:t> </a:t>
            </a:r>
            <a:r>
              <a:rPr lang="tr-TR" u="sng" dirty="0"/>
              <a:t>görüş, bilgi ve belge talep </a:t>
            </a:r>
            <a:r>
              <a:rPr lang="tr-TR" dirty="0"/>
              <a:t>yazıları günlü yazılır. </a:t>
            </a:r>
          </a:p>
          <a:p>
            <a:pPr marL="0" indent="0" algn="just">
              <a:buNone/>
            </a:pPr>
            <a:endParaRPr lang="tr-TR" dirty="0"/>
          </a:p>
          <a:p>
            <a:pPr marL="0" indent="0" algn="just">
              <a:buNone/>
            </a:pPr>
            <a:r>
              <a:rPr lang="tr-TR" dirty="0" err="1"/>
              <a:t>LİHKAB’lar</a:t>
            </a:r>
            <a:r>
              <a:rPr lang="tr-TR" dirty="0"/>
              <a:t>, ilgili mevzuattaki özel hükümler saklı kalmak kaydıyla, süre belirtilmeyen </a:t>
            </a:r>
            <a:r>
              <a:rPr lang="tr-TR" b="1" dirty="0">
                <a:solidFill>
                  <a:srgbClr val="0070C0"/>
                </a:solidFill>
              </a:rPr>
              <a:t>belge taleplerini </a:t>
            </a:r>
            <a:r>
              <a:rPr lang="tr-TR" dirty="0"/>
              <a:t>talebin kendilerine ulaşmasından itibaren </a:t>
            </a:r>
            <a:r>
              <a:rPr lang="tr-TR" b="1" dirty="0">
                <a:solidFill>
                  <a:srgbClr val="FF0000"/>
                </a:solidFill>
              </a:rPr>
              <a:t>en geç beş iş günü;</a:t>
            </a:r>
            <a:r>
              <a:rPr lang="tr-TR" dirty="0"/>
              <a:t> süre belirtilmeyen </a:t>
            </a:r>
            <a:r>
              <a:rPr lang="tr-TR" b="1" dirty="0">
                <a:solidFill>
                  <a:srgbClr val="0070C0"/>
                </a:solidFill>
              </a:rPr>
              <a:t>bilgi ve görüş taleplerini </a:t>
            </a:r>
            <a:r>
              <a:rPr lang="tr-TR" dirty="0"/>
              <a:t>ise talebin kendilerine ulaşmasından itibaren </a:t>
            </a:r>
            <a:r>
              <a:rPr lang="tr-TR" b="1" dirty="0">
                <a:solidFill>
                  <a:srgbClr val="FF0000"/>
                </a:solidFill>
              </a:rPr>
              <a:t>en geç on beş iş günü </a:t>
            </a:r>
            <a:r>
              <a:rPr lang="tr-TR" dirty="0"/>
              <a:t>içinde yerine getirir.</a:t>
            </a:r>
          </a:p>
          <a:p>
            <a:pPr marL="0" indent="0" algn="just">
              <a:buNone/>
            </a:pPr>
            <a:r>
              <a:rPr lang="tr-TR" dirty="0"/>
              <a:t> </a:t>
            </a:r>
          </a:p>
          <a:p>
            <a:pPr marL="0" indent="0" algn="just">
              <a:buNone/>
            </a:pPr>
            <a:r>
              <a:rPr lang="tr-TR" dirty="0"/>
              <a:t>Talebin ulaştığı tarih, fiziki ortamda gelen talepler için ilgili yazının postanın teslim tarihidir. Elektronik ortamda gelen talepler için (e-posta) ve faks ise aynı gündür.</a:t>
            </a:r>
          </a:p>
        </p:txBody>
      </p:sp>
      <p:sp>
        <p:nvSpPr>
          <p:cNvPr id="4" name="Unvan 1"/>
          <p:cNvSpPr txBox="1">
            <a:spLocks/>
          </p:cNvSpPr>
          <p:nvPr/>
        </p:nvSpPr>
        <p:spPr>
          <a:xfrm>
            <a:off x="457200" y="0"/>
            <a:ext cx="8229600"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300" b="1" dirty="0">
                <a:solidFill>
                  <a:srgbClr val="0070C0"/>
                </a:solidFill>
              </a:rPr>
              <a:t>Görüş, Bilgi ve Belge Taleplerinde Süre</a:t>
            </a:r>
            <a:endParaRPr lang="tr-TR" dirty="0">
              <a:solidFill>
                <a:srgbClr val="0070C0"/>
              </a:solidFill>
            </a:endParaRPr>
          </a:p>
        </p:txBody>
      </p:sp>
      <p:sp>
        <p:nvSpPr>
          <p:cNvPr id="2" name="Veri Yer Tutucusu 1"/>
          <p:cNvSpPr>
            <a:spLocks noGrp="1"/>
          </p:cNvSpPr>
          <p:nvPr>
            <p:ph type="dt" sz="half" idx="10"/>
          </p:nvPr>
        </p:nvSpPr>
        <p:spPr/>
        <p:txBody>
          <a:bodyPr/>
          <a:lstStyle/>
          <a:p>
            <a:fld id="{577D7A94-1B75-47D4-8B39-2E52B0502E20}"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47</a:t>
            </a:fld>
            <a:endParaRPr lang="tr-TR"/>
          </a:p>
        </p:txBody>
      </p:sp>
    </p:spTree>
    <p:extLst>
      <p:ext uri="{BB962C8B-B14F-4D97-AF65-F5344CB8AC3E}">
        <p14:creationId xmlns:p14="http://schemas.microsoft.com/office/powerpoint/2010/main" val="332680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017"/>
            <a:ext cx="8507288" cy="5555457"/>
          </a:xfrm>
        </p:spPr>
        <p:txBody>
          <a:bodyPr>
            <a:normAutofit/>
          </a:bodyPr>
          <a:lstStyle/>
          <a:p>
            <a:pPr marL="0" indent="0" algn="just">
              <a:buNone/>
            </a:pPr>
            <a:r>
              <a:rPr lang="tr-TR" dirty="0" err="1"/>
              <a:t>LİHKAB’lardan</a:t>
            </a:r>
            <a:r>
              <a:rPr lang="tr-TR" dirty="0"/>
              <a:t> </a:t>
            </a:r>
            <a:r>
              <a:rPr lang="tr-TR" u="sng" dirty="0"/>
              <a:t>görüş, bilgi ve belge talep </a:t>
            </a:r>
            <a:r>
              <a:rPr lang="tr-TR" dirty="0"/>
              <a:t>yazıları günlü yazılır. </a:t>
            </a:r>
          </a:p>
          <a:p>
            <a:pPr marL="0" indent="0" algn="just">
              <a:buNone/>
            </a:pPr>
            <a:endParaRPr lang="tr-TR" dirty="0"/>
          </a:p>
          <a:p>
            <a:pPr marL="0" indent="0" algn="just">
              <a:buNone/>
            </a:pPr>
            <a:r>
              <a:rPr lang="tr-TR" b="1" dirty="0">
                <a:solidFill>
                  <a:srgbClr val="0070C0"/>
                </a:solidFill>
              </a:rPr>
              <a:t>Acele yazılar              Derhâl ve süratle</a:t>
            </a:r>
          </a:p>
          <a:p>
            <a:pPr marL="0" indent="0" algn="just">
              <a:buNone/>
            </a:pPr>
            <a:r>
              <a:rPr lang="tr-TR" b="1" dirty="0">
                <a:solidFill>
                  <a:srgbClr val="0070C0"/>
                </a:solidFill>
              </a:rPr>
              <a:t>Günlü yazılar</a:t>
            </a:r>
            <a:r>
              <a:rPr lang="tr-TR" sz="3200" b="1" dirty="0">
                <a:solidFill>
                  <a:srgbClr val="FF0000"/>
                </a:solidFill>
              </a:rPr>
              <a:t>             </a:t>
            </a:r>
            <a:r>
              <a:rPr lang="tr-TR" b="1" dirty="0">
                <a:solidFill>
                  <a:srgbClr val="0070C0"/>
                </a:solidFill>
              </a:rPr>
              <a:t>Belgede belirtilen süre içinde </a:t>
            </a:r>
          </a:p>
          <a:p>
            <a:pPr marL="0" indent="0" algn="just">
              <a:buNone/>
            </a:pPr>
            <a:r>
              <a:rPr lang="tr-TR" b="1" dirty="0">
                <a:solidFill>
                  <a:srgbClr val="0070C0"/>
                </a:solidFill>
              </a:rPr>
              <a:t>Belge talepleri           En geç beş iş günü; </a:t>
            </a:r>
          </a:p>
          <a:p>
            <a:pPr marL="0" indent="0" algn="just">
              <a:buNone/>
            </a:pPr>
            <a:r>
              <a:rPr lang="tr-TR" b="1" dirty="0">
                <a:solidFill>
                  <a:srgbClr val="0070C0"/>
                </a:solidFill>
              </a:rPr>
              <a:t>Bilgi ve görüş             En geç on beş iş günü</a:t>
            </a:r>
          </a:p>
          <a:p>
            <a:pPr marL="0" indent="0" algn="just">
              <a:buNone/>
            </a:pPr>
            <a:r>
              <a:rPr lang="tr-TR" b="1" dirty="0">
                <a:solidFill>
                  <a:srgbClr val="0070C0"/>
                </a:solidFill>
              </a:rPr>
              <a:t>talepleri</a:t>
            </a:r>
            <a:endParaRPr lang="tr-TR" dirty="0"/>
          </a:p>
        </p:txBody>
      </p:sp>
      <p:sp>
        <p:nvSpPr>
          <p:cNvPr id="4" name="Unvan 1"/>
          <p:cNvSpPr txBox="1">
            <a:spLocks/>
          </p:cNvSpPr>
          <p:nvPr/>
        </p:nvSpPr>
        <p:spPr>
          <a:xfrm>
            <a:off x="457200" y="0"/>
            <a:ext cx="8229600"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300" b="1" dirty="0">
                <a:solidFill>
                  <a:srgbClr val="0070C0"/>
                </a:solidFill>
              </a:rPr>
              <a:t>Görüş, Bilgi ve Belge Taleplerinde Süre</a:t>
            </a:r>
            <a:endParaRPr lang="tr-TR" dirty="0">
              <a:solidFill>
                <a:srgbClr val="0070C0"/>
              </a:solidFill>
            </a:endParaRPr>
          </a:p>
        </p:txBody>
      </p:sp>
      <p:sp>
        <p:nvSpPr>
          <p:cNvPr id="2" name="Veri Yer Tutucusu 1"/>
          <p:cNvSpPr>
            <a:spLocks noGrp="1"/>
          </p:cNvSpPr>
          <p:nvPr>
            <p:ph type="dt" sz="half" idx="10"/>
          </p:nvPr>
        </p:nvSpPr>
        <p:spPr/>
        <p:txBody>
          <a:bodyPr/>
          <a:lstStyle/>
          <a:p>
            <a:fld id="{577D7A94-1B75-47D4-8B39-2E52B0502E20}"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48</a:t>
            </a:fld>
            <a:endParaRPr lang="tr-TR"/>
          </a:p>
        </p:txBody>
      </p:sp>
      <p:cxnSp>
        <p:nvCxnSpPr>
          <p:cNvPr id="8" name="Düz Ok Bağlayıcısı 7">
            <a:extLst>
              <a:ext uri="{FF2B5EF4-FFF2-40B4-BE49-F238E27FC236}">
                <a16:creationId xmlns:a16="http://schemas.microsoft.com/office/drawing/2014/main" id="{8F1F2B23-0F2C-4869-8F7B-A54CE46BCD75}"/>
              </a:ext>
            </a:extLst>
          </p:cNvPr>
          <p:cNvCxnSpPr/>
          <p:nvPr/>
        </p:nvCxnSpPr>
        <p:spPr>
          <a:xfrm>
            <a:off x="3275856" y="3140968"/>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A500B39E-A94E-456D-BC6D-5285CCEA4466}"/>
              </a:ext>
            </a:extLst>
          </p:cNvPr>
          <p:cNvCxnSpPr/>
          <p:nvPr/>
        </p:nvCxnSpPr>
        <p:spPr>
          <a:xfrm>
            <a:off x="3275856" y="3717032"/>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a:extLst>
              <a:ext uri="{FF2B5EF4-FFF2-40B4-BE49-F238E27FC236}">
                <a16:creationId xmlns:a16="http://schemas.microsoft.com/office/drawing/2014/main" id="{0BAB8591-4F48-4E17-A6A7-4D26A3FF6EB1}"/>
              </a:ext>
            </a:extLst>
          </p:cNvPr>
          <p:cNvCxnSpPr>
            <a:cxnSpLocks/>
          </p:cNvCxnSpPr>
          <p:nvPr/>
        </p:nvCxnSpPr>
        <p:spPr>
          <a:xfrm>
            <a:off x="3275856" y="4293096"/>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1D1088B1-4E42-475C-9C67-AC32E3644499}"/>
              </a:ext>
            </a:extLst>
          </p:cNvPr>
          <p:cNvCxnSpPr>
            <a:cxnSpLocks/>
          </p:cNvCxnSpPr>
          <p:nvPr/>
        </p:nvCxnSpPr>
        <p:spPr>
          <a:xfrm>
            <a:off x="3275856" y="4869160"/>
            <a:ext cx="6480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286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err="1"/>
              <a:t>LİHKAB’lar</a:t>
            </a:r>
            <a:r>
              <a:rPr lang="tr-TR" dirty="0"/>
              <a:t>, bilgi ve görüş isteyen idareye süresi içinde ve gerekçesini bildirmek kaydıyla on beş iş gününü geçmemek üzere </a:t>
            </a:r>
            <a:r>
              <a:rPr lang="tr-TR" b="1" dirty="0">
                <a:solidFill>
                  <a:srgbClr val="FF0000"/>
                </a:solidFill>
              </a:rPr>
              <a:t>ek süre </a:t>
            </a:r>
            <a:r>
              <a:rPr lang="tr-TR" dirty="0"/>
              <a:t>kullanabilir.</a:t>
            </a:r>
          </a:p>
        </p:txBody>
      </p:sp>
      <p:sp>
        <p:nvSpPr>
          <p:cNvPr id="4" name="Unvan 1"/>
          <p:cNvSpPr txBox="1">
            <a:spLocks/>
          </p:cNvSpPr>
          <p:nvPr/>
        </p:nvSpPr>
        <p:spPr>
          <a:xfrm>
            <a:off x="457200" y="0"/>
            <a:ext cx="8229600"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300" b="1" dirty="0">
                <a:solidFill>
                  <a:srgbClr val="0070C0"/>
                </a:solidFill>
              </a:rPr>
              <a:t>Görüş, Bilgi ve Belge Taleplerinde Süre</a:t>
            </a:r>
            <a:endParaRPr lang="tr-TR" dirty="0">
              <a:solidFill>
                <a:srgbClr val="0070C0"/>
              </a:solidFill>
            </a:endParaRPr>
          </a:p>
        </p:txBody>
      </p:sp>
      <p:sp>
        <p:nvSpPr>
          <p:cNvPr id="2" name="Veri Yer Tutucusu 1"/>
          <p:cNvSpPr>
            <a:spLocks noGrp="1"/>
          </p:cNvSpPr>
          <p:nvPr>
            <p:ph type="dt" sz="half" idx="10"/>
          </p:nvPr>
        </p:nvSpPr>
        <p:spPr/>
        <p:txBody>
          <a:bodyPr/>
          <a:lstStyle/>
          <a:p>
            <a:fld id="{630E441B-6F52-4F35-B451-393E4751CF48}"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49</a:t>
            </a:fld>
            <a:endParaRPr lang="tr-TR"/>
          </a:p>
        </p:txBody>
      </p:sp>
    </p:spTree>
    <p:extLst>
      <p:ext uri="{BB962C8B-B14F-4D97-AF65-F5344CB8AC3E}">
        <p14:creationId xmlns:p14="http://schemas.microsoft.com/office/powerpoint/2010/main" val="51539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244" y="0"/>
            <a:ext cx="8229600" cy="1143000"/>
          </a:xfrm>
        </p:spPr>
        <p:txBody>
          <a:bodyPr>
            <a:normAutofit/>
          </a:bodyPr>
          <a:lstStyle/>
          <a:p>
            <a:r>
              <a:rPr lang="tr-TR" sz="4000" b="1" dirty="0">
                <a:solidFill>
                  <a:srgbClr val="0070C0"/>
                </a:solidFill>
              </a:rPr>
              <a:t>Yazı Tipi ve Harf Büyüklüğü</a:t>
            </a:r>
          </a:p>
        </p:txBody>
      </p:sp>
      <p:sp>
        <p:nvSpPr>
          <p:cNvPr id="3" name="İçerik Yer Tutucusu 2"/>
          <p:cNvSpPr>
            <a:spLocks noGrp="1"/>
          </p:cNvSpPr>
          <p:nvPr>
            <p:ph idx="1"/>
          </p:nvPr>
        </p:nvSpPr>
        <p:spPr>
          <a:xfrm>
            <a:off x="163833" y="1412776"/>
            <a:ext cx="3293843" cy="4943574"/>
          </a:xfrm>
        </p:spPr>
        <p:txBody>
          <a:bodyPr>
            <a:normAutofit/>
          </a:bodyPr>
          <a:lstStyle/>
          <a:p>
            <a:pPr marL="0" indent="0" algn="just">
              <a:buNone/>
            </a:pPr>
            <a:r>
              <a:rPr lang="tr-TR" sz="2800" dirty="0"/>
              <a:t>Elektronik ortamda hazırlanan belgelerde </a:t>
            </a:r>
            <a:r>
              <a:rPr lang="en-US" sz="2800" b="1" dirty="0">
                <a:solidFill>
                  <a:srgbClr val="FF0000"/>
                </a:solidFill>
              </a:rPr>
              <a:t>"Times New </a:t>
            </a:r>
            <a:r>
              <a:rPr lang="tr-TR" sz="2800" b="1" dirty="0">
                <a:solidFill>
                  <a:srgbClr val="FF0000"/>
                </a:solidFill>
              </a:rPr>
              <a:t>Roman”</a:t>
            </a:r>
            <a:r>
              <a:rPr lang="tr-TR" sz="2800" b="1" dirty="0">
                <a:solidFill>
                  <a:schemeClr val="tx2"/>
                </a:solidFill>
              </a:rPr>
              <a:t> </a:t>
            </a:r>
            <a:r>
              <a:rPr lang="tr-TR" sz="2800" dirty="0"/>
              <a:t>veya </a:t>
            </a:r>
            <a:r>
              <a:rPr lang="tr-TR" sz="2800" b="1" dirty="0">
                <a:solidFill>
                  <a:srgbClr val="FF0000"/>
                </a:solidFill>
              </a:rPr>
              <a:t>“</a:t>
            </a:r>
            <a:r>
              <a:rPr lang="tr-TR" sz="2800" b="1" dirty="0" err="1">
                <a:solidFill>
                  <a:srgbClr val="FF0000"/>
                </a:solidFill>
              </a:rPr>
              <a:t>Arial</a:t>
            </a:r>
            <a:r>
              <a:rPr lang="tr-TR" sz="2800" b="1" dirty="0">
                <a:solidFill>
                  <a:srgbClr val="FF0000"/>
                </a:solidFill>
              </a:rPr>
              <a:t>” </a:t>
            </a:r>
            <a:r>
              <a:rPr lang="tr-TR" sz="2800" dirty="0"/>
              <a:t>yazı tipi normal yazı stilinde kullanılır.</a:t>
            </a:r>
          </a:p>
          <a:p>
            <a:pPr marL="0" indent="0" algn="just">
              <a:buNone/>
            </a:pPr>
            <a:r>
              <a:rPr lang="tr-TR" sz="2800" dirty="0"/>
              <a:t>Harf büyüklüğünün </a:t>
            </a:r>
            <a:r>
              <a:rPr lang="en-US" sz="2800" b="1" dirty="0">
                <a:solidFill>
                  <a:schemeClr val="tx2"/>
                </a:solidFill>
              </a:rPr>
              <a:t>Times New </a:t>
            </a:r>
            <a:r>
              <a:rPr lang="tr-TR" sz="2800" b="1" dirty="0">
                <a:solidFill>
                  <a:schemeClr val="tx2"/>
                </a:solidFill>
              </a:rPr>
              <a:t>Roman için </a:t>
            </a:r>
            <a:r>
              <a:rPr lang="tr-TR" sz="2800" b="1" dirty="0">
                <a:solidFill>
                  <a:srgbClr val="FF0000"/>
                </a:solidFill>
              </a:rPr>
              <a:t>12</a:t>
            </a:r>
            <a:r>
              <a:rPr lang="tr-TR" sz="2800" b="1" dirty="0">
                <a:solidFill>
                  <a:schemeClr val="tx2"/>
                </a:solidFill>
              </a:rPr>
              <a:t> punto. </a:t>
            </a:r>
            <a:r>
              <a:rPr lang="tr-TR" sz="2800" b="1" dirty="0" err="1">
                <a:solidFill>
                  <a:schemeClr val="tx2"/>
                </a:solidFill>
              </a:rPr>
              <a:t>Arial</a:t>
            </a:r>
            <a:r>
              <a:rPr lang="tr-TR" sz="2800" b="1" dirty="0">
                <a:solidFill>
                  <a:schemeClr val="tx2"/>
                </a:solidFill>
              </a:rPr>
              <a:t> için </a:t>
            </a:r>
            <a:r>
              <a:rPr lang="tr-TR" sz="2800" b="1" dirty="0">
                <a:solidFill>
                  <a:srgbClr val="FF0000"/>
                </a:solidFill>
              </a:rPr>
              <a:t>11</a:t>
            </a:r>
            <a:r>
              <a:rPr lang="tr-TR" sz="2800" b="1" dirty="0">
                <a:solidFill>
                  <a:schemeClr val="tx2"/>
                </a:solidFill>
              </a:rPr>
              <a:t> punto</a:t>
            </a:r>
            <a:r>
              <a:rPr lang="tr-TR" sz="2800" dirty="0"/>
              <a:t> olması esastır. </a:t>
            </a:r>
          </a:p>
          <a:p>
            <a:pPr marL="0" indent="0" algn="just">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064515"/>
            <a:ext cx="5344271" cy="5172797"/>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5508104" y="1268760"/>
            <a:ext cx="2088232" cy="89961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Veri Yer Tutucusu 5"/>
          <p:cNvSpPr>
            <a:spLocks noGrp="1"/>
          </p:cNvSpPr>
          <p:nvPr>
            <p:ph type="dt" sz="half" idx="10"/>
          </p:nvPr>
        </p:nvSpPr>
        <p:spPr/>
        <p:txBody>
          <a:bodyPr/>
          <a:lstStyle/>
          <a:p>
            <a:fld id="{CC0DAD2A-D473-4E90-8A11-1804642B507C}"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1328454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8356" y="1484784"/>
            <a:ext cx="8507288" cy="4464496"/>
          </a:xfrm>
        </p:spPr>
        <p:txBody>
          <a:bodyPr>
            <a:normAutofit/>
          </a:bodyPr>
          <a:lstStyle/>
          <a:p>
            <a:pPr marL="0" indent="0" algn="just">
              <a:buNone/>
            </a:pPr>
            <a:r>
              <a:rPr lang="tr-TR" sz="2800" dirty="0"/>
              <a:t>Metnin bitiminden itibaren iki ila dört satır boşluk bırakılarak belgeyi imzalayacak olan makam sahibinin adı, soyadı ve bunların altına unvanı </a:t>
            </a:r>
            <a:r>
              <a:rPr lang="tr-TR" sz="2800" dirty="0">
                <a:solidFill>
                  <a:srgbClr val="FF0000"/>
                </a:solidFill>
              </a:rPr>
              <a:t>(</a:t>
            </a:r>
            <a:r>
              <a:rPr lang="tr-TR" sz="2800" b="1" dirty="0">
                <a:solidFill>
                  <a:srgbClr val="FF0000"/>
                </a:solidFill>
              </a:rPr>
              <a:t>Lisanslı Harita Kadastro Mühendisi</a:t>
            </a:r>
            <a:r>
              <a:rPr lang="tr-TR" sz="2800" dirty="0">
                <a:solidFill>
                  <a:srgbClr val="FF0000"/>
                </a:solidFill>
              </a:rPr>
              <a:t>)</a:t>
            </a:r>
            <a:r>
              <a:rPr lang="tr-TR" sz="2800" dirty="0"/>
              <a:t> yazı alanının en sağına ortalanarak yazılır. </a:t>
            </a:r>
          </a:p>
          <a:p>
            <a:pPr marL="0" indent="0" algn="just">
              <a:buNone/>
            </a:pPr>
            <a:r>
              <a:rPr lang="tr-TR" sz="2800" dirty="0"/>
              <a:t>İmza, ad ve soyadın üzerinde bırakılan boşluğa atılır. El yazısıyla atılan imza, kaybolmayacak ve kâğıda işlemesini sağlayacak kalemle atılır.</a:t>
            </a:r>
          </a:p>
          <a:p>
            <a:pPr marL="0" indent="0" algn="just">
              <a:buNone/>
            </a:pPr>
            <a:r>
              <a:rPr lang="tr-TR" sz="2800" dirty="0"/>
              <a:t>Belgeyi imzalayanın adı </a:t>
            </a:r>
            <a:r>
              <a:rPr lang="tr-TR" sz="2800" b="1" dirty="0">
                <a:solidFill>
                  <a:srgbClr val="0070C0"/>
                </a:solidFill>
              </a:rPr>
              <a:t>ilk harfi büyük diğerleri küçük</a:t>
            </a:r>
            <a:r>
              <a:rPr lang="tr-TR" sz="2800" dirty="0"/>
              <a:t>, soyadı ise </a:t>
            </a:r>
            <a:r>
              <a:rPr lang="tr-TR" sz="2800" b="1" dirty="0">
                <a:solidFill>
                  <a:srgbClr val="0070C0"/>
                </a:solidFill>
              </a:rPr>
              <a:t>büyük harflerle </a:t>
            </a:r>
            <a:r>
              <a:rPr lang="tr-TR" sz="2800" dirty="0"/>
              <a:t>yazılır. </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İmza</a:t>
            </a:r>
            <a:br>
              <a:rPr lang="tr-TR" b="1" dirty="0"/>
            </a:br>
            <a:endParaRPr lang="tr-TR" dirty="0"/>
          </a:p>
        </p:txBody>
      </p:sp>
      <p:sp>
        <p:nvSpPr>
          <p:cNvPr id="2" name="Veri Yer Tutucusu 1"/>
          <p:cNvSpPr>
            <a:spLocks noGrp="1"/>
          </p:cNvSpPr>
          <p:nvPr>
            <p:ph type="dt" sz="half" idx="10"/>
          </p:nvPr>
        </p:nvSpPr>
        <p:spPr/>
        <p:txBody>
          <a:bodyPr/>
          <a:lstStyle/>
          <a:p>
            <a:fld id="{80F9DC04-52DE-4D6D-A75F-2B0B9241CA12}" type="datetime1">
              <a:rPr lang="tr-TR" smtClean="0"/>
              <a:pPr/>
              <a:t>2.10.2024</a:t>
            </a:fld>
            <a:endParaRPr lang="tr-TR" dirty="0"/>
          </a:p>
        </p:txBody>
      </p:sp>
      <p:sp>
        <p:nvSpPr>
          <p:cNvPr id="8" name="Altbilgi Yer Tutucusu 7"/>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50</a:t>
            </a:fld>
            <a:endParaRPr lang="tr-TR"/>
          </a:p>
        </p:txBody>
      </p:sp>
    </p:spTree>
    <p:extLst>
      <p:ext uri="{BB962C8B-B14F-4D97-AF65-F5344CB8AC3E}">
        <p14:creationId xmlns:p14="http://schemas.microsoft.com/office/powerpoint/2010/main" val="3760875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565189A1-7270-4E49-9E83-083DF52D5488}"/>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8AE4F7A0-0273-4F97-A0C9-10CAAD9147ED}"/>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084665A3-8D45-49D1-AE3C-2ACA44D9D102}"/>
              </a:ext>
            </a:extLst>
          </p:cNvPr>
          <p:cNvSpPr>
            <a:spLocks noGrp="1"/>
          </p:cNvSpPr>
          <p:nvPr>
            <p:ph type="sldNum" sz="quarter" idx="12"/>
          </p:nvPr>
        </p:nvSpPr>
        <p:spPr/>
        <p:txBody>
          <a:bodyPr/>
          <a:lstStyle/>
          <a:p>
            <a:fld id="{B1DEFA8C-F947-479F-BE07-76B6B3F80BF1}" type="slidenum">
              <a:rPr lang="tr-TR" smtClean="0"/>
              <a:pPr/>
              <a:t>51</a:t>
            </a:fld>
            <a:endParaRPr lang="tr-TR" dirty="0"/>
          </a:p>
        </p:txBody>
      </p:sp>
      <p:pic>
        <p:nvPicPr>
          <p:cNvPr id="8" name="Resim 7">
            <a:extLst>
              <a:ext uri="{FF2B5EF4-FFF2-40B4-BE49-F238E27FC236}">
                <a16:creationId xmlns:a16="http://schemas.microsoft.com/office/drawing/2014/main" id="{F805CE70-044C-40F3-A571-6291A3AB342F}"/>
              </a:ext>
            </a:extLst>
          </p:cNvPr>
          <p:cNvPicPr>
            <a:picLocks noChangeAspect="1"/>
          </p:cNvPicPr>
          <p:nvPr/>
        </p:nvPicPr>
        <p:blipFill>
          <a:blip r:embed="rId2"/>
          <a:stretch>
            <a:fillRect/>
          </a:stretch>
        </p:blipFill>
        <p:spPr>
          <a:xfrm>
            <a:off x="251520" y="656922"/>
            <a:ext cx="8585205" cy="5508381"/>
          </a:xfrm>
          <a:prstGeom prst="rect">
            <a:avLst/>
          </a:prstGeom>
          <a:ln>
            <a:noFill/>
          </a:ln>
          <a:effectLst>
            <a:outerShdw blurRad="292100" dist="139700" dir="2700000" algn="tl" rotWithShape="0">
              <a:srgbClr val="333333">
                <a:alpha val="65000"/>
              </a:srgbClr>
            </a:outerShdw>
          </a:effectLst>
        </p:spPr>
      </p:pic>
      <p:sp>
        <p:nvSpPr>
          <p:cNvPr id="9" name="Unvan 1">
            <a:extLst>
              <a:ext uri="{FF2B5EF4-FFF2-40B4-BE49-F238E27FC236}">
                <a16:creationId xmlns:a16="http://schemas.microsoft.com/office/drawing/2014/main" id="{64533ABA-A61F-4F74-B11A-0A711A23DBF2}"/>
              </a:ext>
            </a:extLst>
          </p:cNvPr>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İmza</a:t>
            </a:r>
            <a:br>
              <a:rPr lang="tr-TR" b="1" dirty="0"/>
            </a:br>
            <a:endParaRPr lang="tr-TR" dirty="0"/>
          </a:p>
        </p:txBody>
      </p:sp>
    </p:spTree>
    <p:extLst>
      <p:ext uri="{BB962C8B-B14F-4D97-AF65-F5344CB8AC3E}">
        <p14:creationId xmlns:p14="http://schemas.microsoft.com/office/powerpoint/2010/main" val="2031860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507288" cy="6545577"/>
          </a:xfrm>
        </p:spPr>
        <p:txBody>
          <a:bodyPr>
            <a:normAutofit/>
          </a:bodyPr>
          <a:lstStyle/>
          <a:p>
            <a:pPr marL="0" indent="0" algn="just">
              <a:buNone/>
            </a:pPr>
            <a:r>
              <a:rPr lang="tr-TR" sz="2800" dirty="0"/>
              <a:t>Akademik unvanlar veya rütbeler adın ön tarafına ya da bir satır altına ilk harfleri büyük diğerleri küçük harflerle açık ya da kısaltılarak yazılabilir.</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İmza</a:t>
            </a:r>
            <a:br>
              <a:rPr lang="tr-TR" b="1" dirty="0"/>
            </a:br>
            <a:endParaRPr lang="tr-TR" dirty="0"/>
          </a:p>
        </p:txBody>
      </p:sp>
      <p:sp>
        <p:nvSpPr>
          <p:cNvPr id="2" name="Veri Yer Tutucusu 1"/>
          <p:cNvSpPr>
            <a:spLocks noGrp="1"/>
          </p:cNvSpPr>
          <p:nvPr>
            <p:ph type="dt" sz="half" idx="10"/>
          </p:nvPr>
        </p:nvSpPr>
        <p:spPr/>
        <p:txBody>
          <a:bodyPr/>
          <a:lstStyle/>
          <a:p>
            <a:fld id="{80F9DC04-52DE-4D6D-A75F-2B0B9241CA12}" type="datetime1">
              <a:rPr lang="tr-TR" smtClean="0"/>
              <a:pPr/>
              <a:t>2.10.2024</a:t>
            </a:fld>
            <a:endParaRPr lang="tr-TR"/>
          </a:p>
        </p:txBody>
      </p:sp>
      <p:sp>
        <p:nvSpPr>
          <p:cNvPr id="8" name="Altbilgi Yer Tutucusu 7"/>
          <p:cNvSpPr>
            <a:spLocks noGrp="1"/>
          </p:cNvSpPr>
          <p:nvPr>
            <p:ph type="ftr" sz="quarter" idx="11"/>
          </p:nvPr>
        </p:nvSpPr>
        <p:spPr/>
        <p:txBody>
          <a:bodyPr/>
          <a:lstStyle/>
          <a:p>
            <a:r>
              <a:rPr lang="tr-TR"/>
              <a:t>Bülent KILIÇ</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52</a:t>
            </a:fld>
            <a:endParaRPr lang="tr-TR"/>
          </a:p>
        </p:txBody>
      </p:sp>
      <p:pic>
        <p:nvPicPr>
          <p:cNvPr id="6" name="Resim 5">
            <a:extLst>
              <a:ext uri="{FF2B5EF4-FFF2-40B4-BE49-F238E27FC236}">
                <a16:creationId xmlns:a16="http://schemas.microsoft.com/office/drawing/2014/main" id="{41CD9308-E9B5-4BFA-BBD3-810686CB6972}"/>
              </a:ext>
            </a:extLst>
          </p:cNvPr>
          <p:cNvPicPr>
            <a:picLocks noChangeAspect="1"/>
          </p:cNvPicPr>
          <p:nvPr/>
        </p:nvPicPr>
        <p:blipFill>
          <a:blip r:embed="rId2"/>
          <a:stretch>
            <a:fillRect/>
          </a:stretch>
        </p:blipFill>
        <p:spPr>
          <a:xfrm>
            <a:off x="1403648" y="1932321"/>
            <a:ext cx="6876256" cy="4765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651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İmza</a:t>
            </a:r>
            <a:br>
              <a:rPr lang="tr-TR" b="1" dirty="0"/>
            </a:br>
            <a:endParaRPr lang="tr-TR" dirty="0"/>
          </a:p>
        </p:txBody>
      </p:sp>
      <p:sp>
        <p:nvSpPr>
          <p:cNvPr id="2" name="Veri Yer Tutucusu 1"/>
          <p:cNvSpPr>
            <a:spLocks noGrp="1"/>
          </p:cNvSpPr>
          <p:nvPr>
            <p:ph type="dt" sz="half" idx="10"/>
          </p:nvPr>
        </p:nvSpPr>
        <p:spPr/>
        <p:txBody>
          <a:bodyPr/>
          <a:lstStyle/>
          <a:p>
            <a:fld id="{598BF073-8838-4326-91C2-6AFEA98031AA}" type="datetime1">
              <a:rPr lang="tr-TR" smtClean="0"/>
              <a:pPr/>
              <a:t>2.10.2024</a:t>
            </a:fld>
            <a:endParaRPr lang="tr-TR"/>
          </a:p>
        </p:txBody>
      </p:sp>
      <p:sp>
        <p:nvSpPr>
          <p:cNvPr id="10" name="Altbilgi Yer Tutucusu 9"/>
          <p:cNvSpPr>
            <a:spLocks noGrp="1"/>
          </p:cNvSpPr>
          <p:nvPr>
            <p:ph type="ftr" sz="quarter" idx="11"/>
          </p:nvPr>
        </p:nvSpPr>
        <p:spPr/>
        <p:txBody>
          <a:bodyPr/>
          <a:lstStyle/>
          <a:p>
            <a:r>
              <a:rPr lang="tr-TR"/>
              <a:t>Bülent KILIÇ</a:t>
            </a:r>
          </a:p>
        </p:txBody>
      </p:sp>
      <p:sp>
        <p:nvSpPr>
          <p:cNvPr id="11" name="Slayt Numarası Yer Tutucusu 10"/>
          <p:cNvSpPr>
            <a:spLocks noGrp="1"/>
          </p:cNvSpPr>
          <p:nvPr>
            <p:ph type="sldNum" sz="quarter" idx="12"/>
          </p:nvPr>
        </p:nvSpPr>
        <p:spPr/>
        <p:txBody>
          <a:bodyPr/>
          <a:lstStyle/>
          <a:p>
            <a:fld id="{B1DEFA8C-F947-479F-BE07-76B6B3F80BF1}" type="slidenum">
              <a:rPr lang="tr-TR" smtClean="0"/>
              <a:pPr/>
              <a:t>53</a:t>
            </a:fld>
            <a:endParaRPr lang="tr-TR"/>
          </a:p>
        </p:txBody>
      </p:sp>
      <p:sp>
        <p:nvSpPr>
          <p:cNvPr id="14" name="Dikdörtgen 13">
            <a:extLst>
              <a:ext uri="{FF2B5EF4-FFF2-40B4-BE49-F238E27FC236}">
                <a16:creationId xmlns:a16="http://schemas.microsoft.com/office/drawing/2014/main" id="{B099733F-DA6E-4B3F-84B1-34A422F40871}"/>
              </a:ext>
            </a:extLst>
          </p:cNvPr>
          <p:cNvSpPr/>
          <p:nvPr/>
        </p:nvSpPr>
        <p:spPr>
          <a:xfrm>
            <a:off x="116582" y="533473"/>
            <a:ext cx="2814835" cy="3785652"/>
          </a:xfrm>
          <a:prstGeom prst="rect">
            <a:avLst/>
          </a:prstGeom>
        </p:spPr>
        <p:txBody>
          <a:bodyPr wrap="square">
            <a:spAutoFit/>
          </a:bodyPr>
          <a:lstStyle/>
          <a:p>
            <a:pPr algn="just"/>
            <a:r>
              <a:rPr lang="tr-TR" sz="2400" dirty="0"/>
              <a:t>Belge vekâleten imzalandığında, imzalayanın adı ve soyadı birinci satıra, vekâlet olunan makam </a:t>
            </a:r>
            <a:r>
              <a:rPr lang="tr-TR" sz="2400" b="1" dirty="0">
                <a:solidFill>
                  <a:srgbClr val="FF0000"/>
                </a:solidFill>
              </a:rPr>
              <a:t>“Lisanslı Harita Kadastro Mühendisi V.” </a:t>
            </a:r>
            <a:r>
              <a:rPr lang="tr-TR" sz="2400" dirty="0"/>
              <a:t>biçiminde ikinci satıra yazılır.</a:t>
            </a:r>
          </a:p>
        </p:txBody>
      </p:sp>
      <p:sp>
        <p:nvSpPr>
          <p:cNvPr id="12" name="Metin kutusu 11">
            <a:extLst>
              <a:ext uri="{FF2B5EF4-FFF2-40B4-BE49-F238E27FC236}">
                <a16:creationId xmlns:a16="http://schemas.microsoft.com/office/drawing/2014/main" id="{C950FECA-384A-4EA1-A1E2-32994244E5E5}"/>
              </a:ext>
            </a:extLst>
          </p:cNvPr>
          <p:cNvSpPr txBox="1"/>
          <p:nvPr/>
        </p:nvSpPr>
        <p:spPr>
          <a:xfrm>
            <a:off x="1763688" y="5677950"/>
            <a:ext cx="4358530" cy="584775"/>
          </a:xfrm>
          <a:prstGeom prst="rect">
            <a:avLst/>
          </a:prstGeom>
          <a:noFill/>
        </p:spPr>
        <p:txBody>
          <a:bodyPr wrap="square">
            <a:spAutoFit/>
          </a:bodyPr>
          <a:lstStyle/>
          <a:p>
            <a:pPr algn="just"/>
            <a:r>
              <a:rPr lang="tr-TR" sz="3200" dirty="0"/>
              <a:t>Ayrıca </a:t>
            </a:r>
            <a:r>
              <a:rPr lang="tr-TR" sz="3200" dirty="0">
                <a:solidFill>
                  <a:srgbClr val="FF0000"/>
                </a:solidFill>
              </a:rPr>
              <a:t>mühür vurulmaz.</a:t>
            </a:r>
          </a:p>
        </p:txBody>
      </p:sp>
      <p:pic>
        <p:nvPicPr>
          <p:cNvPr id="8" name="Resim 7">
            <a:extLst>
              <a:ext uri="{FF2B5EF4-FFF2-40B4-BE49-F238E27FC236}">
                <a16:creationId xmlns:a16="http://schemas.microsoft.com/office/drawing/2014/main" id="{4B174169-A055-47D8-A43E-3E34C2A52EBE}"/>
              </a:ext>
            </a:extLst>
          </p:cNvPr>
          <p:cNvPicPr>
            <a:picLocks noChangeAspect="1"/>
          </p:cNvPicPr>
          <p:nvPr/>
        </p:nvPicPr>
        <p:blipFill>
          <a:blip r:embed="rId2"/>
          <a:stretch>
            <a:fillRect/>
          </a:stretch>
        </p:blipFill>
        <p:spPr>
          <a:xfrm>
            <a:off x="6224636" y="5217923"/>
            <a:ext cx="2022517" cy="13817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a:extLst>
              <a:ext uri="{FF2B5EF4-FFF2-40B4-BE49-F238E27FC236}">
                <a16:creationId xmlns:a16="http://schemas.microsoft.com/office/drawing/2014/main" id="{01C01D47-8358-46DE-B66C-7A218F975137}"/>
              </a:ext>
            </a:extLst>
          </p:cNvPr>
          <p:cNvPicPr>
            <a:picLocks noChangeAspect="1"/>
          </p:cNvPicPr>
          <p:nvPr/>
        </p:nvPicPr>
        <p:blipFill>
          <a:blip r:embed="rId3"/>
          <a:stretch>
            <a:fillRect/>
          </a:stretch>
        </p:blipFill>
        <p:spPr>
          <a:xfrm>
            <a:off x="3124200" y="1197208"/>
            <a:ext cx="5740236" cy="3816425"/>
          </a:xfrm>
          <a:prstGeom prst="rect">
            <a:avLst/>
          </a:prstGeom>
          <a:ln>
            <a:noFill/>
          </a:ln>
          <a:effectLst>
            <a:outerShdw blurRad="292100" dist="139700" dir="2700000" algn="tl" rotWithShape="0">
              <a:srgbClr val="333333">
                <a:alpha val="65000"/>
              </a:srgbClr>
            </a:outerShdw>
          </a:effectLst>
        </p:spPr>
      </p:pic>
      <p:cxnSp>
        <p:nvCxnSpPr>
          <p:cNvPr id="7" name="Düz Bağlayıcı 6">
            <a:extLst>
              <a:ext uri="{FF2B5EF4-FFF2-40B4-BE49-F238E27FC236}">
                <a16:creationId xmlns:a16="http://schemas.microsoft.com/office/drawing/2014/main" id="{9282AEF9-430F-4619-83E6-F00F0F784284}"/>
              </a:ext>
            </a:extLst>
          </p:cNvPr>
          <p:cNvCxnSpPr/>
          <p:nvPr/>
        </p:nvCxnSpPr>
        <p:spPr>
          <a:xfrm>
            <a:off x="6300192" y="5013633"/>
            <a:ext cx="1946961" cy="1707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88B148F2-E7F4-48DD-B3CB-BB9468E58C2C}"/>
              </a:ext>
            </a:extLst>
          </p:cNvPr>
          <p:cNvCxnSpPr>
            <a:cxnSpLocks/>
          </p:cNvCxnSpPr>
          <p:nvPr/>
        </p:nvCxnSpPr>
        <p:spPr>
          <a:xfrm flipV="1">
            <a:off x="6372200" y="4918832"/>
            <a:ext cx="1656184" cy="180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59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İmza</a:t>
            </a:r>
            <a:br>
              <a:rPr lang="tr-TR" b="1" dirty="0"/>
            </a:br>
            <a:endParaRPr lang="tr-TR" dirty="0"/>
          </a:p>
        </p:txBody>
      </p:sp>
      <p:sp>
        <p:nvSpPr>
          <p:cNvPr id="2" name="Veri Yer Tutucusu 1"/>
          <p:cNvSpPr>
            <a:spLocks noGrp="1"/>
          </p:cNvSpPr>
          <p:nvPr>
            <p:ph type="dt" sz="half" idx="10"/>
          </p:nvPr>
        </p:nvSpPr>
        <p:spPr/>
        <p:txBody>
          <a:bodyPr/>
          <a:lstStyle/>
          <a:p>
            <a:fld id="{47502829-6495-4754-8D2F-B5DD10517DEC}"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54</a:t>
            </a:fld>
            <a:endParaRPr lang="tr-TR"/>
          </a:p>
        </p:txBody>
      </p:sp>
      <p:sp>
        <p:nvSpPr>
          <p:cNvPr id="9" name="İçerik Yer Tutucusu 8">
            <a:extLst>
              <a:ext uri="{FF2B5EF4-FFF2-40B4-BE49-F238E27FC236}">
                <a16:creationId xmlns:a16="http://schemas.microsoft.com/office/drawing/2014/main" id="{382942F3-95A3-403A-BA25-DF8F9CC301E6}"/>
              </a:ext>
            </a:extLst>
          </p:cNvPr>
          <p:cNvSpPr>
            <a:spLocks noGrp="1"/>
          </p:cNvSpPr>
          <p:nvPr>
            <p:ph idx="1"/>
          </p:nvPr>
        </p:nvSpPr>
        <p:spPr>
          <a:xfrm>
            <a:off x="457200" y="980728"/>
            <a:ext cx="8229600" cy="4525963"/>
          </a:xfrm>
        </p:spPr>
        <p:txBody>
          <a:bodyPr/>
          <a:lstStyle/>
          <a:p>
            <a:pPr marL="0" indent="0" algn="just">
              <a:buNone/>
            </a:pPr>
            <a:r>
              <a:rPr lang="tr-TR" dirty="0"/>
              <a:t>Üst yazıya ilişkin ekler, imza sahibi tarafından imzalanır ya da paraflanır veyahut paraf zincirinde yer alanların en az biri tarafından paraflanır. </a:t>
            </a:r>
          </a:p>
          <a:p>
            <a:pPr marL="0" indent="0" algn="just">
              <a:buNone/>
            </a:pPr>
            <a:r>
              <a:rPr lang="tr-TR" dirty="0"/>
              <a:t>Gerekli görülmesi hâlinde ekler ayrıca LİHKAB mührüyle </a:t>
            </a:r>
            <a:r>
              <a:rPr lang="tr-TR" b="1" dirty="0">
                <a:solidFill>
                  <a:srgbClr val="FF0000"/>
                </a:solidFill>
              </a:rPr>
              <a:t>mühürlenir.</a:t>
            </a:r>
            <a:r>
              <a:rPr lang="tr-TR" dirty="0"/>
              <a:t> İmza, paraf veya mühür metin bölümünün okunmasını engellemeyecek şekilde sayfada yer alır. </a:t>
            </a:r>
          </a:p>
        </p:txBody>
      </p:sp>
      <p:pic>
        <p:nvPicPr>
          <p:cNvPr id="8" name="Resim 7">
            <a:extLst>
              <a:ext uri="{FF2B5EF4-FFF2-40B4-BE49-F238E27FC236}">
                <a16:creationId xmlns:a16="http://schemas.microsoft.com/office/drawing/2014/main" id="{5C470FBF-DFD6-4E0A-ACD4-2BBD47CC1204}"/>
              </a:ext>
            </a:extLst>
          </p:cNvPr>
          <p:cNvPicPr>
            <a:picLocks noChangeAspect="1"/>
          </p:cNvPicPr>
          <p:nvPr/>
        </p:nvPicPr>
        <p:blipFill>
          <a:blip r:embed="rId2"/>
          <a:stretch>
            <a:fillRect/>
          </a:stretch>
        </p:blipFill>
        <p:spPr>
          <a:xfrm>
            <a:off x="4860032" y="4725144"/>
            <a:ext cx="2592288" cy="17709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82100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640960" cy="6336704"/>
          </a:xfrm>
        </p:spPr>
        <p:txBody>
          <a:bodyPr>
            <a:normAutofit/>
          </a:bodyPr>
          <a:lstStyle/>
          <a:p>
            <a:pPr marL="0" indent="0" algn="just">
              <a:buNone/>
            </a:pPr>
            <a:r>
              <a:rPr lang="tr-TR" sz="3600" dirty="0"/>
              <a:t>Belgede ek olması hâlinde </a:t>
            </a:r>
            <a:r>
              <a:rPr lang="tr-TR" sz="3600" b="1" dirty="0">
                <a:solidFill>
                  <a:srgbClr val="0070C0"/>
                </a:solidFill>
              </a:rPr>
              <a:t>“Ek:” </a:t>
            </a:r>
            <a:r>
              <a:rPr lang="tr-TR" sz="3600" dirty="0"/>
              <a:t>başlığı imza bölümünden sonra uygun satır boşluğu bırakılarak ve yazı alanının solundan başlanarak yazılır. </a:t>
            </a:r>
          </a:p>
          <a:p>
            <a:pPr marL="0" indent="0" algn="just">
              <a:buNone/>
            </a:pPr>
            <a:r>
              <a:rPr lang="tr-TR" sz="3600" dirty="0"/>
              <a:t>Belgenin sadece bir eki olması durumunda </a:t>
            </a:r>
            <a:r>
              <a:rPr lang="tr-TR" sz="3600" b="1" dirty="0">
                <a:solidFill>
                  <a:srgbClr val="0070C0"/>
                </a:solidFill>
              </a:rPr>
              <a:t>“Ek:” </a:t>
            </a:r>
            <a:r>
              <a:rPr lang="tr-TR" sz="3600" dirty="0"/>
              <a:t>başlığının sağında eki belirtecek ibareye yer verilir. Belgede birden fazla ek varsa </a:t>
            </a:r>
            <a:r>
              <a:rPr lang="tr-TR" sz="3600" b="1" dirty="0">
                <a:solidFill>
                  <a:srgbClr val="0070C0"/>
                </a:solidFill>
              </a:rPr>
              <a:t>“Ekler:”</a:t>
            </a:r>
            <a:r>
              <a:rPr lang="tr-TR" sz="3600" dirty="0"/>
              <a:t> başlığının altında ekler numaralandırılır ve ekleri belirtecek ibarelere yer verilir. Eklerin sayfa sayısı parantez içinde belirtilir. </a:t>
            </a: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Ek</a:t>
            </a:r>
            <a:br>
              <a:rPr lang="tr-TR" b="1" dirty="0"/>
            </a:br>
            <a:endParaRPr lang="tr-TR" dirty="0"/>
          </a:p>
        </p:txBody>
      </p:sp>
      <p:sp>
        <p:nvSpPr>
          <p:cNvPr id="2" name="Veri Yer Tutucusu 1"/>
          <p:cNvSpPr>
            <a:spLocks noGrp="1"/>
          </p:cNvSpPr>
          <p:nvPr>
            <p:ph type="dt" sz="half" idx="10"/>
          </p:nvPr>
        </p:nvSpPr>
        <p:spPr/>
        <p:txBody>
          <a:bodyPr/>
          <a:lstStyle/>
          <a:p>
            <a:fld id="{185B6BA0-1FC5-4A2A-ADF3-791FBE425107}"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55</a:t>
            </a:fld>
            <a:endParaRPr lang="tr-TR"/>
          </a:p>
        </p:txBody>
      </p:sp>
    </p:spTree>
    <p:extLst>
      <p:ext uri="{BB962C8B-B14F-4D97-AF65-F5344CB8AC3E}">
        <p14:creationId xmlns:p14="http://schemas.microsoft.com/office/powerpoint/2010/main" val="372317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ADC9935-8EFE-4B92-83A1-19FC8CEA0D3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C6EA9164-F708-4767-B907-93C725F60572}"/>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7016039-715D-4360-A0BE-F44075AC945A}"/>
              </a:ext>
            </a:extLst>
          </p:cNvPr>
          <p:cNvSpPr>
            <a:spLocks noGrp="1"/>
          </p:cNvSpPr>
          <p:nvPr>
            <p:ph type="sldNum" sz="quarter" idx="12"/>
          </p:nvPr>
        </p:nvSpPr>
        <p:spPr/>
        <p:txBody>
          <a:bodyPr/>
          <a:lstStyle/>
          <a:p>
            <a:fld id="{B1DEFA8C-F947-479F-BE07-76B6B3F80BF1}" type="slidenum">
              <a:rPr lang="tr-TR" smtClean="0"/>
              <a:pPr/>
              <a:t>56</a:t>
            </a:fld>
            <a:endParaRPr lang="tr-TR" dirty="0"/>
          </a:p>
        </p:txBody>
      </p:sp>
      <p:pic>
        <p:nvPicPr>
          <p:cNvPr id="8" name="Resim 7">
            <a:extLst>
              <a:ext uri="{FF2B5EF4-FFF2-40B4-BE49-F238E27FC236}">
                <a16:creationId xmlns:a16="http://schemas.microsoft.com/office/drawing/2014/main" id="{A596AE98-873D-4584-8F83-D5F927D72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500062"/>
            <a:ext cx="5924550" cy="6221413"/>
          </a:xfrm>
          <a:prstGeom prst="rect">
            <a:avLst/>
          </a:prstGeom>
          <a:ln>
            <a:noFill/>
          </a:ln>
          <a:effectLst>
            <a:outerShdw blurRad="292100" dist="139700" dir="2700000" algn="tl" rotWithShape="0">
              <a:srgbClr val="333333">
                <a:alpha val="65000"/>
              </a:srgbClr>
            </a:outerShdw>
          </a:effectLst>
        </p:spPr>
      </p:pic>
      <p:sp>
        <p:nvSpPr>
          <p:cNvPr id="9" name="Unvan 1">
            <a:extLst>
              <a:ext uri="{FF2B5EF4-FFF2-40B4-BE49-F238E27FC236}">
                <a16:creationId xmlns:a16="http://schemas.microsoft.com/office/drawing/2014/main" id="{2DE2CA46-6D74-4A85-8785-41BBC0D4375B}"/>
              </a:ext>
            </a:extLst>
          </p:cNvPr>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Ek</a:t>
            </a:r>
            <a:br>
              <a:rPr lang="tr-TR" b="1" dirty="0"/>
            </a:br>
            <a:endParaRPr lang="tr-TR" dirty="0"/>
          </a:p>
        </p:txBody>
      </p:sp>
    </p:spTree>
    <p:extLst>
      <p:ext uri="{BB962C8B-B14F-4D97-AF65-F5344CB8AC3E}">
        <p14:creationId xmlns:p14="http://schemas.microsoft.com/office/powerpoint/2010/main" val="1427155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BBCB3DE-E3FA-4F79-BCDB-5F6B6BC1B1B7}"/>
              </a:ext>
            </a:extLst>
          </p:cNvPr>
          <p:cNvSpPr>
            <a:spLocks noGrp="1"/>
          </p:cNvSpPr>
          <p:nvPr>
            <p:ph idx="1"/>
          </p:nvPr>
        </p:nvSpPr>
        <p:spPr>
          <a:xfrm>
            <a:off x="457200" y="548680"/>
            <a:ext cx="8229600" cy="4525963"/>
          </a:xfrm>
        </p:spPr>
        <p:txBody>
          <a:bodyPr/>
          <a:lstStyle/>
          <a:p>
            <a:pPr marL="0" indent="0">
              <a:buNone/>
            </a:pPr>
            <a:r>
              <a:rPr lang="tr-TR" dirty="0"/>
              <a:t>Birden fazla ek olması durumunda eklerin üzerinde ek numarası yazı alanının sağ üst köşesinde belirtilir </a:t>
            </a:r>
          </a:p>
        </p:txBody>
      </p:sp>
      <p:sp>
        <p:nvSpPr>
          <p:cNvPr id="4" name="Veri Yer Tutucusu 3">
            <a:extLst>
              <a:ext uri="{FF2B5EF4-FFF2-40B4-BE49-F238E27FC236}">
                <a16:creationId xmlns:a16="http://schemas.microsoft.com/office/drawing/2014/main" id="{144927F6-8159-4BBF-B5CE-157D1577D227}"/>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2ACB611A-C83B-4931-9E4E-D7DA469AB4D4}"/>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944C6D55-F009-4628-8BA0-FD77F21B6E47}"/>
              </a:ext>
            </a:extLst>
          </p:cNvPr>
          <p:cNvSpPr>
            <a:spLocks noGrp="1"/>
          </p:cNvSpPr>
          <p:nvPr>
            <p:ph type="sldNum" sz="quarter" idx="12"/>
          </p:nvPr>
        </p:nvSpPr>
        <p:spPr/>
        <p:txBody>
          <a:bodyPr/>
          <a:lstStyle/>
          <a:p>
            <a:fld id="{B1DEFA8C-F947-479F-BE07-76B6B3F80BF1}" type="slidenum">
              <a:rPr lang="tr-TR" smtClean="0"/>
              <a:pPr/>
              <a:t>57</a:t>
            </a:fld>
            <a:endParaRPr lang="tr-TR" dirty="0"/>
          </a:p>
        </p:txBody>
      </p:sp>
      <p:pic>
        <p:nvPicPr>
          <p:cNvPr id="7" name="Resim 6">
            <a:extLst>
              <a:ext uri="{FF2B5EF4-FFF2-40B4-BE49-F238E27FC236}">
                <a16:creationId xmlns:a16="http://schemas.microsoft.com/office/drawing/2014/main" id="{220F452D-EDCA-4504-8C87-B866B64C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6478">
            <a:off x="4375533" y="1838486"/>
            <a:ext cx="3629854" cy="469100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8" name="Metin kutusu 7">
            <a:extLst>
              <a:ext uri="{FF2B5EF4-FFF2-40B4-BE49-F238E27FC236}">
                <a16:creationId xmlns:a16="http://schemas.microsoft.com/office/drawing/2014/main" id="{45D71BAB-2757-4D8B-9D9F-BC8CB0660BD6}"/>
              </a:ext>
            </a:extLst>
          </p:cNvPr>
          <p:cNvSpPr txBox="1"/>
          <p:nvPr/>
        </p:nvSpPr>
        <p:spPr>
          <a:xfrm rot="762312">
            <a:off x="7823485" y="2204864"/>
            <a:ext cx="633507" cy="369332"/>
          </a:xfrm>
          <a:prstGeom prst="rect">
            <a:avLst/>
          </a:prstGeom>
          <a:noFill/>
        </p:spPr>
        <p:txBody>
          <a:bodyPr wrap="none" rtlCol="0">
            <a:spAutoFit/>
          </a:bodyPr>
          <a:lstStyle/>
          <a:p>
            <a:r>
              <a:rPr lang="tr-TR" dirty="0"/>
              <a:t>Ek: 1</a:t>
            </a:r>
          </a:p>
        </p:txBody>
      </p:sp>
      <p:sp>
        <p:nvSpPr>
          <p:cNvPr id="9" name="Oval 8">
            <a:extLst>
              <a:ext uri="{FF2B5EF4-FFF2-40B4-BE49-F238E27FC236}">
                <a16:creationId xmlns:a16="http://schemas.microsoft.com/office/drawing/2014/main" id="{F0D5521B-B224-46DF-9E1B-693C45A039E9}"/>
              </a:ext>
            </a:extLst>
          </p:cNvPr>
          <p:cNvSpPr/>
          <p:nvPr/>
        </p:nvSpPr>
        <p:spPr>
          <a:xfrm>
            <a:off x="7779808" y="2019573"/>
            <a:ext cx="792088" cy="792088"/>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0" name="Unvan 1">
            <a:extLst>
              <a:ext uri="{FF2B5EF4-FFF2-40B4-BE49-F238E27FC236}">
                <a16:creationId xmlns:a16="http://schemas.microsoft.com/office/drawing/2014/main" id="{BF73D24B-588A-4895-9953-C1B9065C1187}"/>
              </a:ext>
            </a:extLst>
          </p:cNvPr>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Ek</a:t>
            </a:r>
            <a:br>
              <a:rPr lang="tr-TR" b="1" dirty="0"/>
            </a:br>
            <a:endParaRPr lang="tr-TR" dirty="0"/>
          </a:p>
        </p:txBody>
      </p:sp>
    </p:spTree>
    <p:extLst>
      <p:ext uri="{BB962C8B-B14F-4D97-AF65-F5344CB8AC3E}">
        <p14:creationId xmlns:p14="http://schemas.microsoft.com/office/powerpoint/2010/main" val="1531452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496944" cy="1872208"/>
          </a:xfrm>
        </p:spPr>
        <p:txBody>
          <a:bodyPr>
            <a:normAutofit/>
          </a:bodyPr>
          <a:lstStyle/>
          <a:p>
            <a:pPr marL="0" lvl="0" indent="0" algn="just">
              <a:buNone/>
            </a:pPr>
            <a:r>
              <a:rPr lang="tr-TR" sz="2800" dirty="0"/>
              <a:t>Ek listesi yazı alanına sığmayacak kadar uzunsa ayrı bir sayfada </a:t>
            </a:r>
            <a:r>
              <a:rPr lang="tr-TR" sz="2800" b="1" dirty="0">
                <a:solidFill>
                  <a:schemeClr val="tx2"/>
                </a:solidFill>
              </a:rPr>
              <a:t>“EK LİSTESİ” </a:t>
            </a:r>
            <a:r>
              <a:rPr lang="tr-TR" sz="2800" dirty="0"/>
              <a:t>başlığı altında gösterilir ve üst yazıya eklenir.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Ek</a:t>
            </a:r>
            <a:br>
              <a:rPr lang="tr-TR" b="1" dirty="0"/>
            </a:b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68" y="1627163"/>
            <a:ext cx="4467748" cy="509431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5" name="Veri Yer Tutucusu 4"/>
          <p:cNvSpPr>
            <a:spLocks noGrp="1"/>
          </p:cNvSpPr>
          <p:nvPr>
            <p:ph type="dt" sz="half" idx="10"/>
          </p:nvPr>
        </p:nvSpPr>
        <p:spPr/>
        <p:txBody>
          <a:bodyPr/>
          <a:lstStyle/>
          <a:p>
            <a:fld id="{A9CAD7CC-F7B6-4BD1-BCF1-F8A2CF629A05}"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58</a:t>
            </a:fld>
            <a:endParaRPr lang="tr-TR"/>
          </a:p>
        </p:txBody>
      </p:sp>
    </p:spTree>
    <p:extLst>
      <p:ext uri="{BB962C8B-B14F-4D97-AF65-F5344CB8AC3E}">
        <p14:creationId xmlns:p14="http://schemas.microsoft.com/office/powerpoint/2010/main" val="3522515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524" y="605439"/>
            <a:ext cx="8568952" cy="1440160"/>
          </a:xfrm>
        </p:spPr>
        <p:txBody>
          <a:bodyPr>
            <a:normAutofit/>
          </a:bodyPr>
          <a:lstStyle/>
          <a:p>
            <a:pPr marL="0" lvl="0" indent="0">
              <a:buNone/>
            </a:pPr>
            <a:r>
              <a:rPr lang="tr-TR" sz="2800" dirty="0"/>
              <a:t>Belge eklerinin muhataba gönderilmediği durumlarda </a:t>
            </a:r>
            <a:r>
              <a:rPr lang="tr-TR" sz="2800" b="1" dirty="0">
                <a:solidFill>
                  <a:schemeClr val="tx2"/>
                </a:solidFill>
              </a:rPr>
              <a:t>“Ek-1 konulmadı” </a:t>
            </a:r>
            <a:r>
              <a:rPr lang="tr-TR" sz="2800" dirty="0"/>
              <a:t>ya da </a:t>
            </a:r>
            <a:r>
              <a:rPr lang="tr-TR" sz="2800" b="1" dirty="0">
                <a:solidFill>
                  <a:schemeClr val="tx2"/>
                </a:solidFill>
              </a:rPr>
              <a:t>“Ekler konulmadı”</a:t>
            </a:r>
            <a:r>
              <a:rPr lang="tr-TR" sz="2800" dirty="0"/>
              <a:t> ifadesi yazılır.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Ek</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135" y="1855593"/>
            <a:ext cx="6793245" cy="477802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9" name="Düz Ok Bağlayıcısı 8"/>
          <p:cNvCxnSpPr>
            <a:cxnSpLocks/>
          </p:cNvCxnSpPr>
          <p:nvPr/>
        </p:nvCxnSpPr>
        <p:spPr>
          <a:xfrm>
            <a:off x="2051720" y="1628800"/>
            <a:ext cx="1728192" cy="37444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a:cxnSpLocks/>
          </p:cNvCxnSpPr>
          <p:nvPr/>
        </p:nvCxnSpPr>
        <p:spPr>
          <a:xfrm flipH="1">
            <a:off x="4860032" y="1628800"/>
            <a:ext cx="432048" cy="4392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Veri Yer Tutucusu 1"/>
          <p:cNvSpPr>
            <a:spLocks noGrp="1"/>
          </p:cNvSpPr>
          <p:nvPr>
            <p:ph type="dt" sz="half" idx="10"/>
          </p:nvPr>
        </p:nvSpPr>
        <p:spPr/>
        <p:txBody>
          <a:bodyPr/>
          <a:lstStyle/>
          <a:p>
            <a:fld id="{4939F1A1-3551-4B7F-874D-A0C5926FA182}"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59</a:t>
            </a:fld>
            <a:endParaRPr lang="tr-TR"/>
          </a:p>
        </p:txBody>
      </p:sp>
    </p:spTree>
    <p:extLst>
      <p:ext uri="{BB962C8B-B14F-4D97-AF65-F5344CB8AC3E}">
        <p14:creationId xmlns:p14="http://schemas.microsoft.com/office/powerpoint/2010/main" val="44823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481244" y="0"/>
            <a:ext cx="8229600" cy="1143000"/>
          </a:xfrm>
        </p:spPr>
        <p:txBody>
          <a:bodyPr>
            <a:normAutofit/>
          </a:bodyPr>
          <a:lstStyle/>
          <a:p>
            <a:r>
              <a:rPr lang="tr-TR" sz="4000" b="1" dirty="0">
                <a:solidFill>
                  <a:srgbClr val="0070C0"/>
                </a:solidFill>
              </a:rPr>
              <a:t>Yazı Tipi ve Harf Büyüklüğü</a:t>
            </a:r>
          </a:p>
        </p:txBody>
      </p:sp>
      <p:sp>
        <p:nvSpPr>
          <p:cNvPr id="2" name="Veri Yer Tutucusu 1"/>
          <p:cNvSpPr>
            <a:spLocks noGrp="1"/>
          </p:cNvSpPr>
          <p:nvPr>
            <p:ph type="dt" sz="half" idx="10"/>
          </p:nvPr>
        </p:nvSpPr>
        <p:spPr/>
        <p:txBody>
          <a:bodyPr/>
          <a:lstStyle/>
          <a:p>
            <a:fld id="{912692C0-8AF7-4F77-815D-827C61EE46F8}"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6</a:t>
            </a:fld>
            <a:endParaRPr lang="tr-TR"/>
          </a:p>
        </p:txBody>
      </p:sp>
      <p:pic>
        <p:nvPicPr>
          <p:cNvPr id="8" name="Resim 7">
            <a:extLst>
              <a:ext uri="{FF2B5EF4-FFF2-40B4-BE49-F238E27FC236}">
                <a16:creationId xmlns:a16="http://schemas.microsoft.com/office/drawing/2014/main" id="{2953B8D4-F678-4535-B8C5-9D41A56AA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82526"/>
            <a:ext cx="3824127" cy="5445224"/>
          </a:xfrm>
          <a:prstGeom prst="rect">
            <a:avLst/>
          </a:prstGeom>
          <a:ln>
            <a:noFill/>
          </a:ln>
          <a:effectLst>
            <a:outerShdw blurRad="292100" dist="139700" dir="2700000" algn="tl" rotWithShape="0">
              <a:srgbClr val="333333">
                <a:alpha val="65000"/>
              </a:srgbClr>
            </a:outerShdw>
          </a:effectLst>
        </p:spPr>
      </p:pic>
      <p:sp>
        <p:nvSpPr>
          <p:cNvPr id="10" name="Dikdörtgen 9">
            <a:extLst>
              <a:ext uri="{FF2B5EF4-FFF2-40B4-BE49-F238E27FC236}">
                <a16:creationId xmlns:a16="http://schemas.microsoft.com/office/drawing/2014/main" id="{7C676B25-04E4-4EA7-9C9F-00B7ABC67459}"/>
              </a:ext>
            </a:extLst>
          </p:cNvPr>
          <p:cNvSpPr/>
          <p:nvPr/>
        </p:nvSpPr>
        <p:spPr>
          <a:xfrm>
            <a:off x="612540" y="5751686"/>
            <a:ext cx="3240360" cy="305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FFEA332F-B9E5-4068-9C07-0BDE758A1EE5}"/>
              </a:ext>
            </a:extLst>
          </p:cNvPr>
          <p:cNvSpPr txBox="1"/>
          <p:nvPr/>
        </p:nvSpPr>
        <p:spPr>
          <a:xfrm>
            <a:off x="4363679" y="2784475"/>
            <a:ext cx="4572000" cy="3477875"/>
          </a:xfrm>
          <a:prstGeom prst="rect">
            <a:avLst/>
          </a:prstGeom>
          <a:noFill/>
        </p:spPr>
        <p:txBody>
          <a:bodyPr wrap="square">
            <a:spAutoFit/>
          </a:bodyPr>
          <a:lstStyle/>
          <a:p>
            <a:pPr marL="0" indent="0" algn="just">
              <a:buNone/>
            </a:pPr>
            <a:endParaRPr lang="tr-TR" sz="2200" dirty="0"/>
          </a:p>
          <a:p>
            <a:pPr marL="0" indent="0" algn="just">
              <a:buNone/>
            </a:pPr>
            <a:r>
              <a:rPr lang="tr-TR" sz="2200" dirty="0"/>
              <a:t>Ancak </a:t>
            </a:r>
            <a:r>
              <a:rPr lang="tr-TR" sz="2200" dirty="0">
                <a:solidFill>
                  <a:srgbClr val="FF0000"/>
                </a:solidFill>
              </a:rPr>
              <a:t>gerekli hâllerde metinde harf büyüklüğü </a:t>
            </a:r>
            <a:r>
              <a:rPr lang="tr-TR" sz="2200" b="1" dirty="0">
                <a:solidFill>
                  <a:srgbClr val="FF0000"/>
                </a:solidFill>
              </a:rPr>
              <a:t>9</a:t>
            </a:r>
            <a:r>
              <a:rPr lang="tr-TR" sz="2200" dirty="0">
                <a:solidFill>
                  <a:srgbClr val="FF0000"/>
                </a:solidFill>
              </a:rPr>
              <a:t> </a:t>
            </a:r>
            <a:r>
              <a:rPr lang="tr-TR" sz="2200" b="1" dirty="0">
                <a:solidFill>
                  <a:srgbClr val="FF0000"/>
                </a:solidFill>
              </a:rPr>
              <a:t>puntoya</a:t>
            </a:r>
            <a:r>
              <a:rPr lang="tr-TR" sz="2200" dirty="0"/>
              <a:t> </a:t>
            </a:r>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r>
              <a:rPr lang="tr-TR" sz="2200" dirty="0"/>
              <a:t>iletişim bilgilerinin yazımında ise </a:t>
            </a:r>
            <a:r>
              <a:rPr lang="tr-TR" sz="2200" b="1" dirty="0">
                <a:solidFill>
                  <a:srgbClr val="FF0000"/>
                </a:solidFill>
              </a:rPr>
              <a:t>8 puntoya</a:t>
            </a:r>
            <a:r>
              <a:rPr lang="tr-TR" sz="2200" b="1" dirty="0">
                <a:solidFill>
                  <a:schemeClr val="tx2"/>
                </a:solidFill>
              </a:rPr>
              <a:t> </a:t>
            </a:r>
            <a:r>
              <a:rPr lang="tr-TR" sz="2200" dirty="0"/>
              <a:t>kadar düşürülebilir. </a:t>
            </a:r>
          </a:p>
        </p:txBody>
      </p:sp>
      <p:cxnSp>
        <p:nvCxnSpPr>
          <p:cNvPr id="14" name="Düz Ok Bağlayıcısı 13">
            <a:extLst>
              <a:ext uri="{FF2B5EF4-FFF2-40B4-BE49-F238E27FC236}">
                <a16:creationId xmlns:a16="http://schemas.microsoft.com/office/drawing/2014/main" id="{1F3FDA0F-A508-4BB8-B579-726A55A287AB}"/>
              </a:ext>
            </a:extLst>
          </p:cNvPr>
          <p:cNvCxnSpPr>
            <a:cxnSpLocks/>
          </p:cNvCxnSpPr>
          <p:nvPr/>
        </p:nvCxnSpPr>
        <p:spPr>
          <a:xfrm flipH="1">
            <a:off x="4075647" y="3356992"/>
            <a:ext cx="2957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87DEC6F0-F4FE-4AA8-929F-6000F962BEAA}"/>
              </a:ext>
            </a:extLst>
          </p:cNvPr>
          <p:cNvCxnSpPr>
            <a:cxnSpLocks/>
          </p:cNvCxnSpPr>
          <p:nvPr/>
        </p:nvCxnSpPr>
        <p:spPr>
          <a:xfrm flipH="1">
            <a:off x="3939335" y="5826963"/>
            <a:ext cx="432046" cy="77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661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86488"/>
            <a:ext cx="8435280" cy="2016224"/>
          </a:xfrm>
        </p:spPr>
        <p:txBody>
          <a:bodyPr>
            <a:normAutofit/>
          </a:bodyPr>
          <a:lstStyle/>
          <a:p>
            <a:pPr marL="0" indent="0" algn="just">
              <a:buNone/>
            </a:pPr>
            <a:r>
              <a:rPr lang="tr-TR" sz="2400" dirty="0"/>
              <a:t>Belgenin birden fazla muhataba gönderilmesi durumunda dağıtım bölümüne yer verilir. </a:t>
            </a:r>
            <a:r>
              <a:rPr lang="tr-TR" sz="2400" b="1" dirty="0">
                <a:solidFill>
                  <a:schemeClr val="tx2"/>
                </a:solidFill>
              </a:rPr>
              <a:t>“Dağıtım:” </a:t>
            </a:r>
            <a:r>
              <a:rPr lang="tr-TR" sz="2400" dirty="0"/>
              <a:t>başlığı, ek varsa </a:t>
            </a:r>
            <a:r>
              <a:rPr lang="tr-TR" sz="2400" b="1" dirty="0">
                <a:solidFill>
                  <a:schemeClr val="tx2"/>
                </a:solidFill>
              </a:rPr>
              <a:t>“Ek:” </a:t>
            </a:r>
            <a:r>
              <a:rPr lang="tr-TR" sz="2400" dirty="0"/>
              <a:t>bölümünden sonra, ek yoksa imza bölümünden sonra uygun satır boşluğu bırakılarak yazı alanının solundan başlanarak yazılır.</a:t>
            </a:r>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Dağıtım</a:t>
            </a:r>
            <a:br>
              <a:rPr lang="tr-TR" b="1" dirty="0"/>
            </a:b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138481"/>
            <a:ext cx="4238653" cy="461502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7" name="Oval 6"/>
          <p:cNvSpPr/>
          <p:nvPr/>
        </p:nvSpPr>
        <p:spPr>
          <a:xfrm>
            <a:off x="1691679" y="5445224"/>
            <a:ext cx="1732113" cy="365125"/>
          </a:xfrm>
          <a:prstGeom prst="ellips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1"/>
              </a:solidFill>
            </a:endParaRPr>
          </a:p>
        </p:txBody>
      </p:sp>
      <p:sp>
        <p:nvSpPr>
          <p:cNvPr id="2" name="Veri Yer Tutucusu 1"/>
          <p:cNvSpPr>
            <a:spLocks noGrp="1"/>
          </p:cNvSpPr>
          <p:nvPr>
            <p:ph type="dt" sz="half" idx="10"/>
          </p:nvPr>
        </p:nvSpPr>
        <p:spPr/>
        <p:txBody>
          <a:bodyPr/>
          <a:lstStyle/>
          <a:p>
            <a:fld id="{372B574B-7631-44EA-BF90-C725727A0CF4}" type="datetime1">
              <a:rPr lang="tr-TR" smtClean="0"/>
              <a:pPr/>
              <a:t>2.10.2024</a:t>
            </a:fld>
            <a:endParaRPr lang="tr-TR"/>
          </a:p>
        </p:txBody>
      </p:sp>
      <p:sp>
        <p:nvSpPr>
          <p:cNvPr id="9" name="Altbilgi Yer Tutucusu 8"/>
          <p:cNvSpPr>
            <a:spLocks noGrp="1"/>
          </p:cNvSpPr>
          <p:nvPr>
            <p:ph type="ftr" sz="quarter" idx="11"/>
          </p:nvPr>
        </p:nvSpPr>
        <p:spPr/>
        <p:txBody>
          <a:bodyPr/>
          <a:lstStyle/>
          <a:p>
            <a:r>
              <a:rPr lang="tr-TR"/>
              <a:t>Bülent KILIÇ</a:t>
            </a:r>
          </a:p>
        </p:txBody>
      </p:sp>
      <p:sp>
        <p:nvSpPr>
          <p:cNvPr id="12" name="Slayt Numarası Yer Tutucusu 11"/>
          <p:cNvSpPr>
            <a:spLocks noGrp="1"/>
          </p:cNvSpPr>
          <p:nvPr>
            <p:ph type="sldNum" sz="quarter" idx="12"/>
          </p:nvPr>
        </p:nvSpPr>
        <p:spPr/>
        <p:txBody>
          <a:bodyPr/>
          <a:lstStyle/>
          <a:p>
            <a:fld id="{B1DEFA8C-F947-479F-BE07-76B6B3F80BF1}" type="slidenum">
              <a:rPr lang="tr-TR" smtClean="0"/>
              <a:pPr/>
              <a:t>60</a:t>
            </a:fld>
            <a:endParaRPr lang="tr-TR"/>
          </a:p>
        </p:txBody>
      </p:sp>
    </p:spTree>
    <p:extLst>
      <p:ext uri="{BB962C8B-B14F-4D97-AF65-F5344CB8AC3E}">
        <p14:creationId xmlns:p14="http://schemas.microsoft.com/office/powerpoint/2010/main" val="2357981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824" y="2159194"/>
            <a:ext cx="4238653" cy="461502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8" name="Oval 7"/>
          <p:cNvSpPr/>
          <p:nvPr/>
        </p:nvSpPr>
        <p:spPr>
          <a:xfrm>
            <a:off x="2555748" y="5436691"/>
            <a:ext cx="4741729" cy="1325793"/>
          </a:xfrm>
          <a:prstGeom prst="ellips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0" name="Düz Ok Bağlayıcısı 9"/>
          <p:cNvCxnSpPr>
            <a:cxnSpLocks/>
          </p:cNvCxnSpPr>
          <p:nvPr/>
        </p:nvCxnSpPr>
        <p:spPr>
          <a:xfrm flipH="1">
            <a:off x="5724128" y="1253630"/>
            <a:ext cx="1008112" cy="4551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251520" y="612965"/>
            <a:ext cx="8435280" cy="1908215"/>
          </a:xfrm>
          <a:prstGeom prst="rect">
            <a:avLst/>
          </a:prstGeom>
          <a:noFill/>
        </p:spPr>
        <p:txBody>
          <a:bodyPr wrap="square" rtlCol="0">
            <a:spAutoFit/>
          </a:bodyPr>
          <a:lstStyle/>
          <a:p>
            <a:pPr lvl="0" algn="just"/>
            <a:r>
              <a:rPr lang="tr-TR" sz="2000" dirty="0"/>
              <a:t>Belgenin gereğini yerine getirme durumunda olanlar </a:t>
            </a:r>
            <a:r>
              <a:rPr lang="tr-TR" sz="2000" b="1" dirty="0">
                <a:solidFill>
                  <a:schemeClr val="tx2"/>
                </a:solidFill>
              </a:rPr>
              <a:t>“Gereği:”</a:t>
            </a:r>
            <a:r>
              <a:rPr lang="tr-TR" sz="2000" dirty="0"/>
              <a:t> kısmına, belgenin içeriği hakkında bilgi sahibi olması istenenler ise </a:t>
            </a:r>
            <a:r>
              <a:rPr lang="tr-TR" sz="2000" b="1" dirty="0">
                <a:solidFill>
                  <a:schemeClr val="tx2"/>
                </a:solidFill>
              </a:rPr>
              <a:t>“Bilgi:” </a:t>
            </a:r>
            <a:r>
              <a:rPr lang="tr-TR" sz="2000" dirty="0"/>
              <a:t>kısmına yazılır. </a:t>
            </a:r>
            <a:r>
              <a:rPr lang="tr-TR" sz="2000" b="1" dirty="0">
                <a:solidFill>
                  <a:schemeClr val="tx2"/>
                </a:solidFill>
              </a:rPr>
              <a:t>“Gereği:”</a:t>
            </a:r>
            <a:r>
              <a:rPr lang="tr-TR" sz="2000" dirty="0"/>
              <a:t> kısmı </a:t>
            </a:r>
            <a:r>
              <a:rPr lang="tr-TR" sz="2000" b="1" dirty="0">
                <a:solidFill>
                  <a:schemeClr val="tx2"/>
                </a:solidFill>
              </a:rPr>
              <a:t>“Dağıtım:” </a:t>
            </a:r>
            <a:r>
              <a:rPr lang="tr-TR" sz="2000" dirty="0"/>
              <a:t>başlığının altına, </a:t>
            </a:r>
            <a:r>
              <a:rPr lang="tr-TR" sz="2000" b="1" dirty="0">
                <a:solidFill>
                  <a:schemeClr val="tx2"/>
                </a:solidFill>
              </a:rPr>
              <a:t>“Bilgi:” </a:t>
            </a:r>
            <a:r>
              <a:rPr lang="tr-TR" sz="2000" dirty="0"/>
              <a:t>kısmı ise “Gereği:” kısmı ile aynı satıra ve yazı alanının ortasına doğru yazılır. “Bilgi:” kısmı yoksa muhatap adları doğrudan “Dağıtım:” başlığının altına yazılır.</a:t>
            </a:r>
          </a:p>
          <a:p>
            <a:endParaRPr lang="tr-TR" dirty="0"/>
          </a:p>
        </p:txBody>
      </p:sp>
      <p:sp>
        <p:nvSpPr>
          <p:cNvPr id="13"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Dağıtım</a:t>
            </a:r>
            <a:br>
              <a:rPr lang="tr-TR" b="1" dirty="0"/>
            </a:br>
            <a:endParaRPr lang="tr-TR" dirty="0"/>
          </a:p>
        </p:txBody>
      </p:sp>
      <p:sp>
        <p:nvSpPr>
          <p:cNvPr id="2" name="Veri Yer Tutucusu 1"/>
          <p:cNvSpPr>
            <a:spLocks noGrp="1"/>
          </p:cNvSpPr>
          <p:nvPr>
            <p:ph type="dt" sz="half" idx="10"/>
          </p:nvPr>
        </p:nvSpPr>
        <p:spPr/>
        <p:txBody>
          <a:bodyPr/>
          <a:lstStyle/>
          <a:p>
            <a:fld id="{68C73435-9AA1-4608-B194-5916EC177E84}"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61</a:t>
            </a:fld>
            <a:endParaRPr lang="tr-TR"/>
          </a:p>
        </p:txBody>
      </p:sp>
      <p:cxnSp>
        <p:nvCxnSpPr>
          <p:cNvPr id="16" name="Düz Ok Bağlayıcısı 15">
            <a:extLst>
              <a:ext uri="{FF2B5EF4-FFF2-40B4-BE49-F238E27FC236}">
                <a16:creationId xmlns:a16="http://schemas.microsoft.com/office/drawing/2014/main" id="{38FF746F-36A1-406D-89F7-634CD5D93A73}"/>
              </a:ext>
            </a:extLst>
          </p:cNvPr>
          <p:cNvCxnSpPr>
            <a:cxnSpLocks/>
          </p:cNvCxnSpPr>
          <p:nvPr/>
        </p:nvCxnSpPr>
        <p:spPr>
          <a:xfrm>
            <a:off x="719040" y="1567072"/>
            <a:ext cx="2947702" cy="43294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12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0072" y="764704"/>
            <a:ext cx="3672408" cy="5472608"/>
          </a:xfrm>
        </p:spPr>
        <p:txBody>
          <a:bodyPr>
            <a:normAutofit/>
          </a:bodyPr>
          <a:lstStyle/>
          <a:p>
            <a:pPr marL="0" lvl="0" indent="0" algn="just">
              <a:buNone/>
            </a:pPr>
            <a:r>
              <a:rPr lang="tr-TR" sz="3000" dirty="0"/>
              <a:t>Dağıtımlı belgeler dağıtım bölümünde belirtilen muhataplara gönderilir</a:t>
            </a:r>
            <a:r>
              <a:rPr lang="tr-TR" sz="3000"/>
              <a:t>. </a:t>
            </a:r>
          </a:p>
          <a:p>
            <a:pPr marL="0" lvl="0" indent="0" algn="just">
              <a:buNone/>
            </a:pPr>
            <a:r>
              <a:rPr lang="tr-TR" sz="3000"/>
              <a:t>Dağıtım </a:t>
            </a:r>
            <a:r>
              <a:rPr lang="tr-TR" sz="3000" dirty="0"/>
              <a:t>bölümü yazı alanına sığmayacak kadar uzunsa ayrı bir sayfada </a:t>
            </a:r>
            <a:r>
              <a:rPr lang="tr-TR" sz="3000" b="1" dirty="0">
                <a:solidFill>
                  <a:schemeClr val="tx2"/>
                </a:solidFill>
              </a:rPr>
              <a:t>“DAĞITIM LİSTESİ”</a:t>
            </a:r>
            <a:r>
              <a:rPr lang="tr-TR" sz="3000" dirty="0"/>
              <a:t> başlığı altında gösterilir ve üst yazıya eklenir.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Dağıtım</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78379"/>
            <a:ext cx="4600943" cy="5196975"/>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Veri Yer Tutucusu 1"/>
          <p:cNvSpPr>
            <a:spLocks noGrp="1"/>
          </p:cNvSpPr>
          <p:nvPr>
            <p:ph type="dt" sz="half" idx="10"/>
          </p:nvPr>
        </p:nvSpPr>
        <p:spPr/>
        <p:txBody>
          <a:bodyPr/>
          <a:lstStyle/>
          <a:p>
            <a:fld id="{8DC6B3A6-90AB-4F70-BDC9-7D91BE972E12}"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62</a:t>
            </a:fld>
            <a:endParaRPr lang="tr-TR"/>
          </a:p>
        </p:txBody>
      </p:sp>
    </p:spTree>
    <p:extLst>
      <p:ext uri="{BB962C8B-B14F-4D97-AF65-F5344CB8AC3E}">
        <p14:creationId xmlns:p14="http://schemas.microsoft.com/office/powerpoint/2010/main" val="1463230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3754760" cy="5400600"/>
          </a:xfrm>
        </p:spPr>
        <p:txBody>
          <a:bodyPr>
            <a:normAutofit/>
          </a:bodyPr>
          <a:lstStyle/>
          <a:p>
            <a:pPr marL="0" indent="0" algn="just">
              <a:buNone/>
            </a:pPr>
            <a:r>
              <a:rPr lang="tr-TR" sz="2400" dirty="0"/>
              <a:t>Fiziksel ortamda kullanılan paraf, kaybolmayacak ve kâğıda işlemesini sağlayacak kalemle atılır. </a:t>
            </a:r>
          </a:p>
          <a:p>
            <a:pPr marL="0" indent="0" algn="just">
              <a:buNone/>
            </a:pPr>
            <a:r>
              <a:rPr lang="tr-TR" sz="2400" dirty="0"/>
              <a:t>Paraf, belgenin sadece </a:t>
            </a:r>
            <a:r>
              <a:rPr lang="tr-TR" sz="2400" dirty="0" err="1"/>
              <a:t>LİHKAB’da</a:t>
            </a:r>
            <a:r>
              <a:rPr lang="tr-TR" sz="2400" dirty="0"/>
              <a:t> kalacak nüshasında yer alır. </a:t>
            </a:r>
          </a:p>
          <a:p>
            <a:pPr marL="0" indent="0" algn="just">
              <a:buNone/>
            </a:pPr>
            <a:r>
              <a:rPr lang="tr-TR" sz="2400" dirty="0"/>
              <a:t>Fiziksel ortamda hazırlanan belgelerde paraflar, yazı alanının sonunda ve sol kenarında yer alır.</a:t>
            </a:r>
          </a:p>
          <a:p>
            <a:pPr marL="0" indent="0">
              <a:buNone/>
            </a:pPr>
            <a:endParaRPr lang="tr-TR" dirty="0"/>
          </a:p>
        </p:txBody>
      </p:sp>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Paraf</a:t>
            </a:r>
            <a:br>
              <a:rPr lang="tr-TR" b="1" dirty="0"/>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586488"/>
            <a:ext cx="3658111" cy="601111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6" name="Yuvarlatılmış Dikdörtgen 5"/>
          <p:cNvSpPr/>
          <p:nvPr/>
        </p:nvSpPr>
        <p:spPr>
          <a:xfrm>
            <a:off x="4860032" y="5445224"/>
            <a:ext cx="2448272" cy="7200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Veri Yer Tutucusu 1"/>
          <p:cNvSpPr>
            <a:spLocks noGrp="1"/>
          </p:cNvSpPr>
          <p:nvPr>
            <p:ph type="dt" sz="half" idx="10"/>
          </p:nvPr>
        </p:nvSpPr>
        <p:spPr/>
        <p:txBody>
          <a:bodyPr/>
          <a:lstStyle/>
          <a:p>
            <a:fld id="{8EFD5EDE-C2E9-400D-9513-EB4060245744}"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63</a:t>
            </a:fld>
            <a:endParaRPr lang="tr-TR"/>
          </a:p>
        </p:txBody>
      </p:sp>
    </p:spTree>
    <p:extLst>
      <p:ext uri="{BB962C8B-B14F-4D97-AF65-F5344CB8AC3E}">
        <p14:creationId xmlns:p14="http://schemas.microsoft.com/office/powerpoint/2010/main" val="3040779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B96C369-E20D-439E-9717-22F25737AA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037" y="2276872"/>
            <a:ext cx="8137925" cy="2507139"/>
          </a:xfrm>
          <a:prstGeom prst="rect">
            <a:avLst/>
          </a:prstGeom>
          <a:ln>
            <a:noFill/>
          </a:ln>
          <a:effectLst>
            <a:outerShdw blurRad="292100" dist="139700" dir="2700000" algn="tl" rotWithShape="0">
              <a:srgbClr val="333333">
                <a:alpha val="65000"/>
              </a:srgbClr>
            </a:outerShdw>
          </a:effectLst>
        </p:spPr>
      </p:pic>
      <p:sp>
        <p:nvSpPr>
          <p:cNvPr id="4" name="Veri Yer Tutucusu 3">
            <a:extLst>
              <a:ext uri="{FF2B5EF4-FFF2-40B4-BE49-F238E27FC236}">
                <a16:creationId xmlns:a16="http://schemas.microsoft.com/office/drawing/2014/main" id="{A8A3FB06-95FD-4E0F-A4C4-C8369866B76D}"/>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D26054E2-EB95-4AC5-9DBA-41583C67E8C2}"/>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F22AF6F0-DF32-4EB3-9D5D-5594E380DC45}"/>
              </a:ext>
            </a:extLst>
          </p:cNvPr>
          <p:cNvSpPr>
            <a:spLocks noGrp="1"/>
          </p:cNvSpPr>
          <p:nvPr>
            <p:ph type="sldNum" sz="quarter" idx="12"/>
          </p:nvPr>
        </p:nvSpPr>
        <p:spPr/>
        <p:txBody>
          <a:bodyPr/>
          <a:lstStyle/>
          <a:p>
            <a:fld id="{B1DEFA8C-F947-479F-BE07-76B6B3F80BF1}" type="slidenum">
              <a:rPr lang="tr-TR" smtClean="0"/>
              <a:pPr/>
              <a:t>64</a:t>
            </a:fld>
            <a:endParaRPr lang="tr-TR" dirty="0"/>
          </a:p>
        </p:txBody>
      </p:sp>
      <p:sp>
        <p:nvSpPr>
          <p:cNvPr id="9" name="Dikdörtgen 8">
            <a:extLst>
              <a:ext uri="{FF2B5EF4-FFF2-40B4-BE49-F238E27FC236}">
                <a16:creationId xmlns:a16="http://schemas.microsoft.com/office/drawing/2014/main" id="{00DC02CA-1966-4360-9E7E-439B4CABF9FA}"/>
              </a:ext>
            </a:extLst>
          </p:cNvPr>
          <p:cNvSpPr/>
          <p:nvPr/>
        </p:nvSpPr>
        <p:spPr>
          <a:xfrm>
            <a:off x="486742" y="1013649"/>
            <a:ext cx="8137925" cy="954107"/>
          </a:xfrm>
          <a:prstGeom prst="rect">
            <a:avLst/>
          </a:prstGeom>
        </p:spPr>
        <p:txBody>
          <a:bodyPr wrap="square">
            <a:spAutoFit/>
          </a:bodyPr>
          <a:lstStyle/>
          <a:p>
            <a:pPr algn="just"/>
            <a:r>
              <a:rPr lang="tr-TR" sz="2800" dirty="0"/>
              <a:t>Belgenin paraf bölümünde tarih, unvan, ad ve soyadı belirtilir.</a:t>
            </a:r>
          </a:p>
        </p:txBody>
      </p:sp>
      <p:sp>
        <p:nvSpPr>
          <p:cNvPr id="10" name="Unvan 1">
            <a:extLst>
              <a:ext uri="{FF2B5EF4-FFF2-40B4-BE49-F238E27FC236}">
                <a16:creationId xmlns:a16="http://schemas.microsoft.com/office/drawing/2014/main" id="{77573A00-71DB-4686-B476-A18A18CF6501}"/>
              </a:ext>
            </a:extLst>
          </p:cNvPr>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Paraf</a:t>
            </a:r>
            <a:br>
              <a:rPr lang="tr-TR" b="1" dirty="0"/>
            </a:br>
            <a:endParaRPr lang="tr-TR" dirty="0"/>
          </a:p>
        </p:txBody>
      </p:sp>
    </p:spTree>
    <p:extLst>
      <p:ext uri="{BB962C8B-B14F-4D97-AF65-F5344CB8AC3E}">
        <p14:creationId xmlns:p14="http://schemas.microsoft.com/office/powerpoint/2010/main" val="4063728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İletişim Bilgileri</a:t>
            </a:r>
            <a:br>
              <a:rPr lang="tr-TR" b="1" dirty="0"/>
            </a:br>
            <a:endParaRPr lang="tr-TR" dirty="0"/>
          </a:p>
        </p:txBody>
      </p:sp>
      <p:sp>
        <p:nvSpPr>
          <p:cNvPr id="3" name="İçerik Yer Tutucusu 2"/>
          <p:cNvSpPr>
            <a:spLocks noGrp="1"/>
          </p:cNvSpPr>
          <p:nvPr>
            <p:ph idx="1"/>
          </p:nvPr>
        </p:nvSpPr>
        <p:spPr>
          <a:xfrm>
            <a:off x="457200" y="692696"/>
            <a:ext cx="8229600" cy="4525963"/>
          </a:xfrm>
        </p:spPr>
        <p:txBody>
          <a:bodyPr>
            <a:normAutofit/>
          </a:bodyPr>
          <a:lstStyle/>
          <a:p>
            <a:pPr marL="0" indent="0" algn="just">
              <a:buNone/>
            </a:pPr>
            <a:r>
              <a:rPr lang="tr-TR" sz="2400" dirty="0"/>
              <a:t>Sayfanın altında boşluk bırakılan 2,5 cm’ </a:t>
            </a:r>
            <a:r>
              <a:rPr lang="tr-TR" sz="2400" dirty="0" err="1"/>
              <a:t>lik</a:t>
            </a:r>
            <a:r>
              <a:rPr lang="tr-TR" sz="2400" dirty="0"/>
              <a:t> alan içerisine elektronik (Word) ortamında alt bilgi oluşturmak suretiyle 8 punto yazı büyüklüğü kullanılır. </a:t>
            </a:r>
          </a:p>
          <a:p>
            <a:pPr marL="0" indent="0" algn="just">
              <a:buNone/>
            </a:pPr>
            <a:r>
              <a:rPr lang="tr-TR" sz="2400" dirty="0"/>
              <a:t>İletişim bilgileri; belgeyi gönderen </a:t>
            </a:r>
            <a:r>
              <a:rPr lang="tr-TR" sz="2400" dirty="0" err="1"/>
              <a:t>LİHKAB’ın</a:t>
            </a:r>
            <a:r>
              <a:rPr lang="tr-TR" sz="2400" dirty="0"/>
              <a:t> adresi, posta kodu, telefon ve faks numarası, e-posta adresi, internet adresi ile bilgi alınacak kişinin adı, soyadı, unvanı ve telefon numarasını içerecek şekilde sayfa sonuna yazılır ve çizgi ile ayrılır. </a:t>
            </a:r>
          </a:p>
        </p:txBody>
      </p:sp>
      <p:sp>
        <p:nvSpPr>
          <p:cNvPr id="2" name="Veri Yer Tutucusu 1"/>
          <p:cNvSpPr>
            <a:spLocks noGrp="1"/>
          </p:cNvSpPr>
          <p:nvPr>
            <p:ph type="dt" sz="half" idx="10"/>
          </p:nvPr>
        </p:nvSpPr>
        <p:spPr/>
        <p:txBody>
          <a:bodyPr/>
          <a:lstStyle/>
          <a:p>
            <a:fld id="{2F8D4917-61C0-4D4E-B4DA-B5F5C80E7281}"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65</a:t>
            </a:fld>
            <a:endParaRPr lang="tr-TR"/>
          </a:p>
        </p:txBody>
      </p:sp>
      <p:pic>
        <p:nvPicPr>
          <p:cNvPr id="9" name="Resim 8">
            <a:extLst>
              <a:ext uri="{FF2B5EF4-FFF2-40B4-BE49-F238E27FC236}">
                <a16:creationId xmlns:a16="http://schemas.microsoft.com/office/drawing/2014/main" id="{C7C987C4-267F-4AA1-9E37-787CBE4E1E0A}"/>
              </a:ext>
            </a:extLst>
          </p:cNvPr>
          <p:cNvPicPr>
            <a:picLocks noChangeAspect="1"/>
          </p:cNvPicPr>
          <p:nvPr/>
        </p:nvPicPr>
        <p:blipFill>
          <a:blip r:embed="rId2"/>
          <a:stretch>
            <a:fillRect/>
          </a:stretch>
        </p:blipFill>
        <p:spPr>
          <a:xfrm>
            <a:off x="302211" y="3791984"/>
            <a:ext cx="8539577" cy="2226652"/>
          </a:xfrm>
          <a:prstGeom prst="rect">
            <a:avLst/>
          </a:prstGeom>
        </p:spPr>
      </p:pic>
      <p:sp>
        <p:nvSpPr>
          <p:cNvPr id="6" name="Yuvarlatılmış Dikdörtgen 5"/>
          <p:cNvSpPr/>
          <p:nvPr/>
        </p:nvSpPr>
        <p:spPr>
          <a:xfrm>
            <a:off x="1223627" y="4005064"/>
            <a:ext cx="6696744" cy="748015"/>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4016470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Gizlilik Dereceli Belgeler</a:t>
            </a:r>
            <a:br>
              <a:rPr lang="tr-TR" b="1" dirty="0"/>
            </a:br>
            <a:endParaRPr lang="tr-TR" dirty="0"/>
          </a:p>
        </p:txBody>
      </p:sp>
      <p:sp>
        <p:nvSpPr>
          <p:cNvPr id="3" name="İçerik Yer Tutucusu 2"/>
          <p:cNvSpPr>
            <a:spLocks noGrp="1"/>
          </p:cNvSpPr>
          <p:nvPr>
            <p:ph idx="1"/>
          </p:nvPr>
        </p:nvSpPr>
        <p:spPr>
          <a:xfrm>
            <a:off x="457200" y="692696"/>
            <a:ext cx="8229600" cy="4525963"/>
          </a:xfrm>
        </p:spPr>
        <p:txBody>
          <a:bodyPr>
            <a:normAutofit/>
          </a:bodyPr>
          <a:lstStyle/>
          <a:p>
            <a:pPr marL="0" indent="0" algn="just">
              <a:buNone/>
            </a:pPr>
            <a:r>
              <a:rPr lang="tr-TR" sz="2400" dirty="0"/>
              <a:t>Gizlilik dereceli belgelerin hazırlanması, kaydedilmesi, saklanması, gönderilmesi, alınması ve diğer işlemlere ilişkin olarak ilgili mevzuatta belirtilen hükümler uygulanır.</a:t>
            </a:r>
          </a:p>
        </p:txBody>
      </p:sp>
      <p:sp>
        <p:nvSpPr>
          <p:cNvPr id="5" name="Veri Yer Tutucusu 4"/>
          <p:cNvSpPr>
            <a:spLocks noGrp="1"/>
          </p:cNvSpPr>
          <p:nvPr>
            <p:ph type="dt" sz="half" idx="10"/>
          </p:nvPr>
        </p:nvSpPr>
        <p:spPr/>
        <p:txBody>
          <a:bodyPr/>
          <a:lstStyle/>
          <a:p>
            <a:fld id="{D5EBABFE-5661-4CCD-AF44-85E97093FC57}"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66</a:t>
            </a:fld>
            <a:endParaRPr lang="tr-TR"/>
          </a:p>
        </p:txBody>
      </p:sp>
      <p:pic>
        <p:nvPicPr>
          <p:cNvPr id="10" name="Resim 9">
            <a:extLst>
              <a:ext uri="{FF2B5EF4-FFF2-40B4-BE49-F238E27FC236}">
                <a16:creationId xmlns:a16="http://schemas.microsoft.com/office/drawing/2014/main" id="{6EED5EA5-2B46-4227-AA4F-0E07AAC91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1950313"/>
            <a:ext cx="6067425" cy="47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9398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Sayfa Numarası</a:t>
            </a:r>
            <a:br>
              <a:rPr lang="tr-TR" b="1" dirty="0"/>
            </a:br>
            <a:endParaRPr lang="tr-TR" dirty="0"/>
          </a:p>
        </p:txBody>
      </p:sp>
      <p:sp>
        <p:nvSpPr>
          <p:cNvPr id="3" name="İçerik Yer Tutucusu 2"/>
          <p:cNvSpPr>
            <a:spLocks noGrp="1"/>
          </p:cNvSpPr>
          <p:nvPr>
            <p:ph idx="1"/>
          </p:nvPr>
        </p:nvSpPr>
        <p:spPr>
          <a:xfrm>
            <a:off x="457200" y="692696"/>
            <a:ext cx="8229600" cy="1617421"/>
          </a:xfrm>
        </p:spPr>
        <p:txBody>
          <a:bodyPr>
            <a:normAutofit/>
          </a:bodyPr>
          <a:lstStyle/>
          <a:p>
            <a:pPr marL="0" indent="0" algn="just">
              <a:buNone/>
            </a:pPr>
            <a:r>
              <a:rPr lang="tr-TR" sz="2400" dirty="0"/>
              <a:t>Birden fazla sayfa tutan belgelere sayfa numarası verilir. Sayfa numarası iletişim bilgilerinin altında ve sayfanın ortasında, toplam sayfa sayısının kaçıncısı olduğunu gösterecek şekilde belirtilir.</a:t>
            </a:r>
          </a:p>
        </p:txBody>
      </p:sp>
      <p:sp>
        <p:nvSpPr>
          <p:cNvPr id="2" name="Veri Yer Tutucusu 1"/>
          <p:cNvSpPr>
            <a:spLocks noGrp="1"/>
          </p:cNvSpPr>
          <p:nvPr>
            <p:ph type="dt" sz="half" idx="10"/>
          </p:nvPr>
        </p:nvSpPr>
        <p:spPr/>
        <p:txBody>
          <a:bodyPr/>
          <a:lstStyle/>
          <a:p>
            <a:fld id="{140B35E3-3471-4D97-A614-138522A44227}"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67</a:t>
            </a:fld>
            <a:endParaRPr lang="tr-TR"/>
          </a:p>
        </p:txBody>
      </p:sp>
      <p:pic>
        <p:nvPicPr>
          <p:cNvPr id="10" name="Resim 9">
            <a:extLst>
              <a:ext uri="{FF2B5EF4-FFF2-40B4-BE49-F238E27FC236}">
                <a16:creationId xmlns:a16="http://schemas.microsoft.com/office/drawing/2014/main" id="{EC8B60CD-868D-45CD-89C0-35C19A5D1218}"/>
              </a:ext>
            </a:extLst>
          </p:cNvPr>
          <p:cNvPicPr>
            <a:picLocks noChangeAspect="1"/>
          </p:cNvPicPr>
          <p:nvPr/>
        </p:nvPicPr>
        <p:blipFill>
          <a:blip r:embed="rId2"/>
          <a:stretch>
            <a:fillRect/>
          </a:stretch>
        </p:blipFill>
        <p:spPr>
          <a:xfrm>
            <a:off x="302211" y="3140968"/>
            <a:ext cx="8539577" cy="2226652"/>
          </a:xfrm>
          <a:prstGeom prst="rect">
            <a:avLst/>
          </a:prstGeom>
        </p:spPr>
      </p:pic>
      <p:sp>
        <p:nvSpPr>
          <p:cNvPr id="7" name="Oval 6"/>
          <p:cNvSpPr/>
          <p:nvPr/>
        </p:nvSpPr>
        <p:spPr>
          <a:xfrm>
            <a:off x="3995935" y="3930258"/>
            <a:ext cx="1152128" cy="64807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60041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0070C0"/>
                </a:solidFill>
              </a:rPr>
              <a:t>Belgenin Çoğaltılması</a:t>
            </a:r>
            <a:br>
              <a:rPr lang="tr-TR" b="1" dirty="0"/>
            </a:br>
            <a:endParaRPr lang="tr-TR" dirty="0"/>
          </a:p>
        </p:txBody>
      </p:sp>
      <p:sp>
        <p:nvSpPr>
          <p:cNvPr id="5" name="İçerik Yer Tutucusu 4"/>
          <p:cNvSpPr>
            <a:spLocks noGrp="1"/>
          </p:cNvSpPr>
          <p:nvPr>
            <p:ph idx="1"/>
          </p:nvPr>
        </p:nvSpPr>
        <p:spPr>
          <a:xfrm>
            <a:off x="464245" y="908720"/>
            <a:ext cx="8229600" cy="2808312"/>
          </a:xfrm>
        </p:spPr>
        <p:txBody>
          <a:bodyPr>
            <a:noAutofit/>
          </a:bodyPr>
          <a:lstStyle/>
          <a:p>
            <a:pPr marL="0" indent="0" algn="just">
              <a:buNone/>
            </a:pPr>
            <a:r>
              <a:rPr lang="tr-TR" sz="2800" dirty="0"/>
              <a:t>Fiziksel ortamda hazırlanan ve gizlilik derecesi taşımayan bir belgeden örnek çıkartılması hâlinde, örneğin uygun bir yerine </a:t>
            </a:r>
            <a:r>
              <a:rPr lang="tr-TR" sz="2800" b="1" dirty="0">
                <a:solidFill>
                  <a:srgbClr val="0070C0"/>
                </a:solidFill>
              </a:rPr>
              <a:t>“ASLI GİBİDİR” </a:t>
            </a:r>
            <a:r>
              <a:rPr lang="tr-TR" sz="2800" dirty="0"/>
              <a:t>ibaresi konulur ve </a:t>
            </a:r>
            <a:r>
              <a:rPr lang="tr-TR" sz="2800" b="1" dirty="0">
                <a:solidFill>
                  <a:srgbClr val="FF0000"/>
                </a:solidFill>
              </a:rPr>
              <a:t>Lisanslı Mühendisçe </a:t>
            </a:r>
            <a:r>
              <a:rPr lang="tr-TR" sz="2800" dirty="0"/>
              <a:t>ad, soyadı, unvan ve tarih belirtilmek suretiyle imzalanır. Bu şekilde çoğaltılan belge, asıl belge gibi kabul edilir.</a:t>
            </a:r>
          </a:p>
        </p:txBody>
      </p:sp>
      <p:sp>
        <p:nvSpPr>
          <p:cNvPr id="2" name="Veri Yer Tutucusu 1"/>
          <p:cNvSpPr>
            <a:spLocks noGrp="1"/>
          </p:cNvSpPr>
          <p:nvPr>
            <p:ph type="dt" sz="half" idx="10"/>
          </p:nvPr>
        </p:nvSpPr>
        <p:spPr/>
        <p:txBody>
          <a:bodyPr/>
          <a:lstStyle/>
          <a:p>
            <a:fld id="{FB365709-AA4A-4703-8C6F-5EDBC34D5ECC}"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68</a:t>
            </a:fld>
            <a:endParaRPr lang="tr-TR"/>
          </a:p>
        </p:txBody>
      </p:sp>
    </p:spTree>
    <p:extLst>
      <p:ext uri="{BB962C8B-B14F-4D97-AF65-F5344CB8AC3E}">
        <p14:creationId xmlns:p14="http://schemas.microsoft.com/office/powerpoint/2010/main" val="2003704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3257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300" b="1" dirty="0">
                <a:solidFill>
                  <a:srgbClr val="0070C0"/>
                </a:solidFill>
              </a:rPr>
              <a:t>Belgenin Fiziksel Ortamda </a:t>
            </a:r>
          </a:p>
          <a:p>
            <a:r>
              <a:rPr lang="tr-TR" sz="5300" b="1" dirty="0">
                <a:solidFill>
                  <a:srgbClr val="0070C0"/>
                </a:solidFill>
              </a:rPr>
              <a:t>Gönderilmesi ve Alınması</a:t>
            </a:r>
            <a:br>
              <a:rPr lang="tr-TR" b="1" dirty="0"/>
            </a:br>
            <a:endParaRPr lang="tr-TR" dirty="0"/>
          </a:p>
        </p:txBody>
      </p:sp>
      <p:sp>
        <p:nvSpPr>
          <p:cNvPr id="5" name="İçerik Yer Tutucusu 4"/>
          <p:cNvSpPr>
            <a:spLocks noGrp="1"/>
          </p:cNvSpPr>
          <p:nvPr>
            <p:ph idx="1"/>
          </p:nvPr>
        </p:nvSpPr>
        <p:spPr>
          <a:xfrm>
            <a:off x="464245" y="908720"/>
            <a:ext cx="8229600" cy="2880320"/>
          </a:xfrm>
        </p:spPr>
        <p:txBody>
          <a:bodyPr>
            <a:normAutofit lnSpcReduction="10000"/>
          </a:bodyPr>
          <a:lstStyle/>
          <a:p>
            <a:pPr marL="0" indent="0" algn="just">
              <a:buNone/>
            </a:pPr>
            <a:r>
              <a:rPr lang="tr-TR" sz="2400" dirty="0"/>
              <a:t>Gizlilik derecesi taşımayan ve fiziksel ortamda gönderilen belgenin başlık bilgisi, ihtiyaç duyulması hâlinde gönderen </a:t>
            </a:r>
            <a:r>
              <a:rPr lang="tr-TR" sz="2400" b="1" dirty="0" err="1">
                <a:solidFill>
                  <a:srgbClr val="FF0000"/>
                </a:solidFill>
              </a:rPr>
              <a:t>LİHKAB</a:t>
            </a:r>
            <a:r>
              <a:rPr lang="tr-TR" sz="2400" dirty="0" err="1"/>
              <a:t>’ın</a:t>
            </a:r>
            <a:r>
              <a:rPr lang="tr-TR" sz="2400" dirty="0"/>
              <a:t> adres bilgisi, belgenin tarihi ve sayısı zarfın sol üst köşesine; muhatabın adı ve ihtiyaç duyulması hâlinde adres bilgisi zarfın ortasına yazılır. Varsa süre ve kişiye özel bilgisi (ACELE, GÜNLÜDÜR, KİŞİYE ÖZEL), kişiye özel bilgisi üstte olmak üzere, zarfın sağ üst köşesinde kırmızı renkli büyük harflerle belirtilir.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62930"/>
            <a:ext cx="5976664" cy="349507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 name="Veri Yer Tutucusu 2"/>
          <p:cNvSpPr>
            <a:spLocks noGrp="1"/>
          </p:cNvSpPr>
          <p:nvPr>
            <p:ph type="dt" sz="half" idx="10"/>
          </p:nvPr>
        </p:nvSpPr>
        <p:spPr/>
        <p:txBody>
          <a:bodyPr/>
          <a:lstStyle/>
          <a:p>
            <a:fld id="{B08AEAC0-7DA1-4963-9276-184155321A04}"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69</a:t>
            </a:fld>
            <a:endParaRPr lang="tr-TR"/>
          </a:p>
        </p:txBody>
      </p:sp>
    </p:spTree>
    <p:extLst>
      <p:ext uri="{BB962C8B-B14F-4D97-AF65-F5344CB8AC3E}">
        <p14:creationId xmlns:p14="http://schemas.microsoft.com/office/powerpoint/2010/main" val="120477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244" y="0"/>
            <a:ext cx="8229600" cy="1143000"/>
          </a:xfrm>
        </p:spPr>
        <p:txBody>
          <a:bodyPr>
            <a:normAutofit/>
          </a:bodyPr>
          <a:lstStyle/>
          <a:p>
            <a:r>
              <a:rPr lang="tr-TR" sz="4000" b="1" dirty="0">
                <a:solidFill>
                  <a:srgbClr val="0070C0"/>
                </a:solidFill>
              </a:rPr>
              <a:t>Yazı Tipi ve Harf Büyüklüğü</a:t>
            </a:r>
          </a:p>
        </p:txBody>
      </p:sp>
      <p:sp>
        <p:nvSpPr>
          <p:cNvPr id="3" name="İçerik Yer Tutucusu 2"/>
          <p:cNvSpPr>
            <a:spLocks noGrp="1"/>
          </p:cNvSpPr>
          <p:nvPr>
            <p:ph idx="1"/>
          </p:nvPr>
        </p:nvSpPr>
        <p:spPr>
          <a:xfrm>
            <a:off x="457200" y="1196752"/>
            <a:ext cx="7859216" cy="4929411"/>
          </a:xfrm>
        </p:spPr>
        <p:txBody>
          <a:bodyPr>
            <a:normAutofit/>
          </a:bodyPr>
          <a:lstStyle/>
          <a:p>
            <a:pPr marL="0" indent="0" algn="just">
              <a:buNone/>
            </a:pPr>
            <a:endParaRPr lang="tr-TR" dirty="0"/>
          </a:p>
          <a:p>
            <a:pPr marL="0" indent="0" algn="just">
              <a:buNone/>
            </a:pPr>
            <a:r>
              <a:rPr lang="tr-TR" dirty="0"/>
              <a:t>Farklı </a:t>
            </a:r>
            <a:r>
              <a:rPr lang="tr-TR" u="sng" dirty="0"/>
              <a:t>form</a:t>
            </a:r>
            <a:r>
              <a:rPr lang="tr-TR" dirty="0"/>
              <a:t>, </a:t>
            </a:r>
            <a:r>
              <a:rPr lang="en-US" u="sng" dirty="0"/>
              <a:t>format</a:t>
            </a:r>
            <a:r>
              <a:rPr lang="en-US" dirty="0"/>
              <a:t> </a:t>
            </a:r>
            <a:r>
              <a:rPr lang="tr-TR" dirty="0"/>
              <a:t>veya </a:t>
            </a:r>
            <a:r>
              <a:rPr lang="tr-TR" u="sng" dirty="0"/>
              <a:t>ebatlarda</a:t>
            </a:r>
            <a:r>
              <a:rPr lang="tr-TR" dirty="0"/>
              <a:t> hazırlanan rapor, analiz ve benzeri metinlerde </a:t>
            </a:r>
            <a:r>
              <a:rPr lang="tr-TR" b="1" dirty="0">
                <a:solidFill>
                  <a:srgbClr val="FF0000"/>
                </a:solidFill>
              </a:rPr>
              <a:t>farklı yazı tipi ve harf büyüklüğü</a:t>
            </a:r>
            <a:r>
              <a:rPr lang="tr-TR" dirty="0"/>
              <a:t> kullanılabilir.</a:t>
            </a:r>
          </a:p>
          <a:p>
            <a:pPr marL="0" indent="0">
              <a:buNone/>
            </a:pPr>
            <a:endParaRPr lang="tr-TR" dirty="0"/>
          </a:p>
          <a:p>
            <a:pPr marL="0" lvl="0" indent="0">
              <a:buNone/>
            </a:pPr>
            <a:r>
              <a:rPr lang="tr-TR" dirty="0"/>
              <a:t>Metin içinde yer alan alıntılar </a:t>
            </a:r>
            <a:r>
              <a:rPr lang="tr-TR" b="1" dirty="0">
                <a:solidFill>
                  <a:schemeClr val="tx2"/>
                </a:solidFill>
              </a:rPr>
              <a:t>tırnak içinde ve eğik (italik) </a:t>
            </a:r>
            <a:r>
              <a:rPr lang="tr-TR" dirty="0"/>
              <a:t>olarak </a:t>
            </a:r>
            <a:r>
              <a:rPr lang="tr-TR" b="1" dirty="0">
                <a:solidFill>
                  <a:schemeClr val="tx2"/>
                </a:solidFill>
              </a:rPr>
              <a:t>yazılabilir.</a:t>
            </a:r>
          </a:p>
        </p:txBody>
      </p:sp>
      <p:sp>
        <p:nvSpPr>
          <p:cNvPr id="4" name="Veri Yer Tutucusu 3"/>
          <p:cNvSpPr>
            <a:spLocks noGrp="1"/>
          </p:cNvSpPr>
          <p:nvPr>
            <p:ph type="dt" sz="half" idx="10"/>
          </p:nvPr>
        </p:nvSpPr>
        <p:spPr/>
        <p:txBody>
          <a:bodyPr/>
          <a:lstStyle/>
          <a:p>
            <a:fld id="{A44A6FAF-776D-442F-97DC-76E23922C35C}"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2690299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3257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300" b="1" dirty="0">
                <a:solidFill>
                  <a:srgbClr val="0070C0"/>
                </a:solidFill>
              </a:rPr>
              <a:t>Belgenin Fiziksel Ortamda </a:t>
            </a:r>
          </a:p>
          <a:p>
            <a:r>
              <a:rPr lang="tr-TR" sz="5300" b="1" dirty="0">
                <a:solidFill>
                  <a:srgbClr val="0070C0"/>
                </a:solidFill>
              </a:rPr>
              <a:t>Gönderilmesi ve Alınması</a:t>
            </a:r>
            <a:br>
              <a:rPr lang="tr-TR" b="1" dirty="0"/>
            </a:br>
            <a:endParaRPr lang="tr-TR" dirty="0"/>
          </a:p>
        </p:txBody>
      </p:sp>
      <p:sp>
        <p:nvSpPr>
          <p:cNvPr id="5" name="İçerik Yer Tutucusu 4"/>
          <p:cNvSpPr>
            <a:spLocks noGrp="1"/>
          </p:cNvSpPr>
          <p:nvPr>
            <p:ph idx="1"/>
          </p:nvPr>
        </p:nvSpPr>
        <p:spPr>
          <a:xfrm>
            <a:off x="464245" y="908720"/>
            <a:ext cx="8229600" cy="2880320"/>
          </a:xfrm>
        </p:spPr>
        <p:txBody>
          <a:bodyPr>
            <a:normAutofit/>
          </a:bodyPr>
          <a:lstStyle/>
          <a:p>
            <a:pPr marL="0" lvl="0" indent="0" algn="just">
              <a:buNone/>
            </a:pPr>
            <a:r>
              <a:rPr lang="tr-TR" sz="2400" dirty="0"/>
              <a:t>Gizlilik dereceli belgelerin gerekli güvenlik tedbirleri alınarak </a:t>
            </a:r>
            <a:r>
              <a:rPr lang="tr-TR" sz="2400" b="1" dirty="0">
                <a:solidFill>
                  <a:srgbClr val="FF0000"/>
                </a:solidFill>
              </a:rPr>
              <a:t>fiziksel ortamda gönderilmesi esastır. </a:t>
            </a:r>
          </a:p>
          <a:p>
            <a:pPr marL="0" lvl="0" indent="0" algn="just">
              <a:buNone/>
            </a:pPr>
            <a:r>
              <a:rPr lang="tr-TR" sz="2400" dirty="0" err="1"/>
              <a:t>LİHKAB’a</a:t>
            </a:r>
            <a:r>
              <a:rPr lang="tr-TR" sz="2400" dirty="0"/>
              <a:t> gelen belgelerle gelen evrak kayıt defterine kayıt edilir. Cevap yazılması gerekiyor ise cevaplanır ve dosyasına kaldırılır.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517" y="2861280"/>
            <a:ext cx="5976664" cy="349507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 name="Veri Yer Tutucusu 2"/>
          <p:cNvSpPr>
            <a:spLocks noGrp="1"/>
          </p:cNvSpPr>
          <p:nvPr>
            <p:ph type="dt" sz="half" idx="10"/>
          </p:nvPr>
        </p:nvSpPr>
        <p:spPr/>
        <p:txBody>
          <a:bodyPr/>
          <a:lstStyle/>
          <a:p>
            <a:fld id="{BC4B9CE7-342E-4D8F-8823-C63F6E808034}" type="datetime1">
              <a:rPr lang="tr-TR" smtClean="0"/>
              <a:pPr/>
              <a:t>2.10.2024</a:t>
            </a:fld>
            <a:endParaRPr lang="tr-TR"/>
          </a:p>
        </p:txBody>
      </p:sp>
      <p:sp>
        <p:nvSpPr>
          <p:cNvPr id="6" name="Altbilgi Yer Tutucusu 5"/>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70</a:t>
            </a:fld>
            <a:endParaRPr lang="tr-TR"/>
          </a:p>
        </p:txBody>
      </p:sp>
    </p:spTree>
    <p:extLst>
      <p:ext uri="{BB962C8B-B14F-4D97-AF65-F5344CB8AC3E}">
        <p14:creationId xmlns:p14="http://schemas.microsoft.com/office/powerpoint/2010/main" val="1109960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4988"/>
            <a:ext cx="8229600" cy="13257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300" b="1" dirty="0">
                <a:solidFill>
                  <a:srgbClr val="0070C0"/>
                </a:solidFill>
              </a:rPr>
              <a:t>Belgenin Fiziksel Ortamda </a:t>
            </a:r>
          </a:p>
          <a:p>
            <a:r>
              <a:rPr lang="tr-TR" sz="5300" b="1" dirty="0">
                <a:solidFill>
                  <a:srgbClr val="0070C0"/>
                </a:solidFill>
              </a:rPr>
              <a:t>Gönderilmesi ve Alınması</a:t>
            </a:r>
            <a:br>
              <a:rPr lang="tr-TR" b="1" dirty="0"/>
            </a:br>
            <a:endParaRPr lang="tr-TR" dirty="0"/>
          </a:p>
        </p:txBody>
      </p:sp>
      <p:sp>
        <p:nvSpPr>
          <p:cNvPr id="5" name="İçerik Yer Tutucusu 4"/>
          <p:cNvSpPr>
            <a:spLocks noGrp="1"/>
          </p:cNvSpPr>
          <p:nvPr>
            <p:ph idx="1"/>
          </p:nvPr>
        </p:nvSpPr>
        <p:spPr>
          <a:xfrm>
            <a:off x="464245" y="908720"/>
            <a:ext cx="8229600" cy="5184576"/>
          </a:xfrm>
        </p:spPr>
        <p:txBody>
          <a:bodyPr>
            <a:normAutofit/>
          </a:bodyPr>
          <a:lstStyle/>
          <a:p>
            <a:pPr marL="0" lvl="0" indent="0" algn="just">
              <a:buNone/>
            </a:pPr>
            <a:r>
              <a:rPr lang="tr-TR" sz="2800" b="1" dirty="0">
                <a:solidFill>
                  <a:srgbClr val="FF0000"/>
                </a:solidFill>
              </a:rPr>
              <a:t>"KİŞİYE ÖZEL” </a:t>
            </a:r>
            <a:r>
              <a:rPr lang="tr-TR" sz="2800" dirty="0"/>
              <a:t>ibaresi taşıyan zarf veya belgeler açılmadan ilgiliye teslim edilmek üzere alınır. </a:t>
            </a:r>
            <a:r>
              <a:rPr lang="tr-TR" sz="2800" b="1" dirty="0">
                <a:solidFill>
                  <a:srgbClr val="FF0000"/>
                </a:solidFill>
              </a:rPr>
              <a:t>“KİŞİYE ÖZEL” </a:t>
            </a:r>
            <a:r>
              <a:rPr lang="tr-TR" sz="2800" dirty="0"/>
              <a:t>ibaresi taşıyan belge üzerinde yalnızca </a:t>
            </a:r>
            <a:r>
              <a:rPr lang="tr-TR" sz="2800" b="1" dirty="0">
                <a:solidFill>
                  <a:srgbClr val="FF0000"/>
                </a:solidFill>
              </a:rPr>
              <a:t>ilgili kişi tasarruf hakkına sahiptir ve ilgilinin talebi olmadan kayda alınmaz.</a:t>
            </a:r>
          </a:p>
          <a:p>
            <a:pPr marL="0" lvl="0" indent="0" algn="just">
              <a:buNone/>
            </a:pPr>
            <a:endParaRPr lang="tr-TR" sz="2800" b="1" dirty="0">
              <a:solidFill>
                <a:srgbClr val="FF0000"/>
              </a:solidFill>
            </a:endParaRPr>
          </a:p>
          <a:p>
            <a:pPr marL="0" indent="0" algn="just">
              <a:buNone/>
            </a:pPr>
            <a:r>
              <a:rPr lang="tr-TR" sz="2800" dirty="0"/>
              <a:t>Kişiler tarafından </a:t>
            </a:r>
            <a:r>
              <a:rPr lang="tr-TR" sz="2800" dirty="0" err="1"/>
              <a:t>LİHKAB’a</a:t>
            </a:r>
            <a:r>
              <a:rPr lang="tr-TR" sz="2800" dirty="0"/>
              <a:t> yazılan dilekçelerin; </a:t>
            </a:r>
            <a:r>
              <a:rPr lang="tr-TR" sz="2800" b="1" dirty="0">
                <a:solidFill>
                  <a:srgbClr val="FF0000"/>
                </a:solidFill>
              </a:rPr>
              <a:t>“... arz ederim.”</a:t>
            </a:r>
            <a:r>
              <a:rPr lang="tr-TR" sz="2800" dirty="0"/>
              <a:t> şeklinde bitirilmemesi veya </a:t>
            </a:r>
            <a:r>
              <a:rPr lang="tr-TR" sz="2800" b="1" dirty="0">
                <a:solidFill>
                  <a:srgbClr val="FF0000"/>
                </a:solidFill>
              </a:rPr>
              <a:t>“... rica ederim." </a:t>
            </a:r>
            <a:r>
              <a:rPr lang="tr-TR" sz="2800" dirty="0"/>
              <a:t>ibaresiyle ya da başka ibarelerle bitirilmesi dilekçenin işleme alınmasına engel değildir. </a:t>
            </a:r>
          </a:p>
          <a:p>
            <a:pPr marL="0" lvl="0" indent="0" algn="just">
              <a:buNone/>
            </a:pPr>
            <a:endParaRPr lang="tr-TR" sz="2800" b="1" dirty="0">
              <a:solidFill>
                <a:srgbClr val="FF0000"/>
              </a:solidFill>
            </a:endParaRPr>
          </a:p>
        </p:txBody>
      </p:sp>
      <p:sp>
        <p:nvSpPr>
          <p:cNvPr id="2" name="Veri Yer Tutucusu 1"/>
          <p:cNvSpPr>
            <a:spLocks noGrp="1"/>
          </p:cNvSpPr>
          <p:nvPr>
            <p:ph type="dt" sz="half" idx="10"/>
          </p:nvPr>
        </p:nvSpPr>
        <p:spPr/>
        <p:txBody>
          <a:bodyPr/>
          <a:lstStyle/>
          <a:p>
            <a:fld id="{923B2E9D-7B56-4742-8CEC-1371C0139058}" type="datetime1">
              <a:rPr lang="tr-TR" smtClean="0"/>
              <a:pPr/>
              <a:t>2.10.2024</a:t>
            </a:fld>
            <a:endParaRPr lang="tr-TR"/>
          </a:p>
        </p:txBody>
      </p:sp>
      <p:sp>
        <p:nvSpPr>
          <p:cNvPr id="3" name="Altbilgi Yer Tutucusu 2"/>
          <p:cNvSpPr>
            <a:spLocks noGrp="1"/>
          </p:cNvSpPr>
          <p:nvPr>
            <p:ph type="ftr" sz="quarter" idx="11"/>
          </p:nvPr>
        </p:nvSpPr>
        <p:spPr/>
        <p:txBody>
          <a:bodyPr/>
          <a:lstStyle/>
          <a:p>
            <a:r>
              <a:rPr lang="tr-TR"/>
              <a:t>Bülent KILIÇ</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71</a:t>
            </a:fld>
            <a:endParaRPr lang="tr-TR"/>
          </a:p>
        </p:txBody>
      </p:sp>
    </p:spTree>
    <p:extLst>
      <p:ext uri="{BB962C8B-B14F-4D97-AF65-F5344CB8AC3E}">
        <p14:creationId xmlns:p14="http://schemas.microsoft.com/office/powerpoint/2010/main" val="4263231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3231" y="1052736"/>
            <a:ext cx="8229600" cy="4525963"/>
          </a:xfrm>
        </p:spPr>
        <p:txBody>
          <a:bodyPr>
            <a:normAutofit/>
          </a:bodyPr>
          <a:lstStyle/>
          <a:p>
            <a:pPr marL="0" indent="0" algn="just">
              <a:buNone/>
            </a:pPr>
            <a:r>
              <a:rPr lang="tr-TR" dirty="0" err="1"/>
              <a:t>LİHKAB’a</a:t>
            </a:r>
            <a:r>
              <a:rPr lang="tr-TR" dirty="0"/>
              <a:t> muhatabı olmadığı hâlde fiziksel ortamda gelen bir belge, asıl muhatabı anlaşılamıyorsa gönderene iade edilir. Ancak, asıl muhatabın açıkça belli olması durumunda, gerektiğinde belgenin bir sureti alınarak, aslı muhatabına gönderilir ve belgeyi gönderene de bilgi verilir. </a:t>
            </a:r>
          </a:p>
        </p:txBody>
      </p:sp>
      <p:sp>
        <p:nvSpPr>
          <p:cNvPr id="4" name="Unvan 1"/>
          <p:cNvSpPr txBox="1">
            <a:spLocks/>
          </p:cNvSpPr>
          <p:nvPr/>
        </p:nvSpPr>
        <p:spPr>
          <a:xfrm>
            <a:off x="457200" y="0"/>
            <a:ext cx="8229600"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300" b="1" dirty="0">
                <a:solidFill>
                  <a:srgbClr val="0070C0"/>
                </a:solidFill>
              </a:rPr>
              <a:t>Belgenin İade Edilmesi</a:t>
            </a:r>
            <a:endParaRPr lang="tr-TR" dirty="0">
              <a:solidFill>
                <a:srgbClr val="0070C0"/>
              </a:solidFill>
            </a:endParaRPr>
          </a:p>
        </p:txBody>
      </p:sp>
      <p:sp>
        <p:nvSpPr>
          <p:cNvPr id="2" name="Veri Yer Tutucusu 1"/>
          <p:cNvSpPr>
            <a:spLocks noGrp="1"/>
          </p:cNvSpPr>
          <p:nvPr>
            <p:ph type="dt" sz="half" idx="10"/>
          </p:nvPr>
        </p:nvSpPr>
        <p:spPr/>
        <p:txBody>
          <a:bodyPr/>
          <a:lstStyle/>
          <a:p>
            <a:fld id="{93792A1F-312F-4ECC-9D23-AB7584FCF550}"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72</a:t>
            </a:fld>
            <a:endParaRPr lang="tr-TR"/>
          </a:p>
        </p:txBody>
      </p:sp>
    </p:spTree>
    <p:extLst>
      <p:ext uri="{BB962C8B-B14F-4D97-AF65-F5344CB8AC3E}">
        <p14:creationId xmlns:p14="http://schemas.microsoft.com/office/powerpoint/2010/main" val="4008264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7D3D92-4F1D-46C5-A093-8AA65A2A04CF}"/>
              </a:ext>
            </a:extLst>
          </p:cNvPr>
          <p:cNvSpPr>
            <a:spLocks noGrp="1"/>
          </p:cNvSpPr>
          <p:nvPr>
            <p:ph type="title"/>
          </p:nvPr>
        </p:nvSpPr>
        <p:spPr>
          <a:xfrm>
            <a:off x="457200" y="8857"/>
            <a:ext cx="8229600" cy="1143000"/>
          </a:xfrm>
        </p:spPr>
        <p:txBody>
          <a:bodyPr>
            <a:normAutofit/>
          </a:bodyPr>
          <a:lstStyle/>
          <a:p>
            <a:r>
              <a:rPr lang="tr-TR" sz="3200" b="1" dirty="0">
                <a:solidFill>
                  <a:srgbClr val="0070C0"/>
                </a:solidFill>
              </a:rPr>
              <a:t>Arşivleme, Dosyalama İlkesi </a:t>
            </a:r>
          </a:p>
        </p:txBody>
      </p:sp>
      <p:sp>
        <p:nvSpPr>
          <p:cNvPr id="4" name="Veri Yer Tutucusu 3">
            <a:extLst>
              <a:ext uri="{FF2B5EF4-FFF2-40B4-BE49-F238E27FC236}">
                <a16:creationId xmlns:a16="http://schemas.microsoft.com/office/drawing/2014/main" id="{72322F70-0751-48B2-9907-A05A31D0600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A8245A22-0FE0-41BD-A7A0-C5D85C1954DE}"/>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A449E717-E096-47AE-8EB9-DA5FA446D1A7}"/>
              </a:ext>
            </a:extLst>
          </p:cNvPr>
          <p:cNvSpPr>
            <a:spLocks noGrp="1"/>
          </p:cNvSpPr>
          <p:nvPr>
            <p:ph type="sldNum" sz="quarter" idx="12"/>
          </p:nvPr>
        </p:nvSpPr>
        <p:spPr/>
        <p:txBody>
          <a:bodyPr/>
          <a:lstStyle/>
          <a:p>
            <a:fld id="{B1DEFA8C-F947-479F-BE07-76B6B3F80BF1}" type="slidenum">
              <a:rPr lang="tr-TR" smtClean="0"/>
              <a:pPr/>
              <a:t>73</a:t>
            </a:fld>
            <a:endParaRPr lang="tr-TR" dirty="0"/>
          </a:p>
        </p:txBody>
      </p:sp>
      <p:pic>
        <p:nvPicPr>
          <p:cNvPr id="7" name="Resim 6">
            <a:extLst>
              <a:ext uri="{FF2B5EF4-FFF2-40B4-BE49-F238E27FC236}">
                <a16:creationId xmlns:a16="http://schemas.microsoft.com/office/drawing/2014/main" id="{D73500FF-3F0B-4C50-B7C2-2A869798F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92" y="908720"/>
            <a:ext cx="4384016" cy="5940423"/>
          </a:xfrm>
          <a:prstGeom prst="rect">
            <a:avLst/>
          </a:prstGeom>
          <a:ln>
            <a:noFill/>
          </a:ln>
          <a:effectLst>
            <a:outerShdw blurRad="292100" dist="139700" dir="2700000" algn="tl" rotWithShape="0">
              <a:srgbClr val="333333">
                <a:alpha val="65000"/>
              </a:srgbClr>
            </a:outerShdw>
          </a:effectLst>
        </p:spPr>
      </p:pic>
      <p:sp>
        <p:nvSpPr>
          <p:cNvPr id="8" name="Dikdörtgen 7">
            <a:extLst>
              <a:ext uri="{FF2B5EF4-FFF2-40B4-BE49-F238E27FC236}">
                <a16:creationId xmlns:a16="http://schemas.microsoft.com/office/drawing/2014/main" id="{2B359BE3-3116-4B52-9D77-3F16D02E6A83}"/>
              </a:ext>
            </a:extLst>
          </p:cNvPr>
          <p:cNvSpPr/>
          <p:nvPr/>
        </p:nvSpPr>
        <p:spPr>
          <a:xfrm>
            <a:off x="4841216" y="1151857"/>
            <a:ext cx="3991536" cy="7848302"/>
          </a:xfrm>
          <a:prstGeom prst="rect">
            <a:avLst/>
          </a:prstGeom>
        </p:spPr>
        <p:txBody>
          <a:bodyPr wrap="square">
            <a:spAutoFit/>
          </a:bodyPr>
          <a:lstStyle/>
          <a:p>
            <a:pPr algn="just"/>
            <a:r>
              <a:rPr lang="tr-TR" sz="2800" dirty="0"/>
              <a:t>"Standart Dosya </a:t>
            </a:r>
            <a:r>
              <a:rPr lang="tr-TR" sz="2800" dirty="0" err="1"/>
              <a:t>Planı"na</a:t>
            </a:r>
            <a:r>
              <a:rPr lang="tr-TR" sz="2800" dirty="0"/>
              <a:t>  ve Kurum için belirlenen konu kodlarına göre evrakın saklanması ve dosyalanması yapılır. </a:t>
            </a:r>
          </a:p>
          <a:p>
            <a:pPr algn="just"/>
            <a:endParaRPr lang="tr-TR" sz="2800" dirty="0"/>
          </a:p>
          <a:p>
            <a:pPr algn="just"/>
            <a:r>
              <a:rPr lang="tr-TR" sz="2800" dirty="0" err="1"/>
              <a:t>LİHKAB’larca</a:t>
            </a:r>
            <a:r>
              <a:rPr lang="tr-TR" sz="2800" dirty="0"/>
              <a:t> hazırlanan yazılara konusuna uygun olarak standart dosya planından alınan numaraya göre gerekli dosyalar açılır. </a:t>
            </a:r>
          </a:p>
          <a:p>
            <a:pPr algn="just"/>
            <a:endParaRPr lang="tr-TR" sz="2800" dirty="0"/>
          </a:p>
          <a:p>
            <a:pPr algn="just"/>
            <a:endParaRPr lang="tr-TR" sz="2800" dirty="0"/>
          </a:p>
          <a:p>
            <a:pPr algn="just"/>
            <a:endParaRPr lang="tr-TR" sz="2800" dirty="0"/>
          </a:p>
          <a:p>
            <a:pPr algn="just"/>
            <a:endParaRPr lang="tr-TR" sz="2800" dirty="0"/>
          </a:p>
          <a:p>
            <a:pPr algn="just"/>
            <a:endParaRPr lang="tr-TR" sz="2800" dirty="0"/>
          </a:p>
          <a:p>
            <a:pPr algn="just"/>
            <a:endParaRPr lang="tr-TR" sz="2800" dirty="0"/>
          </a:p>
        </p:txBody>
      </p:sp>
    </p:spTree>
    <p:extLst>
      <p:ext uri="{BB962C8B-B14F-4D97-AF65-F5344CB8AC3E}">
        <p14:creationId xmlns:p14="http://schemas.microsoft.com/office/powerpoint/2010/main" val="2542431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859227-F254-435F-828A-82116848090C}"/>
              </a:ext>
            </a:extLst>
          </p:cNvPr>
          <p:cNvSpPr>
            <a:spLocks noGrp="1"/>
          </p:cNvSpPr>
          <p:nvPr>
            <p:ph idx="1"/>
          </p:nvPr>
        </p:nvSpPr>
        <p:spPr>
          <a:xfrm>
            <a:off x="328897" y="1166018"/>
            <a:ext cx="4762872" cy="4525963"/>
          </a:xfrm>
        </p:spPr>
        <p:txBody>
          <a:bodyPr/>
          <a:lstStyle/>
          <a:p>
            <a:pPr marL="0" indent="0" algn="just">
              <a:buNone/>
            </a:pPr>
            <a:r>
              <a:rPr lang="tr-TR" dirty="0"/>
              <a:t>İşlemi tamamlanan evrak, dosyasına konulmak üzere daha önce açılmış olan dosyasına varsa ekleri ile birlikte konur. Dosyası önceden açılmamış ise yeni dosya açılarak yazı ve ekleri dosyasına takılır.</a:t>
            </a:r>
          </a:p>
        </p:txBody>
      </p:sp>
      <p:sp>
        <p:nvSpPr>
          <p:cNvPr id="4" name="Veri Yer Tutucusu 3">
            <a:extLst>
              <a:ext uri="{FF2B5EF4-FFF2-40B4-BE49-F238E27FC236}">
                <a16:creationId xmlns:a16="http://schemas.microsoft.com/office/drawing/2014/main" id="{811D802C-12E9-48D4-AB0E-B5C17DFBB8DD}"/>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41F75A83-EC75-4CC4-83CB-AB38A097D1FE}"/>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9806F85E-5A1A-4388-AE6E-1A2BB53B44CF}"/>
              </a:ext>
            </a:extLst>
          </p:cNvPr>
          <p:cNvSpPr>
            <a:spLocks noGrp="1"/>
          </p:cNvSpPr>
          <p:nvPr>
            <p:ph type="sldNum" sz="quarter" idx="12"/>
          </p:nvPr>
        </p:nvSpPr>
        <p:spPr/>
        <p:txBody>
          <a:bodyPr/>
          <a:lstStyle/>
          <a:p>
            <a:fld id="{B1DEFA8C-F947-479F-BE07-76B6B3F80BF1}" type="slidenum">
              <a:rPr lang="tr-TR" smtClean="0"/>
              <a:pPr/>
              <a:t>74</a:t>
            </a:fld>
            <a:endParaRPr lang="tr-TR" dirty="0"/>
          </a:p>
        </p:txBody>
      </p:sp>
      <p:sp>
        <p:nvSpPr>
          <p:cNvPr id="7" name="Unvan 1">
            <a:extLst>
              <a:ext uri="{FF2B5EF4-FFF2-40B4-BE49-F238E27FC236}">
                <a16:creationId xmlns:a16="http://schemas.microsoft.com/office/drawing/2014/main" id="{F2763344-5DA7-4B9D-9EFB-2BF15DAE96F1}"/>
              </a:ext>
            </a:extLst>
          </p:cNvPr>
          <p:cNvSpPr txBox="1">
            <a:spLocks/>
          </p:cNvSpPr>
          <p:nvPr/>
        </p:nvSpPr>
        <p:spPr>
          <a:xfrm>
            <a:off x="457200" y="88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solidFill>
                  <a:srgbClr val="0070C0"/>
                </a:solidFill>
              </a:rPr>
              <a:t>Dosyalama İlkesi </a:t>
            </a:r>
          </a:p>
        </p:txBody>
      </p:sp>
      <p:pic>
        <p:nvPicPr>
          <p:cNvPr id="13" name="Resim 12">
            <a:extLst>
              <a:ext uri="{FF2B5EF4-FFF2-40B4-BE49-F238E27FC236}">
                <a16:creationId xmlns:a16="http://schemas.microsoft.com/office/drawing/2014/main" id="{1B546127-8E6C-45D3-A11B-27853B9B669B}"/>
              </a:ext>
            </a:extLst>
          </p:cNvPr>
          <p:cNvPicPr>
            <a:picLocks noChangeAspect="1"/>
          </p:cNvPicPr>
          <p:nvPr/>
        </p:nvPicPr>
        <p:blipFill>
          <a:blip r:embed="rId2"/>
          <a:stretch>
            <a:fillRect/>
          </a:stretch>
        </p:blipFill>
        <p:spPr>
          <a:xfrm>
            <a:off x="5436096" y="1014074"/>
            <a:ext cx="2800741" cy="4829849"/>
          </a:xfrm>
          <a:prstGeom prst="rect">
            <a:avLst/>
          </a:prstGeom>
        </p:spPr>
      </p:pic>
      <p:pic>
        <p:nvPicPr>
          <p:cNvPr id="10" name="Resim 9">
            <a:extLst>
              <a:ext uri="{FF2B5EF4-FFF2-40B4-BE49-F238E27FC236}">
                <a16:creationId xmlns:a16="http://schemas.microsoft.com/office/drawing/2014/main" id="{7A17E402-F8AE-493F-9404-C5B297F9ACD5}"/>
              </a:ext>
            </a:extLst>
          </p:cNvPr>
          <p:cNvPicPr>
            <a:picLocks noChangeAspect="1"/>
          </p:cNvPicPr>
          <p:nvPr/>
        </p:nvPicPr>
        <p:blipFill>
          <a:blip r:embed="rId3"/>
          <a:stretch>
            <a:fillRect/>
          </a:stretch>
        </p:blipFill>
        <p:spPr>
          <a:xfrm>
            <a:off x="5580112" y="1268759"/>
            <a:ext cx="1080120" cy="3024337"/>
          </a:xfrm>
          <a:prstGeom prst="rect">
            <a:avLst/>
          </a:prstGeom>
        </p:spPr>
      </p:pic>
    </p:spTree>
    <p:extLst>
      <p:ext uri="{BB962C8B-B14F-4D97-AF65-F5344CB8AC3E}">
        <p14:creationId xmlns:p14="http://schemas.microsoft.com/office/powerpoint/2010/main" val="2871662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4 Altbilgi Yer Tutucusu"/>
          <p:cNvSpPr>
            <a:spLocks noGrp="1"/>
          </p:cNvSpPr>
          <p:nvPr>
            <p:ph type="ftr" sz="quarter" idx="11"/>
          </p:nvPr>
        </p:nvSpPr>
        <p:spPr/>
        <p:txBody>
          <a:bodyPr/>
          <a:lstStyle/>
          <a:p>
            <a:r>
              <a:rPr lang="tr-TR"/>
              <a:t>Bülent KILIÇ</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75</a:t>
            </a:fld>
            <a:endParaRPr lang="tr-TR" dirty="0"/>
          </a:p>
        </p:txBody>
      </p:sp>
      <p:sp>
        <p:nvSpPr>
          <p:cNvPr id="19" name="Unvan 1">
            <a:extLst>
              <a:ext uri="{FF2B5EF4-FFF2-40B4-BE49-F238E27FC236}">
                <a16:creationId xmlns:a16="http://schemas.microsoft.com/office/drawing/2014/main" id="{F2763344-5DA7-4B9D-9EFB-2BF15DAE96F1}"/>
              </a:ext>
            </a:extLst>
          </p:cNvPr>
          <p:cNvSpPr txBox="1">
            <a:spLocks/>
          </p:cNvSpPr>
          <p:nvPr/>
        </p:nvSpPr>
        <p:spPr>
          <a:xfrm>
            <a:off x="428596" y="0"/>
            <a:ext cx="8229600" cy="6429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solidFill>
                  <a:srgbClr val="0070C0"/>
                </a:solidFill>
              </a:rPr>
              <a:t>Dosyalama İlkesi </a:t>
            </a:r>
          </a:p>
        </p:txBody>
      </p:sp>
      <p:pic>
        <p:nvPicPr>
          <p:cNvPr id="3" name="Resim 2">
            <a:extLst>
              <a:ext uri="{FF2B5EF4-FFF2-40B4-BE49-F238E27FC236}">
                <a16:creationId xmlns:a16="http://schemas.microsoft.com/office/drawing/2014/main" id="{AE05F749-60B3-4513-B9B3-6AF8C77459BA}"/>
              </a:ext>
            </a:extLst>
          </p:cNvPr>
          <p:cNvPicPr>
            <a:picLocks noChangeAspect="1"/>
          </p:cNvPicPr>
          <p:nvPr/>
        </p:nvPicPr>
        <p:blipFill>
          <a:blip r:embed="rId2"/>
          <a:stretch>
            <a:fillRect/>
          </a:stretch>
        </p:blipFill>
        <p:spPr>
          <a:xfrm>
            <a:off x="0" y="1517559"/>
            <a:ext cx="9144000" cy="38228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0BFBE9-52EB-4E5A-A7DB-09908F8892A5}"/>
              </a:ext>
            </a:extLst>
          </p:cNvPr>
          <p:cNvSpPr>
            <a:spLocks noGrp="1"/>
          </p:cNvSpPr>
          <p:nvPr>
            <p:ph idx="1"/>
          </p:nvPr>
        </p:nvSpPr>
        <p:spPr>
          <a:xfrm>
            <a:off x="678135" y="836712"/>
            <a:ext cx="7972671" cy="4525963"/>
          </a:xfrm>
        </p:spPr>
        <p:txBody>
          <a:bodyPr>
            <a:normAutofit/>
          </a:bodyPr>
          <a:lstStyle/>
          <a:p>
            <a:pPr marL="0" indent="0" algn="just">
              <a:buNone/>
            </a:pPr>
            <a:r>
              <a:rPr lang="tr-TR" sz="2400" dirty="0"/>
              <a:t>Dosya kapağının iç kısmına Dosya Muhteviyat Döküm Formu konur. Dosyaya konulan her evrak sıra ile buraya işlenir ve evrakın sağ üst köşesine işlenmiş olduğu sıra numarası yazılır ve yuvarlak içerisine alınır. </a:t>
            </a:r>
          </a:p>
        </p:txBody>
      </p:sp>
      <p:sp>
        <p:nvSpPr>
          <p:cNvPr id="4" name="Veri Yer Tutucusu 3">
            <a:extLst>
              <a:ext uri="{FF2B5EF4-FFF2-40B4-BE49-F238E27FC236}">
                <a16:creationId xmlns:a16="http://schemas.microsoft.com/office/drawing/2014/main" id="{5F465424-B1CF-4F7F-B0B2-D6E1EDFD09A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41B5DCAA-38F1-44A7-9A3E-A3EC819CCC38}"/>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29E8249-8ACE-412A-955D-2D889E4BF212}"/>
              </a:ext>
            </a:extLst>
          </p:cNvPr>
          <p:cNvSpPr>
            <a:spLocks noGrp="1"/>
          </p:cNvSpPr>
          <p:nvPr>
            <p:ph type="sldNum" sz="quarter" idx="12"/>
          </p:nvPr>
        </p:nvSpPr>
        <p:spPr/>
        <p:txBody>
          <a:bodyPr/>
          <a:lstStyle/>
          <a:p>
            <a:fld id="{B1DEFA8C-F947-479F-BE07-76B6B3F80BF1}" type="slidenum">
              <a:rPr lang="tr-TR" smtClean="0"/>
              <a:pPr/>
              <a:t>76</a:t>
            </a:fld>
            <a:endParaRPr lang="tr-TR" dirty="0"/>
          </a:p>
        </p:txBody>
      </p:sp>
      <p:sp>
        <p:nvSpPr>
          <p:cNvPr id="7" name="Unvan 1">
            <a:extLst>
              <a:ext uri="{FF2B5EF4-FFF2-40B4-BE49-F238E27FC236}">
                <a16:creationId xmlns:a16="http://schemas.microsoft.com/office/drawing/2014/main" id="{48AEA7F8-7836-4EB5-8A47-9FF944887D68}"/>
              </a:ext>
            </a:extLst>
          </p:cNvPr>
          <p:cNvSpPr>
            <a:spLocks noGrp="1"/>
          </p:cNvSpPr>
          <p:nvPr>
            <p:ph type="title"/>
          </p:nvPr>
        </p:nvSpPr>
        <p:spPr>
          <a:xfrm>
            <a:off x="457200" y="8857"/>
            <a:ext cx="8229600" cy="1143000"/>
          </a:xfrm>
        </p:spPr>
        <p:txBody>
          <a:bodyPr>
            <a:normAutofit/>
          </a:bodyPr>
          <a:lstStyle/>
          <a:p>
            <a:r>
              <a:rPr lang="tr-TR" sz="3200" b="1" dirty="0">
                <a:solidFill>
                  <a:srgbClr val="0070C0"/>
                </a:solidFill>
              </a:rPr>
              <a:t>Dosyalama İlkesi </a:t>
            </a:r>
          </a:p>
        </p:txBody>
      </p:sp>
      <p:pic>
        <p:nvPicPr>
          <p:cNvPr id="9" name="Resim 8">
            <a:extLst>
              <a:ext uri="{FF2B5EF4-FFF2-40B4-BE49-F238E27FC236}">
                <a16:creationId xmlns:a16="http://schemas.microsoft.com/office/drawing/2014/main" id="{6259CA60-93B0-4E73-905F-613DDD06F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57" y="2346523"/>
            <a:ext cx="7134225" cy="511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086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0BFBE9-52EB-4E5A-A7DB-09908F8892A5}"/>
              </a:ext>
            </a:extLst>
          </p:cNvPr>
          <p:cNvSpPr>
            <a:spLocks noGrp="1"/>
          </p:cNvSpPr>
          <p:nvPr>
            <p:ph idx="1"/>
          </p:nvPr>
        </p:nvSpPr>
        <p:spPr>
          <a:xfrm>
            <a:off x="457200" y="1177144"/>
            <a:ext cx="4114800" cy="4525963"/>
          </a:xfrm>
        </p:spPr>
        <p:txBody>
          <a:bodyPr/>
          <a:lstStyle/>
          <a:p>
            <a:pPr marL="0" indent="0" algn="just">
              <a:buNone/>
            </a:pPr>
            <a:r>
              <a:rPr lang="tr-TR" dirty="0"/>
              <a:t>Gelen ve giden evrak defterlerinde ilişkiler kurulur ve eksiksiz doldurulur. </a:t>
            </a:r>
          </a:p>
        </p:txBody>
      </p:sp>
      <p:sp>
        <p:nvSpPr>
          <p:cNvPr id="4" name="Veri Yer Tutucusu 3">
            <a:extLst>
              <a:ext uri="{FF2B5EF4-FFF2-40B4-BE49-F238E27FC236}">
                <a16:creationId xmlns:a16="http://schemas.microsoft.com/office/drawing/2014/main" id="{5F465424-B1CF-4F7F-B0B2-D6E1EDFD09AA}"/>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41B5DCAA-38F1-44A7-9A3E-A3EC819CCC38}"/>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29E8249-8ACE-412A-955D-2D889E4BF212}"/>
              </a:ext>
            </a:extLst>
          </p:cNvPr>
          <p:cNvSpPr>
            <a:spLocks noGrp="1"/>
          </p:cNvSpPr>
          <p:nvPr>
            <p:ph type="sldNum" sz="quarter" idx="12"/>
          </p:nvPr>
        </p:nvSpPr>
        <p:spPr/>
        <p:txBody>
          <a:bodyPr/>
          <a:lstStyle/>
          <a:p>
            <a:fld id="{B1DEFA8C-F947-479F-BE07-76B6B3F80BF1}" type="slidenum">
              <a:rPr lang="tr-TR" smtClean="0"/>
              <a:pPr/>
              <a:t>77</a:t>
            </a:fld>
            <a:endParaRPr lang="tr-TR" dirty="0"/>
          </a:p>
        </p:txBody>
      </p:sp>
      <p:sp>
        <p:nvSpPr>
          <p:cNvPr id="7" name="Unvan 1">
            <a:extLst>
              <a:ext uri="{FF2B5EF4-FFF2-40B4-BE49-F238E27FC236}">
                <a16:creationId xmlns:a16="http://schemas.microsoft.com/office/drawing/2014/main" id="{48AEA7F8-7836-4EB5-8A47-9FF944887D68}"/>
              </a:ext>
            </a:extLst>
          </p:cNvPr>
          <p:cNvSpPr>
            <a:spLocks noGrp="1"/>
          </p:cNvSpPr>
          <p:nvPr>
            <p:ph type="title"/>
          </p:nvPr>
        </p:nvSpPr>
        <p:spPr>
          <a:xfrm>
            <a:off x="457200" y="8857"/>
            <a:ext cx="8229600" cy="1143000"/>
          </a:xfrm>
        </p:spPr>
        <p:txBody>
          <a:bodyPr>
            <a:normAutofit/>
          </a:bodyPr>
          <a:lstStyle/>
          <a:p>
            <a:r>
              <a:rPr lang="tr-TR" sz="3200" b="1" dirty="0">
                <a:solidFill>
                  <a:srgbClr val="0070C0"/>
                </a:solidFill>
              </a:rPr>
              <a:t>Dosyalama İlkesi </a:t>
            </a:r>
          </a:p>
        </p:txBody>
      </p:sp>
      <p:pic>
        <p:nvPicPr>
          <p:cNvPr id="8" name="Resim 7">
            <a:extLst>
              <a:ext uri="{FF2B5EF4-FFF2-40B4-BE49-F238E27FC236}">
                <a16:creationId xmlns:a16="http://schemas.microsoft.com/office/drawing/2014/main" id="{FF552595-DDD5-4C97-A5FF-BC538B69A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87139">
            <a:off x="4898362" y="1361131"/>
            <a:ext cx="3027015" cy="4157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6665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B2813DC5-4083-47A4-B726-F937D49F6794}"/>
              </a:ext>
            </a:extLst>
          </p:cNvPr>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 Bilgi Yer Tutucusu 4">
            <a:extLst>
              <a:ext uri="{FF2B5EF4-FFF2-40B4-BE49-F238E27FC236}">
                <a16:creationId xmlns:a16="http://schemas.microsoft.com/office/drawing/2014/main" id="{AFF4D0B3-C591-42B9-ACD1-48D6FC47DA7C}"/>
              </a:ext>
            </a:extLst>
          </p:cNvPr>
          <p:cNvSpPr>
            <a:spLocks noGrp="1"/>
          </p:cNvSpPr>
          <p:nvPr>
            <p:ph type="ftr" sz="quarter" idx="11"/>
          </p:nvPr>
        </p:nvSpPr>
        <p:spPr/>
        <p:txBody>
          <a:bodyPr/>
          <a:lstStyle/>
          <a:p>
            <a:r>
              <a:rPr lang="tr-TR"/>
              <a:t>Bülent KILIÇ</a:t>
            </a:r>
            <a:endParaRPr lang="tr-TR" dirty="0"/>
          </a:p>
        </p:txBody>
      </p:sp>
      <p:sp>
        <p:nvSpPr>
          <p:cNvPr id="6" name="Slayt Numarası Yer Tutucusu 5">
            <a:extLst>
              <a:ext uri="{FF2B5EF4-FFF2-40B4-BE49-F238E27FC236}">
                <a16:creationId xmlns:a16="http://schemas.microsoft.com/office/drawing/2014/main" id="{6942E2EF-6627-4E16-8E3F-EEA731B628E0}"/>
              </a:ext>
            </a:extLst>
          </p:cNvPr>
          <p:cNvSpPr>
            <a:spLocks noGrp="1"/>
          </p:cNvSpPr>
          <p:nvPr>
            <p:ph type="sldNum" sz="quarter" idx="12"/>
          </p:nvPr>
        </p:nvSpPr>
        <p:spPr/>
        <p:txBody>
          <a:bodyPr/>
          <a:lstStyle/>
          <a:p>
            <a:fld id="{B1DEFA8C-F947-479F-BE07-76B6B3F80BF1}" type="slidenum">
              <a:rPr lang="tr-TR" smtClean="0"/>
              <a:pPr/>
              <a:t>78</a:t>
            </a:fld>
            <a:endParaRPr lang="tr-TR" dirty="0"/>
          </a:p>
        </p:txBody>
      </p:sp>
      <p:sp>
        <p:nvSpPr>
          <p:cNvPr id="7" name="Unvan 1">
            <a:extLst>
              <a:ext uri="{FF2B5EF4-FFF2-40B4-BE49-F238E27FC236}">
                <a16:creationId xmlns:a16="http://schemas.microsoft.com/office/drawing/2014/main" id="{FD318C70-A83B-4470-B8B8-1640C99A165C}"/>
              </a:ext>
            </a:extLst>
          </p:cNvPr>
          <p:cNvSpPr>
            <a:spLocks noGrp="1"/>
          </p:cNvSpPr>
          <p:nvPr>
            <p:ph type="title"/>
          </p:nvPr>
        </p:nvSpPr>
        <p:spPr>
          <a:xfrm>
            <a:off x="457200" y="8857"/>
            <a:ext cx="8229600" cy="1143000"/>
          </a:xfrm>
        </p:spPr>
        <p:txBody>
          <a:bodyPr>
            <a:normAutofit/>
          </a:bodyPr>
          <a:lstStyle/>
          <a:p>
            <a:r>
              <a:rPr lang="tr-TR" sz="3200" b="1" dirty="0">
                <a:solidFill>
                  <a:srgbClr val="0070C0"/>
                </a:solidFill>
              </a:rPr>
              <a:t>Dosyalama İlkesi </a:t>
            </a:r>
          </a:p>
        </p:txBody>
      </p:sp>
      <p:sp>
        <p:nvSpPr>
          <p:cNvPr id="8" name="Dikdörtgen 7">
            <a:extLst>
              <a:ext uri="{FF2B5EF4-FFF2-40B4-BE49-F238E27FC236}">
                <a16:creationId xmlns:a16="http://schemas.microsoft.com/office/drawing/2014/main" id="{4981270E-8222-401E-937B-1BA3A184F7EA}"/>
              </a:ext>
            </a:extLst>
          </p:cNvPr>
          <p:cNvSpPr/>
          <p:nvPr/>
        </p:nvSpPr>
        <p:spPr>
          <a:xfrm>
            <a:off x="693281" y="797771"/>
            <a:ext cx="7776864" cy="2308324"/>
          </a:xfrm>
          <a:prstGeom prst="rect">
            <a:avLst/>
          </a:prstGeom>
        </p:spPr>
        <p:txBody>
          <a:bodyPr wrap="square">
            <a:spAutoFit/>
          </a:bodyPr>
          <a:lstStyle/>
          <a:p>
            <a:pPr algn="just"/>
            <a:r>
              <a:rPr lang="tr-TR" sz="2400" dirty="0" err="1"/>
              <a:t>LİHKAB’lar</a:t>
            </a:r>
            <a:r>
              <a:rPr lang="tr-TR" sz="2400" dirty="0"/>
              <a:t> tarafından </a:t>
            </a:r>
            <a:r>
              <a:rPr lang="tr-TR" sz="2400" b="1" dirty="0">
                <a:solidFill>
                  <a:srgbClr val="FF0000"/>
                </a:solidFill>
              </a:rPr>
              <a:t>otomasyon sistemi veya Kayıtlı Elektronik Posta (KEP) </a:t>
            </a:r>
            <a:r>
              <a:rPr lang="tr-TR" sz="2400" dirty="0"/>
              <a:t>kullanılması halinde elektronik (Word) ortamında yazılan yazı imzalandıktan ve LİHKAB giden evrak defterinden sayı aldıktan sonra taranarak ve farklı kayıt edilmek (PDF) suretiyle siteme </a:t>
            </a:r>
            <a:r>
              <a:rPr lang="tr-TR" sz="2400" dirty="0" err="1"/>
              <a:t>KEP’e</a:t>
            </a:r>
            <a:r>
              <a:rPr lang="tr-TR" sz="2400" dirty="0"/>
              <a:t> ek olarak eklenerek muhataba gönderilecektir.</a:t>
            </a:r>
          </a:p>
        </p:txBody>
      </p:sp>
      <p:pic>
        <p:nvPicPr>
          <p:cNvPr id="10" name="Resim 9">
            <a:extLst>
              <a:ext uri="{FF2B5EF4-FFF2-40B4-BE49-F238E27FC236}">
                <a16:creationId xmlns:a16="http://schemas.microsoft.com/office/drawing/2014/main" id="{570F508D-CD7E-4846-8464-0725EDBF7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8956">
            <a:off x="2154952" y="3196362"/>
            <a:ext cx="6085815" cy="3239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793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367282"/>
            <a:ext cx="8229600" cy="2123436"/>
          </a:xfrm>
        </p:spPr>
        <p:txBody>
          <a:bodyPr>
            <a:normAutofit/>
          </a:bodyPr>
          <a:lstStyle/>
          <a:p>
            <a:pPr marL="0" indent="0" algn="ctr">
              <a:buNone/>
            </a:pPr>
            <a:r>
              <a:rPr lang="tr-TR" b="1" dirty="0">
                <a:solidFill>
                  <a:srgbClr val="0070C0"/>
                </a:solidFill>
                <a:effectLst>
                  <a:outerShdw blurRad="38100" dist="38100" dir="2700000" algn="tl">
                    <a:srgbClr val="000000">
                      <a:alpha val="43137"/>
                    </a:srgbClr>
                  </a:outerShdw>
                </a:effectLst>
              </a:rPr>
              <a:t>TEŞEKKÜR EDERİM</a:t>
            </a:r>
          </a:p>
          <a:p>
            <a:pPr marL="0" indent="0" algn="ctr">
              <a:buNone/>
            </a:pPr>
            <a:r>
              <a:rPr lang="tr-TR" sz="4000" b="1" dirty="0">
                <a:solidFill>
                  <a:srgbClr val="0070C0"/>
                </a:solidFill>
                <a:effectLst>
                  <a:outerShdw blurRad="38100" dist="38100" dir="2700000" algn="tl">
                    <a:srgbClr val="000000">
                      <a:alpha val="43137"/>
                    </a:srgbClr>
                  </a:outerShdw>
                </a:effectLst>
              </a:rPr>
              <a:t>Bülent KILIÇ</a:t>
            </a:r>
          </a:p>
          <a:p>
            <a:pPr marL="0" indent="0" algn="ctr">
              <a:buNone/>
            </a:pPr>
            <a:endParaRPr lang="tr-TR" sz="2400" b="1" dirty="0">
              <a:solidFill>
                <a:schemeClr val="tx2"/>
              </a:solidFill>
              <a:effectLst>
                <a:outerShdw blurRad="38100" dist="38100" dir="2700000" algn="tl">
                  <a:srgbClr val="000000">
                    <a:alpha val="43137"/>
                  </a:srgbClr>
                </a:outerShdw>
              </a:effectLst>
            </a:endParaRPr>
          </a:p>
          <a:p>
            <a:pPr marL="0" indent="0" algn="ctr">
              <a:buNone/>
            </a:pPr>
            <a:endParaRPr lang="tr-TR" sz="2000" b="1" dirty="0">
              <a:solidFill>
                <a:schemeClr val="tx2"/>
              </a:solidFill>
              <a:effectLst>
                <a:outerShdw blurRad="38100" dist="38100" dir="2700000" algn="tl">
                  <a:srgbClr val="000000">
                    <a:alpha val="43137"/>
                  </a:srgbClr>
                </a:outerShdw>
              </a:effectLst>
            </a:endParaRPr>
          </a:p>
          <a:p>
            <a:pPr marL="0" indent="0" algn="ctr">
              <a:buNone/>
            </a:pPr>
            <a:endParaRPr lang="tr-TR" sz="2000" b="1" dirty="0">
              <a:solidFill>
                <a:schemeClr val="tx2"/>
              </a:solidFill>
              <a:effectLst>
                <a:outerShdw blurRad="38100" dist="38100" dir="2700000" algn="tl">
                  <a:srgbClr val="000000">
                    <a:alpha val="43137"/>
                  </a:srgbClr>
                </a:outerShdw>
              </a:effectLst>
            </a:endParaRPr>
          </a:p>
          <a:p>
            <a:pPr marL="0" indent="0" algn="ctr">
              <a:buNone/>
            </a:pPr>
            <a:endParaRPr lang="tr-TR" sz="2000" b="1" dirty="0">
              <a:solidFill>
                <a:schemeClr val="tx2"/>
              </a:solidFill>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fld id="{AB566104-EAF8-4296-A4F5-2D4C002E680A}" type="datetime1">
              <a:rPr lang="tr-TR" smtClean="0"/>
              <a:pPr/>
              <a:t>2.10.2024</a:t>
            </a:fld>
            <a:endParaRPr lang="tr-TR" dirty="0"/>
          </a:p>
        </p:txBody>
      </p:sp>
      <p:sp>
        <p:nvSpPr>
          <p:cNvPr id="5" name="Altbilgi Yer Tutucusu 4"/>
          <p:cNvSpPr>
            <a:spLocks noGrp="1"/>
          </p:cNvSpPr>
          <p:nvPr>
            <p:ph type="ftr" sz="quarter" idx="11"/>
          </p:nvPr>
        </p:nvSpPr>
        <p:spPr/>
        <p:txBody>
          <a:bodyPr/>
          <a:lstStyle/>
          <a:p>
            <a:r>
              <a:rPr lang="tr-TR"/>
              <a:t>Bülent KILIÇ</a:t>
            </a:r>
            <a:endParaRPr lang="tr-TR" dirty="0"/>
          </a:p>
        </p:txBody>
      </p:sp>
      <p:sp>
        <p:nvSpPr>
          <p:cNvPr id="6" name="Slayt Numarası Yer Tutucusu 5"/>
          <p:cNvSpPr>
            <a:spLocks noGrp="1"/>
          </p:cNvSpPr>
          <p:nvPr>
            <p:ph type="sldNum" sz="quarter" idx="12"/>
          </p:nvPr>
        </p:nvSpPr>
        <p:spPr/>
        <p:txBody>
          <a:bodyPr/>
          <a:lstStyle/>
          <a:p>
            <a:fld id="{B1DEFA8C-F947-479F-BE07-76B6B3F80BF1}" type="slidenum">
              <a:rPr lang="tr-TR" smtClean="0"/>
              <a:pPr/>
              <a:t>79</a:t>
            </a:fld>
            <a:endParaRPr lang="tr-TR" dirty="0"/>
          </a:p>
        </p:txBody>
      </p:sp>
    </p:spTree>
    <p:extLst>
      <p:ext uri="{BB962C8B-B14F-4D97-AF65-F5344CB8AC3E}">
        <p14:creationId xmlns:p14="http://schemas.microsoft.com/office/powerpoint/2010/main" val="396041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44E5AD26-0F8E-41F6-A9D1-D45483273B29}"/>
              </a:ext>
            </a:extLst>
          </p:cNvPr>
          <p:cNvPicPr>
            <a:picLocks noChangeAspect="1"/>
          </p:cNvPicPr>
          <p:nvPr/>
        </p:nvPicPr>
        <p:blipFill>
          <a:blip r:embed="rId2"/>
          <a:stretch>
            <a:fillRect/>
          </a:stretch>
        </p:blipFill>
        <p:spPr>
          <a:xfrm>
            <a:off x="4703507" y="861127"/>
            <a:ext cx="3817639" cy="5472608"/>
          </a:xfrm>
          <a:prstGeom prst="rect">
            <a:avLst/>
          </a:prstGeom>
          <a:ln>
            <a:noFill/>
          </a:ln>
          <a:effectLst>
            <a:outerShdw blurRad="292100" dist="139700" dir="2700000" algn="tl" rotWithShape="0">
              <a:srgbClr val="333333">
                <a:alpha val="65000"/>
              </a:srgbClr>
            </a:outerShdw>
          </a:effectLst>
        </p:spPr>
      </p:pic>
      <p:sp>
        <p:nvSpPr>
          <p:cNvPr id="2" name="Unvan 1"/>
          <p:cNvSpPr>
            <a:spLocks noGrp="1"/>
          </p:cNvSpPr>
          <p:nvPr>
            <p:ph type="title"/>
          </p:nvPr>
        </p:nvSpPr>
        <p:spPr>
          <a:xfrm>
            <a:off x="428463" y="30572"/>
            <a:ext cx="8229600" cy="1143000"/>
          </a:xfrm>
        </p:spPr>
        <p:txBody>
          <a:bodyPr>
            <a:normAutofit/>
          </a:bodyPr>
          <a:lstStyle/>
          <a:p>
            <a:r>
              <a:rPr lang="tr-TR" sz="4000" b="1" dirty="0">
                <a:solidFill>
                  <a:srgbClr val="0070C0"/>
                </a:solidFill>
              </a:rPr>
              <a:t>Yazı alanı</a:t>
            </a:r>
          </a:p>
        </p:txBody>
      </p:sp>
      <p:sp>
        <p:nvSpPr>
          <p:cNvPr id="3" name="İçerik Yer Tutucusu 2"/>
          <p:cNvSpPr>
            <a:spLocks noGrp="1"/>
          </p:cNvSpPr>
          <p:nvPr>
            <p:ph idx="1"/>
          </p:nvPr>
        </p:nvSpPr>
        <p:spPr>
          <a:xfrm>
            <a:off x="457199" y="980728"/>
            <a:ext cx="3466729" cy="4464496"/>
          </a:xfrm>
        </p:spPr>
        <p:txBody>
          <a:bodyPr>
            <a:normAutofit/>
          </a:bodyPr>
          <a:lstStyle/>
          <a:p>
            <a:pPr marL="0" indent="0" algn="just">
              <a:buNone/>
            </a:pPr>
            <a:r>
              <a:rPr lang="tr-TR" sz="2800" dirty="0"/>
              <a:t>Belgenin yazı alanı sayfanın üst, alt, sol ve sağ kenarından 2,5 cm boşluk bırakılarak düzenlenir.</a:t>
            </a:r>
          </a:p>
          <a:p>
            <a:pPr marL="0" lvl="0" indent="0" algn="just">
              <a:buNone/>
            </a:pPr>
            <a:r>
              <a:rPr lang="tr-TR" sz="2800" dirty="0"/>
              <a:t>Yazı alanı dışına </a:t>
            </a:r>
            <a:r>
              <a:rPr lang="tr-TR" sz="2800" b="1" u="sng" dirty="0"/>
              <a:t>sayfa numarası</a:t>
            </a:r>
            <a:r>
              <a:rPr lang="tr-TR" sz="2800" dirty="0"/>
              <a:t> ve varsa </a:t>
            </a:r>
            <a:r>
              <a:rPr lang="tr-TR" sz="2800" b="1" u="sng" dirty="0"/>
              <a:t>ek numarası </a:t>
            </a:r>
            <a:r>
              <a:rPr lang="tr-TR" sz="2800" dirty="0"/>
              <a:t>hariç hiçbir ifade veya ibare yazılmaz.</a:t>
            </a:r>
          </a:p>
          <a:p>
            <a:endParaRPr lang="tr-TR" dirty="0"/>
          </a:p>
        </p:txBody>
      </p:sp>
      <p:sp>
        <p:nvSpPr>
          <p:cNvPr id="5" name="Yuvarlatılmış Dikdörtgen 4"/>
          <p:cNvSpPr/>
          <p:nvPr/>
        </p:nvSpPr>
        <p:spPr>
          <a:xfrm>
            <a:off x="4860031" y="980728"/>
            <a:ext cx="3504593" cy="535300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Veri Yer Tutucusu 5"/>
          <p:cNvSpPr>
            <a:spLocks noGrp="1"/>
          </p:cNvSpPr>
          <p:nvPr>
            <p:ph type="dt" sz="half" idx="10"/>
          </p:nvPr>
        </p:nvSpPr>
        <p:spPr/>
        <p:txBody>
          <a:bodyPr/>
          <a:lstStyle/>
          <a:p>
            <a:fld id="{7A8EA627-F3BB-46D6-8860-87EF2BDD3D9D}" type="datetime1">
              <a:rPr lang="tr-TR" smtClean="0"/>
              <a:pPr/>
              <a:t>2.10.2024</a:t>
            </a:fld>
            <a:endParaRPr lang="tr-TR"/>
          </a:p>
        </p:txBody>
      </p:sp>
      <p:sp>
        <p:nvSpPr>
          <p:cNvPr id="7" name="Altbilgi Yer Tutucusu 6"/>
          <p:cNvSpPr>
            <a:spLocks noGrp="1"/>
          </p:cNvSpPr>
          <p:nvPr>
            <p:ph type="ftr" sz="quarter" idx="11"/>
          </p:nvPr>
        </p:nvSpPr>
        <p:spPr/>
        <p:txBody>
          <a:bodyPr/>
          <a:lstStyle/>
          <a:p>
            <a:r>
              <a:rPr lang="tr-TR"/>
              <a:t>Bülent KILIÇ</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168092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341"/>
            <a:ext cx="8229600" cy="1143000"/>
          </a:xfrm>
        </p:spPr>
        <p:txBody>
          <a:bodyPr>
            <a:noAutofit/>
          </a:bodyPr>
          <a:lstStyle/>
          <a:p>
            <a:r>
              <a:rPr lang="tr-TR" sz="4000" b="1" dirty="0">
                <a:solidFill>
                  <a:srgbClr val="0070C0"/>
                </a:solidFill>
              </a:rPr>
              <a:t>Başlık</a:t>
            </a:r>
            <a:br>
              <a:rPr lang="tr-TR" sz="4000" b="1" dirty="0">
                <a:solidFill>
                  <a:schemeClr val="tx2"/>
                </a:solidFill>
              </a:rPr>
            </a:br>
            <a:endParaRPr lang="tr-TR" sz="4000" b="1" dirty="0">
              <a:solidFill>
                <a:schemeClr val="tx2"/>
              </a:solidFill>
            </a:endParaRPr>
          </a:p>
        </p:txBody>
      </p:sp>
      <p:sp>
        <p:nvSpPr>
          <p:cNvPr id="3" name="İçerik Yer Tutucusu 2"/>
          <p:cNvSpPr>
            <a:spLocks noGrp="1"/>
          </p:cNvSpPr>
          <p:nvPr>
            <p:ph idx="1"/>
          </p:nvPr>
        </p:nvSpPr>
        <p:spPr>
          <a:xfrm>
            <a:off x="457200" y="764704"/>
            <a:ext cx="8229600" cy="5112568"/>
          </a:xfrm>
        </p:spPr>
        <p:txBody>
          <a:bodyPr>
            <a:normAutofit fontScale="92500" lnSpcReduction="10000"/>
          </a:bodyPr>
          <a:lstStyle/>
          <a:p>
            <a:pPr marL="0" indent="0" algn="just">
              <a:buNone/>
            </a:pPr>
            <a:r>
              <a:rPr lang="tr-TR" dirty="0"/>
              <a:t>Başlık (antet), belgeyi gönderen </a:t>
            </a:r>
            <a:r>
              <a:rPr lang="tr-TR" dirty="0" err="1"/>
              <a:t>LİHKAB’ın</a:t>
            </a:r>
            <a:r>
              <a:rPr lang="tr-TR" dirty="0"/>
              <a:t> adının belirtildiği bölümdür.</a:t>
            </a:r>
          </a:p>
          <a:p>
            <a:pPr marL="0" lvl="0" indent="0" algn="just">
              <a:buNone/>
            </a:pPr>
            <a:r>
              <a:rPr lang="tr-TR" dirty="0"/>
              <a:t>Başlık, belgenin elektronik ortamda ‘üst bilginin içerisine’ üst kısmına ortalanarak yazılır. </a:t>
            </a:r>
          </a:p>
          <a:p>
            <a:pPr marL="0" lvl="0" indent="0" algn="just">
              <a:buNone/>
            </a:pPr>
            <a:endParaRPr lang="tr-TR" dirty="0"/>
          </a:p>
          <a:p>
            <a:pPr marL="0" lvl="0" indent="0" algn="just">
              <a:buNone/>
            </a:pPr>
            <a:r>
              <a:rPr lang="tr-TR" dirty="0"/>
              <a:t>İlk satıra </a:t>
            </a:r>
            <a:r>
              <a:rPr lang="tr-TR" b="1" dirty="0">
                <a:solidFill>
                  <a:srgbClr val="FF0000"/>
                </a:solidFill>
              </a:rPr>
              <a:t>“T.C.”</a:t>
            </a:r>
            <a:endParaRPr lang="tr-TR" dirty="0"/>
          </a:p>
          <a:p>
            <a:pPr marL="0" lvl="0" indent="0" algn="just">
              <a:buNone/>
            </a:pPr>
            <a:r>
              <a:rPr lang="tr-TR" dirty="0"/>
              <a:t>İkinci satıra </a:t>
            </a:r>
            <a:r>
              <a:rPr lang="tr-TR" b="1" dirty="0">
                <a:solidFill>
                  <a:srgbClr val="FF0000"/>
                </a:solidFill>
              </a:rPr>
              <a:t>“………. NOLU ………….”</a:t>
            </a:r>
          </a:p>
          <a:p>
            <a:pPr marL="0" lvl="0" indent="0" algn="just">
              <a:buNone/>
            </a:pPr>
            <a:endParaRPr lang="tr-TR" dirty="0"/>
          </a:p>
          <a:p>
            <a:pPr marL="0" lvl="0" indent="0" algn="just">
              <a:buNone/>
            </a:pPr>
            <a:r>
              <a:rPr lang="tr-TR" dirty="0"/>
              <a:t>Üçüncü satıra </a:t>
            </a:r>
            <a:r>
              <a:rPr lang="tr-TR" b="1" dirty="0">
                <a:solidFill>
                  <a:srgbClr val="FF0000"/>
                </a:solidFill>
              </a:rPr>
              <a:t>“LİSANSLI HARİTA KADASTRO MÜHENDİSLİK BÜROSU” </a:t>
            </a:r>
            <a:r>
              <a:rPr lang="tr-TR" dirty="0"/>
              <a:t>adı büyük harflerle yazılır.</a:t>
            </a:r>
          </a:p>
        </p:txBody>
      </p:sp>
      <p:sp>
        <p:nvSpPr>
          <p:cNvPr id="4" name="Veri Yer Tutucusu 3"/>
          <p:cNvSpPr>
            <a:spLocks noGrp="1"/>
          </p:cNvSpPr>
          <p:nvPr>
            <p:ph type="dt" sz="half" idx="10"/>
          </p:nvPr>
        </p:nvSpPr>
        <p:spPr/>
        <p:txBody>
          <a:bodyPr/>
          <a:lstStyle/>
          <a:p>
            <a:fld id="{453A37D9-E8CB-402B-8A5C-22AD3C19C0E5}" type="datetime1">
              <a:rPr lang="tr-TR" smtClean="0"/>
              <a:pPr/>
              <a:t>2.10.2024</a:t>
            </a:fld>
            <a:endParaRPr lang="tr-TR"/>
          </a:p>
        </p:txBody>
      </p:sp>
      <p:sp>
        <p:nvSpPr>
          <p:cNvPr id="5" name="Altbilgi Yer Tutucusu 4"/>
          <p:cNvSpPr>
            <a:spLocks noGrp="1"/>
          </p:cNvSpPr>
          <p:nvPr>
            <p:ph type="ftr" sz="quarter" idx="11"/>
          </p:nvPr>
        </p:nvSpPr>
        <p:spPr/>
        <p:txBody>
          <a:bodyPr/>
          <a:lstStyle/>
          <a:p>
            <a:r>
              <a:rPr lang="tr-TR"/>
              <a:t>Bülent KILIÇ</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9</a:t>
            </a:fld>
            <a:endParaRPr lang="tr-TR"/>
          </a:p>
        </p:txBody>
      </p:sp>
    </p:spTree>
    <p:extLst>
      <p:ext uri="{BB962C8B-B14F-4D97-AF65-F5344CB8AC3E}">
        <p14:creationId xmlns:p14="http://schemas.microsoft.com/office/powerpoint/2010/main" val="313675295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TotalTime>
  <Words>3059</Words>
  <Application>Microsoft Office PowerPoint</Application>
  <PresentationFormat>Ekran Gösterisi (4:3)</PresentationFormat>
  <Paragraphs>492</Paragraphs>
  <Slides>79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79</vt:i4>
      </vt:variant>
    </vt:vector>
  </HeadingPairs>
  <TitlesOfParts>
    <vt:vector size="83" baseType="lpstr">
      <vt:lpstr>Arial</vt:lpstr>
      <vt:lpstr>Calibri</vt:lpstr>
      <vt:lpstr>Times New Roman</vt:lpstr>
      <vt:lpstr>Ofis Teması</vt:lpstr>
      <vt:lpstr> LİHKAB RESMİ YAZIŞMA KURALLARI </vt:lpstr>
      <vt:lpstr>PowerPoint Sunusu</vt:lpstr>
      <vt:lpstr>PowerPoint Sunusu</vt:lpstr>
      <vt:lpstr>Belge Nüsha Sayısı ve Belgenin Şeklî Özellikleri </vt:lpstr>
      <vt:lpstr>Yazı Tipi ve Harf Büyüklüğü</vt:lpstr>
      <vt:lpstr>Yazı Tipi ve Harf Büyüklüğü</vt:lpstr>
      <vt:lpstr>Yazı Tipi ve Harf Büyüklüğü</vt:lpstr>
      <vt:lpstr>Yazı alanı</vt:lpstr>
      <vt:lpstr>Başlık </vt:lpstr>
      <vt:lpstr>Başlık </vt:lpstr>
      <vt:lpstr>Başlık Logolar</vt:lpstr>
      <vt:lpstr>Başlık Logolar</vt:lpstr>
      <vt:lpstr>Sayı </vt:lpstr>
      <vt:lpstr>Sayı </vt:lpstr>
      <vt:lpstr>Sayı </vt:lpstr>
      <vt:lpstr>Sayı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Arşivleme, Dosyalama İlkesi </vt:lpstr>
      <vt:lpstr>PowerPoint Sunusu</vt:lpstr>
      <vt:lpstr>PowerPoint Sunusu</vt:lpstr>
      <vt:lpstr>Dosyalama İlkesi </vt:lpstr>
      <vt:lpstr>Dosyalama İlkesi </vt:lpstr>
      <vt:lpstr>Dosyalama İlkesi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RESMÎ YAZIŞMALARDA UYGULANACAK  USUL VE ESASLAR</dc:title>
  <dc:creator>Pc</dc:creator>
  <cp:lastModifiedBy>BÜLENT KILIÇ</cp:lastModifiedBy>
  <cp:revision>254</cp:revision>
  <cp:lastPrinted>2024-09-23T08:18:17Z</cp:lastPrinted>
  <dcterms:created xsi:type="dcterms:W3CDTF">2016-10-14T17:59:05Z</dcterms:created>
  <dcterms:modified xsi:type="dcterms:W3CDTF">2024-10-02T10:57:57Z</dcterms:modified>
</cp:coreProperties>
</file>