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3.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7" r:id="rId2"/>
    <p:sldId id="328" r:id="rId3"/>
    <p:sldId id="337" r:id="rId4"/>
    <p:sldId id="327" r:id="rId5"/>
    <p:sldId id="308" r:id="rId6"/>
    <p:sldId id="309" r:id="rId7"/>
    <p:sldId id="338" r:id="rId8"/>
    <p:sldId id="311" r:id="rId9"/>
    <p:sldId id="310" r:id="rId10"/>
    <p:sldId id="312" r:id="rId11"/>
    <p:sldId id="313" r:id="rId12"/>
    <p:sldId id="314" r:id="rId13"/>
    <p:sldId id="339" r:id="rId14"/>
    <p:sldId id="315" r:id="rId15"/>
    <p:sldId id="316" r:id="rId16"/>
    <p:sldId id="317" r:id="rId17"/>
    <p:sldId id="325" r:id="rId18"/>
    <p:sldId id="318" r:id="rId19"/>
    <p:sldId id="319" r:id="rId20"/>
    <p:sldId id="320" r:id="rId21"/>
    <p:sldId id="321" r:id="rId22"/>
    <p:sldId id="336" r:id="rId23"/>
    <p:sldId id="322" r:id="rId24"/>
    <p:sldId id="323" r:id="rId25"/>
    <p:sldId id="335" r:id="rId26"/>
    <p:sldId id="326" r:id="rId27"/>
    <p:sldId id="324" r:id="rId28"/>
    <p:sldId id="351" r:id="rId29"/>
    <p:sldId id="342" r:id="rId30"/>
    <p:sldId id="340" r:id="rId31"/>
    <p:sldId id="330" r:id="rId32"/>
    <p:sldId id="332" r:id="rId33"/>
    <p:sldId id="333" r:id="rId34"/>
    <p:sldId id="341" r:id="rId35"/>
    <p:sldId id="343" r:id="rId36"/>
    <p:sldId id="344" r:id="rId37"/>
    <p:sldId id="345" r:id="rId38"/>
    <p:sldId id="346" r:id="rId39"/>
    <p:sldId id="331" r:id="rId40"/>
    <p:sldId id="329" r:id="rId41"/>
    <p:sldId id="348" r:id="rId42"/>
    <p:sldId id="349" r:id="rId43"/>
    <p:sldId id="350" r:id="rId44"/>
    <p:sldId id="347" r:id="rId45"/>
    <p:sldId id="292" r:id="rId46"/>
  </p:sldIdLst>
  <p:sldSz cx="18288000" cy="13716000"/>
  <p:notesSz cx="6735763" cy="9866313"/>
  <p:defaultTextStyle>
    <a:defPPr>
      <a:defRPr lang="en-US"/>
    </a:defPPr>
    <a:lvl1pPr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1pPr>
    <a:lvl2pPr marL="1087438" indent="-63023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2pPr>
    <a:lvl3pPr marL="2176463" indent="-126206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3pPr>
    <a:lvl4pPr marL="3265488" indent="-189388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4pPr>
    <a:lvl5pPr marL="4354513" indent="-252571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k35077" initials="t" lastIdx="0" clrIdx="0">
    <p:extLst>
      <p:ext uri="{19B8F6BF-5375-455C-9EA6-DF929625EA0E}">
        <p15:presenceInfo xmlns:p15="http://schemas.microsoft.com/office/powerpoint/2012/main" userId="tk3507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F497D"/>
    <a:srgbClr val="273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80742" autoAdjust="0"/>
  </p:normalViewPr>
  <p:slideViewPr>
    <p:cSldViewPr snapToGrid="0" snapToObjects="1">
      <p:cViewPr varScale="1">
        <p:scale>
          <a:sx n="47" d="100"/>
          <a:sy n="47" d="100"/>
        </p:scale>
        <p:origin x="2064" y="48"/>
      </p:cViewPr>
      <p:guideLst>
        <p:guide orient="horz" pos="4320"/>
        <p:guide pos="576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0AB889D-36D9-4BAF-B630-49812509E732}" type="datetimeFigureOut">
              <a:rPr lang="tr-TR" smtClean="0"/>
              <a:pPr/>
              <a:t>30.09.2024</a:t>
            </a:fld>
            <a:endParaRPr lang="tr-TR"/>
          </a:p>
        </p:txBody>
      </p:sp>
      <p:sp>
        <p:nvSpPr>
          <p:cNvPr id="4" name="Altbilgi Yer Tutucusu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0722FFB-C3F0-4817-9002-F6D8100299C2}" type="slidenum">
              <a:rPr lang="tr-TR" smtClean="0"/>
              <a:pPr/>
              <a:t>‹#›</a:t>
            </a:fld>
            <a:endParaRPr lang="tr-TR"/>
          </a:p>
        </p:txBody>
      </p:sp>
    </p:spTree>
    <p:extLst>
      <p:ext uri="{BB962C8B-B14F-4D97-AF65-F5344CB8AC3E}">
        <p14:creationId xmlns:p14="http://schemas.microsoft.com/office/powerpoint/2010/main" val="41646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8018D-88FA-D942-B7F0-EECBE130EF75}"/>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368F510-32A8-7E49-8128-242C000A7A84}"/>
              </a:ext>
            </a:extLst>
          </p:cNvPr>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a:defRPr/>
            </a:pPr>
            <a:fld id="{1C9F1E84-099C-D04F-99C7-F609F5C814E9}" type="datetimeFigureOut">
              <a:rPr lang="en-US"/>
              <a:pPr>
                <a:defRPr/>
              </a:pPr>
              <a:t>9/30/2024</a:t>
            </a:fld>
            <a:endParaRPr lang="en-US"/>
          </a:p>
        </p:txBody>
      </p:sp>
      <p:sp>
        <p:nvSpPr>
          <p:cNvPr id="4" name="Slide Image Placeholder 3">
            <a:extLst>
              <a:ext uri="{FF2B5EF4-FFF2-40B4-BE49-F238E27FC236}">
                <a16:creationId xmlns:a16="http://schemas.microsoft.com/office/drawing/2014/main" id="{A9C63952-72D7-0543-81E4-517C4E2E4DAE}"/>
              </a:ext>
            </a:extLst>
          </p:cNvPr>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FF7016F-ECC1-724A-BC79-9E34725FF12A}"/>
              </a:ext>
            </a:extLst>
          </p:cNvPr>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A0A1313-F9A7-6A45-8AD5-49C453F9B2E4}"/>
              </a:ext>
            </a:extLst>
          </p:cNvPr>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B928292-5A8E-5242-BB12-B2A06B0F5917}"/>
              </a:ext>
            </a:extLst>
          </p:cNvPr>
          <p:cNvSpPr>
            <a:spLocks noGrp="1"/>
          </p:cNvSpPr>
          <p:nvPr>
            <p:ph type="sldNum" sz="quarter" idx="5"/>
          </p:nvPr>
        </p:nvSpPr>
        <p:spPr>
          <a:xfrm>
            <a:off x="3815373" y="9371286"/>
            <a:ext cx="2918831" cy="49502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ECE3430-D5EA-9042-BFB7-2FFAFBBBEE9B}" type="slidenum">
              <a:rPr lang="en-US" altLang="tr-TR"/>
              <a:pPr>
                <a:defRPr/>
              </a:pPr>
              <a:t>‹#›</a:t>
            </a:fld>
            <a:endParaRPr lang="en-US" altLang="tr-TR"/>
          </a:p>
        </p:txBody>
      </p:sp>
    </p:spTree>
    <p:extLst>
      <p:ext uri="{BB962C8B-B14F-4D97-AF65-F5344CB8AC3E}">
        <p14:creationId xmlns:p14="http://schemas.microsoft.com/office/powerpoint/2010/main" val="1847423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1BC9D33A-2679-A045-8DFD-13F55D4B336A}"/>
              </a:ext>
            </a:extLst>
          </p:cNvPr>
          <p:cNvSpPr>
            <a:spLocks noGrp="1" noRot="1" noChangeAspect="1" noChangeArrowheads="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CAB8BE4-B2BC-874F-A8D9-A1495499F5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dirty="0"/>
          </a:p>
        </p:txBody>
      </p:sp>
      <p:sp>
        <p:nvSpPr>
          <p:cNvPr id="17411" name="Slide Number Placeholder 3">
            <a:extLst>
              <a:ext uri="{FF2B5EF4-FFF2-40B4-BE49-F238E27FC236}">
                <a16:creationId xmlns:a16="http://schemas.microsoft.com/office/drawing/2014/main" id="{0921D255-205E-E44B-8F17-74FDBC5AEA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BE16D3-4F9E-C24C-9A24-69CA65AAD39F}" type="slidenum">
              <a:rPr lang="en-US" altLang="tr-TR" smtClean="0"/>
              <a:pPr/>
              <a:t>1</a:t>
            </a:fld>
            <a:endParaRPr lang="en-US" altLang="tr-TR"/>
          </a:p>
        </p:txBody>
      </p:sp>
    </p:spTree>
    <p:extLst>
      <p:ext uri="{BB962C8B-B14F-4D97-AF65-F5344CB8AC3E}">
        <p14:creationId xmlns:p14="http://schemas.microsoft.com/office/powerpoint/2010/main" val="314976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10</a:t>
            </a:fld>
            <a:endParaRPr lang="en-US" altLang="tr-TR"/>
          </a:p>
        </p:txBody>
      </p:sp>
    </p:spTree>
    <p:extLst>
      <p:ext uri="{BB962C8B-B14F-4D97-AF65-F5344CB8AC3E}">
        <p14:creationId xmlns:p14="http://schemas.microsoft.com/office/powerpoint/2010/main" val="289888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11</a:t>
            </a:fld>
            <a:endParaRPr lang="en-US" altLang="tr-TR"/>
          </a:p>
        </p:txBody>
      </p:sp>
    </p:spTree>
    <p:extLst>
      <p:ext uri="{BB962C8B-B14F-4D97-AF65-F5344CB8AC3E}">
        <p14:creationId xmlns:p14="http://schemas.microsoft.com/office/powerpoint/2010/main" val="69775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İdarenin talebi olmadan hiçbir suretle</a:t>
            </a:r>
            <a:r>
              <a:rPr lang="tr-TR" baseline="0" dirty="0" smtClean="0"/>
              <a:t> teminat blokesi kaldırılamaz.İdare talebi şarttır.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12</a:t>
            </a:fld>
            <a:endParaRPr lang="en-US" altLang="tr-TR"/>
          </a:p>
        </p:txBody>
      </p:sp>
    </p:spTree>
    <p:extLst>
      <p:ext uri="{BB962C8B-B14F-4D97-AF65-F5344CB8AC3E}">
        <p14:creationId xmlns:p14="http://schemas.microsoft.com/office/powerpoint/2010/main" val="357564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Başvuru talep edilmeden, teminat iadesi söz konusu olamaz.</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13</a:t>
            </a:fld>
            <a:endParaRPr lang="en-US" altLang="tr-TR"/>
          </a:p>
        </p:txBody>
      </p:sp>
    </p:spTree>
    <p:extLst>
      <p:ext uri="{BB962C8B-B14F-4D97-AF65-F5344CB8AC3E}">
        <p14:creationId xmlns:p14="http://schemas.microsoft.com/office/powerpoint/2010/main" val="3575645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*Herhangi bir hak kaybı yoktur, tekrar başvuruda bulunabilir.Sadece süresi içerisinde açmadığı için başvuru</a:t>
            </a:r>
            <a:r>
              <a:rPr lang="tr-TR" baseline="0" dirty="0" smtClean="0"/>
              <a:t> işlemleri tekrarlanır.</a:t>
            </a:r>
          </a:p>
          <a:p>
            <a:r>
              <a:rPr lang="tr-TR" dirty="0" smtClean="0"/>
              <a:t>** kadastro müdürlüğünün uygun görüşü aranmaktadır.Büro kontrol formu ve beyanların Merkeze bildirilmesi</a:t>
            </a:r>
            <a:r>
              <a:rPr lang="tr-TR" baseline="0" dirty="0" smtClean="0"/>
              <a:t> gerekmektedir.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14</a:t>
            </a:fld>
            <a:endParaRPr lang="en-US" altLang="tr-TR"/>
          </a:p>
        </p:txBody>
      </p:sp>
    </p:spTree>
    <p:extLst>
      <p:ext uri="{BB962C8B-B14F-4D97-AF65-F5344CB8AC3E}">
        <p14:creationId xmlns:p14="http://schemas.microsoft.com/office/powerpoint/2010/main" val="244873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*Yapılan tüm işlemlerden LİHKAB Büroca sorumludur.Öğrenilen bu bilgiler başka amaçla kullanılamaz,</a:t>
            </a:r>
            <a:r>
              <a:rPr lang="tr-TR" baseline="0" dirty="0" smtClean="0"/>
              <a:t> </a:t>
            </a:r>
            <a:r>
              <a:rPr lang="tr-TR" baseline="0" dirty="0" err="1" smtClean="0"/>
              <a:t>menfeat</a:t>
            </a:r>
            <a:r>
              <a:rPr lang="tr-TR" baseline="0" dirty="0" smtClean="0"/>
              <a:t> sağlanamaz.Bu durum işten ayrılmalar yaşanması durumunda da geçerlidir.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15</a:t>
            </a:fld>
            <a:endParaRPr lang="en-US" altLang="tr-TR"/>
          </a:p>
        </p:txBody>
      </p:sp>
    </p:spTree>
    <p:extLst>
      <p:ext uri="{BB962C8B-B14F-4D97-AF65-F5344CB8AC3E}">
        <p14:creationId xmlns:p14="http://schemas.microsoft.com/office/powerpoint/2010/main" val="351816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*yürütülen</a:t>
            </a:r>
            <a:r>
              <a:rPr lang="tr-TR" baseline="0" dirty="0" smtClean="0"/>
              <a:t> hizmet kamu hizmetidir, mesai saatlerine uyulması zorunludur.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16</a:t>
            </a:fld>
            <a:endParaRPr lang="en-US" altLang="tr-TR"/>
          </a:p>
        </p:txBody>
      </p:sp>
    </p:spTree>
    <p:extLst>
      <p:ext uri="{BB962C8B-B14F-4D97-AF65-F5344CB8AC3E}">
        <p14:creationId xmlns:p14="http://schemas.microsoft.com/office/powerpoint/2010/main" val="279356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17</a:t>
            </a:fld>
            <a:endParaRPr lang="en-US" altLang="tr-TR"/>
          </a:p>
        </p:txBody>
      </p:sp>
    </p:spTree>
    <p:extLst>
      <p:ext uri="{BB962C8B-B14F-4D97-AF65-F5344CB8AC3E}">
        <p14:creationId xmlns:p14="http://schemas.microsoft.com/office/powerpoint/2010/main" val="4068217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18</a:t>
            </a:fld>
            <a:endParaRPr lang="en-US" altLang="tr-TR"/>
          </a:p>
        </p:txBody>
      </p:sp>
    </p:spTree>
    <p:extLst>
      <p:ext uri="{BB962C8B-B14F-4D97-AF65-F5344CB8AC3E}">
        <p14:creationId xmlns:p14="http://schemas.microsoft.com/office/powerpoint/2010/main" val="1042690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*Ücret konusunda</a:t>
            </a:r>
            <a:r>
              <a:rPr lang="tr-TR" baseline="0" dirty="0" smtClean="0"/>
              <a:t> talep sahibi bilgilendirilmelidir, ücret detayının açıklanması herhangi bir </a:t>
            </a:r>
            <a:r>
              <a:rPr lang="tr-TR" baseline="0" dirty="0" err="1" smtClean="0"/>
              <a:t>tereddütün</a:t>
            </a:r>
            <a:r>
              <a:rPr lang="tr-TR" baseline="0" dirty="0" smtClean="0"/>
              <a:t> oluşmaması gerekmektedir.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19</a:t>
            </a:fld>
            <a:endParaRPr lang="en-US" altLang="tr-TR"/>
          </a:p>
        </p:txBody>
      </p:sp>
    </p:spTree>
    <p:extLst>
      <p:ext uri="{BB962C8B-B14F-4D97-AF65-F5344CB8AC3E}">
        <p14:creationId xmlns:p14="http://schemas.microsoft.com/office/powerpoint/2010/main" val="406240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9350" y="1233488"/>
            <a:ext cx="4437063" cy="33289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7ECE3430-D5EA-9042-BFB7-2FFAFBBBEE9B}" type="slidenum">
              <a:rPr lang="en-US" altLang="tr-TR" smtClean="0"/>
              <a:pPr>
                <a:defRPr/>
              </a:pPr>
              <a:t>2</a:t>
            </a:fld>
            <a:endParaRPr lang="en-US" altLang="tr-TR"/>
          </a:p>
        </p:txBody>
      </p:sp>
    </p:spTree>
    <p:extLst>
      <p:ext uri="{BB962C8B-B14F-4D97-AF65-F5344CB8AC3E}">
        <p14:creationId xmlns:p14="http://schemas.microsoft.com/office/powerpoint/2010/main" val="372858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*Yürütülen hizmet kamu hizmeti olmakla beraber, serbest haritacılık hizmetleri yapılabilir.Fakat fiziksel olarak </a:t>
            </a:r>
            <a:r>
              <a:rPr lang="tr-TR" dirty="0" err="1" smtClean="0"/>
              <a:t>emlakçılık</a:t>
            </a:r>
            <a:r>
              <a:rPr lang="tr-TR" dirty="0" smtClean="0"/>
              <a:t>, inşaat</a:t>
            </a:r>
            <a:r>
              <a:rPr lang="tr-TR" baseline="0" dirty="0" smtClean="0"/>
              <a:t> firması, </a:t>
            </a:r>
            <a:r>
              <a:rPr lang="tr-TR" baseline="0" dirty="0" err="1" smtClean="0"/>
              <a:t>sigartacılık</a:t>
            </a:r>
            <a:r>
              <a:rPr lang="tr-TR" baseline="0" dirty="0" smtClean="0"/>
              <a:t> </a:t>
            </a:r>
            <a:r>
              <a:rPr lang="tr-TR" baseline="0" dirty="0" err="1" smtClean="0"/>
              <a:t>vb.hizmetleri</a:t>
            </a:r>
            <a:r>
              <a:rPr lang="tr-TR" baseline="0" dirty="0" smtClean="0"/>
              <a:t> aynı ortamda yürütemez.</a:t>
            </a:r>
          </a:p>
          <a:p>
            <a:r>
              <a:rPr lang="tr-TR" baseline="0" dirty="0" smtClean="0"/>
              <a:t>**Asgari personel şartı sağlanması zorunlu olup, daha fazla istihdam sağlanabilir.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20</a:t>
            </a:fld>
            <a:endParaRPr lang="en-US" altLang="tr-TR"/>
          </a:p>
        </p:txBody>
      </p:sp>
    </p:spTree>
    <p:extLst>
      <p:ext uri="{BB962C8B-B14F-4D97-AF65-F5344CB8AC3E}">
        <p14:creationId xmlns:p14="http://schemas.microsoft.com/office/powerpoint/2010/main" val="280317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*2 yıl deneyimi diploma tarihide geçerli olmaktadır.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21</a:t>
            </a:fld>
            <a:endParaRPr lang="en-US" altLang="tr-TR"/>
          </a:p>
        </p:txBody>
      </p:sp>
    </p:spTree>
    <p:extLst>
      <p:ext uri="{BB962C8B-B14F-4D97-AF65-F5344CB8AC3E}">
        <p14:creationId xmlns:p14="http://schemas.microsoft.com/office/powerpoint/2010/main" val="418402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 Lisanslı mühendis</a:t>
            </a:r>
            <a:r>
              <a:rPr lang="tr-TR" baseline="0" dirty="0" smtClean="0"/>
              <a:t> yetki devri yapmış olsa dahi tüm işlemlerden sorumlu olacaktır.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22</a:t>
            </a:fld>
            <a:endParaRPr lang="en-US" altLang="tr-TR"/>
          </a:p>
        </p:txBody>
      </p:sp>
    </p:spTree>
    <p:extLst>
      <p:ext uri="{BB962C8B-B14F-4D97-AF65-F5344CB8AC3E}">
        <p14:creationId xmlns:p14="http://schemas.microsoft.com/office/powerpoint/2010/main" val="418402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23</a:t>
            </a:fld>
            <a:endParaRPr lang="en-US" altLang="tr-TR"/>
          </a:p>
        </p:txBody>
      </p:sp>
    </p:spTree>
    <p:extLst>
      <p:ext uri="{BB962C8B-B14F-4D97-AF65-F5344CB8AC3E}">
        <p14:creationId xmlns:p14="http://schemas.microsoft.com/office/powerpoint/2010/main" val="107557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24</a:t>
            </a:fld>
            <a:endParaRPr lang="en-US" altLang="tr-TR"/>
          </a:p>
        </p:txBody>
      </p:sp>
    </p:spTree>
    <p:extLst>
      <p:ext uri="{BB962C8B-B14F-4D97-AF65-F5344CB8AC3E}">
        <p14:creationId xmlns:p14="http://schemas.microsoft.com/office/powerpoint/2010/main" val="822020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25</a:t>
            </a:fld>
            <a:endParaRPr lang="en-US" altLang="tr-TR"/>
          </a:p>
        </p:txBody>
      </p:sp>
    </p:spTree>
    <p:extLst>
      <p:ext uri="{BB962C8B-B14F-4D97-AF65-F5344CB8AC3E}">
        <p14:creationId xmlns:p14="http://schemas.microsoft.com/office/powerpoint/2010/main" val="822020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26</a:t>
            </a:fld>
            <a:endParaRPr lang="en-US" altLang="tr-TR"/>
          </a:p>
        </p:txBody>
      </p:sp>
    </p:spTree>
    <p:extLst>
      <p:ext uri="{BB962C8B-B14F-4D97-AF65-F5344CB8AC3E}">
        <p14:creationId xmlns:p14="http://schemas.microsoft.com/office/powerpoint/2010/main" val="3494828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27</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28</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29</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9350" y="1233488"/>
            <a:ext cx="4437063" cy="33289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7ECE3430-D5EA-9042-BFB7-2FFAFBBBEE9B}" type="slidenum">
              <a:rPr lang="en-US" altLang="tr-TR" smtClean="0"/>
              <a:pPr>
                <a:defRPr/>
              </a:pPr>
              <a:t>3</a:t>
            </a:fld>
            <a:endParaRPr lang="en-US" altLang="tr-TR"/>
          </a:p>
        </p:txBody>
      </p:sp>
    </p:spTree>
    <p:extLst>
      <p:ext uri="{BB962C8B-B14F-4D97-AF65-F5344CB8AC3E}">
        <p14:creationId xmlns:p14="http://schemas.microsoft.com/office/powerpoint/2010/main" val="4072274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 Uzak</a:t>
            </a:r>
            <a:r>
              <a:rPr lang="tr-TR" baseline="0" dirty="0" smtClean="0"/>
              <a:t> olması durumunda binanın yerini gösteren </a:t>
            </a:r>
            <a:r>
              <a:rPr lang="tr-TR" baseline="0" dirty="0" err="1" smtClean="0"/>
              <a:t>tabala</a:t>
            </a:r>
            <a:r>
              <a:rPr lang="tr-TR" baseline="0" dirty="0" smtClean="0"/>
              <a:t> olmalıdır.Bunun dışında en fazla 3 adet tabela kullanılır.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30</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31</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32</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*daha evvel belirtilen </a:t>
            </a:r>
            <a:r>
              <a:rPr lang="tr-TR" dirty="0" err="1" smtClean="0"/>
              <a:t>ünvanlarda</a:t>
            </a:r>
            <a:r>
              <a:rPr lang="tr-TR" baseline="0" dirty="0" smtClean="0"/>
              <a:t> personel </a:t>
            </a:r>
            <a:r>
              <a:rPr lang="tr-TR" baseline="0" dirty="0" err="1" smtClean="0"/>
              <a:t>çalştırılması</a:t>
            </a:r>
            <a:r>
              <a:rPr lang="tr-TR" baseline="0" dirty="0" smtClean="0"/>
              <a:t> zorunlu tutulmuştu.Fakat son gelişmeler ve uygulamada yaşanan sıkıntılar sebebiyle mühendis </a:t>
            </a:r>
            <a:r>
              <a:rPr lang="tr-TR" baseline="0" dirty="0" err="1" smtClean="0"/>
              <a:t>ünvanında</a:t>
            </a:r>
            <a:r>
              <a:rPr lang="tr-TR" baseline="0" dirty="0" smtClean="0"/>
              <a:t> bir çalışanın tekniker veya teknisyen yerine çalıştırabilinmesi müsaade edilmiştir.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33</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34</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35</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36</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37</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38</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39</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a:t>
            </a:fld>
            <a:endParaRPr lang="en-US" altLang="tr-TR"/>
          </a:p>
        </p:txBody>
      </p:sp>
    </p:spTree>
    <p:extLst>
      <p:ext uri="{BB962C8B-B14F-4D97-AF65-F5344CB8AC3E}">
        <p14:creationId xmlns:p14="http://schemas.microsoft.com/office/powerpoint/2010/main" val="328163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*Ücret konusunda vatandaşın aydınlatılması </a:t>
            </a:r>
            <a:r>
              <a:rPr lang="tr-TR" dirty="0" err="1" smtClean="0"/>
              <a:t>önemldir</a:t>
            </a:r>
            <a:r>
              <a:rPr lang="tr-TR" dirty="0" smtClean="0"/>
              <a:t>.Ücret detaylarını bilmediği zaman vatandaş fazla para alındığı </a:t>
            </a:r>
            <a:r>
              <a:rPr lang="tr-TR" dirty="0" err="1" smtClean="0"/>
              <a:t>nı</a:t>
            </a:r>
            <a:r>
              <a:rPr lang="tr-TR" dirty="0" smtClean="0"/>
              <a:t> düşünmekte ve şikayet</a:t>
            </a:r>
            <a:r>
              <a:rPr lang="tr-TR" baseline="0" dirty="0" smtClean="0"/>
              <a:t> etmektedir.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40</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41</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42</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43</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44</a:t>
            </a:fld>
            <a:endParaRPr lang="en-US" altLang="tr-TR"/>
          </a:p>
        </p:txBody>
      </p:sp>
    </p:spTree>
    <p:extLst>
      <p:ext uri="{BB962C8B-B14F-4D97-AF65-F5344CB8AC3E}">
        <p14:creationId xmlns:p14="http://schemas.microsoft.com/office/powerpoint/2010/main" val="2633805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Resmi Yer Tutucusu 1">
            <a:extLst>
              <a:ext uri="{FF2B5EF4-FFF2-40B4-BE49-F238E27FC236}">
                <a16:creationId xmlns:a16="http://schemas.microsoft.com/office/drawing/2014/main" id="{D849AEC5-A866-1C4B-9163-2FBA4D4E29EE}"/>
              </a:ext>
            </a:extLst>
          </p:cNvPr>
          <p:cNvSpPr>
            <a:spLocks noGrp="1" noRot="1" noChangeAspect="1" noChangeArrowheads="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 Yer Tutucusu 2">
            <a:extLst>
              <a:ext uri="{FF2B5EF4-FFF2-40B4-BE49-F238E27FC236}">
                <a16:creationId xmlns:a16="http://schemas.microsoft.com/office/drawing/2014/main" id="{7AE2A3A6-744F-7F47-80CE-A593BB280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a:p>
        </p:txBody>
      </p:sp>
      <p:sp>
        <p:nvSpPr>
          <p:cNvPr id="55299" name="Slayt Numarası Yer Tutucusu 3">
            <a:extLst>
              <a:ext uri="{FF2B5EF4-FFF2-40B4-BE49-F238E27FC236}">
                <a16:creationId xmlns:a16="http://schemas.microsoft.com/office/drawing/2014/main" id="{E191543F-E184-B24F-B4E4-EB40416BB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30F3F8-48DD-F342-BA3E-0E4C9B80D7E5}" type="slidenum">
              <a:rPr lang="en-US" altLang="tr-TR" smtClean="0"/>
              <a:pPr/>
              <a:t>45</a:t>
            </a:fld>
            <a:endParaRPr lang="en-US" altLang="tr-TR"/>
          </a:p>
        </p:txBody>
      </p:sp>
    </p:spTree>
    <p:extLst>
      <p:ext uri="{BB962C8B-B14F-4D97-AF65-F5344CB8AC3E}">
        <p14:creationId xmlns:p14="http://schemas.microsoft.com/office/powerpoint/2010/main" val="164139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5</a:t>
            </a:fld>
            <a:endParaRPr lang="en-US" altLang="tr-TR"/>
          </a:p>
        </p:txBody>
      </p:sp>
    </p:spTree>
    <p:extLst>
      <p:ext uri="{BB962C8B-B14F-4D97-AF65-F5344CB8AC3E}">
        <p14:creationId xmlns:p14="http://schemas.microsoft.com/office/powerpoint/2010/main" val="113073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sz="2400" i="1" dirty="0" smtClean="0">
                <a:latin typeface="+mj-lt"/>
              </a:rPr>
              <a:t>*Teminat miktarı her yıl güncellenir.Belirlenen oran bankaya yatırılarak bloke ettirilir.Teminat tutarı nakit paradır başka türlü bir değer kabul  edilemez.</a:t>
            </a:r>
            <a:endParaRPr lang="tr-TR" sz="2400" i="1" dirty="0">
              <a:latin typeface="+mj-lt"/>
            </a:endParaRPr>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6</a:t>
            </a:fld>
            <a:endParaRPr lang="en-US" altLang="tr-TR"/>
          </a:p>
        </p:txBody>
      </p:sp>
    </p:spTree>
    <p:extLst>
      <p:ext uri="{BB962C8B-B14F-4D97-AF65-F5344CB8AC3E}">
        <p14:creationId xmlns:p14="http://schemas.microsoft.com/office/powerpoint/2010/main" val="112767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sz="2400" i="1" dirty="0" smtClean="0">
                <a:latin typeface="+mj-lt"/>
              </a:rPr>
              <a:t>*İl genelinde yetkili olmakla beraber, lisanslı mühendis o</a:t>
            </a:r>
            <a:r>
              <a:rPr lang="tr-TR" sz="2400" i="1" baseline="0" dirty="0" smtClean="0">
                <a:latin typeface="+mj-lt"/>
              </a:rPr>
              <a:t> ilin bir ilçesini tercih etmek durumundadır.İlçesi olacak fakat il genelinde çalışacaktır.</a:t>
            </a:r>
            <a:endParaRPr lang="tr-TR" sz="2400" i="1" dirty="0">
              <a:latin typeface="+mj-lt"/>
            </a:endParaRPr>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7</a:t>
            </a:fld>
            <a:endParaRPr lang="en-US" altLang="tr-TR"/>
          </a:p>
        </p:txBody>
      </p:sp>
    </p:spTree>
    <p:extLst>
      <p:ext uri="{BB962C8B-B14F-4D97-AF65-F5344CB8AC3E}">
        <p14:creationId xmlns:p14="http://schemas.microsoft.com/office/powerpoint/2010/main" val="112767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8</a:t>
            </a:fld>
            <a:endParaRPr lang="en-US" altLang="tr-TR"/>
          </a:p>
        </p:txBody>
      </p:sp>
    </p:spTree>
    <p:extLst>
      <p:ext uri="{BB962C8B-B14F-4D97-AF65-F5344CB8AC3E}">
        <p14:creationId xmlns:p14="http://schemas.microsoft.com/office/powerpoint/2010/main" val="123409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9350" y="1233488"/>
            <a:ext cx="4437063" cy="3328987"/>
          </a:xfrm>
        </p:spPr>
      </p:sp>
      <p:sp>
        <p:nvSpPr>
          <p:cNvPr id="3" name="Not Yer Tutucusu 2"/>
          <p:cNvSpPr>
            <a:spLocks noGrp="1"/>
          </p:cNvSpPr>
          <p:nvPr>
            <p:ph type="body" idx="1"/>
          </p:nvPr>
        </p:nvSpPr>
        <p:spPr/>
        <p:txBody>
          <a:bodyPr/>
          <a:lstStyle/>
          <a:p>
            <a:r>
              <a:rPr lang="tr-TR" dirty="0" smtClean="0"/>
              <a:t>*İl genelinde , </a:t>
            </a:r>
            <a:r>
              <a:rPr lang="tr-TR" dirty="0" err="1" smtClean="0"/>
              <a:t>lihkab</a:t>
            </a:r>
            <a:r>
              <a:rPr lang="tr-TR" dirty="0" smtClean="0"/>
              <a:t> olmayan bir ilçede irtibat bürosu açılabilir.Fakat o ilçede resmi olarak </a:t>
            </a:r>
            <a:r>
              <a:rPr lang="tr-TR" dirty="0" err="1" smtClean="0"/>
              <a:t>lihkab</a:t>
            </a:r>
            <a:r>
              <a:rPr lang="tr-TR" dirty="0" smtClean="0"/>
              <a:t> açılması durumunda irtibat bürosu kapatılmalıdır.</a:t>
            </a:r>
            <a:endParaRPr lang="tr-TR" dirty="0"/>
          </a:p>
        </p:txBody>
      </p:sp>
      <p:sp>
        <p:nvSpPr>
          <p:cNvPr id="4" name="Slayt Numarası Yer Tutucusu 3"/>
          <p:cNvSpPr>
            <a:spLocks noGrp="1"/>
          </p:cNvSpPr>
          <p:nvPr>
            <p:ph type="sldNum" sz="quarter" idx="10"/>
          </p:nvPr>
        </p:nvSpPr>
        <p:spPr/>
        <p:txBody>
          <a:bodyPr/>
          <a:lstStyle/>
          <a:p>
            <a:pPr>
              <a:defRPr/>
            </a:pPr>
            <a:fld id="{7ECE3430-D5EA-9042-BFB7-2FFAFBBBEE9B}" type="slidenum">
              <a:rPr lang="en-US" altLang="tr-TR" smtClean="0"/>
              <a:pPr>
                <a:defRPr/>
              </a:pPr>
              <a:t>9</a:t>
            </a:fld>
            <a:endParaRPr lang="en-US" altLang="tr-TR"/>
          </a:p>
        </p:txBody>
      </p:sp>
    </p:spTree>
    <p:extLst>
      <p:ext uri="{BB962C8B-B14F-4D97-AF65-F5344CB8AC3E}">
        <p14:creationId xmlns:p14="http://schemas.microsoft.com/office/powerpoint/2010/main" val="297548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tr-TR"/>
              <a:t>Click to edit Master title style</a:t>
            </a:r>
            <a:endParaRPr lang="en-US"/>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816370" indent="0" algn="ctr">
              <a:buNone/>
              <a:defRPr>
                <a:solidFill>
                  <a:schemeClr val="tx1">
                    <a:tint val="75000"/>
                  </a:schemeClr>
                </a:solidFill>
              </a:defRPr>
            </a:lvl2pPr>
            <a:lvl3pPr marL="1632741" indent="0" algn="ctr">
              <a:buNone/>
              <a:defRPr>
                <a:solidFill>
                  <a:schemeClr val="tx1">
                    <a:tint val="75000"/>
                  </a:schemeClr>
                </a:solidFill>
              </a:defRPr>
            </a:lvl3pPr>
            <a:lvl4pPr marL="2449111" indent="0" algn="ctr">
              <a:buNone/>
              <a:defRPr>
                <a:solidFill>
                  <a:schemeClr val="tx1">
                    <a:tint val="75000"/>
                  </a:schemeClr>
                </a:solidFill>
              </a:defRPr>
            </a:lvl4pPr>
            <a:lvl5pPr marL="3265482" indent="0" algn="ctr">
              <a:buNone/>
              <a:defRPr>
                <a:solidFill>
                  <a:schemeClr val="tx1">
                    <a:tint val="75000"/>
                  </a:schemeClr>
                </a:solidFill>
              </a:defRPr>
            </a:lvl5pPr>
            <a:lvl6pPr marL="4081852" indent="0" algn="ctr">
              <a:buNone/>
              <a:defRPr>
                <a:solidFill>
                  <a:schemeClr val="tx1">
                    <a:tint val="75000"/>
                  </a:schemeClr>
                </a:solidFill>
              </a:defRPr>
            </a:lvl6pPr>
            <a:lvl7pPr marL="4898222" indent="0" algn="ctr">
              <a:buNone/>
              <a:defRPr>
                <a:solidFill>
                  <a:schemeClr val="tx1">
                    <a:tint val="75000"/>
                  </a:schemeClr>
                </a:solidFill>
              </a:defRPr>
            </a:lvl7pPr>
            <a:lvl8pPr marL="5714592" indent="0" algn="ctr">
              <a:buNone/>
              <a:defRPr>
                <a:solidFill>
                  <a:schemeClr val="tx1">
                    <a:tint val="75000"/>
                  </a:schemeClr>
                </a:solidFill>
              </a:defRPr>
            </a:lvl8pPr>
            <a:lvl9pPr marL="6530962" indent="0" algn="ctr">
              <a:buNone/>
              <a:defRPr>
                <a:solidFill>
                  <a:schemeClr val="tx1">
                    <a:tint val="75000"/>
                  </a:schemeClr>
                </a:solidFill>
              </a:defRPr>
            </a:lvl9pPr>
          </a:lstStyle>
          <a:p>
            <a:r>
              <a:rPr lang="tr-TR"/>
              <a:t>Click to edit Master subtitle style</a:t>
            </a:r>
            <a:endParaRPr lang="en-US"/>
          </a:p>
        </p:txBody>
      </p:sp>
      <p:sp>
        <p:nvSpPr>
          <p:cNvPr id="4" name="Date Placeholder 3">
            <a:extLst>
              <a:ext uri="{FF2B5EF4-FFF2-40B4-BE49-F238E27FC236}">
                <a16:creationId xmlns:a16="http://schemas.microsoft.com/office/drawing/2014/main" id="{32C81EC2-D577-BA4A-8ED4-18F40FCF3481}"/>
              </a:ext>
            </a:extLst>
          </p:cNvPr>
          <p:cNvSpPr>
            <a:spLocks noGrp="1"/>
          </p:cNvSpPr>
          <p:nvPr>
            <p:ph type="dt" sz="half" idx="10"/>
          </p:nvPr>
        </p:nvSpPr>
        <p:spPr/>
        <p:txBody>
          <a:bodyPr/>
          <a:lstStyle>
            <a:lvl1pPr>
              <a:defRPr/>
            </a:lvl1pPr>
          </a:lstStyle>
          <a:p>
            <a:pPr>
              <a:defRPr/>
            </a:pPr>
            <a:fld id="{C18DE89D-11BD-444E-98B4-8641DC267FC5}"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804B450-C6F3-F34C-BA50-48FABD6C1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733F57-620A-044A-911C-C65B8514E260}"/>
              </a:ext>
            </a:extLst>
          </p:cNvPr>
          <p:cNvSpPr>
            <a:spLocks noGrp="1"/>
          </p:cNvSpPr>
          <p:nvPr>
            <p:ph type="sldNum" sz="quarter" idx="12"/>
          </p:nvPr>
        </p:nvSpPr>
        <p:spPr/>
        <p:txBody>
          <a:bodyPr/>
          <a:lstStyle>
            <a:lvl1pPr>
              <a:defRPr/>
            </a:lvl1pPr>
          </a:lstStyle>
          <a:p>
            <a:pPr>
              <a:defRPr/>
            </a:pPr>
            <a:fld id="{C59BA56A-6975-7A47-8D89-FFA0BA4F8CB7}" type="slidenum">
              <a:rPr lang="en-US" altLang="en-US"/>
              <a:pPr>
                <a:defRPr/>
              </a:pPr>
              <a:t>‹#›</a:t>
            </a:fld>
            <a:endParaRPr lang="en-US" altLang="en-US"/>
          </a:p>
        </p:txBody>
      </p:sp>
    </p:spTree>
    <p:extLst>
      <p:ext uri="{BB962C8B-B14F-4D97-AF65-F5344CB8AC3E}">
        <p14:creationId xmlns:p14="http://schemas.microsoft.com/office/powerpoint/2010/main" val="274704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EA477AB-6E68-AF45-9023-65F20E3770E8}"/>
              </a:ext>
            </a:extLst>
          </p:cNvPr>
          <p:cNvSpPr>
            <a:spLocks noGrp="1"/>
          </p:cNvSpPr>
          <p:nvPr>
            <p:ph type="dt" sz="half" idx="10"/>
          </p:nvPr>
        </p:nvSpPr>
        <p:spPr/>
        <p:txBody>
          <a:bodyPr/>
          <a:lstStyle>
            <a:lvl1pPr>
              <a:defRPr/>
            </a:lvl1pPr>
          </a:lstStyle>
          <a:p>
            <a:pPr>
              <a:defRPr/>
            </a:pPr>
            <a:fld id="{7B76C87B-5F80-AE44-847D-BD0070B4E300}"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F6FDF35E-073C-824F-A006-C7774985F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F2FED-8DEF-8B47-B8D2-E8E40B2B6900}"/>
              </a:ext>
            </a:extLst>
          </p:cNvPr>
          <p:cNvSpPr>
            <a:spLocks noGrp="1"/>
          </p:cNvSpPr>
          <p:nvPr>
            <p:ph type="sldNum" sz="quarter" idx="12"/>
          </p:nvPr>
        </p:nvSpPr>
        <p:spPr/>
        <p:txBody>
          <a:bodyPr/>
          <a:lstStyle>
            <a:lvl1pPr>
              <a:defRPr/>
            </a:lvl1pPr>
          </a:lstStyle>
          <a:p>
            <a:pPr>
              <a:defRPr/>
            </a:pPr>
            <a:fld id="{A7C1DA7B-54D5-6E4A-BF67-3AFF2C555E6B}" type="slidenum">
              <a:rPr lang="en-US" altLang="en-US"/>
              <a:pPr>
                <a:defRPr/>
              </a:pPr>
              <a:t>‹#›</a:t>
            </a:fld>
            <a:endParaRPr lang="en-US" altLang="en-US"/>
          </a:p>
        </p:txBody>
      </p:sp>
    </p:spTree>
    <p:extLst>
      <p:ext uri="{BB962C8B-B14F-4D97-AF65-F5344CB8AC3E}">
        <p14:creationId xmlns:p14="http://schemas.microsoft.com/office/powerpoint/2010/main" val="6521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63150" y="1098550"/>
            <a:ext cx="10972800" cy="234061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2438401" y="1098550"/>
            <a:ext cx="32619950" cy="234061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AAAD005A-9B12-9548-BAA5-7B2053C1A277}"/>
              </a:ext>
            </a:extLst>
          </p:cNvPr>
          <p:cNvSpPr>
            <a:spLocks noGrp="1"/>
          </p:cNvSpPr>
          <p:nvPr>
            <p:ph type="dt" sz="half" idx="10"/>
          </p:nvPr>
        </p:nvSpPr>
        <p:spPr/>
        <p:txBody>
          <a:bodyPr/>
          <a:lstStyle>
            <a:lvl1pPr>
              <a:defRPr/>
            </a:lvl1pPr>
          </a:lstStyle>
          <a:p>
            <a:pPr>
              <a:defRPr/>
            </a:pPr>
            <a:fld id="{D7D8E5E3-3A25-8040-B466-FDF9D90B97EA}"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3C2A3E9D-CBD1-7C4C-A9DA-05214E4B9A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63FA6-4434-5246-99A4-01D3F68A06FC}"/>
              </a:ext>
            </a:extLst>
          </p:cNvPr>
          <p:cNvSpPr>
            <a:spLocks noGrp="1"/>
          </p:cNvSpPr>
          <p:nvPr>
            <p:ph type="sldNum" sz="quarter" idx="12"/>
          </p:nvPr>
        </p:nvSpPr>
        <p:spPr/>
        <p:txBody>
          <a:bodyPr/>
          <a:lstStyle>
            <a:lvl1pPr>
              <a:defRPr/>
            </a:lvl1pPr>
          </a:lstStyle>
          <a:p>
            <a:pPr>
              <a:defRPr/>
            </a:pPr>
            <a:fld id="{5AF93A9D-521F-464F-B30C-593DB2884841}" type="slidenum">
              <a:rPr lang="en-US" altLang="en-US"/>
              <a:pPr>
                <a:defRPr/>
              </a:pPr>
              <a:t>‹#›</a:t>
            </a:fld>
            <a:endParaRPr lang="en-US" altLang="en-US"/>
          </a:p>
        </p:txBody>
      </p:sp>
    </p:spTree>
    <p:extLst>
      <p:ext uri="{BB962C8B-B14F-4D97-AF65-F5344CB8AC3E}">
        <p14:creationId xmlns:p14="http://schemas.microsoft.com/office/powerpoint/2010/main" val="1658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fld id="{2F915E6D-6505-CF46-B5C3-7C43DDB7C3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a:p>
        </p:txBody>
      </p:sp>
    </p:spTree>
    <p:extLst>
      <p:ext uri="{BB962C8B-B14F-4D97-AF65-F5344CB8AC3E}">
        <p14:creationId xmlns:p14="http://schemas.microsoft.com/office/powerpoint/2010/main" val="50007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8813801"/>
            <a:ext cx="15544800" cy="2724150"/>
          </a:xfrm>
        </p:spPr>
        <p:txBody>
          <a:bodyPr anchor="t"/>
          <a:lstStyle>
            <a:lvl1pPr algn="l">
              <a:defRPr sz="7124" b="1" cap="all"/>
            </a:lvl1pPr>
          </a:lstStyle>
          <a:p>
            <a:r>
              <a:rPr lang="tr-TR"/>
              <a:t>Click to edit Master title style</a:t>
            </a:r>
            <a:endParaRPr lang="en-US"/>
          </a:p>
        </p:txBody>
      </p:sp>
      <p:sp>
        <p:nvSpPr>
          <p:cNvPr id="3" name="Text Placeholder 2"/>
          <p:cNvSpPr>
            <a:spLocks noGrp="1"/>
          </p:cNvSpPr>
          <p:nvPr>
            <p:ph type="body" idx="1"/>
          </p:nvPr>
        </p:nvSpPr>
        <p:spPr>
          <a:xfrm>
            <a:off x="1444627" y="5813427"/>
            <a:ext cx="15544800" cy="3000374"/>
          </a:xfrm>
        </p:spPr>
        <p:txBody>
          <a:bodyPr anchor="b"/>
          <a:lstStyle>
            <a:lvl1pPr marL="0" indent="0">
              <a:buNone/>
              <a:defRPr sz="3600">
                <a:solidFill>
                  <a:schemeClr val="tx1">
                    <a:tint val="75000"/>
                  </a:schemeClr>
                </a:solidFill>
              </a:defRPr>
            </a:lvl1pPr>
            <a:lvl2pPr marL="816370" indent="0">
              <a:buNone/>
              <a:defRPr sz="3225">
                <a:solidFill>
                  <a:schemeClr val="tx1">
                    <a:tint val="75000"/>
                  </a:schemeClr>
                </a:solidFill>
              </a:defRPr>
            </a:lvl2pPr>
            <a:lvl3pPr marL="1632741" indent="0">
              <a:buNone/>
              <a:defRPr sz="2850">
                <a:solidFill>
                  <a:schemeClr val="tx1">
                    <a:tint val="75000"/>
                  </a:schemeClr>
                </a:solidFill>
              </a:defRPr>
            </a:lvl3pPr>
            <a:lvl4pPr marL="2449111" indent="0">
              <a:buNone/>
              <a:defRPr sz="2475">
                <a:solidFill>
                  <a:schemeClr val="tx1">
                    <a:tint val="75000"/>
                  </a:schemeClr>
                </a:solidFill>
              </a:defRPr>
            </a:lvl4pPr>
            <a:lvl5pPr marL="3265482" indent="0">
              <a:buNone/>
              <a:defRPr sz="2475">
                <a:solidFill>
                  <a:schemeClr val="tx1">
                    <a:tint val="75000"/>
                  </a:schemeClr>
                </a:solidFill>
              </a:defRPr>
            </a:lvl5pPr>
            <a:lvl6pPr marL="4081852" indent="0">
              <a:buNone/>
              <a:defRPr sz="2475">
                <a:solidFill>
                  <a:schemeClr val="tx1">
                    <a:tint val="75000"/>
                  </a:schemeClr>
                </a:solidFill>
              </a:defRPr>
            </a:lvl6pPr>
            <a:lvl7pPr marL="4898222" indent="0">
              <a:buNone/>
              <a:defRPr sz="2475">
                <a:solidFill>
                  <a:schemeClr val="tx1">
                    <a:tint val="75000"/>
                  </a:schemeClr>
                </a:solidFill>
              </a:defRPr>
            </a:lvl7pPr>
            <a:lvl8pPr marL="5714592" indent="0">
              <a:buNone/>
              <a:defRPr sz="2475">
                <a:solidFill>
                  <a:schemeClr val="tx1">
                    <a:tint val="75000"/>
                  </a:schemeClr>
                </a:solidFill>
              </a:defRPr>
            </a:lvl8pPr>
            <a:lvl9pPr marL="6530962" indent="0">
              <a:buNone/>
              <a:defRPr sz="2475">
                <a:solidFill>
                  <a:schemeClr val="tx1">
                    <a:tint val="75000"/>
                  </a:schemeClr>
                </a:solidFill>
              </a:defRPr>
            </a:lvl9pPr>
          </a:lstStyle>
          <a:p>
            <a:pPr lvl="0"/>
            <a:r>
              <a:rPr lang="tr-TR"/>
              <a:t>Click to edit Master text styles</a:t>
            </a:r>
          </a:p>
        </p:txBody>
      </p:sp>
      <p:sp>
        <p:nvSpPr>
          <p:cNvPr id="4" name="Date Placeholder 3">
            <a:extLst>
              <a:ext uri="{FF2B5EF4-FFF2-40B4-BE49-F238E27FC236}">
                <a16:creationId xmlns:a16="http://schemas.microsoft.com/office/drawing/2014/main" id="{F8C69EDC-CE34-D74F-84C2-CF33F06E67E2}"/>
              </a:ext>
            </a:extLst>
          </p:cNvPr>
          <p:cNvSpPr>
            <a:spLocks noGrp="1"/>
          </p:cNvSpPr>
          <p:nvPr>
            <p:ph type="dt" sz="half" idx="10"/>
          </p:nvPr>
        </p:nvSpPr>
        <p:spPr/>
        <p:txBody>
          <a:bodyPr/>
          <a:lstStyle>
            <a:lvl1pPr>
              <a:defRPr/>
            </a:lvl1pPr>
          </a:lstStyle>
          <a:p>
            <a:pPr>
              <a:defRPr/>
            </a:pPr>
            <a:fld id="{A868019E-187B-F44E-BFBA-AAC247567A34}"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20B083A-CFEC-DC4A-9199-1D8FCD7E3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5B0DBC-FC92-B844-B324-3CF7730AC69F}"/>
              </a:ext>
            </a:extLst>
          </p:cNvPr>
          <p:cNvSpPr>
            <a:spLocks noGrp="1"/>
          </p:cNvSpPr>
          <p:nvPr>
            <p:ph type="sldNum" sz="quarter" idx="12"/>
          </p:nvPr>
        </p:nvSpPr>
        <p:spPr/>
        <p:txBody>
          <a:bodyPr/>
          <a:lstStyle>
            <a:lvl1pPr>
              <a:defRPr/>
            </a:lvl1pPr>
          </a:lstStyle>
          <a:p>
            <a:pPr>
              <a:defRPr/>
            </a:pPr>
            <a:fld id="{A434D3D0-9B4D-6D40-A73C-09FCBA8ADB78}" type="slidenum">
              <a:rPr lang="en-US" altLang="en-US"/>
              <a:pPr>
                <a:defRPr/>
              </a:pPr>
              <a:t>‹#›</a:t>
            </a:fld>
            <a:endParaRPr lang="en-US" altLang="en-US"/>
          </a:p>
        </p:txBody>
      </p:sp>
    </p:spTree>
    <p:extLst>
      <p:ext uri="{BB962C8B-B14F-4D97-AF65-F5344CB8AC3E}">
        <p14:creationId xmlns:p14="http://schemas.microsoft.com/office/powerpoint/2010/main" val="94898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2438400" y="6400801"/>
            <a:ext cx="21796376" cy="18103850"/>
          </a:xfrm>
        </p:spPr>
        <p:txBody>
          <a:bodyPr/>
          <a:lstStyle>
            <a:lvl1pPr>
              <a:defRPr sz="5024"/>
            </a:lvl1pPr>
            <a:lvl2pPr>
              <a:defRPr sz="4274"/>
            </a:lvl2pPr>
            <a:lvl3pPr>
              <a:defRPr sz="3600"/>
            </a:lvl3pPr>
            <a:lvl4pPr>
              <a:defRPr sz="3225"/>
            </a:lvl4pPr>
            <a:lvl5pPr>
              <a:defRPr sz="3225"/>
            </a:lvl5pPr>
            <a:lvl6pPr>
              <a:defRPr sz="3225"/>
            </a:lvl6pPr>
            <a:lvl7pPr>
              <a:defRPr sz="3225"/>
            </a:lvl7pPr>
            <a:lvl8pPr>
              <a:defRPr sz="3225"/>
            </a:lvl8pPr>
            <a:lvl9pPr>
              <a:defRPr sz="3225"/>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24539577" y="6400801"/>
            <a:ext cx="21796374" cy="18103850"/>
          </a:xfrm>
        </p:spPr>
        <p:txBody>
          <a:bodyPr/>
          <a:lstStyle>
            <a:lvl1pPr>
              <a:defRPr sz="5024"/>
            </a:lvl1pPr>
            <a:lvl2pPr>
              <a:defRPr sz="4274"/>
            </a:lvl2pPr>
            <a:lvl3pPr>
              <a:defRPr sz="3600"/>
            </a:lvl3pPr>
            <a:lvl4pPr>
              <a:defRPr sz="3225"/>
            </a:lvl4pPr>
            <a:lvl5pPr>
              <a:defRPr sz="3225"/>
            </a:lvl5pPr>
            <a:lvl6pPr>
              <a:defRPr sz="3225"/>
            </a:lvl6pPr>
            <a:lvl7pPr>
              <a:defRPr sz="3225"/>
            </a:lvl7pPr>
            <a:lvl8pPr>
              <a:defRPr sz="3225"/>
            </a:lvl8pPr>
            <a:lvl9pPr>
              <a:defRPr sz="3225"/>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3">
            <a:extLst>
              <a:ext uri="{FF2B5EF4-FFF2-40B4-BE49-F238E27FC236}">
                <a16:creationId xmlns:a16="http://schemas.microsoft.com/office/drawing/2014/main" id="{03D27C6E-2FA1-6949-8D12-D7CF711A9BE8}"/>
              </a:ext>
            </a:extLst>
          </p:cNvPr>
          <p:cNvSpPr>
            <a:spLocks noGrp="1"/>
          </p:cNvSpPr>
          <p:nvPr>
            <p:ph type="dt" sz="half" idx="10"/>
          </p:nvPr>
        </p:nvSpPr>
        <p:spPr/>
        <p:txBody>
          <a:bodyPr/>
          <a:lstStyle>
            <a:lvl1pPr>
              <a:defRPr/>
            </a:lvl1pPr>
          </a:lstStyle>
          <a:p>
            <a:pPr>
              <a:defRPr/>
            </a:pPr>
            <a:fld id="{5B5D1204-B863-9B41-9A1F-2A7961861162}"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31503A05-77FA-1645-98C5-36226D233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C9C140-377A-A540-BC96-E318F555F578}"/>
              </a:ext>
            </a:extLst>
          </p:cNvPr>
          <p:cNvSpPr>
            <a:spLocks noGrp="1"/>
          </p:cNvSpPr>
          <p:nvPr>
            <p:ph type="sldNum" sz="quarter" idx="12"/>
          </p:nvPr>
        </p:nvSpPr>
        <p:spPr/>
        <p:txBody>
          <a:bodyPr/>
          <a:lstStyle>
            <a:lvl1pPr>
              <a:defRPr/>
            </a:lvl1pPr>
          </a:lstStyle>
          <a:p>
            <a:pPr>
              <a:defRPr/>
            </a:pPr>
            <a:fld id="{52506623-FD3A-B64B-9D12-423417864F90}" type="slidenum">
              <a:rPr lang="en-US" altLang="en-US"/>
              <a:pPr>
                <a:defRPr/>
              </a:pPr>
              <a:t>‹#›</a:t>
            </a:fld>
            <a:endParaRPr lang="en-US" altLang="en-US"/>
          </a:p>
        </p:txBody>
      </p:sp>
    </p:spTree>
    <p:extLst>
      <p:ext uri="{BB962C8B-B14F-4D97-AF65-F5344CB8AC3E}">
        <p14:creationId xmlns:p14="http://schemas.microsoft.com/office/powerpoint/2010/main" val="177818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49276"/>
            <a:ext cx="16459200" cy="2286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4274" b="1"/>
            </a:lvl1pPr>
            <a:lvl2pPr marL="816370" indent="0">
              <a:buNone/>
              <a:defRPr sz="3600" b="1"/>
            </a:lvl2pPr>
            <a:lvl3pPr marL="1632741" indent="0">
              <a:buNone/>
              <a:defRPr sz="3225" b="1"/>
            </a:lvl3pPr>
            <a:lvl4pPr marL="2449111" indent="0">
              <a:buNone/>
              <a:defRPr sz="2850" b="1"/>
            </a:lvl4pPr>
            <a:lvl5pPr marL="3265482" indent="0">
              <a:buNone/>
              <a:defRPr sz="2850" b="1"/>
            </a:lvl5pPr>
            <a:lvl6pPr marL="4081852" indent="0">
              <a:buNone/>
              <a:defRPr sz="2850" b="1"/>
            </a:lvl6pPr>
            <a:lvl7pPr marL="4898222" indent="0">
              <a:buNone/>
              <a:defRPr sz="2850" b="1"/>
            </a:lvl7pPr>
            <a:lvl8pPr marL="5714592" indent="0">
              <a:buNone/>
              <a:defRPr sz="2850" b="1"/>
            </a:lvl8pPr>
            <a:lvl9pPr marL="6530962" indent="0">
              <a:buNone/>
              <a:defRPr sz="2850" b="1"/>
            </a:lvl9pPr>
          </a:lstStyle>
          <a:p>
            <a:pPr lvl="0"/>
            <a:r>
              <a:rPr lang="tr-TR"/>
              <a:t>Click to edit Master text styles</a:t>
            </a:r>
          </a:p>
        </p:txBody>
      </p:sp>
      <p:sp>
        <p:nvSpPr>
          <p:cNvPr id="4" name="Content Placeholder 3"/>
          <p:cNvSpPr>
            <a:spLocks noGrp="1"/>
          </p:cNvSpPr>
          <p:nvPr>
            <p:ph sz="half" idx="2"/>
          </p:nvPr>
        </p:nvSpPr>
        <p:spPr>
          <a:xfrm>
            <a:off x="914400" y="4349750"/>
            <a:ext cx="8080376" cy="7902576"/>
          </a:xfrm>
        </p:spPr>
        <p:txBody>
          <a:bodyPr/>
          <a:lstStyle>
            <a:lvl1pPr>
              <a:defRPr sz="4274"/>
            </a:lvl1pPr>
            <a:lvl2pPr>
              <a:defRPr sz="3600"/>
            </a:lvl2pPr>
            <a:lvl3pPr>
              <a:defRPr sz="3225"/>
            </a:lvl3pPr>
            <a:lvl4pPr>
              <a:defRPr sz="2850"/>
            </a:lvl4pPr>
            <a:lvl5pPr>
              <a:defRPr sz="2850"/>
            </a:lvl5pPr>
            <a:lvl6pPr>
              <a:defRPr sz="2850"/>
            </a:lvl6pPr>
            <a:lvl7pPr>
              <a:defRPr sz="2850"/>
            </a:lvl7pPr>
            <a:lvl8pPr>
              <a:defRPr sz="2850"/>
            </a:lvl8pPr>
            <a:lvl9pPr>
              <a:defRPr sz="285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4274" b="1"/>
            </a:lvl1pPr>
            <a:lvl2pPr marL="816370" indent="0">
              <a:buNone/>
              <a:defRPr sz="3600" b="1"/>
            </a:lvl2pPr>
            <a:lvl3pPr marL="1632741" indent="0">
              <a:buNone/>
              <a:defRPr sz="3225" b="1"/>
            </a:lvl3pPr>
            <a:lvl4pPr marL="2449111" indent="0">
              <a:buNone/>
              <a:defRPr sz="2850" b="1"/>
            </a:lvl4pPr>
            <a:lvl5pPr marL="3265482" indent="0">
              <a:buNone/>
              <a:defRPr sz="2850" b="1"/>
            </a:lvl5pPr>
            <a:lvl6pPr marL="4081852" indent="0">
              <a:buNone/>
              <a:defRPr sz="2850" b="1"/>
            </a:lvl6pPr>
            <a:lvl7pPr marL="4898222" indent="0">
              <a:buNone/>
              <a:defRPr sz="2850" b="1"/>
            </a:lvl7pPr>
            <a:lvl8pPr marL="5714592" indent="0">
              <a:buNone/>
              <a:defRPr sz="2850" b="1"/>
            </a:lvl8pPr>
            <a:lvl9pPr marL="6530962" indent="0">
              <a:buNone/>
              <a:defRPr sz="2850" b="1"/>
            </a:lvl9pPr>
          </a:lstStyle>
          <a:p>
            <a:pPr lvl="0"/>
            <a:r>
              <a:rPr lang="tr-TR"/>
              <a:t>Click to 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4274"/>
            </a:lvl1pPr>
            <a:lvl2pPr>
              <a:defRPr sz="3600"/>
            </a:lvl2pPr>
            <a:lvl3pPr>
              <a:defRPr sz="3225"/>
            </a:lvl3pPr>
            <a:lvl4pPr>
              <a:defRPr sz="2850"/>
            </a:lvl4pPr>
            <a:lvl5pPr>
              <a:defRPr sz="2850"/>
            </a:lvl5pPr>
            <a:lvl6pPr>
              <a:defRPr sz="2850"/>
            </a:lvl6pPr>
            <a:lvl7pPr>
              <a:defRPr sz="2850"/>
            </a:lvl7pPr>
            <a:lvl8pPr>
              <a:defRPr sz="2850"/>
            </a:lvl8pPr>
            <a:lvl9pPr>
              <a:defRPr sz="285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3">
            <a:extLst>
              <a:ext uri="{FF2B5EF4-FFF2-40B4-BE49-F238E27FC236}">
                <a16:creationId xmlns:a16="http://schemas.microsoft.com/office/drawing/2014/main" id="{A4BE3B21-55F1-E142-B468-949CDBC8C965}"/>
              </a:ext>
            </a:extLst>
          </p:cNvPr>
          <p:cNvSpPr>
            <a:spLocks noGrp="1"/>
          </p:cNvSpPr>
          <p:nvPr>
            <p:ph type="dt" sz="half" idx="10"/>
          </p:nvPr>
        </p:nvSpPr>
        <p:spPr/>
        <p:txBody>
          <a:bodyPr/>
          <a:lstStyle>
            <a:lvl1pPr>
              <a:defRPr/>
            </a:lvl1pPr>
          </a:lstStyle>
          <a:p>
            <a:pPr>
              <a:defRPr/>
            </a:pPr>
            <a:fld id="{AEEB42F1-C210-314A-A409-23CA5EC4F7C2}" type="datetimeFigureOut">
              <a:rPr lang="en-US" altLang="en-US"/>
              <a:pPr>
                <a:defRPr/>
              </a:pPr>
              <a:t>9/30/2024</a:t>
            </a:fld>
            <a:endParaRPr lang="en-US" altLang="en-US"/>
          </a:p>
        </p:txBody>
      </p:sp>
      <p:sp>
        <p:nvSpPr>
          <p:cNvPr id="8" name="Footer Placeholder 4">
            <a:extLst>
              <a:ext uri="{FF2B5EF4-FFF2-40B4-BE49-F238E27FC236}">
                <a16:creationId xmlns:a16="http://schemas.microsoft.com/office/drawing/2014/main" id="{B64F23AD-2535-C442-A279-9499930857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F9C6E0-813F-0D40-8FA2-2E8560327B43}"/>
              </a:ext>
            </a:extLst>
          </p:cNvPr>
          <p:cNvSpPr>
            <a:spLocks noGrp="1"/>
          </p:cNvSpPr>
          <p:nvPr>
            <p:ph type="sldNum" sz="quarter" idx="12"/>
          </p:nvPr>
        </p:nvSpPr>
        <p:spPr/>
        <p:txBody>
          <a:bodyPr/>
          <a:lstStyle>
            <a:lvl1pPr>
              <a:defRPr/>
            </a:lvl1pPr>
          </a:lstStyle>
          <a:p>
            <a:pPr>
              <a:defRPr/>
            </a:pPr>
            <a:fld id="{14B09D1B-09D4-824E-87BF-876EC999FBD0}" type="slidenum">
              <a:rPr lang="en-US" altLang="en-US"/>
              <a:pPr>
                <a:defRPr/>
              </a:pPr>
              <a:t>‹#›</a:t>
            </a:fld>
            <a:endParaRPr lang="en-US" altLang="en-US"/>
          </a:p>
        </p:txBody>
      </p:sp>
    </p:spTree>
    <p:extLst>
      <p:ext uri="{BB962C8B-B14F-4D97-AF65-F5344CB8AC3E}">
        <p14:creationId xmlns:p14="http://schemas.microsoft.com/office/powerpoint/2010/main" val="298480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3">
            <a:extLst>
              <a:ext uri="{FF2B5EF4-FFF2-40B4-BE49-F238E27FC236}">
                <a16:creationId xmlns:a16="http://schemas.microsoft.com/office/drawing/2014/main" id="{9157704B-3127-F540-A3F1-FCBFA4022FCE}"/>
              </a:ext>
            </a:extLst>
          </p:cNvPr>
          <p:cNvSpPr>
            <a:spLocks noGrp="1"/>
          </p:cNvSpPr>
          <p:nvPr>
            <p:ph type="dt" sz="half" idx="10"/>
          </p:nvPr>
        </p:nvSpPr>
        <p:spPr/>
        <p:txBody>
          <a:bodyPr/>
          <a:lstStyle>
            <a:lvl1pPr>
              <a:defRPr/>
            </a:lvl1pPr>
          </a:lstStyle>
          <a:p>
            <a:pPr>
              <a:defRPr/>
            </a:pPr>
            <a:fld id="{B098922B-AC3C-574B-A64E-657C4A4333F3}" type="datetimeFigureOut">
              <a:rPr lang="en-US" altLang="en-US"/>
              <a:pPr>
                <a:defRPr/>
              </a:pPr>
              <a:t>9/30/2024</a:t>
            </a:fld>
            <a:endParaRPr lang="en-US" altLang="en-US"/>
          </a:p>
        </p:txBody>
      </p:sp>
      <p:sp>
        <p:nvSpPr>
          <p:cNvPr id="4" name="Footer Placeholder 4">
            <a:extLst>
              <a:ext uri="{FF2B5EF4-FFF2-40B4-BE49-F238E27FC236}">
                <a16:creationId xmlns:a16="http://schemas.microsoft.com/office/drawing/2014/main" id="{18AE56CB-1000-CE45-8129-37CF2940F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95497C-32BB-6647-B0DC-1EAD27BB8562}"/>
              </a:ext>
            </a:extLst>
          </p:cNvPr>
          <p:cNvSpPr>
            <a:spLocks noGrp="1"/>
          </p:cNvSpPr>
          <p:nvPr>
            <p:ph type="sldNum" sz="quarter" idx="12"/>
          </p:nvPr>
        </p:nvSpPr>
        <p:spPr/>
        <p:txBody>
          <a:bodyPr/>
          <a:lstStyle>
            <a:lvl1pPr>
              <a:defRPr/>
            </a:lvl1pPr>
          </a:lstStyle>
          <a:p>
            <a:pPr>
              <a:defRPr/>
            </a:pPr>
            <a:fld id="{A5CFEAC2-47ED-C449-95BB-CFA268261446}" type="slidenum">
              <a:rPr lang="en-US" altLang="en-US"/>
              <a:pPr>
                <a:defRPr/>
              </a:pPr>
              <a:t>‹#›</a:t>
            </a:fld>
            <a:endParaRPr lang="en-US" altLang="en-US"/>
          </a:p>
        </p:txBody>
      </p:sp>
    </p:spTree>
    <p:extLst>
      <p:ext uri="{BB962C8B-B14F-4D97-AF65-F5344CB8AC3E}">
        <p14:creationId xmlns:p14="http://schemas.microsoft.com/office/powerpoint/2010/main" val="3980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966ACA-C284-DC49-86C6-8B44AD78A1D1}"/>
              </a:ext>
            </a:extLst>
          </p:cNvPr>
          <p:cNvSpPr>
            <a:spLocks noGrp="1"/>
          </p:cNvSpPr>
          <p:nvPr>
            <p:ph type="dt" sz="half" idx="10"/>
          </p:nvPr>
        </p:nvSpPr>
        <p:spPr/>
        <p:txBody>
          <a:bodyPr/>
          <a:lstStyle>
            <a:lvl1pPr>
              <a:defRPr/>
            </a:lvl1pPr>
          </a:lstStyle>
          <a:p>
            <a:pPr>
              <a:defRPr/>
            </a:pPr>
            <a:fld id="{23ED67E1-C723-FB40-965A-20542F3BE38F}" type="datetimeFigureOut">
              <a:rPr lang="en-US" altLang="en-US"/>
              <a:pPr>
                <a:defRPr/>
              </a:pPr>
              <a:t>9/30/2024</a:t>
            </a:fld>
            <a:endParaRPr lang="en-US" altLang="en-US"/>
          </a:p>
        </p:txBody>
      </p:sp>
      <p:sp>
        <p:nvSpPr>
          <p:cNvPr id="3" name="Footer Placeholder 4">
            <a:extLst>
              <a:ext uri="{FF2B5EF4-FFF2-40B4-BE49-F238E27FC236}">
                <a16:creationId xmlns:a16="http://schemas.microsoft.com/office/drawing/2014/main" id="{E4052F62-03C9-6E43-8F64-18E1C424EB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8F3DD4-FC04-154F-A6EB-9E6C9BE7A518}"/>
              </a:ext>
            </a:extLst>
          </p:cNvPr>
          <p:cNvSpPr>
            <a:spLocks noGrp="1"/>
          </p:cNvSpPr>
          <p:nvPr>
            <p:ph type="sldNum" sz="quarter" idx="12"/>
          </p:nvPr>
        </p:nvSpPr>
        <p:spPr/>
        <p:txBody>
          <a:bodyPr/>
          <a:lstStyle>
            <a:lvl1pPr>
              <a:defRPr/>
            </a:lvl1pPr>
          </a:lstStyle>
          <a:p>
            <a:pPr>
              <a:defRPr/>
            </a:pPr>
            <a:fld id="{A5A3CE69-7658-7C46-A850-2218C675A501}" type="slidenum">
              <a:rPr lang="en-US" altLang="en-US"/>
              <a:pPr>
                <a:defRPr/>
              </a:pPr>
              <a:t>‹#›</a:t>
            </a:fld>
            <a:endParaRPr lang="en-US" altLang="en-US"/>
          </a:p>
        </p:txBody>
      </p:sp>
    </p:spTree>
    <p:extLst>
      <p:ext uri="{BB962C8B-B14F-4D97-AF65-F5344CB8AC3E}">
        <p14:creationId xmlns:p14="http://schemas.microsoft.com/office/powerpoint/2010/main" val="40329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3600" b="1"/>
            </a:lvl1pPr>
          </a:lstStyle>
          <a:p>
            <a:r>
              <a:rPr lang="tr-TR"/>
              <a:t>Click to edit Master title style</a:t>
            </a:r>
            <a:endParaRPr lang="en-US"/>
          </a:p>
        </p:txBody>
      </p:sp>
      <p:sp>
        <p:nvSpPr>
          <p:cNvPr id="3" name="Content Placeholder 2"/>
          <p:cNvSpPr>
            <a:spLocks noGrp="1"/>
          </p:cNvSpPr>
          <p:nvPr>
            <p:ph idx="1"/>
          </p:nvPr>
        </p:nvSpPr>
        <p:spPr>
          <a:xfrm>
            <a:off x="7150100" y="546101"/>
            <a:ext cx="10223500" cy="11706226"/>
          </a:xfrm>
        </p:spPr>
        <p:txBody>
          <a:bodyPr/>
          <a:lstStyle>
            <a:lvl1pPr>
              <a:defRPr sz="5699"/>
            </a:lvl1pPr>
            <a:lvl2pPr>
              <a:defRPr sz="5024"/>
            </a:lvl2pPr>
            <a:lvl3pPr>
              <a:defRPr sz="4274"/>
            </a:lvl3pPr>
            <a:lvl4pPr>
              <a:defRPr sz="3600"/>
            </a:lvl4pPr>
            <a:lvl5pPr>
              <a:defRPr sz="3600"/>
            </a:lvl5pPr>
            <a:lvl6pPr>
              <a:defRPr sz="3600"/>
            </a:lvl6pPr>
            <a:lvl7pPr>
              <a:defRPr sz="3600"/>
            </a:lvl7pPr>
            <a:lvl8pPr>
              <a:defRPr sz="3600"/>
            </a:lvl8pPr>
            <a:lvl9pPr>
              <a:defRPr sz="3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475"/>
            </a:lvl1pPr>
            <a:lvl2pPr marL="816370" indent="0">
              <a:buNone/>
              <a:defRPr sz="2175"/>
            </a:lvl2pPr>
            <a:lvl3pPr marL="1632741" indent="0">
              <a:buNone/>
              <a:defRPr sz="1800"/>
            </a:lvl3pPr>
            <a:lvl4pPr marL="2449111" indent="0">
              <a:buNone/>
              <a:defRPr sz="1575"/>
            </a:lvl4pPr>
            <a:lvl5pPr marL="3265482" indent="0">
              <a:buNone/>
              <a:defRPr sz="1575"/>
            </a:lvl5pPr>
            <a:lvl6pPr marL="4081852" indent="0">
              <a:buNone/>
              <a:defRPr sz="1575"/>
            </a:lvl6pPr>
            <a:lvl7pPr marL="4898222" indent="0">
              <a:buNone/>
              <a:defRPr sz="1575"/>
            </a:lvl7pPr>
            <a:lvl8pPr marL="5714592" indent="0">
              <a:buNone/>
              <a:defRPr sz="1575"/>
            </a:lvl8pPr>
            <a:lvl9pPr marL="6530962" indent="0">
              <a:buNone/>
              <a:defRPr sz="1575"/>
            </a:lvl9pPr>
          </a:lstStyle>
          <a:p>
            <a:pPr lvl="0"/>
            <a:r>
              <a:rPr lang="tr-TR"/>
              <a:t>Click to edit Master text styles</a:t>
            </a:r>
          </a:p>
        </p:txBody>
      </p:sp>
      <p:sp>
        <p:nvSpPr>
          <p:cNvPr id="5" name="Date Placeholder 3">
            <a:extLst>
              <a:ext uri="{FF2B5EF4-FFF2-40B4-BE49-F238E27FC236}">
                <a16:creationId xmlns:a16="http://schemas.microsoft.com/office/drawing/2014/main" id="{B08944A8-CCD7-ED4D-AB94-CA2CD09D6DD6}"/>
              </a:ext>
            </a:extLst>
          </p:cNvPr>
          <p:cNvSpPr>
            <a:spLocks noGrp="1"/>
          </p:cNvSpPr>
          <p:nvPr>
            <p:ph type="dt" sz="half" idx="10"/>
          </p:nvPr>
        </p:nvSpPr>
        <p:spPr/>
        <p:txBody>
          <a:bodyPr/>
          <a:lstStyle>
            <a:lvl1pPr>
              <a:defRPr/>
            </a:lvl1pPr>
          </a:lstStyle>
          <a:p>
            <a:pPr>
              <a:defRPr/>
            </a:pPr>
            <a:fld id="{32E9283D-A581-9E45-9B34-5096703E272F}"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9DA0FE1E-B1FD-A44D-A226-B0EC93A9B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4ECB5-E164-8E4D-9C9B-0DB5AA78A083}"/>
              </a:ext>
            </a:extLst>
          </p:cNvPr>
          <p:cNvSpPr>
            <a:spLocks noGrp="1"/>
          </p:cNvSpPr>
          <p:nvPr>
            <p:ph type="sldNum" sz="quarter" idx="12"/>
          </p:nvPr>
        </p:nvSpPr>
        <p:spPr/>
        <p:txBody>
          <a:bodyPr/>
          <a:lstStyle>
            <a:lvl1pPr>
              <a:defRPr/>
            </a:lvl1pPr>
          </a:lstStyle>
          <a:p>
            <a:pPr>
              <a:defRPr/>
            </a:pPr>
            <a:fld id="{A9899E44-4305-CC40-86AC-0C9CA4A21F5A}" type="slidenum">
              <a:rPr lang="en-US" altLang="en-US"/>
              <a:pPr>
                <a:defRPr/>
              </a:pPr>
              <a:t>‹#›</a:t>
            </a:fld>
            <a:endParaRPr lang="en-US" altLang="en-US"/>
          </a:p>
        </p:txBody>
      </p:sp>
    </p:spTree>
    <p:extLst>
      <p:ext uri="{BB962C8B-B14F-4D97-AF65-F5344CB8AC3E}">
        <p14:creationId xmlns:p14="http://schemas.microsoft.com/office/powerpoint/2010/main" val="316740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3600" b="1"/>
            </a:lvl1pPr>
          </a:lstStyle>
          <a:p>
            <a:r>
              <a:rPr lang="tr-TR"/>
              <a:t>Click to edit Master title style</a:t>
            </a:r>
            <a:endParaRPr lang="en-US"/>
          </a:p>
        </p:txBody>
      </p:sp>
      <p:sp>
        <p:nvSpPr>
          <p:cNvPr id="3" name="Picture Placeholder 2"/>
          <p:cNvSpPr>
            <a:spLocks noGrp="1"/>
          </p:cNvSpPr>
          <p:nvPr>
            <p:ph type="pic" idx="1"/>
          </p:nvPr>
        </p:nvSpPr>
        <p:spPr>
          <a:xfrm>
            <a:off x="3584576" y="1225550"/>
            <a:ext cx="10972800" cy="8229600"/>
          </a:xfrm>
        </p:spPr>
        <p:txBody>
          <a:bodyPr rtlCol="0">
            <a:normAutofit/>
          </a:bodyPr>
          <a:lstStyle>
            <a:lvl1pPr marL="0" indent="0">
              <a:buNone/>
              <a:defRPr sz="5699"/>
            </a:lvl1pPr>
            <a:lvl2pPr marL="816370" indent="0">
              <a:buNone/>
              <a:defRPr sz="5024"/>
            </a:lvl2pPr>
            <a:lvl3pPr marL="1632741" indent="0">
              <a:buNone/>
              <a:defRPr sz="4274"/>
            </a:lvl3pPr>
            <a:lvl4pPr marL="2449111" indent="0">
              <a:buNone/>
              <a:defRPr sz="3600"/>
            </a:lvl4pPr>
            <a:lvl5pPr marL="3265482" indent="0">
              <a:buNone/>
              <a:defRPr sz="3600"/>
            </a:lvl5pPr>
            <a:lvl6pPr marL="4081852" indent="0">
              <a:buNone/>
              <a:defRPr sz="3600"/>
            </a:lvl6pPr>
            <a:lvl7pPr marL="4898222" indent="0">
              <a:buNone/>
              <a:defRPr sz="3600"/>
            </a:lvl7pPr>
            <a:lvl8pPr marL="5714592" indent="0">
              <a:buNone/>
              <a:defRPr sz="3600"/>
            </a:lvl8pPr>
            <a:lvl9pPr marL="6530962" indent="0">
              <a:buNone/>
              <a:defRPr sz="3600"/>
            </a:lvl9pPr>
          </a:lstStyle>
          <a:p>
            <a:pPr lvl="0"/>
            <a:endParaRPr lang="en-US" noProof="0"/>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475"/>
            </a:lvl1pPr>
            <a:lvl2pPr marL="816370" indent="0">
              <a:buNone/>
              <a:defRPr sz="2175"/>
            </a:lvl2pPr>
            <a:lvl3pPr marL="1632741" indent="0">
              <a:buNone/>
              <a:defRPr sz="1800"/>
            </a:lvl3pPr>
            <a:lvl4pPr marL="2449111" indent="0">
              <a:buNone/>
              <a:defRPr sz="1575"/>
            </a:lvl4pPr>
            <a:lvl5pPr marL="3265482" indent="0">
              <a:buNone/>
              <a:defRPr sz="1575"/>
            </a:lvl5pPr>
            <a:lvl6pPr marL="4081852" indent="0">
              <a:buNone/>
              <a:defRPr sz="1575"/>
            </a:lvl6pPr>
            <a:lvl7pPr marL="4898222" indent="0">
              <a:buNone/>
              <a:defRPr sz="1575"/>
            </a:lvl7pPr>
            <a:lvl8pPr marL="5714592" indent="0">
              <a:buNone/>
              <a:defRPr sz="1575"/>
            </a:lvl8pPr>
            <a:lvl9pPr marL="6530962" indent="0">
              <a:buNone/>
              <a:defRPr sz="1575"/>
            </a:lvl9pPr>
          </a:lstStyle>
          <a:p>
            <a:pPr lvl="0"/>
            <a:r>
              <a:rPr lang="tr-TR"/>
              <a:t>Click to edit Master text styles</a:t>
            </a:r>
          </a:p>
        </p:txBody>
      </p:sp>
      <p:sp>
        <p:nvSpPr>
          <p:cNvPr id="5" name="Date Placeholder 3">
            <a:extLst>
              <a:ext uri="{FF2B5EF4-FFF2-40B4-BE49-F238E27FC236}">
                <a16:creationId xmlns:a16="http://schemas.microsoft.com/office/drawing/2014/main" id="{14D3FC35-38A7-AA44-B879-1F43CDCDAB13}"/>
              </a:ext>
            </a:extLst>
          </p:cNvPr>
          <p:cNvSpPr>
            <a:spLocks noGrp="1"/>
          </p:cNvSpPr>
          <p:nvPr>
            <p:ph type="dt" sz="half" idx="10"/>
          </p:nvPr>
        </p:nvSpPr>
        <p:spPr/>
        <p:txBody>
          <a:bodyPr/>
          <a:lstStyle>
            <a:lvl1pPr>
              <a:defRPr/>
            </a:lvl1pPr>
          </a:lstStyle>
          <a:p>
            <a:pPr>
              <a:defRPr/>
            </a:pPr>
            <a:fld id="{FBE5D048-0139-0946-A10A-EB0A708E29C5}" type="datetimeFigureOut">
              <a:rPr lang="en-US" altLang="en-US"/>
              <a:pPr>
                <a:defRPr/>
              </a:pPr>
              <a:t>9/30/2024</a:t>
            </a:fld>
            <a:endParaRPr lang="en-US" altLang="en-US"/>
          </a:p>
        </p:txBody>
      </p:sp>
      <p:sp>
        <p:nvSpPr>
          <p:cNvPr id="6" name="Footer Placeholder 4">
            <a:extLst>
              <a:ext uri="{FF2B5EF4-FFF2-40B4-BE49-F238E27FC236}">
                <a16:creationId xmlns:a16="http://schemas.microsoft.com/office/drawing/2014/main" id="{D98E9B59-5B9E-124D-88A2-E27F09D574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B90B8A-BA6C-6C4E-9586-C9109748D2B9}"/>
              </a:ext>
            </a:extLst>
          </p:cNvPr>
          <p:cNvSpPr>
            <a:spLocks noGrp="1"/>
          </p:cNvSpPr>
          <p:nvPr>
            <p:ph type="sldNum" sz="quarter" idx="12"/>
          </p:nvPr>
        </p:nvSpPr>
        <p:spPr/>
        <p:txBody>
          <a:bodyPr/>
          <a:lstStyle>
            <a:lvl1pPr>
              <a:defRPr/>
            </a:lvl1pPr>
          </a:lstStyle>
          <a:p>
            <a:pPr>
              <a:defRPr/>
            </a:pPr>
            <a:fld id="{AB68060B-9EA3-F244-9D46-B9167B2A9699}" type="slidenum">
              <a:rPr lang="en-US" altLang="en-US"/>
              <a:pPr>
                <a:defRPr/>
              </a:pPr>
              <a:t>‹#›</a:t>
            </a:fld>
            <a:endParaRPr lang="en-US" altLang="en-US"/>
          </a:p>
        </p:txBody>
      </p:sp>
    </p:spTree>
    <p:extLst>
      <p:ext uri="{BB962C8B-B14F-4D97-AF65-F5344CB8AC3E}">
        <p14:creationId xmlns:p14="http://schemas.microsoft.com/office/powerpoint/2010/main" val="42802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914281" y="549275"/>
            <a:ext cx="164594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914281" y="3200401"/>
            <a:ext cx="16459438"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a:t>Click to edit Master text styles</a:t>
            </a:r>
          </a:p>
          <a:p>
            <a:pPr lvl="1"/>
            <a:r>
              <a:rPr lang="tr-TR" altLang="en-US"/>
              <a:t>Second level</a:t>
            </a:r>
          </a:p>
          <a:p>
            <a:pPr lvl="2"/>
            <a:r>
              <a:rPr lang="tr-TR" altLang="en-US"/>
              <a:t>Third level</a:t>
            </a:r>
          </a:p>
          <a:p>
            <a:pPr lvl="3"/>
            <a:r>
              <a:rPr lang="tr-TR" altLang="en-US"/>
              <a:t>Fourth level</a:t>
            </a:r>
          </a:p>
          <a:p>
            <a:pPr lvl="4"/>
            <a:r>
              <a:rPr lang="tr-TR" altLang="en-US"/>
              <a:t>Fifth level</a:t>
            </a:r>
            <a:endParaRPr lang="en-US" altLang="en-US"/>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914281" y="12712700"/>
            <a:ext cx="4267835"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175">
                <a:solidFill>
                  <a:srgbClr val="898989"/>
                </a:solidFill>
              </a:defRPr>
            </a:lvl1pPr>
          </a:lstStyle>
          <a:p>
            <a:pPr>
              <a:defRPr/>
            </a:pPr>
            <a:fld id="{A4B25F88-DBBE-2545-95AD-427E472AF48B}" type="datetimeFigureOut">
              <a:rPr lang="en-US" altLang="en-US"/>
              <a:pPr>
                <a:defRPr/>
              </a:pPr>
              <a:t>9/30/2024</a:t>
            </a:fld>
            <a:endParaRPr lang="en-US" altLang="en-US"/>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6248777" y="12712700"/>
            <a:ext cx="5790446" cy="730250"/>
          </a:xfrm>
          <a:prstGeom prst="rect">
            <a:avLst/>
          </a:prstGeom>
        </p:spPr>
        <p:txBody>
          <a:bodyPr vert="horz" lIns="217728" tIns="108864" rIns="217728" bIns="108864" rtlCol="0" anchor="ctr"/>
          <a:lstStyle>
            <a:lvl1pPr algn="ctr" defTabSz="816370" eaLnBrk="1" fontAlgn="auto" hangingPunct="1">
              <a:spcBef>
                <a:spcPts val="0"/>
              </a:spcBef>
              <a:spcAft>
                <a:spcPts val="0"/>
              </a:spcAft>
              <a:defRPr sz="2175">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3105885" y="12712700"/>
            <a:ext cx="4267835"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175">
                <a:solidFill>
                  <a:srgbClr val="898989"/>
                </a:solidFill>
              </a:defRPr>
            </a:lvl1pPr>
          </a:lstStyle>
          <a:p>
            <a:pPr>
              <a:defRPr/>
            </a:pPr>
            <a:fld id="{32EA287B-E809-F34C-894B-FE6CF27920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5470" rtl="0" eaLnBrk="0" fontAlgn="base" hangingPunct="0">
        <a:spcBef>
          <a:spcPct val="0"/>
        </a:spcBef>
        <a:spcAft>
          <a:spcPct val="0"/>
        </a:spcAft>
        <a:defRPr sz="7874" kern="1200">
          <a:solidFill>
            <a:schemeClr val="tx1"/>
          </a:solidFill>
          <a:latin typeface="+mj-lt"/>
          <a:ea typeface="ＭＳ Ｐゴシック" panose="020B0600070205080204" pitchFamily="34" charset="-128"/>
          <a:cs typeface="+mj-cs"/>
        </a:defRPr>
      </a:lvl1pPr>
      <a:lvl2pPr algn="ctr" defTabSz="815470" rtl="0" eaLnBrk="0" fontAlgn="base" hangingPunct="0">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2pPr>
      <a:lvl3pPr algn="ctr" defTabSz="815470" rtl="0" eaLnBrk="0" fontAlgn="base" hangingPunct="0">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3pPr>
      <a:lvl4pPr algn="ctr" defTabSz="815470" rtl="0" eaLnBrk="0" fontAlgn="base" hangingPunct="0">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4pPr>
      <a:lvl5pPr algn="ctr" defTabSz="815470" rtl="0" eaLnBrk="0" fontAlgn="base" hangingPunct="0">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5pPr>
      <a:lvl6pPr marL="342854" algn="ctr" defTabSz="815470" rtl="0" fontAlgn="base">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6pPr>
      <a:lvl7pPr marL="685709" algn="ctr" defTabSz="815470" rtl="0" fontAlgn="base">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7pPr>
      <a:lvl8pPr marL="1028563" algn="ctr" defTabSz="815470" rtl="0" fontAlgn="base">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8pPr>
      <a:lvl9pPr marL="1371417" algn="ctr" defTabSz="815470" rtl="0" fontAlgn="base">
        <a:spcBef>
          <a:spcPct val="0"/>
        </a:spcBef>
        <a:spcAft>
          <a:spcPct val="0"/>
        </a:spcAft>
        <a:defRPr sz="7874">
          <a:solidFill>
            <a:schemeClr val="tx1"/>
          </a:solidFill>
          <a:latin typeface="Calibri" panose="020F0502020204030204" pitchFamily="34" charset="0"/>
          <a:ea typeface="ＭＳ Ｐゴシック" panose="020B0600070205080204" pitchFamily="34" charset="-128"/>
        </a:defRPr>
      </a:lvl9pPr>
    </p:titleStyle>
    <p:bodyStyle>
      <a:lvl1pPr marL="611900" indent="-611900" algn="l" defTabSz="815470" rtl="0" eaLnBrk="0" fontAlgn="base" hangingPunct="0">
        <a:spcBef>
          <a:spcPct val="20000"/>
        </a:spcBef>
        <a:spcAft>
          <a:spcPct val="0"/>
        </a:spcAft>
        <a:buFont typeface="Arial" panose="020B0604020202020204" pitchFamily="34" charset="0"/>
        <a:buChar char="•"/>
        <a:defRPr sz="5699" kern="1200">
          <a:solidFill>
            <a:schemeClr val="tx1"/>
          </a:solidFill>
          <a:latin typeface="+mn-lt"/>
          <a:ea typeface="ＭＳ Ｐゴシック" panose="020B0600070205080204" pitchFamily="34" charset="-128"/>
          <a:cs typeface="+mn-cs"/>
        </a:defRPr>
      </a:lvl1pPr>
      <a:lvl2pPr marL="1326179" indent="-509520" algn="l" defTabSz="815470" rtl="0" eaLnBrk="0" fontAlgn="base" hangingPunct="0">
        <a:spcBef>
          <a:spcPct val="20000"/>
        </a:spcBef>
        <a:spcAft>
          <a:spcPct val="0"/>
        </a:spcAft>
        <a:buFont typeface="Arial" panose="020B0604020202020204" pitchFamily="34" charset="0"/>
        <a:buChar char="–"/>
        <a:defRPr sz="5024" kern="1200">
          <a:solidFill>
            <a:schemeClr val="tx1"/>
          </a:solidFill>
          <a:latin typeface="+mn-lt"/>
          <a:ea typeface="ＭＳ Ｐゴシック" panose="020B0600070205080204" pitchFamily="34" charset="-128"/>
          <a:cs typeface="+mn-cs"/>
        </a:defRPr>
      </a:lvl2pPr>
      <a:lvl3pPr marL="2040459" indent="-407139" algn="l" defTabSz="815470" rtl="0" eaLnBrk="0" fontAlgn="base" hangingPunct="0">
        <a:spcBef>
          <a:spcPct val="20000"/>
        </a:spcBef>
        <a:spcAft>
          <a:spcPct val="0"/>
        </a:spcAft>
        <a:buFont typeface="Arial" panose="020B0604020202020204" pitchFamily="34" charset="0"/>
        <a:buChar char="•"/>
        <a:defRPr sz="4274" kern="1200">
          <a:solidFill>
            <a:schemeClr val="tx1"/>
          </a:solidFill>
          <a:latin typeface="+mn-lt"/>
          <a:ea typeface="ＭＳ Ｐゴシック" panose="020B0600070205080204" pitchFamily="34" charset="-128"/>
          <a:cs typeface="+mn-cs"/>
        </a:defRPr>
      </a:lvl3pPr>
      <a:lvl4pPr marL="2857119" indent="-407139" algn="l" defTabSz="81547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panose="020B0600070205080204" pitchFamily="34" charset="-128"/>
          <a:cs typeface="+mn-cs"/>
        </a:defRPr>
      </a:lvl4pPr>
      <a:lvl5pPr marL="3672589" indent="-407139" algn="l" defTabSz="81547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panose="020B0600070205080204" pitchFamily="34" charset="-128"/>
          <a:cs typeface="+mn-cs"/>
        </a:defRPr>
      </a:lvl5pPr>
      <a:lvl6pPr marL="4490037" indent="-408185" algn="l" defTabSz="816370" rtl="0" eaLnBrk="1" latinLnBrk="0" hangingPunct="1">
        <a:spcBef>
          <a:spcPct val="20000"/>
        </a:spcBef>
        <a:buFont typeface="Arial"/>
        <a:buChar char="•"/>
        <a:defRPr sz="3600" kern="1200">
          <a:solidFill>
            <a:schemeClr val="tx1"/>
          </a:solidFill>
          <a:latin typeface="+mn-lt"/>
          <a:ea typeface="+mn-ea"/>
          <a:cs typeface="+mn-cs"/>
        </a:defRPr>
      </a:lvl6pPr>
      <a:lvl7pPr marL="5306407" indent="-408185" algn="l" defTabSz="816370" rtl="0" eaLnBrk="1" latinLnBrk="0" hangingPunct="1">
        <a:spcBef>
          <a:spcPct val="20000"/>
        </a:spcBef>
        <a:buFont typeface="Arial"/>
        <a:buChar char="•"/>
        <a:defRPr sz="3600" kern="1200">
          <a:solidFill>
            <a:schemeClr val="tx1"/>
          </a:solidFill>
          <a:latin typeface="+mn-lt"/>
          <a:ea typeface="+mn-ea"/>
          <a:cs typeface="+mn-cs"/>
        </a:defRPr>
      </a:lvl7pPr>
      <a:lvl8pPr marL="6122778" indent="-408185" algn="l" defTabSz="816370" rtl="0" eaLnBrk="1" latinLnBrk="0" hangingPunct="1">
        <a:spcBef>
          <a:spcPct val="20000"/>
        </a:spcBef>
        <a:buFont typeface="Arial"/>
        <a:buChar char="•"/>
        <a:defRPr sz="3600" kern="1200">
          <a:solidFill>
            <a:schemeClr val="tx1"/>
          </a:solidFill>
          <a:latin typeface="+mn-lt"/>
          <a:ea typeface="+mn-ea"/>
          <a:cs typeface="+mn-cs"/>
        </a:defRPr>
      </a:lvl8pPr>
      <a:lvl9pPr marL="6939148" indent="-408185" algn="l" defTabSz="816370"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370" rtl="0" eaLnBrk="1" latinLnBrk="0" hangingPunct="1">
        <a:defRPr sz="3225" kern="1200">
          <a:solidFill>
            <a:schemeClr val="tx1"/>
          </a:solidFill>
          <a:latin typeface="+mn-lt"/>
          <a:ea typeface="+mn-ea"/>
          <a:cs typeface="+mn-cs"/>
        </a:defRPr>
      </a:lvl1pPr>
      <a:lvl2pPr marL="816370" algn="l" defTabSz="816370" rtl="0" eaLnBrk="1" latinLnBrk="0" hangingPunct="1">
        <a:defRPr sz="3225" kern="1200">
          <a:solidFill>
            <a:schemeClr val="tx1"/>
          </a:solidFill>
          <a:latin typeface="+mn-lt"/>
          <a:ea typeface="+mn-ea"/>
          <a:cs typeface="+mn-cs"/>
        </a:defRPr>
      </a:lvl2pPr>
      <a:lvl3pPr marL="1632741" algn="l" defTabSz="816370" rtl="0" eaLnBrk="1" latinLnBrk="0" hangingPunct="1">
        <a:defRPr sz="3225" kern="1200">
          <a:solidFill>
            <a:schemeClr val="tx1"/>
          </a:solidFill>
          <a:latin typeface="+mn-lt"/>
          <a:ea typeface="+mn-ea"/>
          <a:cs typeface="+mn-cs"/>
        </a:defRPr>
      </a:lvl3pPr>
      <a:lvl4pPr marL="2449111" algn="l" defTabSz="816370" rtl="0" eaLnBrk="1" latinLnBrk="0" hangingPunct="1">
        <a:defRPr sz="3225" kern="1200">
          <a:solidFill>
            <a:schemeClr val="tx1"/>
          </a:solidFill>
          <a:latin typeface="+mn-lt"/>
          <a:ea typeface="+mn-ea"/>
          <a:cs typeface="+mn-cs"/>
        </a:defRPr>
      </a:lvl4pPr>
      <a:lvl5pPr marL="3265482" algn="l" defTabSz="816370" rtl="0" eaLnBrk="1" latinLnBrk="0" hangingPunct="1">
        <a:defRPr sz="3225" kern="1200">
          <a:solidFill>
            <a:schemeClr val="tx1"/>
          </a:solidFill>
          <a:latin typeface="+mn-lt"/>
          <a:ea typeface="+mn-ea"/>
          <a:cs typeface="+mn-cs"/>
        </a:defRPr>
      </a:lvl5pPr>
      <a:lvl6pPr marL="4081852" algn="l" defTabSz="816370" rtl="0" eaLnBrk="1" latinLnBrk="0" hangingPunct="1">
        <a:defRPr sz="3225" kern="1200">
          <a:solidFill>
            <a:schemeClr val="tx1"/>
          </a:solidFill>
          <a:latin typeface="+mn-lt"/>
          <a:ea typeface="+mn-ea"/>
          <a:cs typeface="+mn-cs"/>
        </a:defRPr>
      </a:lvl6pPr>
      <a:lvl7pPr marL="4898222" algn="l" defTabSz="816370" rtl="0" eaLnBrk="1" latinLnBrk="0" hangingPunct="1">
        <a:defRPr sz="3225" kern="1200">
          <a:solidFill>
            <a:schemeClr val="tx1"/>
          </a:solidFill>
          <a:latin typeface="+mn-lt"/>
          <a:ea typeface="+mn-ea"/>
          <a:cs typeface="+mn-cs"/>
        </a:defRPr>
      </a:lvl7pPr>
      <a:lvl8pPr marL="5714592" algn="l" defTabSz="816370" rtl="0" eaLnBrk="1" latinLnBrk="0" hangingPunct="1">
        <a:defRPr sz="3225" kern="1200">
          <a:solidFill>
            <a:schemeClr val="tx1"/>
          </a:solidFill>
          <a:latin typeface="+mn-lt"/>
          <a:ea typeface="+mn-ea"/>
          <a:cs typeface="+mn-cs"/>
        </a:defRPr>
      </a:lvl8pPr>
      <a:lvl9pPr marL="6530962" algn="l" defTabSz="816370" rtl="0" eaLnBrk="1" latinLnBrk="0" hangingPunct="1">
        <a:defRPr sz="3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2.jpeg"/><Relationship Id="rId5" Type="http://schemas.openxmlformats.org/officeDocument/2006/relationships/image" Target="../media/image55.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layoutt3.jpg">
            <a:extLst>
              <a:ext uri="{FF2B5EF4-FFF2-40B4-BE49-F238E27FC236}">
                <a16:creationId xmlns:a16="http://schemas.microsoft.com/office/drawing/2014/main" id="{331341BB-F215-674E-A3B8-CCC0C0C4F13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 descr="Tapu-ve-kadastro-mudurlugu-01.jpg">
            <a:extLst>
              <a:ext uri="{FF2B5EF4-FFF2-40B4-BE49-F238E27FC236}">
                <a16:creationId xmlns:a16="http://schemas.microsoft.com/office/drawing/2014/main" id="{8CBEB1BF-6B87-4443-806D-6E11A7BD5D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87006" y="2240059"/>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9">
            <a:extLst>
              <a:ext uri="{FF2B5EF4-FFF2-40B4-BE49-F238E27FC236}">
                <a16:creationId xmlns:a16="http://schemas.microsoft.com/office/drawing/2014/main" id="{279C69C7-5E5C-492A-BD14-FB2E7DA57442}"/>
              </a:ext>
            </a:extLst>
          </p:cNvPr>
          <p:cNvSpPr txBox="1">
            <a:spLocks/>
          </p:cNvSpPr>
          <p:nvPr/>
        </p:nvSpPr>
        <p:spPr bwMode="auto">
          <a:xfrm>
            <a:off x="4452389" y="10160097"/>
            <a:ext cx="9045414" cy="98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75" tIns="81637" rIns="163275" bIns="81637" numCol="1" anchor="ctr" anchorCtr="0" compatLnSpc="1">
            <a:prstTxWarp prst="textNoShape">
              <a:avLst/>
            </a:prstTxWarp>
          </a:bodyPr>
          <a:lst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a:lstStyle>
          <a:p>
            <a:r>
              <a:rPr lang="tr-TR" sz="2400" b="1" i="1" dirty="0">
                <a:solidFill>
                  <a:schemeClr val="accent6">
                    <a:lumMod val="75000"/>
                  </a:schemeClr>
                </a:solidFill>
                <a:latin typeface="Arial" panose="020B0604020202020204" pitchFamily="34" charset="0"/>
                <a:cs typeface="Arial" panose="020B0604020202020204" pitchFamily="34" charset="0"/>
              </a:rPr>
              <a:t>LİSANSLI MÜHENDİSLER </a:t>
            </a:r>
            <a:r>
              <a:rPr lang="tr-TR" sz="2400" b="1" i="1" dirty="0" smtClean="0">
                <a:solidFill>
                  <a:schemeClr val="accent6">
                    <a:lumMod val="75000"/>
                  </a:schemeClr>
                </a:solidFill>
                <a:latin typeface="Arial" panose="020B0604020202020204" pitchFamily="34" charset="0"/>
                <a:cs typeface="Arial" panose="020B0604020202020204" pitchFamily="34" charset="0"/>
              </a:rPr>
              <a:t>İÇİN UYGULAMA EĞİTİMİ </a:t>
            </a:r>
          </a:p>
          <a:p>
            <a:r>
              <a:rPr lang="tr-TR" sz="2400" b="1" i="1" dirty="0" smtClean="0">
                <a:solidFill>
                  <a:schemeClr val="accent6">
                    <a:lumMod val="75000"/>
                  </a:schemeClr>
                </a:solidFill>
                <a:latin typeface="Arial" panose="020B0604020202020204" pitchFamily="34" charset="0"/>
                <a:cs typeface="Arial" panose="020B0604020202020204" pitchFamily="34" charset="0"/>
              </a:rPr>
              <a:t>EKİM 2024 -ANKARA</a:t>
            </a:r>
            <a:endParaRPr lang="tr-TR" sz="2400" b="1" i="1" dirty="0">
              <a:solidFill>
                <a:schemeClr val="accent6">
                  <a:lumMod val="75000"/>
                </a:schemeClr>
              </a:solidFill>
              <a:latin typeface="Arial" panose="020B0604020202020204" pitchFamily="34" charset="0"/>
              <a:cs typeface="Arial" panose="020B0604020202020204" pitchFamily="34" charset="0"/>
            </a:endParaRPr>
          </a:p>
        </p:txBody>
      </p:sp>
      <p:sp>
        <p:nvSpPr>
          <p:cNvPr id="2" name="İçerik Yer Tutucusu 1"/>
          <p:cNvSpPr>
            <a:spLocks noGrp="1"/>
          </p:cNvSpPr>
          <p:nvPr>
            <p:ph idx="1"/>
          </p:nvPr>
        </p:nvSpPr>
        <p:spPr>
          <a:xfrm>
            <a:off x="3164821" y="5565784"/>
            <a:ext cx="12474659" cy="2940644"/>
          </a:xfrm>
        </p:spPr>
        <p:txBody>
          <a:bodyPr/>
          <a:lstStyle/>
          <a:p>
            <a:pPr marL="0" indent="0" algn="ctr">
              <a:buNone/>
            </a:pPr>
            <a:r>
              <a:rPr lang="tr-TR" sz="6599" b="1" dirty="0">
                <a:solidFill>
                  <a:srgbClr val="00468D"/>
                </a:solidFill>
                <a:latin typeface="Arial" panose="020B0604020202020204" pitchFamily="34" charset="0"/>
                <a:cs typeface="Arial" panose="020B0604020202020204" pitchFamily="34" charset="0"/>
              </a:rPr>
              <a:t>Lisanslı Harita Kadastro </a:t>
            </a:r>
            <a:r>
              <a:rPr lang="tr-TR" sz="6599" b="1" dirty="0">
                <a:solidFill>
                  <a:schemeClr val="accent1">
                    <a:lumMod val="75000"/>
                  </a:schemeClr>
                </a:solidFill>
                <a:latin typeface="Arial" panose="020B0604020202020204" pitchFamily="34" charset="0"/>
                <a:cs typeface="Arial" panose="020B0604020202020204" pitchFamily="34" charset="0"/>
              </a:rPr>
              <a:t>ve</a:t>
            </a:r>
            <a:r>
              <a:rPr lang="tr-TR" sz="6599" b="1" dirty="0">
                <a:solidFill>
                  <a:srgbClr val="FF0000"/>
                </a:solidFill>
                <a:latin typeface="Arial" panose="020B0604020202020204" pitchFamily="34" charset="0"/>
                <a:cs typeface="Arial" panose="020B0604020202020204" pitchFamily="34" charset="0"/>
              </a:rPr>
              <a:t> </a:t>
            </a:r>
            <a:r>
              <a:rPr lang="tr-TR" sz="6599" b="1" dirty="0">
                <a:solidFill>
                  <a:srgbClr val="00468D"/>
                </a:solidFill>
                <a:latin typeface="Arial" panose="020B0604020202020204" pitchFamily="34" charset="0"/>
                <a:cs typeface="Arial" panose="020B0604020202020204" pitchFamily="34" charset="0"/>
              </a:rPr>
              <a:t>Mühendislik Büroları Mevzuatı</a:t>
            </a:r>
            <a:endParaRPr lang="tr-TR" sz="6599"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66" y="1730754"/>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1032962" y="4014609"/>
            <a:ext cx="13063668" cy="5322499"/>
          </a:xfrm>
        </p:spPr>
        <p:txBody>
          <a:bodyPr/>
          <a:lstStyle/>
          <a:p>
            <a:pPr marL="0" indent="0" algn="just">
              <a:lnSpc>
                <a:spcPct val="150000"/>
              </a:lnSpc>
              <a:buNone/>
            </a:pPr>
            <a:r>
              <a:rPr lang="tr-TR" sz="3000" dirty="0">
                <a:latin typeface="Arial" panose="020B0604020202020204" pitchFamily="34" charset="0"/>
                <a:cs typeface="Arial" panose="020B0604020202020204" pitchFamily="34" charset="0"/>
              </a:rPr>
              <a:t>Lisanslı Harita Kadastro Mühendisleri ve Büroları Hakkında Yönetmelik 5368 sayılı Kanun’un 2, 4, 4/A, 5, 8 ve 11’inci maddeleri hükümlerine istinaden 25 Eylül 2021 tarihli ve 31609 sayılı Resmi Gazetede yayımlanarak 27 Ekim 2021 tarihinde yürürlüğe girmiştir. </a:t>
            </a:r>
          </a:p>
          <a:p>
            <a:pPr marL="0" indent="0" algn="just">
              <a:buNone/>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marL="0" indent="0">
              <a:buNone/>
            </a:pPr>
            <a:endParaRPr lang="tr-TR" sz="3000" dirty="0">
              <a:latin typeface="Arial" panose="020B0604020202020204" pitchFamily="34" charset="0"/>
              <a:cs typeface="Arial" panose="020B0604020202020204" pitchFamily="34" charset="0"/>
            </a:endParaRPr>
          </a:p>
        </p:txBody>
      </p:sp>
      <p:sp>
        <p:nvSpPr>
          <p:cNvPr id="5" name="Title 9">
            <a:extLst>
              <a:ext uri="{FF2B5EF4-FFF2-40B4-BE49-F238E27FC236}">
                <a16:creationId xmlns:a16="http://schemas.microsoft.com/office/drawing/2014/main" id="{B2591907-4E15-7841-9E9E-C9A107BFED7A}"/>
              </a:ext>
            </a:extLst>
          </p:cNvPr>
          <p:cNvSpPr>
            <a:spLocks noGrp="1"/>
          </p:cNvSpPr>
          <p:nvPr>
            <p:ph type="title"/>
          </p:nvPr>
        </p:nvSpPr>
        <p:spPr>
          <a:xfrm>
            <a:off x="919044" y="2403994"/>
            <a:ext cx="15406147" cy="1714277"/>
          </a:xfrm>
        </p:spPr>
        <p:txBody>
          <a:bodyPr/>
          <a:lstStyle/>
          <a:p>
            <a:r>
              <a:rPr lang="tr-TR" sz="3749" b="1" dirty="0">
                <a:solidFill>
                  <a:schemeClr val="accent6">
                    <a:lumMod val="75000"/>
                  </a:schemeClr>
                </a:solidFill>
                <a:latin typeface="Arial" panose="020B0604020202020204" pitchFamily="34" charset="0"/>
                <a:cs typeface="Arial" panose="020B0604020202020204" pitchFamily="34" charset="0"/>
              </a:rPr>
              <a:t>LİSANSLI HARİTA KADASTRO MÜHENDİSLERİ VE BÜROLARI HAKKINDA YÖNETMELİK</a:t>
            </a: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546" y="7221936"/>
            <a:ext cx="6245929" cy="4073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38110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676920" y="2661451"/>
            <a:ext cx="12776766" cy="8295229"/>
          </a:xfrm>
        </p:spPr>
        <p:txBody>
          <a:bodyPr/>
          <a:lstStyle/>
          <a:p>
            <a:pPr marL="342854" indent="0" algn="just">
              <a:lnSpc>
                <a:spcPct val="150000"/>
              </a:lnSpc>
              <a:spcAft>
                <a:spcPts val="0"/>
              </a:spcAft>
              <a:buNone/>
            </a:pPr>
            <a:r>
              <a:rPr lang="tr-TR" sz="3000" dirty="0">
                <a:latin typeface="Arial" panose="020B0604020202020204" pitchFamily="34" charset="0"/>
                <a:ea typeface="Calibri" panose="020F0502020204030204" pitchFamily="34" charset="0"/>
                <a:cs typeface="Arial" panose="020B0604020202020204" pitchFamily="34" charset="0"/>
              </a:rPr>
              <a:t>İdare bu Yönetmelik çerçevesinde;</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Odanın görüşü alınmak suretiyle lisanslı büro hizmet ücretlerinin belirlenmesi,</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Başvuruların değerlendirilmesi ile lisans belgelerinin verilmesi,</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Lisans belgesi, tabela, büro kaşesi, tip sözleşme, basılı evrak şekil, standart ve içeriklerinin belirlenmesi,</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Meslek içi eğitimlerin plânlanması,</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Denetimlerde tespit edilen hususların incelenmesi ve itirazların değerlendirilerek gereğinin yapılması,</a:t>
            </a:r>
          </a:p>
          <a:p>
            <a:pPr algn="just">
              <a:lnSpc>
                <a:spcPct val="150000"/>
              </a:lnSpc>
              <a:spcAft>
                <a:spcPts val="0"/>
              </a:spcAft>
              <a:buFont typeface="Wingdings" panose="05000000000000000000" pitchFamily="2" charset="2"/>
              <a:buChar char="ü"/>
            </a:pPr>
            <a:r>
              <a:rPr lang="tr-TR" sz="3000" dirty="0">
                <a:latin typeface="Arial" panose="020B0604020202020204" pitchFamily="34" charset="0"/>
                <a:ea typeface="TimesNewRoman"/>
                <a:cs typeface="Arial" panose="020B0604020202020204" pitchFamily="34" charset="0"/>
              </a:rPr>
              <a:t>İş dağıtımın belirlenmesi,</a:t>
            </a:r>
          </a:p>
          <a:p>
            <a:pPr marL="0" indent="0" algn="just">
              <a:lnSpc>
                <a:spcPct val="150000"/>
              </a:lnSpc>
              <a:spcAft>
                <a:spcPts val="0"/>
              </a:spcAft>
              <a:buNone/>
            </a:pPr>
            <a:r>
              <a:rPr lang="tr-TR" sz="3000" dirty="0">
                <a:latin typeface="Arial" panose="020B0604020202020204" pitchFamily="34" charset="0"/>
                <a:ea typeface="Calibri" panose="020F0502020204030204" pitchFamily="34" charset="0"/>
                <a:cs typeface="Arial" panose="020B0604020202020204" pitchFamily="34" charset="0"/>
              </a:rPr>
              <a:t>konularında görevli ve yetkilidir. </a:t>
            </a:r>
          </a:p>
          <a:p>
            <a:pPr marL="0" indent="0" algn="just">
              <a:buNone/>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marL="0" indent="0">
              <a:buNone/>
            </a:pPr>
            <a:endParaRPr lang="tr-TR" sz="3000" dirty="0">
              <a:latin typeface="Arial" panose="020B0604020202020204" pitchFamily="34" charset="0"/>
              <a:cs typeface="Arial" panose="020B0604020202020204" pitchFamily="34" charset="0"/>
            </a:endParaRPr>
          </a:p>
        </p:txBody>
      </p:sp>
      <p:pic>
        <p:nvPicPr>
          <p:cNvPr id="7170" name="Picture 2" descr="C:\Users\Sanem\Documents\de.jpg"/>
          <p:cNvPicPr>
            <a:picLocks noChangeAspect="1" noChangeArrowheads="1"/>
          </p:cNvPicPr>
          <p:nvPr/>
        </p:nvPicPr>
        <p:blipFill>
          <a:blip r:embed="rId5"/>
          <a:srcRect/>
          <a:stretch>
            <a:fillRect/>
          </a:stretch>
        </p:blipFill>
        <p:spPr bwMode="auto">
          <a:xfrm>
            <a:off x="14013023" y="2198609"/>
            <a:ext cx="1757134" cy="1464278"/>
          </a:xfrm>
          <a:prstGeom prst="rect">
            <a:avLst/>
          </a:prstGeom>
          <a:noFill/>
        </p:spPr>
      </p:pic>
    </p:spTree>
    <p:extLst>
      <p:ext uri="{BB962C8B-B14F-4D97-AF65-F5344CB8AC3E}">
        <p14:creationId xmlns:p14="http://schemas.microsoft.com/office/powerpoint/2010/main" val="2211604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30754"/>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18679" y="2135057"/>
            <a:ext cx="12934965" cy="9070349"/>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Teminat</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 belgesi alma başvurularında, bulunulan yıl için güncellenmiş teminat miktarı uygulanır.</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Banka nezdindeki bu teminatlar, İdarenin bilgisi ve talebi dışında kullandırılamaz, haciz ve iade edilemez. Kanunun 5’inci maddesi kapsamında lisanslı büronun mali sorumluluk şartlarının oluşması durumunda, </a:t>
            </a:r>
            <a:r>
              <a:rPr lang="tr-TR" sz="3000" b="1" u="sng" dirty="0">
                <a:latin typeface="Arial" panose="020B0604020202020204" pitchFamily="34" charset="0"/>
                <a:ea typeface="Calibri" panose="020F0502020204030204" pitchFamily="34" charset="0"/>
                <a:cs typeface="Arial" panose="020B0604020202020204" pitchFamily="34" charset="0"/>
              </a:rPr>
              <a:t>İdarenin talebi üzerine bu teminatlar kullanılır.</a:t>
            </a:r>
            <a:r>
              <a:rPr lang="tr-TR" sz="3000" dirty="0">
                <a:latin typeface="Arial" panose="020B0604020202020204" pitchFamily="34" charset="0"/>
                <a:ea typeface="Calibri" panose="020F0502020204030204" pitchFamily="34" charset="0"/>
                <a:cs typeface="Arial" panose="020B0604020202020204" pitchFamily="34" charset="0"/>
              </a:rPr>
              <a:t> *</a:t>
            </a:r>
          </a:p>
          <a:p>
            <a:pPr marL="0" lvl="1" indent="0" algn="just">
              <a:lnSpc>
                <a:spcPct val="150000"/>
              </a:lnSpc>
              <a:buNone/>
            </a:pPr>
            <a:r>
              <a:rPr lang="tr-TR" sz="3000" dirty="0" smtClean="0">
                <a:latin typeface="Arial" panose="020B0604020202020204" pitchFamily="34" charset="0"/>
                <a:ea typeface="Calibri" panose="020F0502020204030204" pitchFamily="34" charset="0"/>
                <a:cs typeface="Arial" panose="020B0604020202020204" pitchFamily="34" charset="0"/>
              </a:rPr>
              <a:t>Lisanslı </a:t>
            </a:r>
            <a:r>
              <a:rPr lang="tr-TR" sz="3000" dirty="0">
                <a:latin typeface="Arial" panose="020B0604020202020204" pitchFamily="34" charset="0"/>
                <a:ea typeface="Calibri" panose="020F0502020204030204" pitchFamily="34" charset="0"/>
                <a:cs typeface="Arial" panose="020B0604020202020204" pitchFamily="34" charset="0"/>
              </a:rPr>
              <a:t>mühendis tarafından; güncellenmiş teminat miktarı ilanda aksi belirtilmedikçe </a:t>
            </a:r>
            <a:r>
              <a:rPr lang="tr-TR" sz="3000" b="1" dirty="0">
                <a:latin typeface="Arial" panose="020B0604020202020204" pitchFamily="34" charset="0"/>
                <a:ea typeface="Calibri" panose="020F0502020204030204" pitchFamily="34" charset="0"/>
                <a:cs typeface="Arial" panose="020B0604020202020204" pitchFamily="34" charset="0"/>
              </a:rPr>
              <a:t>en geç otuz gün içinde</a:t>
            </a:r>
            <a:r>
              <a:rPr lang="tr-TR" sz="3000" dirty="0">
                <a:latin typeface="Arial" panose="020B0604020202020204" pitchFamily="34" charset="0"/>
                <a:ea typeface="Calibri" panose="020F0502020204030204" pitchFamily="34" charset="0"/>
                <a:cs typeface="Arial" panose="020B0604020202020204" pitchFamily="34" charset="0"/>
              </a:rPr>
              <a:t>; teminatların İdare tarafından kullanım durumunda kullanım tarihinden itibaren en geç </a:t>
            </a:r>
            <a:r>
              <a:rPr lang="tr-TR" sz="3000" b="1" dirty="0">
                <a:latin typeface="Arial" panose="020B0604020202020204" pitchFamily="34" charset="0"/>
                <a:ea typeface="Calibri" panose="020F0502020204030204" pitchFamily="34" charset="0"/>
                <a:cs typeface="Arial" panose="020B0604020202020204" pitchFamily="34" charset="0"/>
              </a:rPr>
              <a:t>otuz gün</a:t>
            </a:r>
            <a:r>
              <a:rPr lang="tr-TR" sz="3000" dirty="0">
                <a:latin typeface="Arial" panose="020B0604020202020204" pitchFamily="34" charset="0"/>
                <a:ea typeface="Calibri" panose="020F0502020204030204" pitchFamily="34" charset="0"/>
                <a:cs typeface="Arial" panose="020B0604020202020204" pitchFamily="34" charset="0"/>
              </a:rPr>
              <a:t> içinde tamamlanarak yeni teminat belgesi </a:t>
            </a:r>
            <a:r>
              <a:rPr lang="tr-TR" sz="3000" b="1" u="sng" dirty="0" err="1">
                <a:latin typeface="Arial" panose="020B0604020202020204" pitchFamily="34" charset="0"/>
                <a:ea typeface="Calibri" panose="020F0502020204030204" pitchFamily="34" charset="0"/>
                <a:cs typeface="Arial" panose="020B0604020202020204" pitchFamily="34" charset="0"/>
              </a:rPr>
              <a:t>Lihkab</a:t>
            </a:r>
            <a:r>
              <a:rPr lang="tr-TR" sz="3000" b="1" u="sng" dirty="0">
                <a:latin typeface="Arial" panose="020B0604020202020204" pitchFamily="34" charset="0"/>
                <a:ea typeface="Calibri" panose="020F0502020204030204" pitchFamily="34" charset="0"/>
                <a:cs typeface="Arial" panose="020B0604020202020204" pitchFamily="34" charset="0"/>
              </a:rPr>
              <a:t> Ofis Otomasyon Sistemine yüklenir.</a:t>
            </a:r>
            <a:r>
              <a:rPr lang="tr-TR" sz="3000" dirty="0">
                <a:latin typeface="Arial" panose="020B0604020202020204" pitchFamily="34" charset="0"/>
                <a:ea typeface="Calibri" panose="020F0502020204030204" pitchFamily="34" charset="0"/>
                <a:cs typeface="Arial" panose="020B0604020202020204" pitchFamily="34" charset="0"/>
              </a:rPr>
              <a:t> </a:t>
            </a: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marL="0" indent="0">
              <a:buNone/>
            </a:pPr>
            <a:endParaRPr lang="tr-TR" sz="30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1478" y="3168877"/>
            <a:ext cx="4556522" cy="592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259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18679" y="2135057"/>
            <a:ext cx="12934965" cy="9070349"/>
          </a:xfrm>
        </p:spPr>
        <p:txBody>
          <a:bodyPr/>
          <a:lstStyle/>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Herhangi bir sebeple lisansı iptal edilenlerin, varsa kesinti haricindeki iadeye konu edilebilecek teminatları, lisans sahibine veya mirasçılarına başvuruları halinde iade edilir.* </a:t>
            </a: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Teminatın serbest bırakılabilmesi için, lisanslı büronun iş ve işlemleri en fazla üç aylık süre zarfında incelenir. Lisanslı mühendisin yapmış olduğu iş ve işlemlerin mevzuata uygun olması halinde teminatı serbest bırakılır. Aksi takdirde </a:t>
            </a:r>
            <a:r>
              <a:rPr lang="tr-TR" sz="3000" dirty="0">
                <a:solidFill>
                  <a:srgbClr val="FF0000"/>
                </a:solidFill>
                <a:latin typeface="Arial" panose="020B0604020202020204" pitchFamily="34" charset="0"/>
                <a:ea typeface="Calibri" panose="020F0502020204030204" pitchFamily="34" charset="0"/>
                <a:cs typeface="Arial" panose="020B0604020202020204" pitchFamily="34" charset="0"/>
              </a:rPr>
              <a:t>zararı karşılayabilecek miktar alıkonularak, kesinti haricindeki teminat miktarı serbest bırakılır.</a:t>
            </a:r>
            <a:r>
              <a:rPr lang="tr-TR" sz="3000" dirty="0">
                <a:latin typeface="Arial" panose="020B0604020202020204" pitchFamily="34" charset="0"/>
                <a:ea typeface="Calibri" panose="020F0502020204030204" pitchFamily="34" charset="0"/>
                <a:cs typeface="Arial" panose="020B0604020202020204" pitchFamily="34" charset="0"/>
              </a:rPr>
              <a:t> Teminatın serbest bırakıldığı lisans sahibine veya mirasçısına bildirilir.</a:t>
            </a:r>
          </a:p>
          <a:p>
            <a:pPr marL="0" indent="0" algn="just">
              <a:buNone/>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marL="0" indent="0">
              <a:buNone/>
            </a:pPr>
            <a:endParaRPr lang="tr-TR" sz="30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1478" y="3168877"/>
            <a:ext cx="4556522" cy="592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2592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426196" y="1998960"/>
            <a:ext cx="14912011" cy="9718081"/>
          </a:xfrm>
        </p:spPr>
        <p:txBody>
          <a:bodyPr/>
          <a:lstStyle/>
          <a:p>
            <a:pPr marL="0" lvl="1" indent="0" algn="just">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Lisanslı Büroların Kuruluşu ve Çalışmaya Başlama</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 belgesini alan lisanslı mühendisin, kuruluş için yemin etmesi, ilgili mevzuatlar uyarınca işyerini kurması, büro tescilini Odaya yaptırması ve büro kaşesini İdareden alması gerekir.</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mühendis, lisans belgesini aldığı tarihten itibaren </a:t>
            </a:r>
            <a:r>
              <a:rPr lang="tr-TR" sz="3000" b="1" dirty="0">
                <a:latin typeface="Arial" panose="020B0604020202020204" pitchFamily="34" charset="0"/>
                <a:ea typeface="Calibri" panose="020F0502020204030204" pitchFamily="34" charset="0"/>
                <a:cs typeface="Arial" panose="020B0604020202020204" pitchFamily="34" charset="0"/>
              </a:rPr>
              <a:t>bir ay içinde </a:t>
            </a:r>
            <a:r>
              <a:rPr lang="tr-TR" sz="3000" dirty="0">
                <a:latin typeface="Arial" panose="020B0604020202020204" pitchFamily="34" charset="0"/>
                <a:ea typeface="Calibri" panose="020F0502020204030204" pitchFamily="34" charset="0"/>
                <a:cs typeface="Arial" panose="020B0604020202020204" pitchFamily="34" charset="0"/>
              </a:rPr>
              <a:t>çalışmaya başlamak zorundadır. Bu sürede çalışmaya başlamayanların lisans belgesi iptal edilir.* </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mühendis çalışmaya başladığını ve işyeri adresini bir yazıyla mülki amirliklere kadastro müdürlüğüne ve oda temsilciliğine bildirir.</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Usulüne uygun olarak bildirim yapıldığı ve İdarece </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belirlenen esaslara uyulduğuna ilişkin  </a:t>
            </a:r>
          </a:p>
          <a:p>
            <a:pPr marL="0" lvl="1" indent="0" algn="just">
              <a:lnSpc>
                <a:spcPct val="150000"/>
              </a:lnSpc>
              <a:buNone/>
            </a:pPr>
            <a:r>
              <a:rPr lang="tr-TR" sz="3000" b="1" dirty="0">
                <a:latin typeface="Arial" panose="020B0604020202020204" pitchFamily="34" charset="0"/>
                <a:ea typeface="Calibri" panose="020F0502020204030204" pitchFamily="34" charset="0"/>
                <a:cs typeface="Arial" panose="020B0604020202020204" pitchFamily="34" charset="0"/>
              </a:rPr>
              <a:t>kadastro müdürlüğünce uygun görüş </a:t>
            </a:r>
            <a:r>
              <a:rPr lang="tr-TR" sz="3000" dirty="0">
                <a:latin typeface="Arial" panose="020B0604020202020204" pitchFamily="34" charset="0"/>
                <a:ea typeface="Calibri" panose="020F0502020204030204" pitchFamily="34" charset="0"/>
                <a:cs typeface="Arial" panose="020B0604020202020204" pitchFamily="34" charset="0"/>
              </a:rPr>
              <a:t>verilmediği sürece</a:t>
            </a:r>
          </a:p>
          <a:p>
            <a:pPr marL="0" lvl="1" indent="0" algn="just">
              <a:lnSpc>
                <a:spcPct val="150000"/>
              </a:lnSpc>
              <a:buNone/>
            </a:pPr>
            <a:r>
              <a:rPr lang="tr-TR" sz="3000" b="1" dirty="0" smtClean="0">
                <a:latin typeface="Arial" panose="020B0604020202020204" pitchFamily="34" charset="0"/>
                <a:ea typeface="Calibri" panose="020F0502020204030204" pitchFamily="34" charset="0"/>
                <a:cs typeface="Arial" panose="020B0604020202020204" pitchFamily="34" charset="0"/>
              </a:rPr>
              <a:t>lisanslı </a:t>
            </a:r>
            <a:r>
              <a:rPr lang="tr-TR" sz="3000" b="1" dirty="0">
                <a:latin typeface="Arial" panose="020B0604020202020204" pitchFamily="34" charset="0"/>
                <a:ea typeface="Calibri" panose="020F0502020204030204" pitchFamily="34" charset="0"/>
                <a:cs typeface="Arial" panose="020B0604020202020204" pitchFamily="34" charset="0"/>
              </a:rPr>
              <a:t>büro çalışmaya başlayamaz.**</a:t>
            </a:r>
          </a:p>
          <a:p>
            <a:pPr marL="0" indent="0" algn="just">
              <a:buNone/>
            </a:pPr>
            <a:endParaRPr lang="tr-TR" sz="27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2700" dirty="0">
              <a:latin typeface="Arial" panose="020B0604020202020204" pitchFamily="34" charset="0"/>
              <a:cs typeface="Arial" panose="020B0604020202020204" pitchFamily="34" charset="0"/>
            </a:endParaRPr>
          </a:p>
          <a:p>
            <a:pPr marL="0" indent="0" algn="just">
              <a:buNone/>
            </a:pPr>
            <a:endParaRPr lang="tr-TR" sz="2700" dirty="0">
              <a:latin typeface="Arial" panose="020B0604020202020204" pitchFamily="34" charset="0"/>
              <a:cs typeface="Arial" panose="020B0604020202020204" pitchFamily="34" charset="0"/>
            </a:endParaRPr>
          </a:p>
          <a:p>
            <a:pPr marL="0" indent="0" algn="just">
              <a:buNone/>
            </a:pPr>
            <a:endParaRPr lang="tr-TR" sz="2700" dirty="0">
              <a:latin typeface="Arial" panose="020B0604020202020204" pitchFamily="34" charset="0"/>
              <a:cs typeface="Arial" panose="020B0604020202020204" pitchFamily="34" charset="0"/>
            </a:endParaRPr>
          </a:p>
          <a:p>
            <a:pPr marL="0" indent="0" algn="just">
              <a:buNone/>
            </a:pPr>
            <a:endParaRPr lang="tr-TR" sz="27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1144" y="8019811"/>
            <a:ext cx="3346268" cy="32144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1932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816250"/>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Lisanslı Büroların Görev, Yetki ve Sorumlulukları</a:t>
            </a: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Kanun ve bu Yönetmelik kapsamında yapılan iş ve işlemlerden; tescile tâbi olmayanların yapım ve kontrolünden, tescile tâbi olanların ise yapımından </a:t>
            </a:r>
            <a:r>
              <a:rPr lang="tr-TR" sz="3000" b="1" dirty="0">
                <a:latin typeface="Arial" panose="020B0604020202020204" pitchFamily="34" charset="0"/>
                <a:ea typeface="Calibri" panose="020F0502020204030204" pitchFamily="34" charset="0"/>
                <a:cs typeface="Arial" panose="020B0604020202020204" pitchFamily="34" charset="0"/>
              </a:rPr>
              <a:t>lisanslı mühendis sorumludur.</a:t>
            </a:r>
            <a:r>
              <a:rPr lang="tr-TR" sz="3000" dirty="0">
                <a:latin typeface="Arial" panose="020B0604020202020204" pitchFamily="34" charset="0"/>
                <a:ea typeface="Calibri" panose="020F0502020204030204" pitchFamily="34" charset="0"/>
                <a:cs typeface="Arial" panose="020B0604020202020204" pitchFamily="34" charset="0"/>
              </a:rPr>
              <a:t> </a:t>
            </a: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tr-TR" sz="3000" u="sng" dirty="0">
                <a:latin typeface="Arial" panose="020B0604020202020204" pitchFamily="34" charset="0"/>
                <a:ea typeface="Calibri" panose="020F0502020204030204" pitchFamily="34" charset="0"/>
                <a:cs typeface="Arial" panose="020B0604020202020204" pitchFamily="34" charset="0"/>
              </a:rPr>
              <a:t>Lisanslı mühendisler ve çalışanları yaptıkları işler dolayısıyla öğrendikleri bilgileri, meslekten ayrılsalar bile ilgilisi dışındakilere açıklayamaz yaptıkları hizmet dışında kullanamazlar. </a:t>
            </a:r>
            <a:r>
              <a:rPr lang="tr-TR" sz="3000" b="1" u="sng" dirty="0">
                <a:latin typeface="Arial" panose="020B0604020202020204" pitchFamily="34" charset="0"/>
                <a:ea typeface="Calibri" panose="020F0502020204030204" pitchFamily="34" charset="0"/>
                <a:cs typeface="Arial" panose="020B0604020202020204" pitchFamily="34" charset="0"/>
              </a:rPr>
              <a:t>Sonuç olarak</a:t>
            </a:r>
            <a:r>
              <a:rPr lang="tr-TR" sz="3000" u="sng"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tr-TR" sz="3000" u="sng" dirty="0">
                <a:latin typeface="Arial" panose="020B0604020202020204" pitchFamily="34" charset="0"/>
                <a:ea typeface="Calibri" panose="020F0502020204030204" pitchFamily="34" charset="0"/>
                <a:cs typeface="Arial" panose="020B0604020202020204" pitchFamily="34" charset="0"/>
              </a:rPr>
              <a:t>doğacak zararlardan sorumludurlar. </a:t>
            </a:r>
            <a:r>
              <a:rPr lang="tr-TR" sz="3000" dirty="0">
                <a:latin typeface="Arial" panose="020B0604020202020204" pitchFamily="34" charset="0"/>
                <a:ea typeface="Calibri" panose="020F0502020204030204" pitchFamily="34" charset="0"/>
                <a:cs typeface="Arial" panose="020B0604020202020204" pitchFamily="34" charset="0"/>
              </a:rPr>
              <a:t>Bu </a:t>
            </a:r>
            <a:r>
              <a:rPr lang="tr-TR" sz="3000" dirty="0" smtClean="0">
                <a:latin typeface="Arial" panose="020B0604020202020204" pitchFamily="34" charset="0"/>
                <a:ea typeface="Calibri" panose="020F0502020204030204" pitchFamily="34" charset="0"/>
                <a:cs typeface="Arial" panose="020B0604020202020204" pitchFamily="34" charset="0"/>
              </a:rPr>
              <a:t>husus </a:t>
            </a:r>
            <a:r>
              <a:rPr lang="tr-TR" sz="3000" dirty="0">
                <a:latin typeface="Arial" panose="020B0604020202020204" pitchFamily="34" charset="0"/>
                <a:ea typeface="Calibri" panose="020F0502020204030204" pitchFamily="34" charset="0"/>
                <a:cs typeface="Arial" panose="020B0604020202020204" pitchFamily="34" charset="0"/>
              </a:rPr>
              <a:t>Medeni Kanun’dan kaynaklanan bir sorumluluk olup lisanslı mühendis ile birlikte personelini de kapsamaktadır.*</a:t>
            </a:r>
          </a:p>
          <a:p>
            <a:pPr marL="0" indent="0" algn="just">
              <a:lnSpc>
                <a:spcPct val="150000"/>
              </a:lnSpc>
              <a:buNone/>
            </a:pPr>
            <a:r>
              <a:rPr lang="tr-TR" sz="3000" b="1" dirty="0" smtClean="0">
                <a:latin typeface="Arial" panose="020B0604020202020204" pitchFamily="34" charset="0"/>
                <a:ea typeface="Calibri" panose="020F0502020204030204" pitchFamily="34" charset="0"/>
                <a:cs typeface="Arial" panose="020B0604020202020204" pitchFamily="34" charset="0"/>
              </a:rPr>
              <a:t>Lisanslı </a:t>
            </a:r>
            <a:r>
              <a:rPr lang="tr-TR" sz="3000" b="1" dirty="0">
                <a:latin typeface="Arial" panose="020B0604020202020204" pitchFamily="34" charset="0"/>
                <a:ea typeface="Calibri" panose="020F0502020204030204" pitchFamily="34" charset="0"/>
                <a:cs typeface="Arial" panose="020B0604020202020204" pitchFamily="34" charset="0"/>
              </a:rPr>
              <a:t>mühendisler, başvuruları ve yaptıkları işleri başvuru günü ve saati ile kayıt altına almak zorundadır. </a:t>
            </a:r>
          </a:p>
        </p:txBody>
      </p:sp>
      <p:pic>
        <p:nvPicPr>
          <p:cNvPr id="8194" name="Picture 2" descr="C:\Users\Sanem\Documents\de.jpg"/>
          <p:cNvPicPr>
            <a:picLocks noChangeAspect="1" noChangeArrowheads="1"/>
          </p:cNvPicPr>
          <p:nvPr/>
        </p:nvPicPr>
        <p:blipFill>
          <a:blip r:embed="rId5"/>
          <a:srcRect/>
          <a:stretch>
            <a:fillRect/>
          </a:stretch>
        </p:blipFill>
        <p:spPr bwMode="auto">
          <a:xfrm>
            <a:off x="14013023" y="2541464"/>
            <a:ext cx="1757134" cy="1464278"/>
          </a:xfrm>
          <a:prstGeom prst="rect">
            <a:avLst/>
          </a:prstGeom>
          <a:noFill/>
        </p:spPr>
      </p:pic>
    </p:spTree>
    <p:extLst>
      <p:ext uri="{BB962C8B-B14F-4D97-AF65-F5344CB8AC3E}">
        <p14:creationId xmlns:p14="http://schemas.microsoft.com/office/powerpoint/2010/main" val="428006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30754"/>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164571" y="1998960"/>
            <a:ext cx="13536457" cy="10001871"/>
          </a:xfrm>
        </p:spPr>
        <p:txBody>
          <a:bodyPr/>
          <a:lstStyle/>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büroların, </a:t>
            </a:r>
            <a:r>
              <a:rPr lang="tr-TR" sz="3000" b="1" u="sng" dirty="0">
                <a:latin typeface="Arial" panose="020B0604020202020204" pitchFamily="34" charset="0"/>
                <a:ea typeface="Calibri" panose="020F0502020204030204" pitchFamily="34" charset="0"/>
                <a:cs typeface="Arial" panose="020B0604020202020204" pitchFamily="34" charset="0"/>
              </a:rPr>
              <a:t>resmî çalışma saatleri</a:t>
            </a:r>
            <a:r>
              <a:rPr lang="tr-TR" sz="3000" dirty="0">
                <a:latin typeface="Arial" panose="020B0604020202020204" pitchFamily="34" charset="0"/>
                <a:ea typeface="Calibri" panose="020F0502020204030204" pitchFamily="34" charset="0"/>
                <a:cs typeface="Arial" panose="020B0604020202020204" pitchFamily="34" charset="0"/>
              </a:rPr>
              <a:t> içerisinde hizmete açık bulundurulması zorunludur. *</a:t>
            </a: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Talep edilen işi, mevzuatına uygun olarak gecikmeye meydan vermeden zorunlu haller dışında </a:t>
            </a:r>
            <a:r>
              <a:rPr lang="tr-TR" sz="3000" b="1" u="sng" dirty="0">
                <a:latin typeface="Arial" panose="020B0604020202020204" pitchFamily="34" charset="0"/>
                <a:ea typeface="Calibri" panose="020F0502020204030204" pitchFamily="34" charset="0"/>
                <a:cs typeface="Arial" panose="020B0604020202020204" pitchFamily="34" charset="0"/>
              </a:rPr>
              <a:t>kamu hizmet standartlarındaki azamî </a:t>
            </a:r>
            <a:r>
              <a:rPr lang="tr-TR" sz="3000" dirty="0">
                <a:latin typeface="Arial" panose="020B0604020202020204" pitchFamily="34" charset="0"/>
                <a:ea typeface="Calibri" panose="020F0502020204030204" pitchFamily="34" charset="0"/>
                <a:cs typeface="Arial" panose="020B0604020202020204" pitchFamily="34" charset="0"/>
              </a:rPr>
              <a:t>iş bitirme süreleri içerisinde sonuçlandırmakla yükümlüdür. </a:t>
            </a: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Faaliyete başlayan Lisanslı mühendisler İdarenin düzenleyeceği </a:t>
            </a:r>
            <a:r>
              <a:rPr lang="tr-TR" sz="3000" b="1" u="sng" dirty="0">
                <a:latin typeface="Arial" panose="020B0604020202020204" pitchFamily="34" charset="0"/>
                <a:ea typeface="Calibri" panose="020F0502020204030204" pitchFamily="34" charset="0"/>
                <a:cs typeface="Arial" panose="020B0604020202020204" pitchFamily="34" charset="0"/>
              </a:rPr>
              <a:t>en az iki gün süreli </a:t>
            </a:r>
            <a:r>
              <a:rPr lang="tr-TR" sz="3000" dirty="0">
                <a:latin typeface="Arial" panose="020B0604020202020204" pitchFamily="34" charset="0"/>
                <a:ea typeface="Calibri" panose="020F0502020204030204" pitchFamily="34" charset="0"/>
                <a:cs typeface="Arial" panose="020B0604020202020204" pitchFamily="34" charset="0"/>
              </a:rPr>
              <a:t>zorunlu ve ücretli uygulama eğitimine katılmak zorundadır.</a:t>
            </a: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C:\Users\Sanem\Documents\çalll.jpg"/>
          <p:cNvPicPr>
            <a:picLocks noChangeAspect="1" noChangeArrowheads="1"/>
          </p:cNvPicPr>
          <p:nvPr/>
        </p:nvPicPr>
        <p:blipFill>
          <a:blip r:embed="rId5"/>
          <a:srcRect/>
          <a:stretch>
            <a:fillRect/>
          </a:stretch>
        </p:blipFill>
        <p:spPr bwMode="auto">
          <a:xfrm>
            <a:off x="1698693" y="7917737"/>
            <a:ext cx="9599949" cy="2337650"/>
          </a:xfrm>
          <a:prstGeom prst="rect">
            <a:avLst/>
          </a:prstGeom>
          <a:noFill/>
        </p:spPr>
      </p:pic>
      <p:pic>
        <p:nvPicPr>
          <p:cNvPr id="1028" name="Picture 4" descr="C:\Users\Sanem\Documents\çssss.jpg"/>
          <p:cNvPicPr>
            <a:picLocks noChangeAspect="1" noChangeArrowheads="1"/>
          </p:cNvPicPr>
          <p:nvPr/>
        </p:nvPicPr>
        <p:blipFill>
          <a:blip r:embed="rId6"/>
          <a:srcRect/>
          <a:stretch>
            <a:fillRect/>
          </a:stretch>
        </p:blipFill>
        <p:spPr bwMode="auto">
          <a:xfrm>
            <a:off x="5781789" y="2946333"/>
            <a:ext cx="7636323" cy="2649336"/>
          </a:xfrm>
          <a:prstGeom prst="rect">
            <a:avLst/>
          </a:prstGeom>
          <a:noFill/>
        </p:spPr>
      </p:pic>
    </p:spTree>
    <p:extLst>
      <p:ext uri="{BB962C8B-B14F-4D97-AF65-F5344CB8AC3E}">
        <p14:creationId xmlns:p14="http://schemas.microsoft.com/office/powerpoint/2010/main" val="233573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164571" y="1998960"/>
            <a:ext cx="13536457" cy="10001871"/>
          </a:xfrm>
        </p:spPr>
        <p:txBody>
          <a:bodyPr/>
          <a:lstStyle/>
          <a:p>
            <a:pPr marL="0" indent="0" algn="just">
              <a:lnSpc>
                <a:spcPct val="150000"/>
              </a:lnSpc>
              <a:buNone/>
            </a:pPr>
            <a:endParaRPr lang="tr-TR" sz="3000" b="1" u="sng"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tr-TR" sz="3000" b="1" u="sng" dirty="0">
                <a:latin typeface="Arial" panose="020B0604020202020204" pitchFamily="34" charset="0"/>
                <a:ea typeface="Calibri" panose="020F0502020204030204" pitchFamily="34" charset="0"/>
                <a:cs typeface="Arial" panose="020B0604020202020204" pitchFamily="34" charset="0"/>
              </a:rPr>
              <a:t>Uygulama eğitimi almış </a:t>
            </a:r>
            <a:r>
              <a:rPr lang="tr-TR" sz="3000" dirty="0">
                <a:latin typeface="Arial" panose="020B0604020202020204" pitchFamily="34" charset="0"/>
                <a:ea typeface="Calibri" panose="020F0502020204030204" pitchFamily="34" charset="0"/>
                <a:cs typeface="Arial" panose="020B0604020202020204" pitchFamily="34" charset="0"/>
              </a:rPr>
              <a:t>ve faaliyetine devam eden lisanslı mühendisler, İdare tarafından ihtiyaç duyulması durumunda mevzuat hakkında düzenlenecek </a:t>
            </a:r>
            <a:r>
              <a:rPr lang="tr-TR" sz="3000" b="1" u="sng" dirty="0">
                <a:latin typeface="Arial" panose="020B0604020202020204" pitchFamily="34" charset="0"/>
                <a:ea typeface="Calibri" panose="020F0502020204030204" pitchFamily="34" charset="0"/>
                <a:cs typeface="Arial" panose="020B0604020202020204" pitchFamily="34" charset="0"/>
              </a:rPr>
              <a:t>en az iki gün süreli</a:t>
            </a:r>
            <a:r>
              <a:rPr lang="tr-TR" sz="3000" dirty="0">
                <a:latin typeface="Arial" panose="020B0604020202020204" pitchFamily="34" charset="0"/>
                <a:ea typeface="Calibri" panose="020F0502020204030204" pitchFamily="34" charset="0"/>
                <a:cs typeface="Arial" panose="020B0604020202020204" pitchFamily="34" charset="0"/>
              </a:rPr>
              <a:t>, zorunlu ve ücretli eğitime katılmak zorundadır. </a:t>
            </a: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bürolar, çalışmaları sonucu üretecekleri bilgi ve belgeleri, kadastro müdürlüklerince uygulanan arşiv mevzuatı çerçevesinde arşivlemekle yükümlüdürler. </a:t>
            </a: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Kadastro teknik hizmetinin yapımı sırasında karşılaşılan teknik hatalar  kadastro müdürlüğüne yazılı iletilir. </a:t>
            </a: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C:\Users\Sanem\Documents\gggg.png"/>
          <p:cNvPicPr>
            <a:picLocks noChangeAspect="1" noChangeArrowheads="1"/>
          </p:cNvPicPr>
          <p:nvPr/>
        </p:nvPicPr>
        <p:blipFill>
          <a:blip r:embed="rId5"/>
          <a:srcRect/>
          <a:stretch>
            <a:fillRect/>
          </a:stretch>
        </p:blipFill>
        <p:spPr bwMode="auto">
          <a:xfrm>
            <a:off x="6342825" y="8525525"/>
            <a:ext cx="7075287" cy="3151498"/>
          </a:xfrm>
          <a:prstGeom prst="rect">
            <a:avLst/>
          </a:prstGeom>
          <a:noFill/>
        </p:spPr>
      </p:pic>
      <p:pic>
        <p:nvPicPr>
          <p:cNvPr id="2051" name="Picture 3" descr="C:\Users\Sanem\Documents\bil.png"/>
          <p:cNvPicPr>
            <a:picLocks noChangeAspect="1" noChangeArrowheads="1"/>
          </p:cNvPicPr>
          <p:nvPr/>
        </p:nvPicPr>
        <p:blipFill>
          <a:blip r:embed="rId6"/>
          <a:srcRect/>
          <a:stretch>
            <a:fillRect/>
          </a:stretch>
        </p:blipFill>
        <p:spPr bwMode="auto">
          <a:xfrm>
            <a:off x="14163023" y="2802526"/>
            <a:ext cx="1607134" cy="1607134"/>
          </a:xfrm>
          <a:prstGeom prst="rect">
            <a:avLst/>
          </a:prstGeom>
          <a:noFill/>
        </p:spPr>
      </p:pic>
    </p:spTree>
    <p:extLst>
      <p:ext uri="{BB962C8B-B14F-4D97-AF65-F5344CB8AC3E}">
        <p14:creationId xmlns:p14="http://schemas.microsoft.com/office/powerpoint/2010/main" val="1927340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479998" y="2085454"/>
            <a:ext cx="13988499" cy="9298237"/>
          </a:xfrm>
        </p:spPr>
        <p:txBody>
          <a:bodyPr/>
          <a:lstStyle/>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Tarafların karşılıklı rızaları veya taraflardan kaynaklanmayan nedenlerin tespiti durumunda sözleşme iptal edilebilir. </a:t>
            </a: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Sözleşme gereği yapılacak işleme ait teknik yönden ihtilaf olması halinde, ihtilaf yetkili kadastro müdürlüğünce taraflardan birinin müracaatı halinde incelenir ve sonuçlandırılır.</a:t>
            </a:r>
          </a:p>
          <a:p>
            <a:pPr marL="0" indent="0" algn="just">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2" descr="İşe Başlarken İş Sözleşmesi İmzalamalı mı? İmzalanmazsa Ne Olur? – BMDergi"/>
          <p:cNvPicPr>
            <a:picLocks noChangeAspect="1" noChangeArrowheads="1"/>
          </p:cNvPicPr>
          <p:nvPr/>
        </p:nvPicPr>
        <p:blipFill>
          <a:blip r:embed="rId5"/>
          <a:srcRect/>
          <a:stretch>
            <a:fillRect/>
          </a:stretch>
        </p:blipFill>
        <p:spPr bwMode="auto">
          <a:xfrm>
            <a:off x="1809265" y="4754114"/>
            <a:ext cx="4842832" cy="2849986"/>
          </a:xfrm>
          <a:prstGeom prst="rect">
            <a:avLst/>
          </a:prstGeom>
          <a:noFill/>
        </p:spPr>
      </p:pic>
      <p:pic>
        <p:nvPicPr>
          <p:cNvPr id="9" name="8 Resim" descr="r-5.png"/>
          <p:cNvPicPr>
            <a:picLocks noChangeAspect="1"/>
          </p:cNvPicPr>
          <p:nvPr/>
        </p:nvPicPr>
        <p:blipFill>
          <a:blip r:embed="rId6"/>
          <a:stretch>
            <a:fillRect/>
          </a:stretch>
        </p:blipFill>
        <p:spPr>
          <a:xfrm>
            <a:off x="9706628" y="5607358"/>
            <a:ext cx="4238939" cy="1996743"/>
          </a:xfrm>
          <a:prstGeom prst="rect">
            <a:avLst/>
          </a:prstGeom>
        </p:spPr>
      </p:pic>
      <p:sp>
        <p:nvSpPr>
          <p:cNvPr id="12" name="11 Sağ Ok"/>
          <p:cNvSpPr/>
          <p:nvPr/>
        </p:nvSpPr>
        <p:spPr>
          <a:xfrm>
            <a:off x="6950614" y="5607358"/>
            <a:ext cx="2524661" cy="19967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3225"/>
          </a:p>
        </p:txBody>
      </p:sp>
    </p:spTree>
    <p:extLst>
      <p:ext uri="{BB962C8B-B14F-4D97-AF65-F5344CB8AC3E}">
        <p14:creationId xmlns:p14="http://schemas.microsoft.com/office/powerpoint/2010/main" val="20185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29669" y="2222595"/>
            <a:ext cx="13371358" cy="9659554"/>
          </a:xfrm>
        </p:spPr>
        <p:txBody>
          <a:bodyPr/>
          <a:lstStyle/>
          <a:p>
            <a:pPr marL="0" lvl="1" indent="0" algn="just">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Ücretler</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büroların, kadastro teknik hizmetlerine yönelik ücret tarifeleri ilk kez belirleme dışında, her yıl Ocak ayının ilk haftasında</a:t>
            </a:r>
            <a:r>
              <a:rPr lang="tr-TR" sz="3000" dirty="0" smtClean="0">
                <a:latin typeface="Arial" panose="020B0604020202020204" pitchFamily="34" charset="0"/>
                <a:ea typeface="Calibri" panose="020F0502020204030204" pitchFamily="34" charset="0"/>
                <a:cs typeface="Arial" panose="020B0604020202020204" pitchFamily="34" charset="0"/>
              </a:rPr>
              <a:t>, İdare </a:t>
            </a:r>
            <a:r>
              <a:rPr lang="tr-TR" sz="3000" dirty="0">
                <a:latin typeface="Arial" panose="020B0604020202020204" pitchFamily="34" charset="0"/>
                <a:ea typeface="Calibri" panose="020F0502020204030204" pitchFamily="34" charset="0"/>
                <a:cs typeface="Arial" panose="020B0604020202020204" pitchFamily="34" charset="0"/>
              </a:rPr>
              <a:t>tarafından odanın da görüşü alınarak belirlenir ve ilan edilir. </a:t>
            </a:r>
            <a:r>
              <a:rPr lang="tr-TR" sz="3000" u="sng" dirty="0">
                <a:latin typeface="Arial" panose="020B0604020202020204" pitchFamily="34" charset="0"/>
                <a:ea typeface="Calibri" panose="020F0502020204030204" pitchFamily="34" charset="0"/>
                <a:cs typeface="Arial" panose="020B0604020202020204" pitchFamily="34" charset="0"/>
              </a:rPr>
              <a:t>Lisanslı bürolar belirlenen ücret tarifesine göre ücret alırlar. </a:t>
            </a:r>
            <a:r>
              <a:rPr lang="tr-TR" sz="3000" b="1" dirty="0">
                <a:latin typeface="Arial" panose="020B0604020202020204" pitchFamily="34" charset="0"/>
                <a:ea typeface="Calibri" panose="020F0502020204030204" pitchFamily="34" charset="0"/>
                <a:cs typeface="Arial" panose="020B0604020202020204" pitchFamily="34" charset="0"/>
              </a:rPr>
              <a:t>Ücret tarifesinin belirlenmesinde ulaşım giderleri dikkate alınmaz.</a:t>
            </a:r>
            <a:r>
              <a:rPr lang="tr-TR" sz="30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r>
              <a:rPr lang="tr-TR" sz="3000" dirty="0">
                <a:latin typeface="Arial" panose="020B0604020202020204" pitchFamily="34" charset="0"/>
                <a:cs typeface="Arial" panose="020B0604020202020204" pitchFamily="34" charset="0"/>
              </a:rPr>
              <a:t>Tapu ve kadastro müdürlüklerinden temin edilecek her türlü teknik bilgi ve belge ücreti, harçlar, pul giderleri, döner sermaye ücretleri, onay giderleri, kontrollük ücretleri iş sahibine bilgi verilerek ve belgelendirilerek sözleşme kapsamında iş sahibinden ayrıca alınır. *</a:t>
            </a:r>
          </a:p>
        </p:txBody>
      </p:sp>
      <p:pic>
        <p:nvPicPr>
          <p:cNvPr id="1026" name="Picture 2" descr="C:\Users\Sanem\Documents\images.jpg"/>
          <p:cNvPicPr>
            <a:picLocks noChangeAspect="1" noChangeArrowheads="1"/>
          </p:cNvPicPr>
          <p:nvPr/>
        </p:nvPicPr>
        <p:blipFill>
          <a:blip r:embed="rId5"/>
          <a:srcRect/>
          <a:stretch>
            <a:fillRect/>
          </a:stretch>
        </p:blipFill>
        <p:spPr bwMode="auto">
          <a:xfrm>
            <a:off x="6233734" y="5954110"/>
            <a:ext cx="6810354" cy="3116866"/>
          </a:xfrm>
          <a:prstGeom prst="rect">
            <a:avLst/>
          </a:prstGeom>
          <a:noFill/>
        </p:spPr>
      </p:pic>
    </p:spTree>
    <p:extLst>
      <p:ext uri="{BB962C8B-B14F-4D97-AF65-F5344CB8AC3E}">
        <p14:creationId xmlns:p14="http://schemas.microsoft.com/office/powerpoint/2010/main" val="97399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914280" y="2354127"/>
            <a:ext cx="16459438" cy="377139"/>
          </a:xfrm>
        </p:spPr>
        <p:txBody>
          <a:bodyPr/>
          <a:lstStyle/>
          <a:p>
            <a:r>
              <a:rPr lang="tr-TR" altLang="en-US" sz="3000" b="1" i="1" u="sng" dirty="0">
                <a:solidFill>
                  <a:srgbClr val="F79646">
                    <a:lumMod val="75000"/>
                  </a:srgbClr>
                </a:solidFill>
              </a:rPr>
              <a:t>Sunum İçeriği </a:t>
            </a:r>
            <a:r>
              <a:rPr lang="en-US" altLang="en-US" sz="7199" b="1" i="1" u="sng" dirty="0">
                <a:solidFill>
                  <a:srgbClr val="F79646">
                    <a:lumMod val="75000"/>
                  </a:srgbClr>
                </a:solidFill>
              </a:rPr>
              <a:t/>
            </a:r>
            <a:br>
              <a:rPr lang="en-US" altLang="en-US" sz="7199" b="1" i="1" u="sng" dirty="0">
                <a:solidFill>
                  <a:srgbClr val="F79646">
                    <a:lumMod val="75000"/>
                  </a:srgbClr>
                </a:solidFill>
              </a:rPr>
            </a:br>
            <a:endParaRPr lang="tr-TR" b="1" u="sng" dirty="0"/>
          </a:p>
        </p:txBody>
      </p:sp>
      <p:sp>
        <p:nvSpPr>
          <p:cNvPr id="3" name="2 İçerik Yer Tutucusu"/>
          <p:cNvSpPr>
            <a:spLocks noGrp="1"/>
          </p:cNvSpPr>
          <p:nvPr>
            <p:ph idx="1"/>
          </p:nvPr>
        </p:nvSpPr>
        <p:spPr>
          <a:xfrm>
            <a:off x="914282" y="2354127"/>
            <a:ext cx="16459438" cy="9444107"/>
          </a:xfrm>
        </p:spPr>
        <p:txBody>
          <a:bodyPr/>
          <a:lstStyle/>
          <a:p>
            <a:pPr marL="685709" indent="-342854">
              <a:lnSpc>
                <a:spcPct val="115000"/>
              </a:lnSpc>
              <a:spcAft>
                <a:spcPts val="750"/>
              </a:spcAft>
            </a:pPr>
            <a:r>
              <a:rPr lang="tr-TR" sz="2700" b="1" dirty="0">
                <a:solidFill>
                  <a:schemeClr val="accent6">
                    <a:lumMod val="75000"/>
                  </a:schemeClr>
                </a:solidFill>
                <a:latin typeface="Arial" panose="020B0604020202020204" pitchFamily="34" charset="0"/>
                <a:cs typeface="Arial" panose="020B0604020202020204" pitchFamily="34" charset="0"/>
              </a:rPr>
              <a:t>5368 Sayılı Lisanslı Harita Kadastro Mühendisleri ve Büroları Hakkında Kanun</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Lisans Sahibi Olabilmenin Genel ve Özel Şartları </a:t>
            </a:r>
          </a:p>
          <a:p>
            <a:pPr marL="1501178" lvl="1" indent="-342854">
              <a:lnSpc>
                <a:spcPct val="115000"/>
              </a:lnSpc>
              <a:spcAft>
                <a:spcPts val="750"/>
              </a:spcAft>
              <a:buFont typeface="Arial" pitchFamily="34" charset="0"/>
              <a:buChar char="•"/>
            </a:pPr>
            <a:r>
              <a:rPr lang="tr-TR" sz="2700" dirty="0" smtClean="0">
                <a:solidFill>
                  <a:prstClr val="black"/>
                </a:solidFill>
                <a:latin typeface="Roboto Condensed"/>
                <a:ea typeface="Calibri" panose="020F0502020204030204" pitchFamily="34" charset="0"/>
                <a:cs typeface="Times New Roman" panose="02020603050405020304" pitchFamily="18" charset="0"/>
              </a:rPr>
              <a:t>Sorumluluk</a:t>
            </a:r>
            <a:endParaRPr lang="tr-TR" sz="2700" dirty="0">
              <a:solidFill>
                <a:prstClr val="black"/>
              </a:solidFill>
              <a:latin typeface="Roboto Condensed"/>
              <a:ea typeface="Calibri" panose="020F0502020204030204" pitchFamily="34" charset="0"/>
              <a:cs typeface="Times New Roman" panose="02020603050405020304" pitchFamily="18" charset="0"/>
            </a:endParaRP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Yasaklar</a:t>
            </a:r>
          </a:p>
          <a:p>
            <a:pPr marL="685709" indent="-342854">
              <a:lnSpc>
                <a:spcPct val="115000"/>
              </a:lnSpc>
              <a:spcAft>
                <a:spcPts val="750"/>
              </a:spcAft>
            </a:pPr>
            <a:r>
              <a:rPr lang="tr-TR" sz="2700" b="1" dirty="0">
                <a:solidFill>
                  <a:schemeClr val="accent6">
                    <a:lumMod val="75000"/>
                  </a:schemeClr>
                </a:solidFill>
                <a:latin typeface="Arial" panose="020B0604020202020204" pitchFamily="34" charset="0"/>
                <a:cs typeface="Arial" panose="020B0604020202020204" pitchFamily="34" charset="0"/>
              </a:rPr>
              <a:t>Lisanslı Harita Kadastro Mühendisleri ve Büroları Hakkında Yönetmelik</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Teminat</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Lisanslı Büroların Kuruluşu ve Çalışmaya Başlama</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Lisanslı Büroların Görev, Yetki ve Sorumlulukları</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Ücretler</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Mekan, Personel ve Donanım</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Yetki Devri</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Lisansın İptal Edilmesi</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Denetim</a:t>
            </a:r>
          </a:p>
          <a:p>
            <a:pPr marL="1501178" lvl="1" indent="-342854">
              <a:lnSpc>
                <a:spcPct val="115000"/>
              </a:lnSpc>
              <a:spcAft>
                <a:spcPts val="750"/>
              </a:spcAft>
              <a:buFont typeface="Arial" pitchFamily="34" charset="0"/>
              <a:buChar char="•"/>
            </a:pPr>
            <a:r>
              <a:rPr lang="tr-TR" sz="2700" dirty="0">
                <a:solidFill>
                  <a:prstClr val="black"/>
                </a:solidFill>
                <a:latin typeface="Roboto Condensed"/>
                <a:ea typeface="Calibri" panose="020F0502020204030204" pitchFamily="34" charset="0"/>
                <a:cs typeface="Times New Roman" panose="02020603050405020304" pitchFamily="18" charset="0"/>
              </a:rPr>
              <a:t>Diğer Düzenleyici İşlemler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2812" y="2167739"/>
            <a:ext cx="4547345" cy="24902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İçerik Yer Tutucusu 6"/>
          <p:cNvSpPr>
            <a:spLocks noGrp="1"/>
          </p:cNvSpPr>
          <p:nvPr>
            <p:ph idx="1"/>
          </p:nvPr>
        </p:nvSpPr>
        <p:spPr>
          <a:xfrm>
            <a:off x="316483" y="2167739"/>
            <a:ext cx="13384545" cy="9833092"/>
          </a:xfrm>
        </p:spPr>
        <p:txBody>
          <a:bodyPr/>
          <a:lstStyle/>
          <a:p>
            <a:pPr marL="0" lvl="1" indent="0" algn="just">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Mekan, Personel ve Donanım</a:t>
            </a:r>
          </a:p>
          <a:p>
            <a:pPr marL="0" lvl="1" indent="0" algn="just">
              <a:lnSpc>
                <a:spcPct val="150000"/>
              </a:lnSpc>
              <a:buNone/>
            </a:pPr>
            <a:r>
              <a:rPr lang="tr-TR" sz="3000" b="1" u="sng" dirty="0">
                <a:latin typeface="Arial" panose="020B0604020202020204" pitchFamily="34" charset="0"/>
                <a:ea typeface="Calibri" panose="020F0502020204030204" pitchFamily="34" charset="0"/>
                <a:cs typeface="Arial" panose="020B0604020202020204" pitchFamily="34" charset="0"/>
              </a:rPr>
              <a:t>Lisanslı büro çalışma mekânlarında,</a:t>
            </a:r>
          </a:p>
          <a:p>
            <a:pPr marL="0" lvl="1" indent="0" algn="just">
              <a:lnSpc>
                <a:spcPct val="150000"/>
              </a:lnSpc>
              <a:buNone/>
            </a:pPr>
            <a:r>
              <a:rPr lang="tr-TR" sz="3000" b="1" u="sng" dirty="0">
                <a:latin typeface="Arial" panose="020B0604020202020204" pitchFamily="34" charset="0"/>
                <a:ea typeface="Calibri" panose="020F0502020204030204" pitchFamily="34" charset="0"/>
                <a:cs typeface="Arial" panose="020B0604020202020204" pitchFamily="34" charset="0"/>
              </a:rPr>
              <a:t>bu Yönetmelikte izin verilen hizmetler ile </a:t>
            </a:r>
          </a:p>
          <a:p>
            <a:pPr marL="0" lvl="1" indent="0" algn="just">
              <a:lnSpc>
                <a:spcPct val="150000"/>
              </a:lnSpc>
              <a:buNone/>
            </a:pPr>
            <a:r>
              <a:rPr lang="tr-TR" sz="3000" b="1" u="sng" dirty="0">
                <a:latin typeface="Arial" panose="020B0604020202020204" pitchFamily="34" charset="0"/>
                <a:ea typeface="Calibri" panose="020F0502020204030204" pitchFamily="34" charset="0"/>
                <a:cs typeface="Arial" panose="020B0604020202020204" pitchFamily="34" charset="0"/>
              </a:rPr>
              <a:t>serbest harita kadastro mühendislik ve müşavirlik faaliyeti kapsamındaki hizmetler dışında iş yapamaz.*</a:t>
            </a:r>
          </a:p>
          <a:p>
            <a:pPr marL="0" lvl="1" indent="0" algn="just">
              <a:lnSpc>
                <a:spcPct val="150000"/>
              </a:lnSpc>
              <a:buNone/>
            </a:pPr>
            <a:endParaRPr lang="tr-TR" sz="3000" b="1" u="sng"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bürolar, faaliyet ve hizmetlerini aksatmadan yürütebilmeleri için, lisans sahibi dışında </a:t>
            </a:r>
            <a:r>
              <a:rPr lang="tr-TR" sz="3000" b="1" u="sng" dirty="0">
                <a:latin typeface="Arial" panose="020B0604020202020204" pitchFamily="34" charset="0"/>
                <a:ea typeface="Calibri" panose="020F0502020204030204" pitchFamily="34" charset="0"/>
                <a:cs typeface="Arial" panose="020B0604020202020204" pitchFamily="34" charset="0"/>
              </a:rPr>
              <a:t>en az </a:t>
            </a:r>
            <a:r>
              <a:rPr lang="tr-TR" sz="3000" b="1" u="sng" dirty="0" smtClean="0">
                <a:latin typeface="Arial" panose="020B0604020202020204" pitchFamily="34" charset="0"/>
                <a:ea typeface="Calibri" panose="020F0502020204030204" pitchFamily="34" charset="0"/>
                <a:cs typeface="Arial" panose="020B0604020202020204" pitchFamily="34" charset="0"/>
              </a:rPr>
              <a:t>biri </a:t>
            </a:r>
            <a:r>
              <a:rPr lang="tr-TR" sz="3000" b="1" u="sng" dirty="0">
                <a:latin typeface="Arial" panose="020B0604020202020204" pitchFamily="34" charset="0"/>
                <a:ea typeface="Calibri" panose="020F0502020204030204" pitchFamily="34" charset="0"/>
                <a:cs typeface="Arial" panose="020B0604020202020204" pitchFamily="34" charset="0"/>
              </a:rPr>
              <a:t>mühendis </a:t>
            </a:r>
            <a:r>
              <a:rPr lang="tr-TR" sz="3000" b="1" u="sng" dirty="0" smtClean="0">
                <a:latin typeface="Arial" panose="020B0604020202020204" pitchFamily="34" charset="0"/>
                <a:ea typeface="Calibri" panose="020F0502020204030204" pitchFamily="34" charset="0"/>
                <a:cs typeface="Arial" panose="020B0604020202020204" pitchFamily="34" charset="0"/>
              </a:rPr>
              <a:t>olmak koşuluyla 3 personel </a:t>
            </a:r>
            <a:r>
              <a:rPr lang="tr-TR" sz="3000" dirty="0" smtClean="0">
                <a:latin typeface="Arial" panose="020B0604020202020204" pitchFamily="34" charset="0"/>
                <a:ea typeface="Calibri" panose="020F0502020204030204" pitchFamily="34" charset="0"/>
                <a:cs typeface="Arial" panose="020B0604020202020204" pitchFamily="34" charset="0"/>
              </a:rPr>
              <a:t>çalıştırmakla </a:t>
            </a:r>
            <a:r>
              <a:rPr lang="tr-TR" sz="3000" dirty="0">
                <a:latin typeface="Arial" panose="020B0604020202020204" pitchFamily="34" charset="0"/>
                <a:ea typeface="Calibri" panose="020F0502020204030204" pitchFamily="34" charset="0"/>
                <a:cs typeface="Arial" panose="020B0604020202020204" pitchFamily="34" charset="0"/>
              </a:rPr>
              <a:t>yükümlüdür. **</a:t>
            </a:r>
          </a:p>
          <a:p>
            <a:pPr marL="0" indent="0" algn="jus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tr-TR" sz="3000" dirty="0">
                <a:latin typeface="Arial" panose="020B0604020202020204" pitchFamily="34" charset="0"/>
                <a:ea typeface="Calibri" panose="020F0502020204030204" pitchFamily="34" charset="0"/>
                <a:cs typeface="Arial" panose="020B0604020202020204" pitchFamily="34" charset="0"/>
              </a:rPr>
              <a:t>Lisanslı büro teknik personelinin değişmesi durumunda; yeni lisanslı büro teknik personeli, </a:t>
            </a:r>
            <a:r>
              <a:rPr lang="tr-TR" sz="3000" b="1" u="sng" dirty="0">
                <a:latin typeface="Arial" panose="020B0604020202020204" pitchFamily="34" charset="0"/>
                <a:ea typeface="Calibri" panose="020F0502020204030204" pitchFamily="34" charset="0"/>
                <a:cs typeface="Arial" panose="020B0604020202020204" pitchFamily="34" charset="0"/>
              </a:rPr>
              <a:t>en geç yirmi gün</a:t>
            </a:r>
            <a:r>
              <a:rPr lang="tr-TR" sz="3000" dirty="0">
                <a:latin typeface="Arial" panose="020B0604020202020204" pitchFamily="34" charset="0"/>
                <a:ea typeface="Calibri" panose="020F0502020204030204" pitchFamily="34" charset="0"/>
                <a:cs typeface="Arial" panose="020B0604020202020204" pitchFamily="34" charset="0"/>
              </a:rPr>
              <a:t> içinde istihdam edilerek işe başlatılır. </a:t>
            </a:r>
          </a:p>
        </p:txBody>
      </p:sp>
    </p:spTree>
    <p:extLst>
      <p:ext uri="{BB962C8B-B14F-4D97-AF65-F5344CB8AC3E}">
        <p14:creationId xmlns:p14="http://schemas.microsoft.com/office/powerpoint/2010/main" val="2333168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48568" y="2167739"/>
            <a:ext cx="13152459" cy="9411116"/>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Yetki Devri</a:t>
            </a:r>
          </a:p>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Lisanslı mühendis, görevinde bulunamayacağı durumları belgelemek kaydıyla, imza yetkisini bir yıl içerisinde </a:t>
            </a:r>
            <a:r>
              <a:rPr lang="tr-TR" sz="3000" b="1" u="sng" dirty="0">
                <a:latin typeface="Arial" panose="020B0604020202020204" pitchFamily="34" charset="0"/>
                <a:ea typeface="Calibri" panose="020F0502020204030204" pitchFamily="34" charset="0"/>
                <a:cs typeface="Arial" panose="020B0604020202020204" pitchFamily="34" charset="0"/>
              </a:rPr>
              <a:t>toplam otuz günü aşmamak</a:t>
            </a:r>
            <a:r>
              <a:rPr lang="tr-TR" sz="3000" dirty="0">
                <a:latin typeface="Arial" panose="020B0604020202020204" pitchFamily="34" charset="0"/>
                <a:ea typeface="Calibri" panose="020F0502020204030204" pitchFamily="34" charset="0"/>
                <a:cs typeface="Arial" panose="020B0604020202020204" pitchFamily="34" charset="0"/>
              </a:rPr>
              <a:t> şartıyla aynı büroda çalışan ve meslek alanında </a:t>
            </a:r>
            <a:r>
              <a:rPr lang="tr-TR" sz="3000" b="1" u="sng" dirty="0">
                <a:latin typeface="Arial" panose="020B0604020202020204" pitchFamily="34" charset="0"/>
                <a:ea typeface="Calibri" panose="020F0502020204030204" pitchFamily="34" charset="0"/>
                <a:cs typeface="Arial" panose="020B0604020202020204" pitchFamily="34" charset="0"/>
              </a:rPr>
              <a:t>en az iki yıl harita ve kadastro hizmetlerinde deneyimli ve 65 yaşını </a:t>
            </a:r>
            <a:r>
              <a:rPr lang="tr-TR" sz="3000" b="1" u="sng" dirty="0" smtClean="0">
                <a:latin typeface="Arial" panose="020B0604020202020204" pitchFamily="34" charset="0"/>
                <a:ea typeface="Calibri" panose="020F0502020204030204" pitchFamily="34" charset="0"/>
                <a:cs typeface="Arial" panose="020B0604020202020204" pitchFamily="34" charset="0"/>
              </a:rPr>
              <a:t>doldurmamış </a:t>
            </a:r>
            <a:r>
              <a:rPr lang="tr-TR" sz="3000" b="1" u="sng" dirty="0">
                <a:latin typeface="Arial" panose="020B0604020202020204" pitchFamily="34" charset="0"/>
                <a:ea typeface="Calibri" panose="020F0502020204030204" pitchFamily="34" charset="0"/>
                <a:cs typeface="Arial" panose="020B0604020202020204" pitchFamily="34" charset="0"/>
              </a:rPr>
              <a:t>mühendise </a:t>
            </a:r>
            <a:r>
              <a:rPr lang="tr-TR" sz="3000" dirty="0">
                <a:latin typeface="Arial" panose="020B0604020202020204" pitchFamily="34" charset="0"/>
                <a:ea typeface="Calibri" panose="020F0502020204030204" pitchFamily="34" charset="0"/>
                <a:cs typeface="Arial" panose="020B0604020202020204" pitchFamily="34" charset="0"/>
              </a:rPr>
              <a:t>devredebilir. </a:t>
            </a:r>
            <a:r>
              <a:rPr lang="tr-TR" sz="3000" dirty="0" smtClean="0">
                <a:latin typeface="Arial" panose="020B0604020202020204" pitchFamily="34" charset="0"/>
                <a:ea typeface="Calibri" panose="020F0502020204030204" pitchFamily="34" charset="0"/>
                <a:cs typeface="Arial" panose="020B0604020202020204" pitchFamily="34" charset="0"/>
              </a:rPr>
              <a:t>*</a:t>
            </a: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 name="7 Resim" descr="r-7.jpg"/>
          <p:cNvPicPr>
            <a:picLocks noChangeAspect="1"/>
          </p:cNvPicPr>
          <p:nvPr/>
        </p:nvPicPr>
        <p:blipFill>
          <a:blip r:embed="rId5"/>
          <a:stretch>
            <a:fillRect/>
          </a:stretch>
        </p:blipFill>
        <p:spPr>
          <a:xfrm>
            <a:off x="6047262" y="6567092"/>
            <a:ext cx="4799975" cy="2514273"/>
          </a:xfrm>
          <a:prstGeom prst="rect">
            <a:avLst/>
          </a:prstGeom>
          <a:scene3d>
            <a:camera prst="obliqueTopLeft"/>
            <a:lightRig rig="threePt" dir="t"/>
          </a:scene3d>
        </p:spPr>
      </p:pic>
    </p:spTree>
    <p:extLst>
      <p:ext uri="{BB962C8B-B14F-4D97-AF65-F5344CB8AC3E}">
        <p14:creationId xmlns:p14="http://schemas.microsoft.com/office/powerpoint/2010/main" val="3803569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48568" y="2167739"/>
            <a:ext cx="13152459" cy="9411116"/>
          </a:xfrm>
        </p:spPr>
        <p:txBody>
          <a:bodyPr/>
          <a:lstStyle/>
          <a:p>
            <a:pPr marL="0" lvl="1" indent="0" algn="just">
              <a:lnSpc>
                <a:spcPct val="150000"/>
              </a:lnSpc>
              <a:buNone/>
            </a:pPr>
            <a:r>
              <a:rPr lang="tr-TR" sz="3000" dirty="0">
                <a:latin typeface="Arial" panose="020B0604020202020204" pitchFamily="34" charset="0"/>
                <a:ea typeface="Calibri" panose="020F0502020204030204" pitchFamily="34" charset="0"/>
                <a:cs typeface="Arial" panose="020B0604020202020204" pitchFamily="34" charset="0"/>
              </a:rPr>
              <a:t>Yetki devri yapılması durumunda, imza devrinde bulunan </a:t>
            </a:r>
            <a:r>
              <a:rPr lang="tr-TR" sz="3000" b="1" u="sng" dirty="0">
                <a:latin typeface="Arial" panose="020B0604020202020204" pitchFamily="34" charset="0"/>
                <a:ea typeface="Calibri" panose="020F0502020204030204" pitchFamily="34" charset="0"/>
                <a:cs typeface="Arial" panose="020B0604020202020204" pitchFamily="34" charset="0"/>
              </a:rPr>
              <a:t>lisans sahibi iş ve işlemlerden </a:t>
            </a:r>
            <a:r>
              <a:rPr lang="tr-TR" sz="3000" b="1" u="sng" dirty="0" err="1">
                <a:latin typeface="Arial" panose="020B0604020202020204" pitchFamily="34" charset="0"/>
                <a:ea typeface="Calibri" panose="020F0502020204030204" pitchFamily="34" charset="0"/>
                <a:cs typeface="Arial" panose="020B0604020202020204" pitchFamily="34" charset="0"/>
              </a:rPr>
              <a:t>müteselsilen</a:t>
            </a:r>
            <a:r>
              <a:rPr lang="tr-TR" sz="3000" b="1" u="sng" dirty="0">
                <a:latin typeface="Arial" panose="020B0604020202020204" pitchFamily="34" charset="0"/>
                <a:ea typeface="Calibri" panose="020F0502020204030204" pitchFamily="34" charset="0"/>
                <a:cs typeface="Arial" panose="020B0604020202020204" pitchFamily="34" charset="0"/>
              </a:rPr>
              <a:t> sorumludur. *</a:t>
            </a:r>
          </a:p>
          <a:p>
            <a:pPr marL="0" lvl="1" indent="0" algn="just">
              <a:lnSpc>
                <a:spcPct val="150000"/>
              </a:lnSpc>
              <a:buNone/>
            </a:pPr>
            <a:endParaRPr lang="tr-TR" sz="3000" b="1" u="sng"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15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r>
              <a:rPr lang="tr-TR" sz="3000" b="1" dirty="0">
                <a:latin typeface="Arial" panose="020B0604020202020204" pitchFamily="34" charset="0"/>
                <a:ea typeface="Calibri" panose="020F0502020204030204" pitchFamily="34" charset="0"/>
                <a:cs typeface="Arial" panose="020B0604020202020204" pitchFamily="34" charset="0"/>
              </a:rPr>
              <a:t>Uygulamada ; </a:t>
            </a:r>
            <a:r>
              <a:rPr lang="tr-TR" sz="3000" dirty="0">
                <a:latin typeface="Arial" panose="020B0604020202020204" pitchFamily="34" charset="0"/>
                <a:ea typeface="Calibri" panose="020F0502020204030204" pitchFamily="34" charset="0"/>
                <a:cs typeface="Arial" panose="020B0604020202020204" pitchFamily="34" charset="0"/>
              </a:rPr>
              <a:t>Yetki devri işlemleri sistem üzerinden yapılmaktadır.Yetki devri olması durumunda yetkilendirme yapıldığına ilişkin bilgilendirmeler Kadastro Müdürlüğüne bildirilmelidir.</a:t>
            </a:r>
            <a:endParaRPr lang="tr-TR" sz="3000" u="sng"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2"/>
          <p:cNvPicPr>
            <a:picLocks noChangeAspect="1" noChangeArrowheads="1"/>
          </p:cNvPicPr>
          <p:nvPr/>
        </p:nvPicPr>
        <p:blipFill>
          <a:blip r:embed="rId5"/>
          <a:srcRect/>
          <a:stretch>
            <a:fillRect/>
          </a:stretch>
        </p:blipFill>
        <p:spPr bwMode="auto">
          <a:xfrm>
            <a:off x="4036342" y="3999963"/>
            <a:ext cx="6498667" cy="3253166"/>
          </a:xfrm>
          <a:prstGeom prst="rect">
            <a:avLst/>
          </a:prstGeom>
          <a:noFill/>
          <a:ln w="9525">
            <a:noFill/>
            <a:miter lim="800000"/>
            <a:headEnd/>
            <a:tailEnd/>
          </a:ln>
          <a:effectLst/>
        </p:spPr>
      </p:pic>
    </p:spTree>
    <p:extLst>
      <p:ext uri="{BB962C8B-B14F-4D97-AF65-F5344CB8AC3E}">
        <p14:creationId xmlns:p14="http://schemas.microsoft.com/office/powerpoint/2010/main" val="3803569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Lisansın İptal Edilmesi</a:t>
            </a:r>
          </a:p>
          <a:p>
            <a:pPr marL="0" indent="0" algn="just">
              <a:lnSpc>
                <a:spcPct val="150000"/>
              </a:lnSpc>
              <a:spcAft>
                <a:spcPts val="0"/>
              </a:spcAft>
              <a:buNone/>
            </a:pPr>
            <a:r>
              <a:rPr lang="tr-TR" sz="3000" b="1" dirty="0">
                <a:latin typeface="Arial" panose="020B0604020202020204" pitchFamily="34" charset="0"/>
                <a:ea typeface="Calibri" panose="020F0502020204030204" pitchFamily="34" charset="0"/>
                <a:cs typeface="Arial" panose="020B0604020202020204" pitchFamily="34" charset="0"/>
              </a:rPr>
              <a:t>Lisans, hangi durumlarda </a:t>
            </a:r>
            <a:r>
              <a:rPr lang="tr-TR" sz="3000" b="1" u="sng" dirty="0">
                <a:latin typeface="Arial" panose="020B0604020202020204" pitchFamily="34" charset="0"/>
                <a:ea typeface="Calibri" panose="020F0502020204030204" pitchFamily="34" charset="0"/>
                <a:cs typeface="Arial" panose="020B0604020202020204" pitchFamily="34" charset="0"/>
              </a:rPr>
              <a:t>iptal edilir.</a:t>
            </a:r>
          </a:p>
          <a:p>
            <a:pPr marL="0" indent="0" algn="just">
              <a:lnSpc>
                <a:spcPct val="150000"/>
              </a:lnSpc>
              <a:spcAft>
                <a:spcPts val="0"/>
              </a:spcAft>
              <a:buNone/>
            </a:pPr>
            <a:endParaRPr lang="tr-TR" sz="3000" b="1" u="sng"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buFont typeface="Wingdings" panose="05000000000000000000" pitchFamily="2" charset="2"/>
              <a:buChar char="Ø"/>
            </a:pPr>
            <a:r>
              <a:rPr lang="tr-TR" sz="3000" dirty="0">
                <a:latin typeface="Arial" panose="020B0604020202020204" pitchFamily="34" charset="0"/>
                <a:ea typeface="TimesNewRoman"/>
                <a:cs typeface="Arial" panose="020B0604020202020204" pitchFamily="34" charset="0"/>
              </a:rPr>
              <a:t>Lisans sahibinin iptal isteği,</a:t>
            </a:r>
          </a:p>
          <a:p>
            <a:pPr algn="just">
              <a:lnSpc>
                <a:spcPct val="150000"/>
              </a:lnSpc>
              <a:spcAft>
                <a:spcPts val="0"/>
              </a:spcAft>
              <a:buFont typeface="Wingdings" panose="05000000000000000000" pitchFamily="2" charset="2"/>
              <a:buChar char="Ø"/>
            </a:pPr>
            <a:r>
              <a:rPr lang="tr-TR" sz="3000" dirty="0">
                <a:latin typeface="Arial" panose="020B0604020202020204" pitchFamily="34" charset="0"/>
                <a:ea typeface="TimesNewRoman"/>
                <a:cs typeface="Arial" panose="020B0604020202020204" pitchFamily="34" charset="0"/>
              </a:rPr>
              <a:t>Lisans alabilme şartlarından birinin kaybedilmesi veya bu şartları taşımadığının sonradan anlaşılması,</a:t>
            </a:r>
          </a:p>
          <a:p>
            <a:pPr algn="just">
              <a:lnSpc>
                <a:spcPct val="150000"/>
              </a:lnSpc>
              <a:spcAft>
                <a:spcPts val="0"/>
              </a:spcAft>
              <a:buFont typeface="Wingdings" panose="05000000000000000000" pitchFamily="2" charset="2"/>
              <a:buChar char="Ø"/>
            </a:pPr>
            <a:r>
              <a:rPr lang="tr-TR" sz="3000" dirty="0">
                <a:latin typeface="Arial" panose="020B0604020202020204" pitchFamily="34" charset="0"/>
                <a:ea typeface="TimesNewRoman"/>
                <a:cs typeface="Arial" panose="020B0604020202020204" pitchFamily="34" charset="0"/>
              </a:rPr>
              <a:t>Sürekli iptal cezası verilmesi,</a:t>
            </a:r>
          </a:p>
          <a:p>
            <a:pPr algn="just">
              <a:lnSpc>
                <a:spcPct val="150000"/>
              </a:lnSpc>
              <a:spcAft>
                <a:spcPts val="0"/>
              </a:spcAft>
              <a:buFont typeface="Wingdings" panose="05000000000000000000" pitchFamily="2" charset="2"/>
              <a:buChar char="Ø"/>
            </a:pPr>
            <a:r>
              <a:rPr lang="tr-TR" sz="3000" dirty="0" smtClean="0">
                <a:latin typeface="Arial" panose="020B0604020202020204" pitchFamily="34" charset="0"/>
                <a:ea typeface="TimesNewRoman"/>
                <a:cs typeface="Arial" panose="020B0604020202020204" pitchFamily="34" charset="0"/>
              </a:rPr>
              <a:t>Yönetmelikte </a:t>
            </a:r>
            <a:r>
              <a:rPr lang="tr-TR" sz="3000" dirty="0">
                <a:latin typeface="Arial" panose="020B0604020202020204" pitchFamily="34" charset="0"/>
                <a:ea typeface="TimesNewRoman"/>
                <a:cs typeface="Arial" panose="020B0604020202020204" pitchFamily="34" charset="0"/>
              </a:rPr>
              <a:t>belirtilen süre içerisinde geçerli ve kabul edilebilir özre dayanmaksızın lisans belgesinin teslim alınmaması, çalışmaya başlanmaması veya fiilen görevinin başında bulunmaması,</a:t>
            </a:r>
          </a:p>
          <a:p>
            <a:pPr algn="just">
              <a:lnSpc>
                <a:spcPct val="150000"/>
              </a:lnSpc>
              <a:spcAft>
                <a:spcPts val="0"/>
              </a:spcAft>
              <a:buFont typeface="Wingdings" panose="05000000000000000000" pitchFamily="2" charset="2"/>
              <a:buChar char="Ø"/>
            </a:pPr>
            <a:r>
              <a:rPr lang="tr-TR" sz="3000" dirty="0">
                <a:latin typeface="Arial" panose="020B0604020202020204" pitchFamily="34" charset="0"/>
                <a:ea typeface="TimesNewRoman"/>
                <a:cs typeface="Arial" panose="020B0604020202020204" pitchFamily="34" charset="0"/>
              </a:rPr>
              <a:t>Lisans sahibinin ölümü,</a:t>
            </a:r>
          </a:p>
          <a:p>
            <a:pPr algn="just">
              <a:lnSpc>
                <a:spcPct val="150000"/>
              </a:lnSpc>
              <a:spcAft>
                <a:spcPts val="0"/>
              </a:spcAft>
              <a:buFont typeface="Wingdings" panose="05000000000000000000" pitchFamily="2" charset="2"/>
              <a:buChar char="Ø"/>
            </a:pPr>
            <a:r>
              <a:rPr lang="tr-TR" sz="3000" dirty="0">
                <a:latin typeface="Arial" panose="020B0604020202020204" pitchFamily="34" charset="0"/>
                <a:ea typeface="TimesNewRoman"/>
                <a:cs typeface="Arial" panose="020B0604020202020204" pitchFamily="34" charset="0"/>
              </a:rPr>
              <a:t>Lisans sahibinin 65 yaşını doldurmuş olması.</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751" y="2208881"/>
            <a:ext cx="4521119" cy="25431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46423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2188044"/>
            <a:ext cx="8114643" cy="93908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75" tIns="81637" rIns="163275" bIns="81637" numCol="1" anchor="t" anchorCtr="0" compatLnSpc="1">
            <a:prstTxWarp prst="textNoShape">
              <a:avLst/>
            </a:prstTxWarp>
          </a:bodyPr>
          <a:lstStyle/>
          <a:p>
            <a:pPr marL="0" lvl="1" indent="0" algn="just">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Denetim</a:t>
            </a:r>
          </a:p>
          <a:p>
            <a:pPr marL="0" indent="0" algn="just">
              <a:lnSpc>
                <a:spcPct val="150000"/>
              </a:lnSpc>
              <a:buNone/>
            </a:pPr>
            <a:r>
              <a:rPr lang="tr-TR" sz="3000" dirty="0">
                <a:latin typeface="Arial" panose="020B0604020202020204" pitchFamily="34" charset="0"/>
                <a:cs typeface="Arial" panose="020B0604020202020204" pitchFamily="34" charset="0"/>
              </a:rPr>
              <a:t>Lisanslı büro faaliyetleri yılda en az bir kez Bölge Müdürlüğü, iki kez kadastro müdürlüğü tarafından denetlenir. Denetim, İdarenin görevlendireceği denetime yetkili kılınan personel tarafından yapılır.</a:t>
            </a:r>
          </a:p>
          <a:p>
            <a:pPr marL="0" indent="0" algn="just">
              <a:lnSpc>
                <a:spcPct val="150000"/>
              </a:lnSpc>
              <a:buNone/>
            </a:pPr>
            <a:r>
              <a:rPr lang="tr-TR" sz="3000" dirty="0">
                <a:latin typeface="Arial" panose="020B0604020202020204" pitchFamily="34" charset="0"/>
                <a:cs typeface="Arial" panose="020B0604020202020204" pitchFamily="34" charset="0"/>
              </a:rPr>
              <a:t>Denetime tâbi olanlar, denetim elemanlarınca sorulan sözlü ve yazılı soruları yanıtlamakla yükümlüdür. Denetlenen büro yetkilisi, denetim hizmetinin gereği gibi yürütülebilmesi için denetim görevlilerine uygun bir çalışma yeri sağlamak ve diğer önlemleri almak zorundadır.</a:t>
            </a: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p:txBody>
      </p:sp>
      <p:pic>
        <p:nvPicPr>
          <p:cNvPr id="8" name="7 Resim" descr="r-9.jpg"/>
          <p:cNvPicPr>
            <a:picLocks noChangeAspect="1"/>
          </p:cNvPicPr>
          <p:nvPr/>
        </p:nvPicPr>
        <p:blipFill>
          <a:blip r:embed="rId5"/>
          <a:stretch>
            <a:fillRect/>
          </a:stretch>
        </p:blipFill>
        <p:spPr>
          <a:xfrm>
            <a:off x="9677873" y="2494386"/>
            <a:ext cx="5423348" cy="3571410"/>
          </a:xfrm>
          <a:prstGeom prst="rect">
            <a:avLst/>
          </a:prstGeom>
        </p:spPr>
      </p:pic>
      <p:pic>
        <p:nvPicPr>
          <p:cNvPr id="11" name="10 Resim" descr="r-11.png"/>
          <p:cNvPicPr>
            <a:picLocks noChangeAspect="1"/>
          </p:cNvPicPr>
          <p:nvPr/>
        </p:nvPicPr>
        <p:blipFill>
          <a:blip r:embed="rId6"/>
          <a:stretch>
            <a:fillRect/>
          </a:stretch>
        </p:blipFill>
        <p:spPr>
          <a:xfrm>
            <a:off x="10070541" y="6676280"/>
            <a:ext cx="3129391" cy="19671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9814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75" tIns="81637" rIns="163275" bIns="81637" numCol="1" anchor="t" anchorCtr="0" compatLnSpc="1">
            <a:prstTxWarp prst="textNoShape">
              <a:avLst/>
            </a:prstTxWarp>
          </a:bodyPr>
          <a:lstStyle/>
          <a:p>
            <a:pPr marL="0" indent="0" algn="just">
              <a:lnSpc>
                <a:spcPct val="150000"/>
              </a:lnSpc>
              <a:buNone/>
            </a:pPr>
            <a:endParaRPr lang="tr-TR" sz="3000" b="1" dirty="0">
              <a:latin typeface="Arial" panose="020B0604020202020204" pitchFamily="34" charset="0"/>
              <a:cs typeface="Arial" panose="020B0604020202020204" pitchFamily="34" charset="0"/>
            </a:endParaRPr>
          </a:p>
          <a:p>
            <a:pPr marL="0" indent="0" algn="just">
              <a:lnSpc>
                <a:spcPct val="150000"/>
              </a:lnSpc>
              <a:buNone/>
            </a:pPr>
            <a:r>
              <a:rPr lang="tr-TR" sz="3000" b="1" dirty="0">
                <a:latin typeface="Arial" panose="020B0604020202020204" pitchFamily="34" charset="0"/>
                <a:cs typeface="Arial" panose="020B0604020202020204" pitchFamily="34" charset="0"/>
              </a:rPr>
              <a:t>Denetim sonuçlarının ve itirazların İdarece değerlendirilmesi sonucunda, eksiklikler ve olumsuzluklar niteliği ve tekrarı durumlarına göre Yönetmeliğin 36 </a:t>
            </a:r>
            <a:r>
              <a:rPr lang="tr-TR" sz="3000" b="1" dirty="0" err="1">
                <a:latin typeface="Arial" panose="020B0604020202020204" pitchFamily="34" charset="0"/>
                <a:cs typeface="Arial" panose="020B0604020202020204" pitchFamily="34" charset="0"/>
              </a:rPr>
              <a:t>ncı</a:t>
            </a:r>
            <a:r>
              <a:rPr lang="tr-TR" sz="3000" b="1" dirty="0">
                <a:latin typeface="Arial" panose="020B0604020202020204" pitchFamily="34" charset="0"/>
                <a:cs typeface="Arial" panose="020B0604020202020204" pitchFamily="34" charset="0"/>
              </a:rPr>
              <a:t> maddesindeki cezalara göre değerlendirilir. Bu cezalar; </a:t>
            </a:r>
            <a:r>
              <a:rPr lang="tr-TR" sz="3000" b="1" dirty="0">
                <a:solidFill>
                  <a:srgbClr val="FF0000"/>
                </a:solidFill>
                <a:latin typeface="Arial" panose="020B0604020202020204" pitchFamily="34" charset="0"/>
                <a:cs typeface="Arial" panose="020B0604020202020204" pitchFamily="34" charset="0"/>
              </a:rPr>
              <a:t>uyarma, kınama, lisansın geçici veya sürekli iptali </a:t>
            </a:r>
            <a:r>
              <a:rPr lang="tr-TR" sz="3000" b="1" dirty="0" smtClean="0">
                <a:solidFill>
                  <a:srgbClr val="FF0000"/>
                </a:solidFill>
                <a:latin typeface="Arial" panose="020B0604020202020204" pitchFamily="34" charset="0"/>
                <a:cs typeface="Arial" panose="020B0604020202020204" pitchFamily="34" charset="0"/>
              </a:rPr>
              <a:t>cezalarıdır</a:t>
            </a:r>
            <a:r>
              <a:rPr lang="tr-TR" sz="3000" b="1" dirty="0">
                <a:solidFill>
                  <a:srgbClr val="FF0000"/>
                </a:solidFill>
                <a:latin typeface="Arial" panose="020B0604020202020204" pitchFamily="34" charset="0"/>
                <a:cs typeface="Arial" panose="020B0604020202020204" pitchFamily="34" charset="0"/>
              </a:rPr>
              <a:t>. </a:t>
            </a:r>
            <a:endParaRPr lang="tr-TR" sz="3000" b="1" strike="sngStrike" dirty="0">
              <a:solidFill>
                <a:srgbClr val="FF0000"/>
              </a:solidFill>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a:p>
            <a:pPr marL="0" indent="0" algn="just">
              <a:lnSpc>
                <a:spcPct val="150000"/>
              </a:lnSpc>
              <a:buNone/>
            </a:pPr>
            <a:endParaRPr lang="tr-TR" sz="3000" dirty="0">
              <a:latin typeface="Arial" panose="020B0604020202020204" pitchFamily="34" charset="0"/>
              <a:cs typeface="Arial" panose="020B0604020202020204" pitchFamily="34" charset="0"/>
            </a:endParaRPr>
          </a:p>
        </p:txBody>
      </p:sp>
      <p:pic>
        <p:nvPicPr>
          <p:cNvPr id="8" name="7 Resim" descr="r-6.jpg"/>
          <p:cNvPicPr>
            <a:picLocks noChangeAspect="1"/>
          </p:cNvPicPr>
          <p:nvPr/>
        </p:nvPicPr>
        <p:blipFill>
          <a:blip r:embed="rId5"/>
          <a:stretch>
            <a:fillRect/>
          </a:stretch>
        </p:blipFill>
        <p:spPr>
          <a:xfrm>
            <a:off x="4050070" y="6717740"/>
            <a:ext cx="6032994" cy="3142841"/>
          </a:xfrm>
          <a:prstGeom prst="rect">
            <a:avLst/>
          </a:prstGeom>
        </p:spPr>
      </p:pic>
    </p:spTree>
    <p:extLst>
      <p:ext uri="{BB962C8B-B14F-4D97-AF65-F5344CB8AC3E}">
        <p14:creationId xmlns:p14="http://schemas.microsoft.com/office/powerpoint/2010/main" val="1598140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rotWithShape="1">
          <a:blip r:embed="rId5">
            <a:extLst>
              <a:ext uri="{28A0092B-C50C-407E-A947-70E740481C1C}">
                <a14:useLocalDpi xmlns:a14="http://schemas.microsoft.com/office/drawing/2010/main" val="0"/>
              </a:ext>
            </a:extLst>
          </a:blip>
          <a:srcRect b="7700"/>
          <a:stretch/>
        </p:blipFill>
        <p:spPr>
          <a:xfrm>
            <a:off x="5115402" y="6944866"/>
            <a:ext cx="5609114" cy="3618889"/>
          </a:xfrm>
          <a:prstGeom prst="rect">
            <a:avLst/>
          </a:prstGeom>
        </p:spPr>
      </p:pic>
      <p:sp>
        <p:nvSpPr>
          <p:cNvPr id="7" name="İçerik Yer Tutucusu 6"/>
          <p:cNvSpPr>
            <a:spLocks noGrp="1"/>
          </p:cNvSpPr>
          <p:nvPr>
            <p:ph idx="1"/>
          </p:nvPr>
        </p:nvSpPr>
        <p:spPr>
          <a:xfrm>
            <a:off x="316483" y="1860773"/>
            <a:ext cx="13384545" cy="97180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75" tIns="81637" rIns="163275" bIns="81637" numCol="1" anchor="t" anchorCtr="0" compatLnSpc="1">
            <a:prstTxWarp prst="textNoShape">
              <a:avLst/>
            </a:prstTxWarp>
          </a:bodyPr>
          <a:lstStyle/>
          <a:p>
            <a:pPr marL="0" indent="0" algn="just">
              <a:lnSpc>
                <a:spcPct val="150000"/>
              </a:lnSpc>
              <a:buNone/>
            </a:pPr>
            <a:endParaRPr lang="tr-TR" sz="3000" dirty="0">
              <a:latin typeface="Arial" panose="020B0604020202020204" pitchFamily="34" charset="0"/>
              <a:cs typeface="Arial" panose="020B0604020202020204" pitchFamily="34" charset="0"/>
            </a:endParaRPr>
          </a:p>
          <a:p>
            <a:pPr algn="just">
              <a:lnSpc>
                <a:spcPct val="150000"/>
              </a:lnSpc>
              <a:buNone/>
            </a:pPr>
            <a:r>
              <a:rPr lang="tr-TR" sz="3000" dirty="0">
                <a:latin typeface="Arial" panose="020B0604020202020204" pitchFamily="34" charset="0"/>
                <a:cs typeface="Arial" panose="020B0604020202020204" pitchFamily="34" charset="0"/>
              </a:rPr>
              <a:t>	Lisanslı mühendis veya lisanslı mühendis adına imza yetkisini devralanın savunması alınmadan lisans sahibi mühendise Yönetmelikte belirtilen cezalar verilemez. İlgililerden tebliğ tarihinden itibaren </a:t>
            </a:r>
            <a:r>
              <a:rPr lang="tr-TR" sz="3000" dirty="0">
                <a:solidFill>
                  <a:srgbClr val="FF0000"/>
                </a:solidFill>
                <a:latin typeface="Arial" panose="020B0604020202020204" pitchFamily="34" charset="0"/>
                <a:cs typeface="Arial" panose="020B0604020202020204" pitchFamily="34" charset="0"/>
              </a:rPr>
              <a:t>en az </a:t>
            </a:r>
            <a:r>
              <a:rPr lang="tr-TR" sz="3000" dirty="0">
                <a:latin typeface="Arial" panose="020B0604020202020204" pitchFamily="34" charset="0"/>
                <a:cs typeface="Arial" panose="020B0604020202020204" pitchFamily="34" charset="0"/>
              </a:rPr>
              <a:t>yedi günlük süre içinde yazılı olarak savunma yapması istenir. </a:t>
            </a:r>
            <a:r>
              <a:rPr lang="tr-TR" sz="3000" b="1" dirty="0">
                <a:latin typeface="Arial" panose="020B0604020202020204" pitchFamily="34" charset="0"/>
                <a:cs typeface="Arial" panose="020B0604020202020204" pitchFamily="34" charset="0"/>
              </a:rPr>
              <a:t>Süresinde savunmasını yapmayan, savunma hakkından vazgeçmiş sayılır.</a:t>
            </a:r>
            <a:endParaRPr lang="tr-TR" sz="3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05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685709" indent="-342854">
              <a:lnSpc>
                <a:spcPct val="115000"/>
              </a:lnSpc>
              <a:spcAft>
                <a:spcPts val="750"/>
              </a:spcAft>
              <a:buNone/>
            </a:pPr>
            <a:r>
              <a:rPr lang="tr-TR" sz="3000" b="1" dirty="0">
                <a:solidFill>
                  <a:schemeClr val="accent6">
                    <a:lumMod val="75000"/>
                  </a:schemeClr>
                </a:solidFill>
                <a:latin typeface="Arial" panose="020B0604020202020204" pitchFamily="34" charset="0"/>
                <a:cs typeface="Arial" panose="020B0604020202020204" pitchFamily="34" charset="0"/>
              </a:rPr>
              <a:t>Lisanslı Harita Kadastro Mühendisleri ve Bürolarının Çalışma Usul ve Esasları         Hakkında Genelge</a:t>
            </a:r>
          </a:p>
          <a:p>
            <a:pPr marL="342854" indent="0" algn="just">
              <a:lnSpc>
                <a:spcPct val="150000"/>
              </a:lnSpc>
              <a:spcAft>
                <a:spcPts val="750"/>
              </a:spcAft>
              <a:buNone/>
            </a:pPr>
            <a:r>
              <a:rPr lang="tr-TR" sz="3000" b="1" i="1" u="sng" dirty="0">
                <a:latin typeface="Arial" panose="020B0604020202020204" pitchFamily="34" charset="0"/>
                <a:ea typeface="Calibri" panose="020F0502020204030204" pitchFamily="34" charset="0"/>
                <a:cs typeface="Arial" panose="020B0604020202020204" pitchFamily="34" charset="0"/>
              </a:rPr>
              <a:t>Yönetmelikte </a:t>
            </a:r>
            <a:r>
              <a:rPr lang="tr-TR" sz="3000" b="1" i="1" u="sng" dirty="0" smtClean="0">
                <a:latin typeface="Arial" panose="020B0604020202020204" pitchFamily="34" charset="0"/>
                <a:ea typeface="Calibri" panose="020F0502020204030204" pitchFamily="34" charset="0"/>
                <a:cs typeface="Arial" panose="020B0604020202020204" pitchFamily="34" charset="0"/>
              </a:rPr>
              <a:t>ana hatları belirlenen usul ve esaslar 2022/2 </a:t>
            </a:r>
            <a:r>
              <a:rPr lang="tr-TR" sz="3000" b="1" i="1" u="sng" dirty="0">
                <a:latin typeface="Arial" panose="020B0604020202020204" pitchFamily="34" charset="0"/>
                <a:ea typeface="Calibri" panose="020F0502020204030204" pitchFamily="34" charset="0"/>
                <a:cs typeface="Arial" panose="020B0604020202020204" pitchFamily="34" charset="0"/>
              </a:rPr>
              <a:t>sayılı </a:t>
            </a:r>
            <a:r>
              <a:rPr lang="tr-TR" sz="3000" b="1" i="1" u="sng" dirty="0" err="1">
                <a:latin typeface="Arial" panose="020B0604020202020204" pitchFamily="34" charset="0"/>
                <a:ea typeface="Calibri" panose="020F0502020204030204" pitchFamily="34" charset="0"/>
                <a:cs typeface="Arial" panose="020B0604020202020204" pitchFamily="34" charset="0"/>
              </a:rPr>
              <a:t>Genelge’de</a:t>
            </a:r>
            <a:r>
              <a:rPr lang="tr-TR" sz="3000" b="1" i="1" u="sng" dirty="0">
                <a:latin typeface="Arial" panose="020B0604020202020204" pitchFamily="34" charset="0"/>
                <a:ea typeface="Calibri" panose="020F0502020204030204" pitchFamily="34" charset="0"/>
                <a:cs typeface="Arial" panose="020B0604020202020204" pitchFamily="34" charset="0"/>
              </a:rPr>
              <a:t> </a:t>
            </a:r>
            <a:r>
              <a:rPr lang="tr-TR" sz="3000" b="1" i="1" u="sng" dirty="0" smtClean="0">
                <a:latin typeface="Arial" panose="020B0604020202020204" pitchFamily="34" charset="0"/>
                <a:ea typeface="Calibri" panose="020F0502020204030204" pitchFamily="34" charset="0"/>
                <a:cs typeface="Arial" panose="020B0604020202020204" pitchFamily="34" charset="0"/>
              </a:rPr>
              <a:t>detaylı olarak açıklanmıştır. </a:t>
            </a:r>
            <a:r>
              <a:rPr lang="tr-TR" sz="3000" b="1" i="1" dirty="0">
                <a:latin typeface="Arial" panose="020B0604020202020204" pitchFamily="34" charset="0"/>
                <a:ea typeface="Calibri" panose="020F0502020204030204" pitchFamily="34" charset="0"/>
                <a:cs typeface="Arial" panose="020B0604020202020204" pitchFamily="34" charset="0"/>
              </a:rPr>
              <a:t>Bunlardan bazıları;</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bürolarda gerekli güvenlik önlemlerinin alınması, sağlıklı ve uygun çalışma koşullarının sağlanması, </a:t>
            </a:r>
            <a:r>
              <a:rPr lang="tr-TR" sz="3000" dirty="0">
                <a:solidFill>
                  <a:srgbClr val="FF0000"/>
                </a:solidFill>
                <a:latin typeface="Arial" pitchFamily="34" charset="0"/>
                <a:cs typeface="Arial" pitchFamily="34" charset="0"/>
              </a:rPr>
              <a:t>lisanslı mühendisin sorumluluğundadır</a:t>
            </a:r>
            <a:r>
              <a:rPr lang="tr-TR" sz="3000" dirty="0">
                <a:latin typeface="Arial" pitchFamily="34" charset="0"/>
                <a:cs typeface="Arial" pitchFamily="34" charset="0"/>
              </a:rPr>
              <a:t>. </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Kadastro müdürlüğünce </a:t>
            </a:r>
            <a:r>
              <a:rPr lang="tr-TR" sz="3000" dirty="0">
                <a:solidFill>
                  <a:srgbClr val="FF0000"/>
                </a:solidFill>
                <a:latin typeface="Arial" pitchFamily="34" charset="0"/>
                <a:cs typeface="Arial" pitchFamily="34" charset="0"/>
              </a:rPr>
              <a:t>uygun görüş </a:t>
            </a:r>
            <a:r>
              <a:rPr lang="tr-TR" sz="3000" dirty="0">
                <a:latin typeface="Arial" pitchFamily="34" charset="0"/>
                <a:cs typeface="Arial" pitchFamily="34" charset="0"/>
              </a:rPr>
              <a:t>verilen lisanslı büro, LİHKAB Ofis Otomasyon sisteminde tanımlama yapıldıktan sonra iş ve işlemlerine başlayabilir. </a:t>
            </a: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0" lvl="1" indent="0" algn="just">
              <a:lnSpc>
                <a:spcPct val="150000"/>
              </a:lnSpc>
              <a:buNone/>
            </a:pPr>
            <a:endParaRPr lang="tr-TR" sz="3000" dirty="0">
              <a:latin typeface="Arial" pitchFamily="34" charset="0"/>
              <a:ea typeface="Calibri" panose="020F0502020204030204" pitchFamily="34" charset="0"/>
              <a:cs typeface="Arial" pitchFamily="34" charset="0"/>
            </a:endParaRPr>
          </a:p>
        </p:txBody>
      </p:sp>
      <p:pic>
        <p:nvPicPr>
          <p:cNvPr id="9218" name="Picture 2" descr="C:\Users\Sanem\Documents\de.jpg"/>
          <p:cNvPicPr>
            <a:picLocks noChangeAspect="1" noChangeArrowheads="1"/>
          </p:cNvPicPr>
          <p:nvPr/>
        </p:nvPicPr>
        <p:blipFill>
          <a:blip r:embed="rId5"/>
          <a:srcRect/>
          <a:stretch>
            <a:fillRect/>
          </a:stretch>
        </p:blipFill>
        <p:spPr bwMode="auto">
          <a:xfrm>
            <a:off x="13701027" y="4068080"/>
            <a:ext cx="1757134" cy="1464278"/>
          </a:xfrm>
          <a:prstGeom prst="rect">
            <a:avLst/>
          </a:prstGeom>
          <a:noFill/>
        </p:spPr>
      </p:pic>
      <p:pic>
        <p:nvPicPr>
          <p:cNvPr id="9219" name="Picture 3" descr="C:\Users\Sanem\Documents\onayyy.png"/>
          <p:cNvPicPr>
            <a:picLocks noChangeAspect="1" noChangeArrowheads="1"/>
          </p:cNvPicPr>
          <p:nvPr/>
        </p:nvPicPr>
        <p:blipFill>
          <a:blip r:embed="rId6"/>
          <a:srcRect/>
          <a:stretch>
            <a:fillRect/>
          </a:stretch>
        </p:blipFill>
        <p:spPr bwMode="auto">
          <a:xfrm>
            <a:off x="2572606" y="8993054"/>
            <a:ext cx="3589268" cy="2683970"/>
          </a:xfrm>
          <a:prstGeom prst="rect">
            <a:avLst/>
          </a:prstGeom>
          <a:noFill/>
        </p:spPr>
      </p:pic>
      <p:pic>
        <p:nvPicPr>
          <p:cNvPr id="9220" name="Picture 4" descr="C:\Users\Sanem\Documents\onay.jpg"/>
          <p:cNvPicPr>
            <a:picLocks noChangeAspect="1" noChangeArrowheads="1"/>
          </p:cNvPicPr>
          <p:nvPr/>
        </p:nvPicPr>
        <p:blipFill>
          <a:blip r:embed="rId7"/>
          <a:srcRect/>
          <a:stretch>
            <a:fillRect/>
          </a:stretch>
        </p:blipFill>
        <p:spPr bwMode="auto">
          <a:xfrm>
            <a:off x="6161873" y="8993054"/>
            <a:ext cx="4684824" cy="2683970"/>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860773"/>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342854" indent="0" algn="just">
              <a:lnSpc>
                <a:spcPct val="150000"/>
              </a:lnSpc>
              <a:spcAft>
                <a:spcPts val="750"/>
              </a:spcAft>
              <a:buFont typeface="Wingdings" pitchFamily="2" charset="2"/>
              <a:buChar char="v"/>
            </a:pPr>
            <a:endParaRPr lang="tr-TR" sz="3000" dirty="0">
              <a:latin typeface="Arial" pitchFamily="34" charset="0"/>
              <a:cs typeface="Arial" pitchFamily="34" charset="0"/>
            </a:endParaRP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 kurulan yerin belirlenmiş yetki sınırı içerisinde, </a:t>
            </a:r>
            <a:r>
              <a:rPr lang="tr-TR" sz="3000" dirty="0">
                <a:solidFill>
                  <a:srgbClr val="FF0000"/>
                </a:solidFill>
                <a:latin typeface="Arial" pitchFamily="34" charset="0"/>
                <a:cs typeface="Arial" pitchFamily="34" charset="0"/>
              </a:rPr>
              <a:t>büronun çalışmaya başladığı tarihten itibaren, kadastro teknik hizmetleri bu bürolarca yapılır.  </a:t>
            </a: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0" lvl="1" indent="0" algn="just">
              <a:lnSpc>
                <a:spcPct val="150000"/>
              </a:lnSpc>
              <a:buNone/>
            </a:pPr>
            <a:endParaRPr lang="tr-TR" sz="3000" dirty="0">
              <a:latin typeface="Arial" pitchFamily="34" charset="0"/>
              <a:ea typeface="Calibri" panose="020F0502020204030204" pitchFamily="34" charset="0"/>
              <a:cs typeface="Arial" pitchFamily="34" charset="0"/>
            </a:endParaRPr>
          </a:p>
        </p:txBody>
      </p:sp>
      <p:pic>
        <p:nvPicPr>
          <p:cNvPr id="3074" name="Picture 2" descr="C:\Users\Sanem\Documents\3.jpg"/>
          <p:cNvPicPr>
            <a:picLocks noChangeAspect="1" noChangeArrowheads="1"/>
          </p:cNvPicPr>
          <p:nvPr/>
        </p:nvPicPr>
        <p:blipFill>
          <a:blip r:embed="rId5"/>
          <a:srcRect/>
          <a:stretch>
            <a:fillRect/>
          </a:stretch>
        </p:blipFill>
        <p:spPr bwMode="auto">
          <a:xfrm>
            <a:off x="316483" y="5341342"/>
            <a:ext cx="8051148" cy="4285691"/>
          </a:xfrm>
          <a:prstGeom prst="rect">
            <a:avLst/>
          </a:prstGeom>
          <a:noFill/>
        </p:spPr>
      </p:pic>
      <p:pic>
        <p:nvPicPr>
          <p:cNvPr id="3075" name="Picture 3" descr="C:\Users\Sanem\Documents\2.jpg"/>
          <p:cNvPicPr>
            <a:picLocks noChangeAspect="1" noChangeArrowheads="1"/>
          </p:cNvPicPr>
          <p:nvPr/>
        </p:nvPicPr>
        <p:blipFill>
          <a:blip r:embed="rId6"/>
          <a:srcRect/>
          <a:stretch>
            <a:fillRect/>
          </a:stretch>
        </p:blipFill>
        <p:spPr bwMode="auto">
          <a:xfrm>
            <a:off x="8051149" y="5341342"/>
            <a:ext cx="5398132" cy="4285691"/>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342854" indent="0" algn="just">
              <a:lnSpc>
                <a:spcPct val="150000"/>
              </a:lnSpc>
              <a:spcAft>
                <a:spcPts val="750"/>
              </a:spcAft>
              <a:buFont typeface="Wingdings" pitchFamily="2" charset="2"/>
              <a:buChar char="v"/>
            </a:pPr>
            <a:r>
              <a:rPr lang="tr-TR" sz="3000" b="1" dirty="0">
                <a:latin typeface="Arial" pitchFamily="34" charset="0"/>
                <a:cs typeface="Arial" pitchFamily="34" charset="0"/>
              </a:rPr>
              <a:t>Lisans belgesinin iadesi</a:t>
            </a:r>
            <a:r>
              <a:rPr lang="tr-TR" sz="3000" b="1" dirty="0"/>
              <a:t>; </a:t>
            </a:r>
            <a:r>
              <a:rPr lang="tr-TR" sz="3000" dirty="0">
                <a:latin typeface="Arial" panose="020B0604020202020204" pitchFamily="34" charset="0"/>
                <a:ea typeface="Calibri" panose="020F0502020204030204" pitchFamily="34" charset="0"/>
                <a:cs typeface="Arial" panose="020B0604020202020204" pitchFamily="34" charset="0"/>
              </a:rPr>
              <a:t>Lisans belgesinin iptali halinde lisans belgesi, </a:t>
            </a:r>
            <a:r>
              <a:rPr lang="tr-TR" sz="3000" dirty="0">
                <a:solidFill>
                  <a:srgbClr val="FF0000"/>
                </a:solidFill>
                <a:latin typeface="Arial" panose="020B0604020202020204" pitchFamily="34" charset="0"/>
                <a:ea typeface="Calibri" panose="020F0502020204030204" pitchFamily="34" charset="0"/>
                <a:cs typeface="Arial" panose="020B0604020202020204" pitchFamily="34" charset="0"/>
              </a:rPr>
              <a:t>üç ay </a:t>
            </a:r>
            <a:r>
              <a:rPr lang="tr-TR" sz="3000" dirty="0">
                <a:latin typeface="Arial" panose="020B0604020202020204" pitchFamily="34" charset="0"/>
                <a:ea typeface="Calibri" panose="020F0502020204030204" pitchFamily="34" charset="0"/>
                <a:cs typeface="Arial" panose="020B0604020202020204" pitchFamily="34" charset="0"/>
              </a:rPr>
              <a:t>içerisinde kadastro müdürlüğüne sunulur.</a:t>
            </a:r>
          </a:p>
          <a:p>
            <a:pPr marL="342854" indent="0" algn="just">
              <a:lnSpc>
                <a:spcPct val="150000"/>
              </a:lnSpc>
              <a:spcAft>
                <a:spcPts val="750"/>
              </a:spcAft>
              <a:buFont typeface="Wingdings" pitchFamily="2" charset="2"/>
              <a:buChar char="v"/>
            </a:pPr>
            <a:r>
              <a:rPr lang="tr-TR" sz="3000" b="1" dirty="0">
                <a:latin typeface="Arial" panose="020B0604020202020204" pitchFamily="34" charset="0"/>
                <a:ea typeface="Calibri" panose="020F0502020204030204" pitchFamily="34" charset="0"/>
                <a:cs typeface="Arial" panose="020B0604020202020204" pitchFamily="34" charset="0"/>
              </a:rPr>
              <a:t>Lisanslı bürolarda depo</a:t>
            </a:r>
            <a:r>
              <a:rPr lang="tr-TR" sz="3000" dirty="0">
                <a:latin typeface="Arial" panose="020B0604020202020204" pitchFamily="34" charset="0"/>
                <a:ea typeface="Calibri" panose="020F0502020204030204" pitchFamily="34" charset="0"/>
                <a:cs typeface="Arial" panose="020B0604020202020204" pitchFamily="34" charset="0"/>
              </a:rPr>
              <a:t>; Lisanslı bürolarda depo, lisanslı büroya ait donanım,demirbaş gibi malzemelerin konulduğu bölümdür</a:t>
            </a:r>
            <a:r>
              <a:rPr lang="tr-TR" sz="3000" dirty="0" smtClean="0">
                <a:latin typeface="Arial" panose="020B0604020202020204" pitchFamily="34" charset="0"/>
                <a:ea typeface="Calibri" panose="020F0502020204030204" pitchFamily="34" charset="0"/>
                <a:cs typeface="Arial" panose="020B0604020202020204" pitchFamily="34" charset="0"/>
              </a:rPr>
              <a:t>. Bu </a:t>
            </a:r>
            <a:r>
              <a:rPr lang="tr-TR" sz="3000" dirty="0">
                <a:latin typeface="Arial" panose="020B0604020202020204" pitchFamily="34" charset="0"/>
                <a:ea typeface="Calibri" panose="020F0502020204030204" pitchFamily="34" charset="0"/>
                <a:cs typeface="Arial" panose="020B0604020202020204" pitchFamily="34" charset="0"/>
              </a:rPr>
              <a:t>bölüm müstakil olabilir, ayrı bir bölüm olarak arşiv içerisinde veya aynı bina içerisinde olmak şartıyla Lisanslı Büro mekanı dışında olabilir.</a:t>
            </a:r>
            <a:r>
              <a:rPr lang="tr-TR" sz="3000" dirty="0"/>
              <a:t> </a:t>
            </a:r>
          </a:p>
          <a:p>
            <a:pPr marL="342854" indent="0" algn="just">
              <a:lnSpc>
                <a:spcPct val="150000"/>
              </a:lnSpc>
              <a:spcAft>
                <a:spcPts val="750"/>
              </a:spcAft>
              <a:buFont typeface="Wingdings" pitchFamily="2" charset="2"/>
              <a:buChar char="v"/>
            </a:pPr>
            <a:r>
              <a:rPr lang="tr-TR" sz="3000" b="1" dirty="0">
                <a:latin typeface="Arial" pitchFamily="34" charset="0"/>
                <a:cs typeface="Arial" pitchFamily="34" charset="0"/>
              </a:rPr>
              <a:t>Arşiv,</a:t>
            </a:r>
            <a:r>
              <a:rPr lang="tr-TR" sz="3000" dirty="0">
                <a:latin typeface="Arial" pitchFamily="34" charset="0"/>
                <a:cs typeface="Arial" pitchFamily="34" charset="0"/>
              </a:rPr>
              <a:t> lisanslı büro mekanı dışında aynı binada olmak şartıyla ayrı bir yerde de olabilir. </a:t>
            </a:r>
            <a:endParaRPr lang="tr-TR" sz="3000" dirty="0">
              <a:latin typeface="Arial" pitchFamily="34" charset="0"/>
              <a:ea typeface="Calibri" panose="020F0502020204030204" pitchFamily="34" charset="0"/>
              <a:cs typeface="Arial" pitchFamily="34" charset="0"/>
            </a:endParaRP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342854" indent="0" algn="just">
              <a:lnSpc>
                <a:spcPct val="150000"/>
              </a:lnSpc>
              <a:spcAft>
                <a:spcPts val="750"/>
              </a:spcAft>
              <a:buNone/>
            </a:pPr>
            <a:endParaRPr lang="tr-TR" sz="3000" dirty="0">
              <a:latin typeface="Arial" pitchFamily="34" charset="0"/>
              <a:ea typeface="Calibri" panose="020F0502020204030204" pitchFamily="34" charset="0"/>
              <a:cs typeface="Arial" pitchFamily="34" charset="0"/>
            </a:endParaRPr>
          </a:p>
          <a:p>
            <a:pPr marL="0" lvl="1" indent="0" algn="just">
              <a:lnSpc>
                <a:spcPct val="150000"/>
              </a:lnSpc>
              <a:buNone/>
            </a:pPr>
            <a:endParaRPr lang="tr-TR" sz="3000" dirty="0">
              <a:latin typeface="Arial" pitchFamily="34" charset="0"/>
              <a:ea typeface="Calibri" panose="020F0502020204030204" pitchFamily="34" charset="0"/>
              <a:cs typeface="Arial" pitchFamily="34" charset="0"/>
            </a:endParaRPr>
          </a:p>
        </p:txBody>
      </p:sp>
      <p:pic>
        <p:nvPicPr>
          <p:cNvPr id="4098" name="Picture 2" descr="C:\Users\Sanem\Documents\4.jpg"/>
          <p:cNvPicPr>
            <a:picLocks noChangeAspect="1" noChangeArrowheads="1"/>
          </p:cNvPicPr>
          <p:nvPr/>
        </p:nvPicPr>
        <p:blipFill>
          <a:blip r:embed="rId5"/>
          <a:srcRect/>
          <a:stretch>
            <a:fillRect/>
          </a:stretch>
        </p:blipFill>
        <p:spPr bwMode="auto">
          <a:xfrm>
            <a:off x="561036" y="7793061"/>
            <a:ext cx="12825908" cy="3785794"/>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914280" y="2354127"/>
            <a:ext cx="16459438" cy="377139"/>
          </a:xfrm>
        </p:spPr>
        <p:txBody>
          <a:bodyPr/>
          <a:lstStyle/>
          <a:p>
            <a:r>
              <a:rPr lang="tr-TR" altLang="en-US" sz="3000" b="1" i="1" u="sng" dirty="0">
                <a:solidFill>
                  <a:srgbClr val="F79646">
                    <a:lumMod val="75000"/>
                  </a:srgbClr>
                </a:solidFill>
              </a:rPr>
              <a:t>Sunum İçeriği </a:t>
            </a:r>
            <a:r>
              <a:rPr lang="en-US" altLang="en-US" sz="7199" b="1" i="1" u="sng" dirty="0">
                <a:solidFill>
                  <a:srgbClr val="F79646">
                    <a:lumMod val="75000"/>
                  </a:srgbClr>
                </a:solidFill>
              </a:rPr>
              <a:t/>
            </a:r>
            <a:br>
              <a:rPr lang="en-US" altLang="en-US" sz="7199" b="1" i="1" u="sng" dirty="0">
                <a:solidFill>
                  <a:srgbClr val="F79646">
                    <a:lumMod val="75000"/>
                  </a:srgbClr>
                </a:solidFill>
              </a:rPr>
            </a:br>
            <a:endParaRPr lang="tr-TR" b="1" u="sng" dirty="0"/>
          </a:p>
        </p:txBody>
      </p:sp>
      <p:sp>
        <p:nvSpPr>
          <p:cNvPr id="3" name="2 İçerik Yer Tutucusu"/>
          <p:cNvSpPr>
            <a:spLocks noGrp="1"/>
          </p:cNvSpPr>
          <p:nvPr>
            <p:ph idx="1"/>
          </p:nvPr>
        </p:nvSpPr>
        <p:spPr>
          <a:xfrm>
            <a:off x="914282" y="2354127"/>
            <a:ext cx="16459438" cy="9444107"/>
          </a:xfrm>
        </p:spPr>
        <p:txBody>
          <a:bodyPr/>
          <a:lstStyle/>
          <a:p>
            <a:pPr marL="685709" indent="-342854">
              <a:lnSpc>
                <a:spcPct val="115000"/>
              </a:lnSpc>
              <a:spcAft>
                <a:spcPts val="750"/>
              </a:spcAft>
              <a:buNone/>
            </a:pPr>
            <a:endParaRPr lang="tr-TR" sz="2700" dirty="0">
              <a:solidFill>
                <a:prstClr val="black"/>
              </a:solidFill>
              <a:latin typeface="Roboto Condensed"/>
              <a:ea typeface="Calibri" panose="020F0502020204030204" pitchFamily="34" charset="0"/>
              <a:cs typeface="Times New Roman" panose="02020603050405020304" pitchFamily="18" charset="0"/>
            </a:endParaRPr>
          </a:p>
          <a:p>
            <a:pPr marL="685709" indent="-342854">
              <a:lnSpc>
                <a:spcPct val="115000"/>
              </a:lnSpc>
              <a:spcAft>
                <a:spcPts val="750"/>
              </a:spcAft>
            </a:pPr>
            <a:r>
              <a:rPr lang="tr-TR" sz="2700" b="1" dirty="0">
                <a:solidFill>
                  <a:schemeClr val="accent6">
                    <a:lumMod val="75000"/>
                  </a:schemeClr>
                </a:solidFill>
                <a:latin typeface="Arial" panose="020B0604020202020204" pitchFamily="34" charset="0"/>
                <a:cs typeface="Arial" panose="020B0604020202020204" pitchFamily="34" charset="0"/>
              </a:rPr>
              <a:t>Lisanslı Harita Kadastro Mühendisleri ve Bürolarının Çalışma Usul ve Esasları Hakkında Genelge</a:t>
            </a:r>
          </a:p>
          <a:p>
            <a:pPr marL="1501178" lvl="1" indent="-342854">
              <a:lnSpc>
                <a:spcPct val="115000"/>
              </a:lnSpc>
              <a:spcAft>
                <a:spcPts val="750"/>
              </a:spcAft>
              <a:buFont typeface="Arial" pitchFamily="34" charset="0"/>
              <a:buChar char="•"/>
            </a:pPr>
            <a:r>
              <a:rPr lang="tr-TR" sz="2700" dirty="0">
                <a:latin typeface="Arial" panose="020B0604020202020204" pitchFamily="34" charset="0"/>
                <a:ea typeface="Calibri" panose="020F0502020204030204" pitchFamily="34" charset="0"/>
                <a:cs typeface="Arial" panose="020B0604020202020204" pitchFamily="34" charset="0"/>
              </a:rPr>
              <a:t>Yönetmelikte detaylı olarak açıklanmayan hususlara 2022/2 sayılı Genelge’de yer verilmiştir.</a:t>
            </a:r>
          </a:p>
          <a:p>
            <a:pPr marL="1501178" lvl="1" indent="-342854">
              <a:lnSpc>
                <a:spcPct val="115000"/>
              </a:lnSpc>
              <a:spcAft>
                <a:spcPts val="750"/>
              </a:spcAft>
              <a:buFont typeface="Arial" pitchFamily="34" charset="0"/>
              <a:buChar char="•"/>
            </a:pPr>
            <a:r>
              <a:rPr lang="tr-TR" sz="2700" dirty="0" smtClean="0">
                <a:latin typeface="Arial" panose="020B0604020202020204" pitchFamily="34" charset="0"/>
                <a:cs typeface="Arial" panose="020B0604020202020204" pitchFamily="34" charset="0"/>
              </a:rPr>
              <a:t>Genelgede</a:t>
            </a:r>
            <a:r>
              <a:rPr lang="tr-TR" sz="2700" dirty="0">
                <a:latin typeface="Arial" panose="020B0604020202020204" pitchFamily="34" charset="0"/>
                <a:cs typeface="Arial" panose="020B0604020202020204" pitchFamily="34" charset="0"/>
              </a:rPr>
              <a:t>, düzenleyici İşlemler yönüyle uygulama birliği sağlanması amacıyla detaylı açıklamalara yer verilmiştir.</a:t>
            </a:r>
          </a:p>
          <a:p>
            <a:pPr marL="1501178" lvl="1" indent="-342854">
              <a:lnSpc>
                <a:spcPct val="115000"/>
              </a:lnSpc>
              <a:spcAft>
                <a:spcPts val="750"/>
              </a:spcAft>
              <a:buFont typeface="Arial" pitchFamily="34" charset="0"/>
              <a:buChar char="•"/>
            </a:pPr>
            <a:endParaRPr lang="tr-TR" sz="2700" dirty="0">
              <a:latin typeface="Arial" panose="020B0604020202020204" pitchFamily="34" charset="0"/>
              <a:ea typeface="Calibri" panose="020F0502020204030204" pitchFamily="34" charset="0"/>
              <a:cs typeface="Arial" panose="020B0604020202020204" pitchFamily="34" charset="0"/>
            </a:endParaRPr>
          </a:p>
          <a:p>
            <a:pPr marL="1501178" lvl="1" indent="-342854">
              <a:lnSpc>
                <a:spcPct val="115000"/>
              </a:lnSpc>
              <a:spcAft>
                <a:spcPts val="750"/>
              </a:spcAft>
              <a:buNone/>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342854" indent="0" algn="just">
              <a:lnSpc>
                <a:spcPct val="150000"/>
              </a:lnSpc>
              <a:spcAft>
                <a:spcPts val="750"/>
              </a:spcAft>
              <a:buNone/>
            </a:pPr>
            <a:r>
              <a:rPr lang="tr-TR" sz="3000" b="1" dirty="0">
                <a:solidFill>
                  <a:schemeClr val="accent6">
                    <a:lumMod val="75000"/>
                  </a:schemeClr>
                </a:solidFill>
                <a:latin typeface="Arial" panose="020B0604020202020204" pitchFamily="34" charset="0"/>
                <a:cs typeface="Arial" panose="020B0604020202020204" pitchFamily="34" charset="0"/>
              </a:rPr>
              <a:t>Lisanslı bürolara tabela asılması</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bürolarda kullanılacak tabelalar İdarece belirlenen formatta hazırlanır. </a:t>
            </a:r>
            <a:endParaRPr lang="tr-TR" sz="3000" b="1" i="1" dirty="0">
              <a:latin typeface="Arial" pitchFamily="34" charset="0"/>
              <a:ea typeface="Calibri" panose="020F0502020204030204" pitchFamily="34" charset="0"/>
              <a:cs typeface="Arial" pitchFamily="34" charset="0"/>
            </a:endParaRP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bürolarda en fazla 3 adet tabela kullanılabilir. Ana caddeden uzakta bulunan büroların en çok yüz metre uzağına, 40x50cm ebadında binanın yerini gösteren ayrı bir tabela daha kullanılabilir. *</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İrtibat bürosu ve lisanslı büro şubelerinde de tabela asılması zorunludur. </a:t>
            </a: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C:\Users\Sanem\Documents\8.jpg"/>
          <p:cNvPicPr>
            <a:picLocks noChangeAspect="1" noChangeArrowheads="1"/>
          </p:cNvPicPr>
          <p:nvPr/>
        </p:nvPicPr>
        <p:blipFill>
          <a:blip r:embed="rId5"/>
          <a:srcRect/>
          <a:stretch>
            <a:fillRect/>
          </a:stretch>
        </p:blipFill>
        <p:spPr bwMode="auto">
          <a:xfrm>
            <a:off x="4238940" y="7968709"/>
            <a:ext cx="6561004" cy="2317845"/>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sp>
        <p:nvSpPr>
          <p:cNvPr id="11" name="10 Dikdörtgen"/>
          <p:cNvSpPr/>
          <p:nvPr/>
        </p:nvSpPr>
        <p:spPr>
          <a:xfrm>
            <a:off x="754434" y="3055422"/>
            <a:ext cx="12492250" cy="2169825"/>
          </a:xfrm>
          <a:prstGeom prst="rect">
            <a:avLst/>
          </a:prstGeom>
        </p:spPr>
        <p:txBody>
          <a:bodyPr wrap="square">
            <a:spAutoFit/>
          </a:bodyPr>
          <a:lstStyle/>
          <a:p>
            <a:pPr marL="342854" algn="just">
              <a:lnSpc>
                <a:spcPct val="150000"/>
              </a:lnSpc>
              <a:spcAft>
                <a:spcPts val="750"/>
              </a:spcAft>
              <a:buFont typeface="Wingdings" pitchFamily="2" charset="2"/>
              <a:buChar char="v"/>
            </a:pPr>
            <a:r>
              <a:rPr lang="tr-TR" sz="3000" dirty="0">
                <a:latin typeface="Arial" panose="020B0604020202020204" pitchFamily="34" charset="0"/>
                <a:ea typeface="Calibri" panose="020F0502020204030204" pitchFamily="34" charset="0"/>
                <a:cs typeface="Arial" panose="020B0604020202020204" pitchFamily="34" charset="0"/>
              </a:rPr>
              <a:t>Lisans belgesinin kaybolması durumunda ulusal düzeyde yayımlanan gazetede kayıp/zayi ilanı verilir ve eğer istenirse ilan örneği sunularak yenisi talep edilir.</a:t>
            </a:r>
          </a:p>
        </p:txBody>
      </p:sp>
      <p:pic>
        <p:nvPicPr>
          <p:cNvPr id="12" name="11 Resim" descr="r-2.jpg"/>
          <p:cNvPicPr>
            <a:picLocks noChangeAspect="1"/>
          </p:cNvPicPr>
          <p:nvPr/>
        </p:nvPicPr>
        <p:blipFill>
          <a:blip r:embed="rId5"/>
          <a:stretch>
            <a:fillRect/>
          </a:stretch>
        </p:blipFill>
        <p:spPr>
          <a:xfrm>
            <a:off x="3801173" y="6666443"/>
            <a:ext cx="6282663" cy="3563536"/>
          </a:xfrm>
          <a:prstGeom prst="rect">
            <a:avLst/>
          </a:prstGeom>
          <a:solidFill>
            <a:schemeClr val="accent1">
              <a:alpha val="99000"/>
            </a:schemeClr>
          </a:solidFill>
          <a:effectLst>
            <a:glow rad="139700">
              <a:schemeClr val="accent2">
                <a:satMod val="175000"/>
                <a:alpha val="40000"/>
              </a:schemeClr>
            </a:glow>
            <a:outerShdw blurRad="50800" dist="50800" dir="5400000" algn="ctr" rotWithShape="0">
              <a:srgbClr val="000000">
                <a:alpha val="99000"/>
              </a:srgbClr>
            </a:outerShdw>
          </a:effectLst>
          <a:scene3d>
            <a:camera prst="orthographicFront">
              <a:rot lat="0" lon="0" rev="0"/>
            </a:camera>
            <a:lightRig rig="threePt" dir="t"/>
          </a:scene3d>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Font typeface="Wingdings" pitchFamily="2" charset="2"/>
              <a:buChar char="v"/>
            </a:pPr>
            <a:r>
              <a:rPr lang="tr-TR" sz="3000" dirty="0">
                <a:latin typeface="Arial" panose="020B0604020202020204" pitchFamily="34" charset="0"/>
                <a:ea typeface="Calibri" panose="020F0502020204030204" pitchFamily="34" charset="0"/>
                <a:cs typeface="Arial" panose="020B0604020202020204" pitchFamily="34" charset="0"/>
              </a:rPr>
              <a:t> Elektronik ölçüm aletlerinin, en az iki yılda bir periyodik bakım ve kalibrasyonlarının yaptırılması zorunludur. Lisanslı mühendis, mesleki teknik ölçü aletlerinin bakımından sorumludur. Ayrıca, </a:t>
            </a:r>
            <a:r>
              <a:rPr lang="tr-TR" sz="3000" b="1" u="sng" dirty="0">
                <a:latin typeface="Arial" panose="020B0604020202020204" pitchFamily="34" charset="0"/>
                <a:ea typeface="Calibri" panose="020F0502020204030204" pitchFamily="34" charset="0"/>
                <a:cs typeface="Arial" panose="020B0604020202020204" pitchFamily="34" charset="0"/>
              </a:rPr>
              <a:t>TUSAGA-Aktif Sisteminin kullanılması halinde lisanslı mühendisin kendi adına kullanıcı kaydı yaptırması zorunludur.</a:t>
            </a: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3"/>
          <p:cNvPicPr>
            <a:picLocks noChangeAspect="1" noChangeArrowheads="1"/>
          </p:cNvPicPr>
          <p:nvPr/>
        </p:nvPicPr>
        <p:blipFill>
          <a:blip r:embed="rId5"/>
          <a:srcRect/>
          <a:stretch>
            <a:fillRect/>
          </a:stretch>
        </p:blipFill>
        <p:spPr bwMode="auto">
          <a:xfrm>
            <a:off x="3492083" y="6811248"/>
            <a:ext cx="9536421" cy="3412968"/>
          </a:xfrm>
          <a:prstGeom prst="rect">
            <a:avLst/>
          </a:prstGeom>
          <a:noFill/>
          <a:ln w="9525">
            <a:noFill/>
            <a:miter lim="800000"/>
            <a:headEnd/>
            <a:tailEnd/>
          </a:ln>
          <a:effectLst/>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None/>
            </a:pPr>
            <a:r>
              <a:rPr lang="tr-TR" sz="3000" b="1" dirty="0">
                <a:solidFill>
                  <a:schemeClr val="accent6">
                    <a:lumMod val="75000"/>
                  </a:schemeClr>
                </a:solidFill>
                <a:latin typeface="Arial" panose="020B0604020202020204" pitchFamily="34" charset="0"/>
                <a:cs typeface="Arial" panose="020B0604020202020204" pitchFamily="34" charset="0"/>
              </a:rPr>
              <a:t>Lisanslı bürolarda personel işlemleri</a:t>
            </a:r>
          </a:p>
          <a:p>
            <a:pPr marL="342854" indent="0" algn="just">
              <a:lnSpc>
                <a:spcPct val="150000"/>
              </a:lnSpc>
              <a:spcAft>
                <a:spcPts val="750"/>
              </a:spcAft>
              <a:buFont typeface="Wingdings" pitchFamily="2" charset="2"/>
              <a:buChar char="v"/>
            </a:pPr>
            <a:r>
              <a:rPr lang="tr-TR" sz="3000" dirty="0">
                <a:latin typeface="Arial" panose="020B0604020202020204" pitchFamily="34" charset="0"/>
                <a:ea typeface="Calibri" panose="020F0502020204030204" pitchFamily="34" charset="0"/>
                <a:cs typeface="Arial" panose="020B0604020202020204" pitchFamily="34" charset="0"/>
              </a:rPr>
              <a:t>Lisanslı bürolar, faaliyet ve hizmetlerini aksatmadan yürütebilmeleri için, lisans sahibi dışında en az bir mühendis </a:t>
            </a:r>
            <a:r>
              <a:rPr lang="tr-TR" sz="3000" dirty="0" smtClean="0">
                <a:latin typeface="Arial" panose="020B0604020202020204" pitchFamily="34" charset="0"/>
                <a:ea typeface="Calibri" panose="020F0502020204030204" pitchFamily="34" charset="0"/>
                <a:cs typeface="Arial" panose="020B0604020202020204" pitchFamily="34" charset="0"/>
              </a:rPr>
              <a:t>olmak koşuluyla üç personel  </a:t>
            </a:r>
            <a:r>
              <a:rPr lang="tr-TR" sz="3000" dirty="0">
                <a:latin typeface="Arial" panose="020B0604020202020204" pitchFamily="34" charset="0"/>
                <a:ea typeface="Calibri" panose="020F0502020204030204" pitchFamily="34" charset="0"/>
                <a:cs typeface="Arial" panose="020B0604020202020204" pitchFamily="34" charset="0"/>
              </a:rPr>
              <a:t>çalıştırmakla yükümlüdür.  Belirtilen sayıda personel bulundurmak zorunlu olup, </a:t>
            </a:r>
            <a:r>
              <a:rPr lang="tr-TR" sz="3000" u="sng" dirty="0">
                <a:latin typeface="Arial" panose="020B0604020202020204" pitchFamily="34" charset="0"/>
                <a:ea typeface="Calibri" panose="020F0502020204030204" pitchFamily="34" charset="0"/>
                <a:cs typeface="Arial" panose="020B0604020202020204" pitchFamily="34" charset="0"/>
              </a:rPr>
              <a:t>(son düzenlemelerle) </a:t>
            </a:r>
            <a:r>
              <a:rPr lang="tr-TR" sz="3000" dirty="0">
                <a:solidFill>
                  <a:srgbClr val="FF0000"/>
                </a:solidFill>
                <a:latin typeface="Arial" panose="020B0604020202020204" pitchFamily="34" charset="0"/>
                <a:ea typeface="Calibri" panose="020F0502020204030204" pitchFamily="34" charset="0"/>
                <a:cs typeface="Arial" panose="020B0604020202020204" pitchFamily="34" charset="0"/>
              </a:rPr>
              <a:t>mühendis, tekniker/teknisyen yerine çalıştırılmasına müsaade edilmiştir.*</a:t>
            </a:r>
          </a:p>
          <a:p>
            <a:pPr marL="342854" indent="0" algn="just">
              <a:lnSpc>
                <a:spcPct val="150000"/>
              </a:lnSpc>
              <a:spcAft>
                <a:spcPts val="750"/>
              </a:spcAft>
              <a:buNone/>
            </a:pPr>
            <a:r>
              <a:rPr lang="tr-TR" sz="3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marL="342854" indent="0" algn="just">
              <a:lnSpc>
                <a:spcPct val="150000"/>
              </a:lnSpc>
              <a:spcAft>
                <a:spcPts val="750"/>
              </a:spcAft>
              <a:buNone/>
            </a:pPr>
            <a:endParaRPr lang="tr-TR" sz="3000" b="1" i="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b="1" i="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Font typeface="Wingdings" pitchFamily="2" charset="2"/>
              <a:buChar char="v"/>
            </a:pPr>
            <a:r>
              <a:rPr lang="tr-TR" sz="3000" dirty="0">
                <a:latin typeface="Arial" panose="020B0604020202020204" pitchFamily="34" charset="0"/>
                <a:ea typeface="Calibri" panose="020F0502020204030204" pitchFamily="34" charset="0"/>
                <a:cs typeface="Arial" panose="020B0604020202020204" pitchFamily="34" charset="0"/>
              </a:rPr>
              <a:t>Personel değişikliği işlemi, LİHKAB Ofis Otomasyon Sistemi üzerinden onaylandıktan sonra </a:t>
            </a:r>
            <a:r>
              <a:rPr lang="tr-TR" sz="3000" u="sng" dirty="0">
                <a:solidFill>
                  <a:srgbClr val="FF0000"/>
                </a:solidFill>
                <a:latin typeface="Arial" panose="020B0604020202020204" pitchFamily="34" charset="0"/>
                <a:ea typeface="Calibri" panose="020F0502020204030204" pitchFamily="34" charset="0"/>
                <a:cs typeface="Arial" panose="020B0604020202020204" pitchFamily="34" charset="0"/>
              </a:rPr>
              <a:t>7 gün </a:t>
            </a:r>
            <a:r>
              <a:rPr lang="tr-TR" sz="3000" dirty="0">
                <a:latin typeface="Arial" panose="020B0604020202020204" pitchFamily="34" charset="0"/>
                <a:ea typeface="Calibri" panose="020F0502020204030204" pitchFamily="34" charset="0"/>
                <a:cs typeface="Arial" panose="020B0604020202020204" pitchFamily="34" charset="0"/>
              </a:rPr>
              <a:t>içinde  değişen personel bilgileri kadastro müdürlüğüne yazılı olarak bildirilir. </a:t>
            </a:r>
          </a:p>
          <a:p>
            <a:pPr marL="342854" indent="0" algn="just">
              <a:lnSpc>
                <a:spcPct val="150000"/>
              </a:lnSpc>
              <a:spcAft>
                <a:spcPts val="750"/>
              </a:spcAft>
              <a:buNone/>
            </a:pPr>
            <a:r>
              <a:rPr lang="tr-TR" sz="3000" dirty="0">
                <a:latin typeface="Arial" panose="020B0604020202020204" pitchFamily="34" charset="0"/>
                <a:ea typeface="Calibri" panose="020F0502020204030204" pitchFamily="34" charset="0"/>
                <a:cs typeface="Arial" panose="020B0604020202020204" pitchFamily="34" charset="0"/>
              </a:rPr>
              <a:t>                                   </a:t>
            </a: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5" descr="Harita Mühendisliği ve Haritacılık, Act Harita Kadastro Mühendislik,  Arnavutköy İstanbul"/>
          <p:cNvPicPr>
            <a:picLocks noChangeAspect="1" noChangeArrowheads="1"/>
          </p:cNvPicPr>
          <p:nvPr/>
        </p:nvPicPr>
        <p:blipFill>
          <a:blip r:embed="rId5"/>
          <a:srcRect/>
          <a:stretch>
            <a:fillRect/>
          </a:stretch>
        </p:blipFill>
        <p:spPr bwMode="auto">
          <a:xfrm>
            <a:off x="1316660" y="6277916"/>
            <a:ext cx="5384604" cy="2699553"/>
          </a:xfrm>
          <a:prstGeom prst="rect">
            <a:avLst/>
          </a:prstGeom>
          <a:noFill/>
        </p:spPr>
      </p:pic>
      <p:pic>
        <p:nvPicPr>
          <p:cNvPr id="9" name="Picture 1"/>
          <p:cNvPicPr>
            <a:picLocks noChangeAspect="1" noChangeArrowheads="1"/>
          </p:cNvPicPr>
          <p:nvPr/>
        </p:nvPicPr>
        <p:blipFill>
          <a:blip r:embed="rId6"/>
          <a:srcRect/>
          <a:stretch>
            <a:fillRect/>
          </a:stretch>
        </p:blipFill>
        <p:spPr bwMode="auto">
          <a:xfrm>
            <a:off x="7090873" y="6277916"/>
            <a:ext cx="6249317" cy="2699553"/>
          </a:xfrm>
          <a:prstGeom prst="rect">
            <a:avLst/>
          </a:prstGeom>
          <a:noFill/>
          <a:ln w="9525">
            <a:noFill/>
            <a:miter lim="800000"/>
            <a:headEnd/>
            <a:tailEnd/>
          </a:ln>
          <a:effectLst/>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büroda çalışan tüm personelin mevzuattan kaynaklanan sorumluluklarının yerine getirilmesi ve eksikliklerin tamamlatılması yönüyle </a:t>
            </a:r>
            <a:r>
              <a:rPr lang="tr-TR" sz="3000" u="sng" dirty="0">
                <a:latin typeface="Arial" pitchFamily="34" charset="0"/>
                <a:cs typeface="Arial" pitchFamily="34" charset="0"/>
              </a:rPr>
              <a:t>lisanslı mühendis sorumludur.   </a:t>
            </a:r>
          </a:p>
          <a:p>
            <a:pPr marL="342854" indent="0" algn="just">
              <a:lnSpc>
                <a:spcPct val="150000"/>
              </a:lnSpc>
              <a:spcAft>
                <a:spcPts val="750"/>
              </a:spcAft>
              <a:buFont typeface="Wingdings" pitchFamily="2" charset="2"/>
              <a:buChar char="v"/>
            </a:pPr>
            <a:r>
              <a:rPr lang="tr-TR" sz="3000" b="1" i="1" dirty="0">
                <a:solidFill>
                  <a:srgbClr val="0070C0"/>
                </a:solidFill>
                <a:latin typeface="Arial" pitchFamily="34" charset="0"/>
                <a:ea typeface="Calibri" panose="020F0502020204030204" pitchFamily="34" charset="0"/>
                <a:cs typeface="Arial" pitchFamily="34" charset="0"/>
              </a:rPr>
              <a:t> </a:t>
            </a:r>
            <a:r>
              <a:rPr lang="tr-TR" sz="3000" dirty="0">
                <a:latin typeface="Arial" pitchFamily="34" charset="0"/>
                <a:cs typeface="Arial" pitchFamily="34" charset="0"/>
              </a:rPr>
              <a:t>Lisanslı mühendis ve personelinin yanı sıra İdare, bölge ve kadastro müdürlüğü personelinin de katılacağı, uygulamada birlik ve karşılıklı iletişimin sağlanması amacıyla fiziki veya uzaktan erişimli seminerler, toplantılar, eğitimler vb. düzenlenebilir.</a:t>
            </a:r>
            <a:r>
              <a:rPr lang="tr-TR" sz="3000" dirty="0"/>
              <a:t> </a:t>
            </a:r>
            <a:r>
              <a:rPr lang="tr-TR" sz="30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marL="342854" indent="0" algn="just">
              <a:lnSpc>
                <a:spcPct val="150000"/>
              </a:lnSpc>
              <a:spcAft>
                <a:spcPts val="750"/>
              </a:spcAft>
              <a:buNone/>
            </a:pPr>
            <a:endParaRPr lang="tr-TR" sz="3000" dirty="0"/>
          </a:p>
          <a:p>
            <a:pPr marL="342854" indent="0" algn="just">
              <a:lnSpc>
                <a:spcPct val="150000"/>
              </a:lnSpc>
              <a:spcAft>
                <a:spcPts val="750"/>
              </a:spcAft>
              <a:buNone/>
            </a:pPr>
            <a:endParaRPr lang="tr-TR" sz="3000" dirty="0"/>
          </a:p>
          <a:p>
            <a:pPr marL="342854" indent="0" algn="just">
              <a:lnSpc>
                <a:spcPct val="150000"/>
              </a:lnSpc>
              <a:spcAft>
                <a:spcPts val="750"/>
              </a:spcAft>
              <a:buFont typeface="Wingdings" pitchFamily="2" charset="2"/>
              <a:buChar char="v"/>
            </a:pPr>
            <a:endParaRPr lang="tr-TR" sz="3000" dirty="0"/>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Yönetmelikte belirtilen belgelere ek olarak, tüm teknik personel için Sosyal Güvenlik Kurumu giriş belgesi, ayrı ayrı dosya halinde düzenlenir</a:t>
            </a:r>
            <a:r>
              <a:rPr lang="tr-TR" sz="3000" dirty="0"/>
              <a:t>. </a:t>
            </a: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6146" name="Picture 2" descr="C:\Users\Sanem\Documents\9.jpg"/>
          <p:cNvPicPr>
            <a:picLocks noChangeAspect="1" noChangeArrowheads="1"/>
          </p:cNvPicPr>
          <p:nvPr/>
        </p:nvPicPr>
        <p:blipFill>
          <a:blip r:embed="rId5"/>
          <a:srcRect/>
          <a:stretch>
            <a:fillRect/>
          </a:stretch>
        </p:blipFill>
        <p:spPr bwMode="auto">
          <a:xfrm>
            <a:off x="14055880" y="2135947"/>
            <a:ext cx="1714277" cy="1499992"/>
          </a:xfrm>
          <a:prstGeom prst="rect">
            <a:avLst/>
          </a:prstGeom>
          <a:noFill/>
        </p:spPr>
      </p:pic>
      <p:pic>
        <p:nvPicPr>
          <p:cNvPr id="6147" name="Picture 3" descr="C:\Users\Sanem\Documents\10.png"/>
          <p:cNvPicPr>
            <a:picLocks noChangeAspect="1" noChangeArrowheads="1"/>
          </p:cNvPicPr>
          <p:nvPr/>
        </p:nvPicPr>
        <p:blipFill>
          <a:blip r:embed="rId6"/>
          <a:srcRect/>
          <a:stretch>
            <a:fillRect/>
          </a:stretch>
        </p:blipFill>
        <p:spPr bwMode="auto">
          <a:xfrm>
            <a:off x="4644134" y="7060596"/>
            <a:ext cx="7340220" cy="2566437"/>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None/>
            </a:pPr>
            <a:r>
              <a:rPr lang="tr-TR" sz="3000" b="1" dirty="0">
                <a:solidFill>
                  <a:schemeClr val="accent6">
                    <a:lumMod val="75000"/>
                  </a:schemeClr>
                </a:solidFill>
                <a:latin typeface="Arial" panose="020B0604020202020204" pitchFamily="34" charset="0"/>
                <a:cs typeface="Arial" panose="020B0604020202020204" pitchFamily="34" charset="0"/>
              </a:rPr>
              <a:t>Lisanslı bürolarda izin kullanılması ve yetki işlemleri</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a:t>
            </a:r>
            <a:r>
              <a:rPr lang="tr-TR" sz="3000" dirty="0" smtClean="0">
                <a:latin typeface="Arial" pitchFamily="34" charset="0"/>
                <a:cs typeface="Arial" pitchFamily="34" charset="0"/>
              </a:rPr>
              <a:t>mühendisin </a:t>
            </a:r>
            <a:r>
              <a:rPr lang="tr-TR" sz="3000" dirty="0">
                <a:latin typeface="Arial" pitchFamily="34" charset="0"/>
                <a:cs typeface="Arial" pitchFamily="34" charset="0"/>
              </a:rPr>
              <a:t>görevi başında bulunmadığı </a:t>
            </a:r>
            <a:r>
              <a:rPr lang="tr-TR" sz="3000" dirty="0" smtClean="0">
                <a:latin typeface="Arial" pitchFamily="34" charset="0"/>
                <a:cs typeface="Arial" pitchFamily="34" charset="0"/>
              </a:rPr>
              <a:t>zamanlarda; belgeler, </a:t>
            </a:r>
            <a:r>
              <a:rPr lang="tr-TR" sz="3000" dirty="0">
                <a:latin typeface="Arial" pitchFamily="34" charset="0"/>
                <a:cs typeface="Arial" pitchFamily="34" charset="0"/>
              </a:rPr>
              <a:t>imza yetkisi devredilen yetkili mühendis tarafından isim ve </a:t>
            </a:r>
            <a:r>
              <a:rPr lang="tr-TR" sz="3000" dirty="0" err="1">
                <a:latin typeface="Arial" pitchFamily="34" charset="0"/>
                <a:cs typeface="Arial" pitchFamily="34" charset="0"/>
              </a:rPr>
              <a:t>ünvan</a:t>
            </a:r>
            <a:r>
              <a:rPr lang="tr-TR" sz="3000" dirty="0">
                <a:latin typeface="Arial" pitchFamily="34" charset="0"/>
                <a:cs typeface="Arial" pitchFamily="34" charset="0"/>
              </a:rPr>
              <a:t> belirtilerek imzalanır. </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 sahibi, gerekli gördüğü takdirde imza yetkisini her zaman geri alabilir. LİHKAB Ofis Otomasyon Sistemi üzerinden talep edilmesi halinde yetki devri sonlandırılır ve kadastro müdürlüğüne bilgi verilir. </a:t>
            </a: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7170" name="Picture 2" descr="C:\Users\Sanem\Documents\13.jpg"/>
          <p:cNvPicPr>
            <a:picLocks noChangeAspect="1" noChangeArrowheads="1"/>
          </p:cNvPicPr>
          <p:nvPr/>
        </p:nvPicPr>
        <p:blipFill>
          <a:blip r:embed="rId5"/>
          <a:srcRect/>
          <a:stretch>
            <a:fillRect/>
          </a:stretch>
        </p:blipFill>
        <p:spPr bwMode="auto">
          <a:xfrm>
            <a:off x="3034941" y="7465789"/>
            <a:ext cx="9323437" cy="2929855"/>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mühendis; hekim raporuna bağlı hastalık, evlilik, doğum, tutukluluk, gözaltı ve yakınlarının ölümü gibi nedenlerle görevi başında bulunamayacağı durumları belgelemesi kaydıyla imza yetkisini devredebilir. </a:t>
            </a:r>
            <a:r>
              <a:rPr lang="tr-TR" sz="3000" b="1" u="sng" dirty="0">
                <a:latin typeface="Arial" pitchFamily="34" charset="0"/>
                <a:cs typeface="Arial" pitchFamily="34" charset="0"/>
              </a:rPr>
              <a:t>Bu suretle yetkilendirilen mühendis, yetkisini başka bir kişiye devredemez</a:t>
            </a:r>
            <a:r>
              <a:rPr lang="tr-TR" sz="3000" dirty="0">
                <a:latin typeface="Arial" pitchFamily="34" charset="0"/>
                <a:cs typeface="Arial" pitchFamily="34" charset="0"/>
              </a:rPr>
              <a:t>. Burada geçen süre, otuz gün içerisinde değerlendirilmez. Lisanslı mühendis, uzun süreli bir tedavi gerektiren hastalığa yakalandığını heyet raporuyla belgelemek kaydıyla </a:t>
            </a:r>
            <a:r>
              <a:rPr lang="tr-TR" sz="3000" b="1" u="sng" dirty="0">
                <a:latin typeface="Arial" pitchFamily="34" charset="0"/>
                <a:cs typeface="Arial" pitchFamily="34" charset="0"/>
              </a:rPr>
              <a:t>en fazla on sekiz aya kadar </a:t>
            </a:r>
            <a:r>
              <a:rPr lang="tr-TR" sz="3000" dirty="0">
                <a:latin typeface="Arial" pitchFamily="34" charset="0"/>
                <a:cs typeface="Arial" pitchFamily="34" charset="0"/>
              </a:rPr>
              <a:t>yetki devri talebinde bulunabilir ve bu süreler izin sürelerine dâhil edilmez. </a:t>
            </a: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194" name="Picture 2" descr="C:\Users\Sanem\Documents\11.png"/>
          <p:cNvPicPr>
            <a:picLocks noChangeAspect="1" noChangeArrowheads="1"/>
          </p:cNvPicPr>
          <p:nvPr/>
        </p:nvPicPr>
        <p:blipFill>
          <a:blip r:embed="rId5"/>
          <a:srcRect/>
          <a:stretch>
            <a:fillRect/>
          </a:stretch>
        </p:blipFill>
        <p:spPr bwMode="auto">
          <a:xfrm>
            <a:off x="2259730" y="8094141"/>
            <a:ext cx="9148004" cy="2800202"/>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1682752"/>
            <a:ext cx="18602101" cy="104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0" y="1860774"/>
            <a:ext cx="13384545" cy="10140057"/>
          </a:xfrm>
        </p:spPr>
        <p:txBody>
          <a:bodyPr/>
          <a:lstStyle/>
          <a:p>
            <a:pPr marL="342854" indent="0" algn="just">
              <a:lnSpc>
                <a:spcPct val="150000"/>
              </a:lnSpc>
              <a:spcAft>
                <a:spcPts val="750"/>
              </a:spcAft>
              <a:buNone/>
            </a:pPr>
            <a:r>
              <a:rPr lang="tr-TR" sz="3000" b="1" dirty="0">
                <a:solidFill>
                  <a:schemeClr val="accent6">
                    <a:lumMod val="75000"/>
                  </a:schemeClr>
                </a:solidFill>
                <a:latin typeface="Arial" panose="020B0604020202020204" pitchFamily="34" charset="0"/>
                <a:cs typeface="Arial" panose="020B0604020202020204" pitchFamily="34" charset="0"/>
              </a:rPr>
              <a:t>Sözleşme, iş yapımı ve kontrol işlemleri</a:t>
            </a:r>
          </a:p>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Lisanslı bürolarca; hizmet verdikleri taşınmaz sahipleri veya vekilleri ile sözleşme yapılır. Bunun için, içeriği İdare tarafından elektronik ortamda sunulan "Tip Sözleşme" kullanılır. LİHKAB Ofis Otomasyon Sistemi üzerinden düzenlenen tip sözleşme taraflarca karşılıklı olarak imzalanır. </a:t>
            </a:r>
          </a:p>
          <a:p>
            <a:pPr marL="342854" indent="0" algn="just">
              <a:lnSpc>
                <a:spcPct val="150000"/>
              </a:lnSpc>
              <a:spcAft>
                <a:spcPts val="750"/>
              </a:spcAft>
              <a:buNone/>
            </a:pPr>
            <a:endParaRPr lang="tr-TR" sz="3000" dirty="0"/>
          </a:p>
          <a:p>
            <a:pPr marL="342854" indent="0" algn="just">
              <a:lnSpc>
                <a:spcPct val="150000"/>
              </a:lnSpc>
              <a:spcAft>
                <a:spcPts val="750"/>
              </a:spcAft>
              <a:buNone/>
            </a:pPr>
            <a:endParaRPr lang="tr-TR" sz="3000" dirty="0"/>
          </a:p>
          <a:p>
            <a:pPr marL="342854" indent="0" algn="just">
              <a:lnSpc>
                <a:spcPct val="150000"/>
              </a:lnSpc>
              <a:spcAft>
                <a:spcPts val="750"/>
              </a:spcAft>
              <a:buFont typeface="Wingdings" pitchFamily="2" charset="2"/>
              <a:buChar char="v"/>
            </a:pPr>
            <a:endParaRPr lang="tr-TR" sz="3000" dirty="0"/>
          </a:p>
          <a:p>
            <a:pPr marL="342854" indent="0" algn="just">
              <a:lnSpc>
                <a:spcPct val="150000"/>
              </a:lnSpc>
              <a:spcAft>
                <a:spcPts val="750"/>
              </a:spcAft>
              <a:buFont typeface="Wingdings" pitchFamily="2" charset="2"/>
              <a:buChar char="v"/>
            </a:pPr>
            <a:endParaRPr lang="tr-TR" sz="3000" dirty="0"/>
          </a:p>
          <a:p>
            <a:pPr marL="342854" indent="0" algn="just">
              <a:lnSpc>
                <a:spcPct val="150000"/>
              </a:lnSpc>
              <a:spcAft>
                <a:spcPts val="750"/>
              </a:spcAft>
              <a:buFont typeface="Wingdings" pitchFamily="2" charset="2"/>
              <a:buChar char="v"/>
            </a:pPr>
            <a:endParaRPr lang="tr-TR" sz="3000" dirty="0"/>
          </a:p>
          <a:p>
            <a:pPr marL="342854" indent="0" algn="just">
              <a:lnSpc>
                <a:spcPct val="150000"/>
              </a:lnSpc>
              <a:spcAft>
                <a:spcPts val="750"/>
              </a:spcAft>
              <a:buFont typeface="Wingdings" pitchFamily="2" charset="2"/>
              <a:buChar char="v"/>
            </a:pPr>
            <a:r>
              <a:rPr lang="tr-TR" sz="3000" b="1" u="sng" dirty="0">
                <a:latin typeface="Arial" pitchFamily="34" charset="0"/>
                <a:cs typeface="Arial" pitchFamily="34" charset="0"/>
              </a:rPr>
              <a:t>Lisanslı bürolar tarafından tip sözleşmenin düzenlenmesini müteakiben ücreti tahsil edilir ve faturası kesilir. </a:t>
            </a:r>
          </a:p>
        </p:txBody>
      </p:sp>
      <p:pic>
        <p:nvPicPr>
          <p:cNvPr id="9218" name="Picture 2" descr="C:\Users\Sanem\Documents\söz.jpg"/>
          <p:cNvPicPr>
            <a:picLocks noChangeAspect="1" noChangeArrowheads="1"/>
          </p:cNvPicPr>
          <p:nvPr/>
        </p:nvPicPr>
        <p:blipFill>
          <a:blip r:embed="rId5"/>
          <a:srcRect/>
          <a:stretch>
            <a:fillRect/>
          </a:stretch>
        </p:blipFill>
        <p:spPr bwMode="auto">
          <a:xfrm>
            <a:off x="1994795" y="5704759"/>
            <a:ext cx="9740209" cy="4176602"/>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4"/>
            <a:ext cx="13384545" cy="10140057"/>
          </a:xfrm>
        </p:spPr>
        <p:txBody>
          <a:bodyPr/>
          <a:lstStyle/>
          <a:p>
            <a:pPr marL="342854" indent="0" algn="just">
              <a:lnSpc>
                <a:spcPct val="150000"/>
              </a:lnSpc>
              <a:spcAft>
                <a:spcPts val="750"/>
              </a:spcAft>
              <a:buFont typeface="Wingdings" pitchFamily="2" charset="2"/>
              <a:buChar char="v"/>
            </a:pPr>
            <a:r>
              <a:rPr lang="tr-TR" sz="3000" dirty="0">
                <a:latin typeface="Arial" pitchFamily="34" charset="0"/>
                <a:cs typeface="Arial" pitchFamily="34" charset="0"/>
              </a:rPr>
              <a:t>İş sahibince talep edilen işlemin niteliğine göre başvurusu mevzuata uygun olarak LİHKAB Ofis Otomasyon Sisteminden alınır, işleme fen kayıt numarası verilir ve ilgili ödemeleri yapılır. </a:t>
            </a:r>
            <a:r>
              <a:rPr lang="tr-TR" sz="3000" b="1" u="sng" dirty="0">
                <a:latin typeface="Arial" pitchFamily="34" charset="0"/>
                <a:cs typeface="Arial" pitchFamily="34" charset="0"/>
              </a:rPr>
              <a:t>LİHKAB Sisteminden alınan bir nüsha tip sözleşme iş sahibi ile karşılıklı imzalanır</a:t>
            </a:r>
            <a:r>
              <a:rPr lang="tr-TR" sz="3000" dirty="0">
                <a:latin typeface="Arial" pitchFamily="34" charset="0"/>
                <a:cs typeface="Arial" pitchFamily="34" charset="0"/>
              </a:rPr>
              <a:t>. Lisanslı mühendis tarafından “Aslı Gibidir” yapılarak çoğaltılan sözleşme sureti iş sahibine verilir, asıl suret lisanslı büroda arşivlenir. Kadastro müdürlüğü tarafından 488 sayılı Damga Vergisi Kanunu hükümleri gereği sözleşmenin asıl ve suret durumu gözetilerek damga vergisi ödenip ödenmediği kontrol edilir.</a:t>
            </a:r>
          </a:p>
          <a:p>
            <a:pPr marL="342854" indent="0" algn="just">
              <a:lnSpc>
                <a:spcPct val="150000"/>
              </a:lnSpc>
              <a:spcAft>
                <a:spcPts val="750"/>
              </a:spcAft>
              <a:buFont typeface="Wingdings" pitchFamily="2" charset="2"/>
              <a:buChar char="v"/>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3" descr="C:\Users\Sanem\Documents\s.jpg"/>
          <p:cNvPicPr>
            <a:picLocks noChangeAspect="1" noChangeArrowheads="1"/>
          </p:cNvPicPr>
          <p:nvPr/>
        </p:nvPicPr>
        <p:blipFill>
          <a:blip r:embed="rId5"/>
          <a:srcRect/>
          <a:stretch>
            <a:fillRect/>
          </a:stretch>
        </p:blipFill>
        <p:spPr bwMode="auto">
          <a:xfrm>
            <a:off x="3132451" y="8316002"/>
            <a:ext cx="8057101" cy="3361021"/>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281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5"/>
          <a:srcRect/>
          <a:stretch>
            <a:fillRect/>
          </a:stretch>
        </p:blipFill>
        <p:spPr bwMode="auto">
          <a:xfrm>
            <a:off x="8025932" y="4208664"/>
            <a:ext cx="6126477" cy="5080493"/>
          </a:xfrm>
          <a:prstGeom prst="rect">
            <a:avLst/>
          </a:prstGeom>
          <a:noFill/>
          <a:ln w="9525">
            <a:noFill/>
            <a:miter lim="800000"/>
            <a:headEnd/>
            <a:tailEnd/>
          </a:ln>
          <a:effectLst/>
        </p:spPr>
      </p:pic>
      <p:sp>
        <p:nvSpPr>
          <p:cNvPr id="10" name="9 Dikdörtgen"/>
          <p:cNvSpPr/>
          <p:nvPr/>
        </p:nvSpPr>
        <p:spPr>
          <a:xfrm>
            <a:off x="202597" y="3632043"/>
            <a:ext cx="7355806" cy="7119898"/>
          </a:xfrm>
          <a:prstGeom prst="rect">
            <a:avLst/>
          </a:prstGeom>
        </p:spPr>
        <p:txBody>
          <a:bodyPr wrap="square">
            <a:spAutoFit/>
          </a:bodyPr>
          <a:lstStyle/>
          <a:p>
            <a:pPr marL="342854" algn="just">
              <a:lnSpc>
                <a:spcPct val="150000"/>
              </a:lnSpc>
              <a:spcAft>
                <a:spcPts val="750"/>
              </a:spcAft>
            </a:pPr>
            <a:r>
              <a:rPr lang="tr-TR" sz="3000" b="1" dirty="0">
                <a:solidFill>
                  <a:schemeClr val="accent6">
                    <a:lumMod val="75000"/>
                  </a:schemeClr>
                </a:solidFill>
                <a:latin typeface="Arial" panose="020B0604020202020204" pitchFamily="34" charset="0"/>
                <a:cs typeface="Arial" panose="020B0604020202020204" pitchFamily="34" charset="0"/>
              </a:rPr>
              <a:t>Evrakların temini;</a:t>
            </a:r>
          </a:p>
          <a:p>
            <a:pPr marL="342854" algn="just">
              <a:lnSpc>
                <a:spcPct val="150000"/>
              </a:lnSpc>
              <a:spcAft>
                <a:spcPts val="750"/>
              </a:spcAft>
              <a:buFont typeface="Wingdings" pitchFamily="2" charset="2"/>
              <a:buChar char="v"/>
            </a:pPr>
            <a:r>
              <a:rPr lang="tr-TR" sz="3000" b="1" dirty="0">
                <a:latin typeface="Arial" panose="020B0604020202020204" pitchFamily="34" charset="0"/>
                <a:ea typeface="Calibri" panose="020F0502020204030204" pitchFamily="34" charset="0"/>
                <a:cs typeface="Arial" panose="020B0604020202020204" pitchFamily="34" charset="0"/>
              </a:rPr>
              <a:t>Sözleşme kapsamında yapılacak hizmetin karşılanması sırasında; işlem için gerekli olan güncel tapu kaydı, yapı kullanma izin belgesi, proje, yetki belgesi ve benzeri evrakların ücretleri iş sahibi tarafından karşılanarak temin edilir. </a:t>
            </a:r>
            <a:r>
              <a:rPr lang="tr-TR" sz="3000" b="1" dirty="0">
                <a:solidFill>
                  <a:srgbClr val="FF0000"/>
                </a:solidFill>
                <a:latin typeface="Arial" panose="020B0604020202020204" pitchFamily="34" charset="0"/>
                <a:ea typeface="Calibri" panose="020F0502020204030204" pitchFamily="34" charset="0"/>
                <a:cs typeface="Arial" panose="020B0604020202020204" pitchFamily="34" charset="0"/>
              </a:rPr>
              <a:t>Bu belgelerin temin edilmesindeki tüm sorumluluk iş sahibine aittir. </a:t>
            </a:r>
          </a:p>
        </p:txBody>
      </p:sp>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 y="1730754"/>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çerik Yer Tutucusu 1"/>
          <p:cNvSpPr>
            <a:spLocks noGrp="1"/>
          </p:cNvSpPr>
          <p:nvPr>
            <p:ph idx="1"/>
          </p:nvPr>
        </p:nvSpPr>
        <p:spPr>
          <a:xfrm>
            <a:off x="914282" y="3523637"/>
            <a:ext cx="13389644" cy="8153386"/>
          </a:xfrm>
        </p:spPr>
        <p:txBody>
          <a:bodyPr/>
          <a:lstStyle/>
          <a:p>
            <a:pPr marL="0" indent="0" algn="just">
              <a:lnSpc>
                <a:spcPct val="150000"/>
              </a:lnSpc>
              <a:buNone/>
            </a:pPr>
            <a:r>
              <a:rPr lang="tr-TR" sz="3000" dirty="0">
                <a:latin typeface="Arial" panose="020B0604020202020204" pitchFamily="34" charset="0"/>
                <a:cs typeface="Arial" panose="020B0604020202020204" pitchFamily="34" charset="0"/>
              </a:rPr>
              <a:t>29/06/2005 tarih ve 25860 sayılı Resmi Gazetede yürürlüğe giren 5368 sayılı kanuna göre tescile tabi olmayan işlemlerin </a:t>
            </a:r>
            <a:r>
              <a:rPr lang="tr-TR" sz="3000" b="1" dirty="0">
                <a:latin typeface="Arial" panose="020B0604020202020204" pitchFamily="34" charset="0"/>
                <a:cs typeface="Arial" panose="020B0604020202020204" pitchFamily="34" charset="0"/>
              </a:rPr>
              <a:t>yapım ve kontrolü</a:t>
            </a:r>
            <a:r>
              <a:rPr lang="tr-TR" sz="3000" dirty="0">
                <a:latin typeface="Arial" panose="020B0604020202020204" pitchFamily="34" charset="0"/>
                <a:cs typeface="Arial" panose="020B0604020202020204" pitchFamily="34" charset="0"/>
              </a:rPr>
              <a:t>, tescile tabi olan işlemlerin </a:t>
            </a:r>
            <a:r>
              <a:rPr lang="tr-TR" sz="3000" b="1" dirty="0">
                <a:latin typeface="Arial" panose="020B0604020202020204" pitchFamily="34" charset="0"/>
                <a:cs typeface="Arial" panose="020B0604020202020204" pitchFamily="34" charset="0"/>
              </a:rPr>
              <a:t>yapım sorumluluğu</a:t>
            </a:r>
            <a:r>
              <a:rPr lang="tr-TR" sz="3000" dirty="0">
                <a:latin typeface="Arial" panose="020B0604020202020204" pitchFamily="34" charset="0"/>
                <a:cs typeface="Arial" panose="020B0604020202020204" pitchFamily="34" charset="0"/>
              </a:rPr>
              <a:t> lisanslı harita kadastro mühendislik bürolarına aittir.</a:t>
            </a:r>
          </a:p>
          <a:p>
            <a:pPr marL="0" indent="0" algn="just">
              <a:lnSpc>
                <a:spcPct val="150000"/>
              </a:lnSpc>
              <a:buNone/>
            </a:pPr>
            <a:r>
              <a:rPr lang="tr-TR" sz="3000" b="1" dirty="0">
                <a:latin typeface="Arial" panose="020B0604020202020204" pitchFamily="34" charset="0"/>
                <a:cs typeface="Arial" panose="020B0604020202020204" pitchFamily="34" charset="0"/>
              </a:rPr>
              <a:t>Lisanslı mühendisler bu Kanun kapsamında faaliyetlerini yürüttükleri süre içerisinde serbest harita ve kadastro mühendislik ve müşavirlik faaliyeti de yürütebilirler</a:t>
            </a:r>
            <a:r>
              <a:rPr lang="tr-TR" sz="3000" b="1" dirty="0" smtClean="0">
                <a:latin typeface="Arial" panose="020B0604020202020204" pitchFamily="34" charset="0"/>
                <a:cs typeface="Arial" panose="020B0604020202020204" pitchFamily="34" charset="0"/>
              </a:rPr>
              <a:t>. </a:t>
            </a:r>
            <a:r>
              <a:rPr lang="tr-TR" sz="3000" dirty="0" smtClean="0">
                <a:latin typeface="Arial" panose="020B0604020202020204" pitchFamily="34" charset="0"/>
                <a:cs typeface="Arial" panose="020B0604020202020204" pitchFamily="34" charset="0"/>
              </a:rPr>
              <a:t>Bunun </a:t>
            </a:r>
            <a:r>
              <a:rPr lang="tr-TR" sz="3000" dirty="0">
                <a:latin typeface="Arial" panose="020B0604020202020204" pitchFamily="34" charset="0"/>
                <a:cs typeface="Arial" panose="020B0604020202020204" pitchFamily="34" charset="0"/>
              </a:rPr>
              <a:t>yanı sıra; kamu kurum ve kuruluşları ile lisans sahibi harita ve kadastro mühendislerinin diğer kanunlar ve ilgili mevzuata göre hak, görev ve yetkileri devam eder. </a:t>
            </a:r>
          </a:p>
          <a:p>
            <a:pPr marL="0" indent="0" algn="just">
              <a:lnSpc>
                <a:spcPct val="150000"/>
              </a:lnSpc>
              <a:buNone/>
            </a:pPr>
            <a:r>
              <a:rPr lang="tr-TR" sz="3000" dirty="0">
                <a:latin typeface="Arial" panose="020B0604020202020204" pitchFamily="34" charset="0"/>
                <a:cs typeface="Arial" panose="020B0604020202020204" pitchFamily="34" charset="0"/>
              </a:rPr>
              <a:t>Lisans sahibi olabilmenin şartları </a:t>
            </a:r>
            <a:r>
              <a:rPr lang="tr-TR" sz="3000" b="1" dirty="0">
                <a:latin typeface="Arial" panose="020B0604020202020204" pitchFamily="34" charset="0"/>
                <a:cs typeface="Arial" panose="020B0604020202020204" pitchFamily="34" charset="0"/>
              </a:rPr>
              <a:t>genel ve özel şartlar</a:t>
            </a:r>
            <a:r>
              <a:rPr lang="tr-TR" sz="3000" dirty="0">
                <a:latin typeface="Arial" panose="020B0604020202020204" pitchFamily="34" charset="0"/>
                <a:cs typeface="Arial" panose="020B0604020202020204" pitchFamily="34" charset="0"/>
              </a:rPr>
              <a:t> olarak ikiye ayrılmaktadır.</a:t>
            </a:r>
          </a:p>
          <a:p>
            <a:pPr marL="0" indent="0" algn="just">
              <a:buNone/>
            </a:pPr>
            <a:endParaRPr lang="tr-TR" sz="3000" dirty="0">
              <a:latin typeface="Arial" panose="020B0604020202020204" pitchFamily="34" charset="0"/>
              <a:cs typeface="Arial" panose="020B0604020202020204" pitchFamily="34" charset="0"/>
            </a:endParaRPr>
          </a:p>
        </p:txBody>
      </p:sp>
      <p:sp>
        <p:nvSpPr>
          <p:cNvPr id="8" name="Title 9">
            <a:extLst>
              <a:ext uri="{FF2B5EF4-FFF2-40B4-BE49-F238E27FC236}">
                <a16:creationId xmlns:a16="http://schemas.microsoft.com/office/drawing/2014/main" id="{B2591907-4E15-7841-9E9E-C9A107BFED7A}"/>
              </a:ext>
            </a:extLst>
          </p:cNvPr>
          <p:cNvSpPr>
            <a:spLocks noGrp="1"/>
          </p:cNvSpPr>
          <p:nvPr>
            <p:ph type="title"/>
          </p:nvPr>
        </p:nvSpPr>
        <p:spPr>
          <a:xfrm>
            <a:off x="914282" y="2143424"/>
            <a:ext cx="15181445" cy="13802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75" tIns="81637" rIns="163275" bIns="81637" numCol="1" anchor="ctr" anchorCtr="0" compatLnSpc="1">
            <a:prstTxWarp prst="textNoShape">
              <a:avLst/>
            </a:prstTxWarp>
          </a:bodyPr>
          <a:lstStyle/>
          <a:p>
            <a:r>
              <a:rPr lang="tr-TR" sz="3749" b="1" dirty="0">
                <a:solidFill>
                  <a:schemeClr val="accent6">
                    <a:lumMod val="75000"/>
                  </a:schemeClr>
                </a:solidFill>
                <a:latin typeface="Arial" panose="020B0604020202020204" pitchFamily="34" charset="0"/>
                <a:cs typeface="Arial" panose="020B0604020202020204" pitchFamily="34" charset="0"/>
              </a:rPr>
              <a:t>5368 SAYILI LİSANSLI HARİTA KADASTRO MÜHENDİSLERİ VE BÜROLARI HAKKINDA KANUN</a:t>
            </a:r>
          </a:p>
        </p:txBody>
      </p:sp>
    </p:spTree>
    <p:extLst>
      <p:ext uri="{BB962C8B-B14F-4D97-AF65-F5344CB8AC3E}">
        <p14:creationId xmlns:p14="http://schemas.microsoft.com/office/powerpoint/2010/main" val="168710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nSpc>
                <a:spcPct val="150000"/>
              </a:lnSpc>
              <a:buFont typeface="Wingdings" pitchFamily="2" charset="2"/>
              <a:buChar char="v"/>
            </a:pPr>
            <a:r>
              <a:rPr lang="tr-TR" sz="3000" b="1" dirty="0">
                <a:solidFill>
                  <a:schemeClr val="accent6">
                    <a:lumMod val="75000"/>
                  </a:schemeClr>
                </a:solidFill>
                <a:latin typeface="Arial" panose="020B0604020202020204" pitchFamily="34" charset="0"/>
                <a:cs typeface="Arial" panose="020B0604020202020204" pitchFamily="34" charset="0"/>
              </a:rPr>
              <a:t> </a:t>
            </a:r>
            <a:r>
              <a:rPr lang="tr-TR" sz="3000" dirty="0">
                <a:latin typeface="Arial" pitchFamily="34" charset="0"/>
                <a:cs typeface="Arial" pitchFamily="34" charset="0"/>
              </a:rPr>
              <a:t>Yapılacak kadastro teknik hizmeti ile ilgili olarak kadastro/tapu müdürlüğünden temin edilecek her türlü teknik bilgi ve belge ücreti, harçlar, pul giderleri, döner sermaye ücretleri, onay giderleri, kontrollük ücretleri iş sahibine bilgi verilerek ve belgelendirilerek sözleşme kapsamında iş sahibinden ayrıca </a:t>
            </a:r>
            <a:r>
              <a:rPr lang="tr-TR" sz="3000" dirty="0" smtClean="0">
                <a:latin typeface="Arial" pitchFamily="34" charset="0"/>
                <a:cs typeface="Arial" pitchFamily="34" charset="0"/>
              </a:rPr>
              <a:t>tahsil edilir.*</a:t>
            </a:r>
            <a:endParaRPr lang="tr-TR" sz="3000" dirty="0">
              <a:latin typeface="Arial" pitchFamily="34" charset="0"/>
              <a:cs typeface="Arial"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r>
              <a:rPr lang="tr-TR" sz="3000" dirty="0">
                <a:latin typeface="Arial" pitchFamily="34" charset="0"/>
                <a:cs typeface="Arial" pitchFamily="34" charset="0"/>
              </a:rPr>
              <a:t>Lisanslı büro teknik personeli, ihtiyaç halinde yetki alanı içerisindeki tüm bilgi ve belgeleri </a:t>
            </a:r>
            <a:r>
              <a:rPr lang="tr-TR" sz="3000" b="1" u="sng" dirty="0">
                <a:latin typeface="Arial" pitchFamily="34" charset="0"/>
                <a:cs typeface="Arial" pitchFamily="34" charset="0"/>
              </a:rPr>
              <a:t>kadastro ve tapu müdürlüklerinden ücretsiz olarak inceleyebilir. </a:t>
            </a:r>
          </a:p>
        </p:txBody>
      </p:sp>
      <p:pic>
        <p:nvPicPr>
          <p:cNvPr id="10242" name="Picture 2" descr="C:\Users\Sanem\Documents\100.jpg"/>
          <p:cNvPicPr>
            <a:picLocks noChangeAspect="1" noChangeArrowheads="1"/>
          </p:cNvPicPr>
          <p:nvPr/>
        </p:nvPicPr>
        <p:blipFill>
          <a:blip r:embed="rId5"/>
          <a:srcRect/>
          <a:stretch>
            <a:fillRect/>
          </a:stretch>
        </p:blipFill>
        <p:spPr bwMode="auto">
          <a:xfrm>
            <a:off x="607789" y="5548916"/>
            <a:ext cx="5301812" cy="3213836"/>
          </a:xfrm>
          <a:prstGeom prst="rect">
            <a:avLst/>
          </a:prstGeom>
          <a:noFill/>
        </p:spPr>
      </p:pic>
      <p:pic>
        <p:nvPicPr>
          <p:cNvPr id="10243" name="Picture 3" descr="C:\Users\Sanem\Documents\101.jpg"/>
          <p:cNvPicPr>
            <a:picLocks noChangeAspect="1" noChangeArrowheads="1"/>
          </p:cNvPicPr>
          <p:nvPr/>
        </p:nvPicPr>
        <p:blipFill>
          <a:blip r:embed="rId6"/>
          <a:srcRect/>
          <a:stretch>
            <a:fillRect/>
          </a:stretch>
        </p:blipFill>
        <p:spPr bwMode="auto">
          <a:xfrm>
            <a:off x="5909601" y="5548916"/>
            <a:ext cx="7791427" cy="3213836"/>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6482" y="1715169"/>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    Arşiv işlemleri</a:t>
            </a:r>
          </a:p>
          <a:p>
            <a:pPr marL="0" lvl="1" indent="0" algn="just">
              <a:lnSpc>
                <a:spcPct val="150000"/>
              </a:lnSpc>
              <a:buFont typeface="Wingdings" pitchFamily="2" charset="2"/>
              <a:buChar char="v"/>
            </a:pPr>
            <a:r>
              <a:rPr lang="tr-TR" sz="3000" dirty="0">
                <a:latin typeface="Arial" pitchFamily="34" charset="0"/>
                <a:cs typeface="Arial" pitchFamily="34" charset="0"/>
              </a:rPr>
              <a:t>Lisanslı bürolarda arşiv, Genel Müdürlüğün 2019/12 </a:t>
            </a:r>
            <a:r>
              <a:rPr lang="tr-TR" sz="3000" dirty="0" err="1">
                <a:latin typeface="Arial" pitchFamily="34" charset="0"/>
                <a:cs typeface="Arial" pitchFamily="34" charset="0"/>
              </a:rPr>
              <a:t>nolu</a:t>
            </a:r>
            <a:r>
              <a:rPr lang="tr-TR" sz="3000" dirty="0">
                <a:latin typeface="Arial" pitchFamily="34" charset="0"/>
                <a:cs typeface="Arial" pitchFamily="34" charset="0"/>
              </a:rPr>
              <a:t> Arşiv Hizmetleri Genelgesi hükümleri doğrultusunda oluşturulur. </a:t>
            </a:r>
          </a:p>
          <a:p>
            <a:pPr marL="0" lvl="1" indent="0" algn="just">
              <a:lnSpc>
                <a:spcPct val="150000"/>
              </a:lnSpc>
              <a:buFont typeface="Wingdings" pitchFamily="2" charset="2"/>
              <a:buChar char="v"/>
            </a:pPr>
            <a:r>
              <a:rPr lang="tr-TR" sz="3000" dirty="0">
                <a:latin typeface="Arial" pitchFamily="34" charset="0"/>
                <a:cs typeface="Arial" pitchFamily="34" charset="0"/>
              </a:rPr>
              <a:t>Arşiv, mevzuatın tespit ettiği süreler sonuna kadar saklanması öngörülen teknik ve hukuki tüm defter ve belgelerinin saklandığı bölümdür. </a:t>
            </a:r>
            <a:r>
              <a:rPr lang="tr-TR" sz="3000" b="1" u="sng" dirty="0">
                <a:latin typeface="Arial" pitchFamily="34" charset="0"/>
                <a:cs typeface="Arial" pitchFamily="34" charset="0"/>
              </a:rPr>
              <a:t>Bu bölümde, nem, güvenlik ve yangına ilişkin önlemlerin alınması zorunludur. </a:t>
            </a:r>
          </a:p>
          <a:p>
            <a:pPr marL="0" lvl="1" indent="0" algn="just">
              <a:lnSpc>
                <a:spcPct val="150000"/>
              </a:lnSpc>
              <a:buNone/>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r>
              <a:rPr lang="tr-TR" sz="3000" dirty="0">
                <a:latin typeface="Arial" pitchFamily="34" charset="0"/>
                <a:cs typeface="Arial" pitchFamily="34" charset="0"/>
              </a:rPr>
              <a:t>Lisansı iptal edilenler arşiv belgelerini, teminatın iadesi için yapılan inceleme bitiminde kadastro müdürlüğüne tutanakla devretmek zorundadırlar. </a:t>
            </a:r>
          </a:p>
        </p:txBody>
      </p:sp>
      <p:pic>
        <p:nvPicPr>
          <p:cNvPr id="11266" name="Picture 2" descr="C:\Users\Sanem\Documents\ar2.jpg"/>
          <p:cNvPicPr>
            <a:picLocks noChangeAspect="1" noChangeArrowheads="1"/>
          </p:cNvPicPr>
          <p:nvPr/>
        </p:nvPicPr>
        <p:blipFill>
          <a:blip r:embed="rId5"/>
          <a:srcRect/>
          <a:stretch>
            <a:fillRect/>
          </a:stretch>
        </p:blipFill>
        <p:spPr bwMode="auto">
          <a:xfrm>
            <a:off x="316483" y="6857999"/>
            <a:ext cx="5371800" cy="2769034"/>
          </a:xfrm>
          <a:prstGeom prst="rect">
            <a:avLst/>
          </a:prstGeom>
          <a:noFill/>
        </p:spPr>
      </p:pic>
      <p:pic>
        <p:nvPicPr>
          <p:cNvPr id="11267" name="Picture 3" descr="C:\Users\Sanem\Documents\arsiv-tasima-hizmeti-sigortali-tasima.jpg"/>
          <p:cNvPicPr>
            <a:picLocks noChangeAspect="1" noChangeArrowheads="1"/>
          </p:cNvPicPr>
          <p:nvPr/>
        </p:nvPicPr>
        <p:blipFill>
          <a:blip r:embed="rId6"/>
          <a:srcRect/>
          <a:stretch>
            <a:fillRect/>
          </a:stretch>
        </p:blipFill>
        <p:spPr bwMode="auto">
          <a:xfrm>
            <a:off x="6685680" y="6629430"/>
            <a:ext cx="6545421" cy="2997603"/>
          </a:xfrm>
          <a:prstGeom prst="rect">
            <a:avLst/>
          </a:prstGeom>
          <a:noFill/>
        </p:spPr>
      </p:pic>
      <p:pic>
        <p:nvPicPr>
          <p:cNvPr id="8" name="Picture 2" descr="C:\Users\Sanem\Documents\arrrr.jpg"/>
          <p:cNvPicPr>
            <a:picLocks noChangeAspect="1" noChangeArrowheads="1"/>
          </p:cNvPicPr>
          <p:nvPr/>
        </p:nvPicPr>
        <p:blipFill>
          <a:blip r:embed="rId7"/>
          <a:srcRect/>
          <a:stretch>
            <a:fillRect/>
          </a:stretch>
        </p:blipFill>
        <p:spPr bwMode="auto">
          <a:xfrm>
            <a:off x="13901227" y="2902251"/>
            <a:ext cx="2150638" cy="2082957"/>
          </a:xfrm>
          <a:prstGeom prst="rect">
            <a:avLst/>
          </a:prstGeom>
          <a:noFill/>
          <a:effectLst>
            <a:glow rad="63500">
              <a:schemeClr val="accent1">
                <a:satMod val="175000"/>
                <a:alpha val="40000"/>
              </a:schemeClr>
            </a:glow>
          </a:effectLst>
          <a:scene3d>
            <a:camera prst="perspectiveHeroicExtremeLeftFacing"/>
            <a:lightRig rig="threePt" dir="t"/>
          </a:scene3d>
          <a:sp3d>
            <a:bevelT prst="slope"/>
          </a:sp3d>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gn="just">
              <a:lnSpc>
                <a:spcPct val="150000"/>
              </a:lnSpc>
              <a:buFont typeface="Wingdings" pitchFamily="2" charset="2"/>
              <a:buChar char="v"/>
            </a:pPr>
            <a:endParaRPr lang="tr-TR" sz="3000" dirty="0">
              <a:latin typeface="Arial" pitchFamily="34" charset="0"/>
              <a:cs typeface="Arial" pitchFamily="34" charset="0"/>
            </a:endParaRPr>
          </a:p>
          <a:p>
            <a:pPr marL="0" lvl="1" indent="0" algn="just">
              <a:lnSpc>
                <a:spcPct val="150000"/>
              </a:lnSpc>
              <a:buFont typeface="Wingdings" pitchFamily="2" charset="2"/>
              <a:buChar char="v"/>
            </a:pPr>
            <a:r>
              <a:rPr lang="tr-TR" sz="3000" u="sng" dirty="0">
                <a:latin typeface="Arial" pitchFamily="34" charset="0"/>
                <a:cs typeface="Arial" pitchFamily="34" charset="0"/>
              </a:rPr>
              <a:t>Kadastro teknik hizmetleri kayıt defteri;</a:t>
            </a:r>
            <a:r>
              <a:rPr lang="tr-TR" sz="3000" dirty="0">
                <a:latin typeface="Arial" pitchFamily="34" charset="0"/>
                <a:cs typeface="Arial" pitchFamily="34" charset="0"/>
              </a:rPr>
              <a:t> LİHKAB Ofis Otomasyon Sistemi üzerinden kayıt alınarak tutulur. </a:t>
            </a:r>
          </a:p>
          <a:p>
            <a:pPr marL="0" lvl="1" indent="0" algn="just">
              <a:lnSpc>
                <a:spcPct val="150000"/>
              </a:lnSpc>
              <a:buFont typeface="Wingdings" pitchFamily="2" charset="2"/>
              <a:buChar char="v"/>
            </a:pPr>
            <a:r>
              <a:rPr lang="tr-TR" sz="3000" u="sng" dirty="0">
                <a:latin typeface="Arial" pitchFamily="34" charset="0"/>
                <a:cs typeface="Arial" pitchFamily="34" charset="0"/>
              </a:rPr>
              <a:t>Sözleşme dosyası; </a:t>
            </a:r>
            <a:r>
              <a:rPr lang="tr-TR" sz="3000" dirty="0">
                <a:latin typeface="Arial" pitchFamily="34" charset="0"/>
                <a:cs typeface="Arial" pitchFamily="34" charset="0"/>
              </a:rPr>
              <a:t>tip sözleşmeler, işleme verilen fen kayıt numarasına ve yıla göre arşivlenir .</a:t>
            </a:r>
          </a:p>
          <a:p>
            <a:pPr marL="0" lvl="1" indent="0" algn="just">
              <a:lnSpc>
                <a:spcPct val="150000"/>
              </a:lnSpc>
              <a:buFont typeface="Wingdings" pitchFamily="2" charset="2"/>
              <a:buChar char="v"/>
            </a:pPr>
            <a:r>
              <a:rPr lang="tr-TR" sz="3000" u="sng" dirty="0">
                <a:latin typeface="Arial" pitchFamily="34" charset="0"/>
                <a:cs typeface="Arial" pitchFamily="34" charset="0"/>
              </a:rPr>
              <a:t>Personel dosyasında</a:t>
            </a:r>
            <a:r>
              <a:rPr lang="tr-TR" sz="3000" dirty="0">
                <a:latin typeface="Arial" pitchFamily="34" charset="0"/>
                <a:cs typeface="Arial" pitchFamily="34" charset="0"/>
              </a:rPr>
              <a:t>; personelle ilgili özlük evraklarının birer nüshası arşivlenir.</a:t>
            </a:r>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endParaRPr lang="tr-TR" sz="3000" dirty="0"/>
          </a:p>
          <a:p>
            <a:pPr marL="0" lvl="1" indent="0" algn="just">
              <a:lnSpc>
                <a:spcPct val="150000"/>
              </a:lnSpc>
              <a:buFont typeface="Wingdings" pitchFamily="2" charset="2"/>
              <a:buChar char="v"/>
            </a:pPr>
            <a:r>
              <a:rPr lang="tr-TR" sz="3000" u="sng" dirty="0">
                <a:latin typeface="Arial" pitchFamily="34" charset="0"/>
                <a:cs typeface="Arial" pitchFamily="34" charset="0"/>
              </a:rPr>
              <a:t>Donanım dosyasında</a:t>
            </a:r>
            <a:r>
              <a:rPr lang="tr-TR" sz="3000" dirty="0">
                <a:latin typeface="Arial" pitchFamily="34" charset="0"/>
                <a:cs typeface="Arial" pitchFamily="34" charset="0"/>
              </a:rPr>
              <a:t>, donanıma ait faturalar ve kalibrasyon belgeleri arşivlenir.</a:t>
            </a:r>
          </a:p>
        </p:txBody>
      </p:sp>
      <p:pic>
        <p:nvPicPr>
          <p:cNvPr id="8" name="Picture 3" descr="C:\Users\Sanem\Documents\plastik-arsiv-kutusu-763-30-B.jpg"/>
          <p:cNvPicPr>
            <a:picLocks noChangeAspect="1" noChangeArrowheads="1"/>
          </p:cNvPicPr>
          <p:nvPr/>
        </p:nvPicPr>
        <p:blipFill>
          <a:blip r:embed="rId5"/>
          <a:srcRect/>
          <a:stretch>
            <a:fillRect/>
          </a:stretch>
        </p:blipFill>
        <p:spPr bwMode="auto">
          <a:xfrm>
            <a:off x="627595" y="7060596"/>
            <a:ext cx="5855488" cy="2758427"/>
          </a:xfrm>
          <a:prstGeom prst="rect">
            <a:avLst/>
          </a:prstGeom>
          <a:noFill/>
        </p:spPr>
      </p:pic>
      <p:pic>
        <p:nvPicPr>
          <p:cNvPr id="12292" name="Picture 4" descr="C:\Users\Sanem\Documents\arrr.jpg"/>
          <p:cNvPicPr>
            <a:picLocks noChangeAspect="1" noChangeArrowheads="1"/>
          </p:cNvPicPr>
          <p:nvPr/>
        </p:nvPicPr>
        <p:blipFill>
          <a:blip r:embed="rId6"/>
          <a:srcRect/>
          <a:stretch>
            <a:fillRect/>
          </a:stretch>
        </p:blipFill>
        <p:spPr bwMode="auto">
          <a:xfrm>
            <a:off x="6483083" y="7060596"/>
            <a:ext cx="6514252" cy="2758427"/>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gn="just">
              <a:lnSpc>
                <a:spcPct val="150000"/>
              </a:lnSpc>
              <a:buFont typeface="Wingdings" pitchFamily="2" charset="2"/>
              <a:buChar char="v"/>
            </a:pPr>
            <a:r>
              <a:rPr lang="tr-TR" sz="3000" u="sng" dirty="0">
                <a:latin typeface="Arial" pitchFamily="34" charset="0"/>
                <a:cs typeface="Arial" pitchFamily="34" charset="0"/>
              </a:rPr>
              <a:t>Denetim dosyasında</a:t>
            </a:r>
            <a:r>
              <a:rPr lang="tr-TR" sz="3000" dirty="0">
                <a:latin typeface="Arial" pitchFamily="34" charset="0"/>
                <a:cs typeface="Arial" pitchFamily="34" charset="0"/>
              </a:rPr>
              <a:t>, denetim ve incelemelerle ilgili her türlü yazışma ve raporlar bulunur. Denetim defteri, rapor ve talimatlar Arşiv Hizmetleri Genelgesinde öngörülen sürelere göre saklanır. </a:t>
            </a: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p>
          <a:p>
            <a:pPr marL="0" lvl="1" indent="0" algn="just">
              <a:lnSpc>
                <a:spcPct val="150000"/>
              </a:lnSpc>
              <a:buNone/>
            </a:pPr>
            <a:endParaRPr lang="tr-TR" sz="3000" dirty="0"/>
          </a:p>
          <a:p>
            <a:pPr marL="0" lvl="1" indent="0" algn="just">
              <a:lnSpc>
                <a:spcPct val="150000"/>
              </a:lnSpc>
              <a:buNone/>
            </a:pPr>
            <a:endParaRPr lang="tr-TR" sz="3000" dirty="0"/>
          </a:p>
          <a:p>
            <a:pPr marL="0" lvl="1" indent="0" algn="just">
              <a:lnSpc>
                <a:spcPct val="150000"/>
              </a:lnSpc>
              <a:buFont typeface="Wingdings" pitchFamily="2" charset="2"/>
              <a:buChar char="v"/>
            </a:pPr>
            <a:r>
              <a:rPr lang="tr-TR" sz="3000" u="sng" dirty="0">
                <a:latin typeface="Arial" pitchFamily="34" charset="0"/>
                <a:cs typeface="Arial" pitchFamily="34" charset="0"/>
              </a:rPr>
              <a:t>Sicil dosyasında</a:t>
            </a:r>
            <a:r>
              <a:rPr lang="tr-TR" sz="3000" dirty="0">
                <a:latin typeface="Arial" pitchFamily="34" charset="0"/>
                <a:cs typeface="Arial" pitchFamily="34" charset="0"/>
              </a:rPr>
              <a:t>; lisans belgesi onaylı sureti, mahkeme yemin tutanağı, Oda tescil belgesi, adres beyanı, yetki devrine ait mahkeme yemin tutanağı, kadastro müdürlüğünün onay yazısı, yetki devir belgesi ve ekleri dosyasında arşivlenir. </a:t>
            </a:r>
          </a:p>
          <a:p>
            <a:pPr marL="0" lvl="1" indent="0" algn="just">
              <a:lnSpc>
                <a:spcPct val="150000"/>
              </a:lnSpc>
              <a:buFont typeface="Wingdings" pitchFamily="2" charset="2"/>
              <a:buChar char="v"/>
            </a:pPr>
            <a:r>
              <a:rPr lang="tr-TR" sz="3000" dirty="0">
                <a:latin typeface="Arial" pitchFamily="34" charset="0"/>
                <a:cs typeface="Arial" pitchFamily="34" charset="0"/>
              </a:rPr>
              <a:t>Geçici ya da sürekli kapanan lisanslı büroların arşivi dizi pusulasına bağlanarak kadastro müdürlüğüne devredilir ve arşivlenir. </a:t>
            </a:r>
          </a:p>
        </p:txBody>
      </p:sp>
      <p:pic>
        <p:nvPicPr>
          <p:cNvPr id="13314" name="Picture 2" descr="C:\Users\Sanem\Documents\dijitalarsivyazilimi.jpeg"/>
          <p:cNvPicPr>
            <a:picLocks noChangeAspect="1" noChangeArrowheads="1"/>
          </p:cNvPicPr>
          <p:nvPr/>
        </p:nvPicPr>
        <p:blipFill>
          <a:blip r:embed="rId5"/>
          <a:srcRect/>
          <a:stretch>
            <a:fillRect/>
          </a:stretch>
        </p:blipFill>
        <p:spPr bwMode="auto">
          <a:xfrm>
            <a:off x="673589" y="4239832"/>
            <a:ext cx="6432868" cy="3194788"/>
          </a:xfrm>
          <a:prstGeom prst="rect">
            <a:avLst/>
          </a:prstGeom>
          <a:noFill/>
        </p:spPr>
      </p:pic>
      <p:pic>
        <p:nvPicPr>
          <p:cNvPr id="13315" name="Picture 3" descr="C:\Users\Sanem\Documents\rrrrr.jpg"/>
          <p:cNvPicPr>
            <a:picLocks noChangeAspect="1" noChangeArrowheads="1"/>
          </p:cNvPicPr>
          <p:nvPr/>
        </p:nvPicPr>
        <p:blipFill>
          <a:blip r:embed="rId6"/>
          <a:srcRect/>
          <a:stretch>
            <a:fillRect/>
          </a:stretch>
        </p:blipFill>
        <p:spPr bwMode="auto">
          <a:xfrm>
            <a:off x="7106458" y="4239832"/>
            <a:ext cx="7059703" cy="3194788"/>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316483" y="1860773"/>
            <a:ext cx="13384545" cy="9718081"/>
          </a:xfrm>
        </p:spPr>
        <p:txBody>
          <a:bodyPr/>
          <a:lstStyle/>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               </a:t>
            </a:r>
          </a:p>
          <a:p>
            <a:pPr marL="0" lvl="1" indent="0">
              <a:lnSpc>
                <a:spcPct val="150000"/>
              </a:lnSpc>
              <a:buNone/>
            </a:pPr>
            <a:r>
              <a:rPr lang="tr-TR" sz="3000" b="1" dirty="0">
                <a:solidFill>
                  <a:schemeClr val="accent6">
                    <a:lumMod val="75000"/>
                  </a:schemeClr>
                </a:solidFill>
                <a:latin typeface="Arial" panose="020B0604020202020204" pitchFamily="34" charset="0"/>
                <a:cs typeface="Arial" panose="020B0604020202020204" pitchFamily="34" charset="0"/>
              </a:rPr>
              <a:t>                   Diğer Düzenleyici İşlemler</a:t>
            </a: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r>
              <a:rPr lang="tr-TR" sz="3000" dirty="0">
                <a:latin typeface="Arial" panose="020B0604020202020204" pitchFamily="34" charset="0"/>
                <a:ea typeface="Calibri" panose="020F0502020204030204" pitchFamily="34" charset="0"/>
                <a:cs typeface="Arial" panose="020B0604020202020204" pitchFamily="34" charset="0"/>
              </a:rPr>
              <a:t>5368 sayılı Kanun, Yönetmelik ve Genelge dışında; lisanslı büroların tabi olduğu ikincil mevzuatlar bulunmaktadır</a:t>
            </a:r>
            <a:r>
              <a:rPr lang="tr-TR" sz="3000" dirty="0" smtClean="0">
                <a:latin typeface="Arial" panose="020B0604020202020204" pitchFamily="34" charset="0"/>
                <a:ea typeface="Calibri" panose="020F0502020204030204" pitchFamily="34" charset="0"/>
                <a:cs typeface="Arial" panose="020B0604020202020204" pitchFamily="34" charset="0"/>
              </a:rPr>
              <a:t>. Tereddüde </a:t>
            </a:r>
            <a:r>
              <a:rPr lang="tr-TR" sz="3000" dirty="0">
                <a:latin typeface="Arial" panose="020B0604020202020204" pitchFamily="34" charset="0"/>
                <a:ea typeface="Calibri" panose="020F0502020204030204" pitchFamily="34" charset="0"/>
                <a:cs typeface="Arial" panose="020B0604020202020204" pitchFamily="34" charset="0"/>
              </a:rPr>
              <a:t>düşülen konuları açıklığa kavuşturmak ve uygulama birliği sağlamak amacıyla birtakım düzenleyici işlemler </a:t>
            </a:r>
            <a:r>
              <a:rPr lang="tr-TR" sz="3000" dirty="0" smtClean="0">
                <a:latin typeface="Arial" panose="020B0604020202020204" pitchFamily="34" charset="0"/>
                <a:ea typeface="Calibri" panose="020F0502020204030204" pitchFamily="34" charset="0"/>
                <a:cs typeface="Arial" panose="020B0604020202020204" pitchFamily="34" charset="0"/>
              </a:rPr>
              <a:t>TKGM tarafından “Talimat” olarak yayımlanmaktadır.</a:t>
            </a:r>
            <a:endParaRPr lang="tr-TR" sz="3000" dirty="0">
              <a:latin typeface="Arial" panose="020B0604020202020204" pitchFamily="34" charset="0"/>
              <a:ea typeface="Calibri" panose="020F0502020204030204" pitchFamily="34" charset="0"/>
              <a:cs typeface="Arial" panose="020B0604020202020204" pitchFamily="34" charset="0"/>
            </a:endParaRPr>
          </a:p>
          <a:p>
            <a:pPr marL="342854" indent="0" algn="just">
              <a:lnSpc>
                <a:spcPct val="150000"/>
              </a:lnSpc>
              <a:spcAft>
                <a:spcPts val="750"/>
              </a:spcAft>
              <a:buNone/>
            </a:pPr>
            <a:endParaRPr lang="tr-TR" sz="3000" dirty="0">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50000"/>
              </a:lnSpc>
              <a:buNone/>
            </a:pPr>
            <a:endParaRPr lang="tr-TR" sz="3000" dirty="0">
              <a:latin typeface="Arial" panose="020B0604020202020204" pitchFamily="34" charset="0"/>
              <a:ea typeface="Calibri" panose="020F0502020204030204" pitchFamily="34" charset="0"/>
              <a:cs typeface="Arial" panose="020B0604020202020204" pitchFamily="34" charset="0"/>
            </a:endParaRPr>
          </a:p>
        </p:txBody>
      </p:sp>
      <p:pic>
        <p:nvPicPr>
          <p:cNvPr id="6149" name="Picture 5" descr="TALİMATLAR"/>
          <p:cNvPicPr>
            <a:picLocks noChangeAspect="1" noChangeArrowheads="1"/>
          </p:cNvPicPr>
          <p:nvPr/>
        </p:nvPicPr>
        <p:blipFill>
          <a:blip r:embed="rId5"/>
          <a:srcRect/>
          <a:stretch>
            <a:fillRect/>
          </a:stretch>
        </p:blipFill>
        <p:spPr bwMode="auto">
          <a:xfrm>
            <a:off x="11360981" y="2359471"/>
            <a:ext cx="4114264" cy="2223215"/>
          </a:xfrm>
          <a:prstGeom prst="rect">
            <a:avLst/>
          </a:prstGeom>
          <a:noFill/>
          <a:scene3d>
            <a:camera prst="orthographicFront">
              <a:rot lat="2584771" lon="20729340" rev="0"/>
            </a:camera>
            <a:lightRig rig="threePt" dir="t"/>
          </a:scene3d>
        </p:spPr>
      </p:pic>
      <p:pic>
        <p:nvPicPr>
          <p:cNvPr id="6147" name="Picture 3" descr="Talimatlar | T-Moni Design"/>
          <p:cNvPicPr>
            <a:picLocks noChangeAspect="1" noChangeArrowheads="1"/>
          </p:cNvPicPr>
          <p:nvPr/>
        </p:nvPicPr>
        <p:blipFill>
          <a:blip r:embed="rId6"/>
          <a:srcRect/>
          <a:stretch>
            <a:fillRect/>
          </a:stretch>
        </p:blipFill>
        <p:spPr bwMode="auto">
          <a:xfrm>
            <a:off x="3742621" y="7480575"/>
            <a:ext cx="6901480" cy="3014270"/>
          </a:xfrm>
          <a:prstGeom prst="rect">
            <a:avLst/>
          </a:prstGeom>
          <a:noFill/>
        </p:spPr>
      </p:pic>
    </p:spTree>
    <p:extLst>
      <p:ext uri="{BB962C8B-B14F-4D97-AF65-F5344CB8AC3E}">
        <p14:creationId xmlns:p14="http://schemas.microsoft.com/office/powerpoint/2010/main" val="298906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7" name="Picture 3" descr="layoutt3.jpg">
            <a:extLst>
              <a:ext uri="{FF2B5EF4-FFF2-40B4-BE49-F238E27FC236}">
                <a16:creationId xmlns:a16="http://schemas.microsoft.com/office/drawing/2014/main" id="{331341BB-F215-674E-A3B8-CCC0C0C4F13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316" y="5516386"/>
            <a:ext cx="8975763" cy="4045791"/>
          </a:xfrm>
          <a:prstGeom prst="rect">
            <a:avLst/>
          </a:prstGeom>
        </p:spPr>
      </p:pic>
      <p:sp>
        <p:nvSpPr>
          <p:cNvPr id="45058" name="Dikdörtgen 1">
            <a:extLst>
              <a:ext uri="{FF2B5EF4-FFF2-40B4-BE49-F238E27FC236}">
                <a16:creationId xmlns:a16="http://schemas.microsoft.com/office/drawing/2014/main" id="{04E3904C-B9E0-4D48-A937-E49889BAE214}"/>
              </a:ext>
            </a:extLst>
          </p:cNvPr>
          <p:cNvSpPr>
            <a:spLocks noChangeArrowheads="1"/>
          </p:cNvSpPr>
          <p:nvPr/>
        </p:nvSpPr>
        <p:spPr bwMode="auto">
          <a:xfrm>
            <a:off x="2454846" y="4038664"/>
            <a:ext cx="12905075" cy="63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altLang="tr-TR" sz="4499" b="1" i="1" dirty="0" smtClean="0">
                <a:solidFill>
                  <a:schemeClr val="accent6">
                    <a:lumMod val="75000"/>
                  </a:schemeClr>
                </a:solidFill>
                <a:latin typeface="Arial" panose="020B0604020202020204" pitchFamily="34" charset="0"/>
                <a:cs typeface="Arial" panose="020B0604020202020204" pitchFamily="34" charset="0"/>
              </a:rPr>
              <a:t>Dinlediğiniz </a:t>
            </a:r>
            <a:r>
              <a:rPr lang="tr-TR" altLang="tr-TR" sz="4499" b="1" i="1" dirty="0">
                <a:solidFill>
                  <a:schemeClr val="accent6">
                    <a:lumMod val="75000"/>
                  </a:schemeClr>
                </a:solidFill>
                <a:latin typeface="Arial" panose="020B0604020202020204" pitchFamily="34" charset="0"/>
                <a:cs typeface="Arial" panose="020B0604020202020204" pitchFamily="34" charset="0"/>
              </a:rPr>
              <a:t>için teşekkür ederim.</a:t>
            </a: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endParaRPr lang="tr-TR" altLang="tr-TR" sz="4499" b="1" i="1" dirty="0">
              <a:solidFill>
                <a:schemeClr val="accent6">
                  <a:lumMod val="75000"/>
                </a:schemeClr>
              </a:solidFill>
              <a:latin typeface="Arial" panose="020B0604020202020204" pitchFamily="34" charset="0"/>
              <a:cs typeface="Arial" panose="020B0604020202020204" pitchFamily="34" charset="0"/>
            </a:endParaRPr>
          </a:p>
          <a:p>
            <a:pPr algn="just"/>
            <a:r>
              <a:rPr lang="tr-TR" altLang="tr-TR" sz="4499" b="1" i="1" dirty="0" smtClean="0">
                <a:solidFill>
                  <a:schemeClr val="accent6">
                    <a:lumMod val="75000"/>
                  </a:schemeClr>
                </a:solidFill>
                <a:latin typeface="Arial" panose="020B0604020202020204" pitchFamily="34" charset="0"/>
                <a:cs typeface="Arial" panose="020B0604020202020204" pitchFamily="34" charset="0"/>
              </a:rPr>
              <a:t>       Çalışma </a:t>
            </a:r>
            <a:r>
              <a:rPr lang="tr-TR" altLang="tr-TR" sz="4499" b="1" i="1" dirty="0">
                <a:solidFill>
                  <a:schemeClr val="accent6">
                    <a:lumMod val="75000"/>
                  </a:schemeClr>
                </a:solidFill>
                <a:latin typeface="Arial" panose="020B0604020202020204" pitchFamily="34" charset="0"/>
                <a:cs typeface="Arial" panose="020B0604020202020204" pitchFamily="34" charset="0"/>
              </a:rPr>
              <a:t>hayatınızda başarılar </a:t>
            </a:r>
            <a:r>
              <a:rPr lang="tr-TR" altLang="tr-TR" sz="4499" b="1" i="1" dirty="0" smtClean="0">
                <a:solidFill>
                  <a:schemeClr val="accent6">
                    <a:lumMod val="75000"/>
                  </a:schemeClr>
                </a:solidFill>
                <a:latin typeface="Arial" panose="020B0604020202020204" pitchFamily="34" charset="0"/>
                <a:cs typeface="Arial" panose="020B0604020202020204" pitchFamily="34" charset="0"/>
              </a:rPr>
              <a:t>diliyoruz.</a:t>
            </a:r>
            <a:endParaRPr lang="tr-TR" altLang="tr-TR" sz="4499" i="1" dirty="0">
              <a:solidFill>
                <a:schemeClr val="accent6">
                  <a:lumMod val="75000"/>
                </a:schemeClr>
              </a:solidFill>
              <a:latin typeface="Arial" panose="020B0604020202020204" pitchFamily="34" charset="0"/>
              <a:cs typeface="Arial" panose="020B0604020202020204" pitchFamily="34" charset="0"/>
            </a:endParaRPr>
          </a:p>
        </p:txBody>
      </p:sp>
      <p:pic>
        <p:nvPicPr>
          <p:cNvPr id="5" name="Picture 10" descr="Tapu-ve-kadastro-mudurlugu-01.jpg">
            <a:extLst>
              <a:ext uri="{FF2B5EF4-FFF2-40B4-BE49-F238E27FC236}">
                <a16:creationId xmlns:a16="http://schemas.microsoft.com/office/drawing/2014/main" id="{2B17EA62-D149-4E80-AF39-7A35E400726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5056" y="2101501"/>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749712" y="2270596"/>
            <a:ext cx="13063668" cy="9174809"/>
          </a:xfrm>
        </p:spPr>
        <p:txBody>
          <a:bodyPr/>
          <a:lstStyle/>
          <a:p>
            <a:pPr marL="0" indent="0" algn="just">
              <a:buNone/>
            </a:pPr>
            <a:r>
              <a:rPr lang="tr-TR" sz="3000" b="1" dirty="0">
                <a:solidFill>
                  <a:schemeClr val="accent6">
                    <a:lumMod val="75000"/>
                  </a:schemeClr>
                </a:solidFill>
                <a:latin typeface="Arial" panose="020B0604020202020204" pitchFamily="34" charset="0"/>
                <a:cs typeface="Arial" panose="020B0604020202020204" pitchFamily="34" charset="0"/>
              </a:rPr>
              <a:t>Lisans Sahibi Olabilmenin Genel Şartları:</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Türkiye Cumhuriyeti vatandaşı olmak.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Kamu haklarından mahrum bulunmamak.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Medeni hakları kullanma ehliyetine sahip olmak.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Türk Ceza Kanununun 53 üncü maddesinde belirtilen süreler geçmiş olsa bile; kasten işlenen bir suçtan dolayı </a:t>
            </a:r>
            <a:r>
              <a:rPr lang="tr-TR" sz="3000" b="1" dirty="0">
                <a:latin typeface="Arial" panose="020B0604020202020204" pitchFamily="34" charset="0"/>
                <a:cs typeface="Arial" panose="020B0604020202020204" pitchFamily="34" charset="0"/>
              </a:rPr>
              <a:t>beş yıl veya daha fazla süreyle </a:t>
            </a:r>
            <a:r>
              <a:rPr lang="tr-TR" sz="3000" dirty="0">
                <a:latin typeface="Arial" panose="020B0604020202020204" pitchFamily="34" charset="0"/>
                <a:cs typeface="Arial" panose="020B0604020202020204" pitchFamily="34" charset="0"/>
              </a:rPr>
              <a:t>ya da devletin güvenliğine karşı suçlar, Anayasal düzene ve bu düzenin isleyişine karşı suçlar, zimmet, irtikap, rüşvet, hırsızlık, dolandırıcılık, sahtecilik, güveni kötüye kullanma, hileli iflas, ihaleye fesat karıştırma, edimin ifasına fesat karıştırma, suçtan kaynaklanan malvarlığı değerlerini aklama, kaçakçılık ve vergi kaçakçılığı ile haksız mal edinme suçlarından hapis cezasına mahkum olmamak.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Devlet memurluğundan çıkarılma cezası almamış olmak.</a:t>
            </a:r>
          </a:p>
          <a:p>
            <a:pPr marL="0" indent="0" algn="just">
              <a:buNone/>
            </a:pPr>
            <a:endParaRPr lang="tr-TR" sz="3000" dirty="0">
              <a:latin typeface="Arial" panose="020B0604020202020204" pitchFamily="34" charset="0"/>
              <a:cs typeface="Arial" panose="020B0604020202020204" pitchFamily="34" charset="0"/>
            </a:endParaRPr>
          </a:p>
        </p:txBody>
      </p:sp>
      <p:pic>
        <p:nvPicPr>
          <p:cNvPr id="3074" name="Picture 2" descr="C:\Users\Sanem\Documents\dikkat.jpg"/>
          <p:cNvPicPr>
            <a:picLocks noChangeAspect="1" noChangeArrowheads="1"/>
          </p:cNvPicPr>
          <p:nvPr/>
        </p:nvPicPr>
        <p:blipFill>
          <a:blip r:embed="rId5"/>
          <a:srcRect/>
          <a:stretch>
            <a:fillRect/>
          </a:stretch>
        </p:blipFill>
        <p:spPr bwMode="auto">
          <a:xfrm>
            <a:off x="12184817" y="2270596"/>
            <a:ext cx="1628563" cy="1578563"/>
          </a:xfrm>
          <a:prstGeom prst="rect">
            <a:avLst/>
          </a:prstGeom>
          <a:noFill/>
        </p:spPr>
      </p:pic>
      <p:pic>
        <p:nvPicPr>
          <p:cNvPr id="3075" name="Picture 3" descr="C:\Users\Sanem\Documents\dikkat.jpg"/>
          <p:cNvPicPr>
            <a:picLocks noChangeAspect="1" noChangeArrowheads="1"/>
          </p:cNvPicPr>
          <p:nvPr/>
        </p:nvPicPr>
        <p:blipFill>
          <a:blip r:embed="rId5"/>
          <a:srcRect/>
          <a:stretch>
            <a:fillRect/>
          </a:stretch>
        </p:blipFill>
        <p:spPr bwMode="auto">
          <a:xfrm>
            <a:off x="12677748" y="10098460"/>
            <a:ext cx="1628563" cy="1578563"/>
          </a:xfrm>
          <a:prstGeom prst="rect">
            <a:avLst/>
          </a:prstGeom>
          <a:noFill/>
        </p:spPr>
      </p:pic>
    </p:spTree>
    <p:extLst>
      <p:ext uri="{BB962C8B-B14F-4D97-AF65-F5344CB8AC3E}">
        <p14:creationId xmlns:p14="http://schemas.microsoft.com/office/powerpoint/2010/main" val="3214014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02856" y="2223672"/>
            <a:ext cx="13063668" cy="9653730"/>
          </a:xfrm>
        </p:spPr>
        <p:txBody>
          <a:bodyPr/>
          <a:lstStyle/>
          <a:p>
            <a:pPr marL="0" indent="0" algn="just">
              <a:buNone/>
            </a:pPr>
            <a:r>
              <a:rPr lang="tr-TR" sz="3000" b="1" dirty="0">
                <a:solidFill>
                  <a:schemeClr val="accent6">
                    <a:lumMod val="75000"/>
                  </a:schemeClr>
                </a:solidFill>
                <a:latin typeface="Arial" panose="020B0604020202020204" pitchFamily="34" charset="0"/>
                <a:cs typeface="Arial" panose="020B0604020202020204" pitchFamily="34" charset="0"/>
              </a:rPr>
              <a:t>Lisans Sahibi Olabilmenin Özel Şartları:</a:t>
            </a:r>
          </a:p>
          <a:p>
            <a:pPr marL="0" indent="0" algn="just">
              <a:buNone/>
            </a:pPr>
            <a:endParaRPr lang="tr-TR" sz="3000" b="1" dirty="0">
              <a:solidFill>
                <a:schemeClr val="accent6">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Harita ve Kadastro Mühendisleri Odasına kayıtlı bulunmak.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Kamu veya özel sektörde harita ve kadastro mühendisi olarak en az on yıl çalışmış olmak.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Müracaat tarihinde, 6235 sayılı Türk Mühendis ve Mimar Odaları Birliği Kanunu hükümleri uyarınca meslekten geçici men cezası veya ihraç cezası almamış olmak.</a:t>
            </a: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Elli bin Türk Lirası tutarındaki teminatı bankaya yatırarak Tapu ve Kadastro Genel Müdürlüğü adına bloke ettirmek.</a:t>
            </a:r>
          </a:p>
          <a:p>
            <a:pPr marL="0" indent="0" algn="just">
              <a:lnSpc>
                <a:spcPct val="150000"/>
              </a:lnSpc>
              <a:buNone/>
            </a:pPr>
            <a:r>
              <a:rPr lang="tr-TR" sz="3000" dirty="0" smtClean="0">
                <a:latin typeface="Arial" panose="020B0604020202020204" pitchFamily="34" charset="0"/>
                <a:cs typeface="Arial" panose="020B0604020202020204" pitchFamily="34" charset="0"/>
              </a:rPr>
              <a:t>Kanunda </a:t>
            </a:r>
            <a:r>
              <a:rPr lang="tr-TR" sz="3000" dirty="0">
                <a:latin typeface="Arial" panose="020B0604020202020204" pitchFamily="34" charset="0"/>
                <a:cs typeface="Arial" panose="020B0604020202020204" pitchFamily="34" charset="0"/>
              </a:rPr>
              <a:t>öngörülen Teminat miktarı </a:t>
            </a:r>
            <a:r>
              <a:rPr lang="tr-TR" sz="3000" b="1" dirty="0">
                <a:latin typeface="Arial" panose="020B0604020202020204" pitchFamily="34" charset="0"/>
                <a:cs typeface="Arial" panose="020B0604020202020204" pitchFamily="34" charset="0"/>
              </a:rPr>
              <a:t>her yıl bir önceki yıla ilişkin olarak Vergi Usul Kanunu uyarınca </a:t>
            </a:r>
            <a:r>
              <a:rPr lang="tr-TR" sz="3000" b="1" dirty="0" smtClean="0">
                <a:latin typeface="Arial" panose="020B0604020202020204" pitchFamily="34" charset="0"/>
                <a:cs typeface="Arial" panose="020B0604020202020204" pitchFamily="34" charset="0"/>
              </a:rPr>
              <a:t>Hazine ve Maliye </a:t>
            </a:r>
            <a:r>
              <a:rPr lang="tr-TR" sz="3000" b="1" dirty="0">
                <a:latin typeface="Arial" panose="020B0604020202020204" pitchFamily="34" charset="0"/>
                <a:cs typeface="Arial" panose="020B0604020202020204" pitchFamily="34" charset="0"/>
              </a:rPr>
              <a:t>Bakanlığınca belirlenen yeniden değerleme oranında </a:t>
            </a:r>
            <a:r>
              <a:rPr lang="tr-TR" sz="3000" dirty="0">
                <a:latin typeface="Arial" panose="020B0604020202020204" pitchFamily="34" charset="0"/>
                <a:cs typeface="Arial" panose="020B0604020202020204" pitchFamily="34" charset="0"/>
              </a:rPr>
              <a:t>artırılarak uygulanır.*</a:t>
            </a:r>
          </a:p>
          <a:p>
            <a:pPr marL="0" indent="0" algn="just">
              <a:buNone/>
            </a:pPr>
            <a:endParaRPr lang="tr-TR" sz="3000" dirty="0">
              <a:latin typeface="Arial" panose="020B0604020202020204" pitchFamily="34" charset="0"/>
              <a:cs typeface="Arial" panose="020B0604020202020204" pitchFamily="34" charset="0"/>
            </a:endParaRPr>
          </a:p>
        </p:txBody>
      </p:sp>
      <p:pic>
        <p:nvPicPr>
          <p:cNvPr id="4098" name="Picture 2" descr="C:\Users\Sanem\Documents\dikkat.jpg"/>
          <p:cNvPicPr>
            <a:picLocks noChangeAspect="1" noChangeArrowheads="1"/>
          </p:cNvPicPr>
          <p:nvPr/>
        </p:nvPicPr>
        <p:blipFill>
          <a:blip r:embed="rId5"/>
          <a:srcRect/>
          <a:stretch>
            <a:fillRect/>
          </a:stretch>
        </p:blipFill>
        <p:spPr bwMode="auto">
          <a:xfrm>
            <a:off x="13566524" y="2624580"/>
            <a:ext cx="1628563" cy="1578563"/>
          </a:xfrm>
          <a:prstGeom prst="rect">
            <a:avLst/>
          </a:prstGeom>
          <a:noFill/>
        </p:spPr>
      </p:pic>
    </p:spTree>
    <p:extLst>
      <p:ext uri="{BB962C8B-B14F-4D97-AF65-F5344CB8AC3E}">
        <p14:creationId xmlns:p14="http://schemas.microsoft.com/office/powerpoint/2010/main" val="2384415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02856" y="1933351"/>
            <a:ext cx="13063668" cy="9944052"/>
          </a:xfrm>
        </p:spPr>
        <p:txBody>
          <a:bodyPr/>
          <a:lstStyle/>
          <a:p>
            <a:pPr algn="just">
              <a:lnSpc>
                <a:spcPct val="150000"/>
              </a:lnSpc>
              <a:buFont typeface="Wingdings" panose="05000000000000000000" pitchFamily="2" charset="2"/>
              <a:buChar char="ü"/>
            </a:pPr>
            <a:r>
              <a:rPr lang="tr-TR" sz="3000" dirty="0">
                <a:latin typeface="Arial" pitchFamily="34" charset="0"/>
                <a:cs typeface="Arial" pitchFamily="34" charset="0"/>
              </a:rPr>
              <a:t>Şartları taşıyan ve lisans başvurusunda bulunan mühendislere, lisanslı harita ve kadastro mühendislik faaliyeti yürütebilmeleri için Tapu ve Kadastro Genel Müdürlüğü tarafından lisans verilir. </a:t>
            </a:r>
          </a:p>
          <a:p>
            <a:pPr algn="just">
              <a:lnSpc>
                <a:spcPct val="150000"/>
              </a:lnSpc>
              <a:buFont typeface="Wingdings" panose="05000000000000000000" pitchFamily="2" charset="2"/>
              <a:buChar char="ü"/>
            </a:pPr>
            <a:r>
              <a:rPr lang="tr-TR" sz="3000" dirty="0">
                <a:latin typeface="Arial" pitchFamily="34" charset="0"/>
                <a:cs typeface="Arial" pitchFamily="34" charset="0"/>
              </a:rPr>
              <a:t>Lisanslı harita kadastro mühendislik büroları </a:t>
            </a:r>
            <a:r>
              <a:rPr lang="tr-TR" sz="3000" dirty="0">
                <a:solidFill>
                  <a:srgbClr val="FF0000"/>
                </a:solidFill>
                <a:latin typeface="Arial" pitchFamily="34" charset="0"/>
                <a:cs typeface="Arial" pitchFamily="34" charset="0"/>
              </a:rPr>
              <a:t>il genelinde yetkili olmak üzere</a:t>
            </a:r>
            <a:r>
              <a:rPr lang="tr-TR" sz="3000" dirty="0">
                <a:latin typeface="Arial" pitchFamily="34" charset="0"/>
                <a:cs typeface="Arial" pitchFamily="34" charset="0"/>
              </a:rPr>
              <a:t> lisanslı mühendisin </a:t>
            </a:r>
            <a:r>
              <a:rPr lang="tr-TR" sz="3000" u="sng" dirty="0">
                <a:solidFill>
                  <a:srgbClr val="FF0000"/>
                </a:solidFill>
                <a:latin typeface="Arial" pitchFamily="34" charset="0"/>
                <a:cs typeface="Arial" pitchFamily="34" charset="0"/>
              </a:rPr>
              <a:t>talep ettiği ilçede </a:t>
            </a:r>
            <a:r>
              <a:rPr lang="tr-TR" sz="3000" dirty="0">
                <a:latin typeface="Arial" pitchFamily="34" charset="0"/>
                <a:cs typeface="Arial" pitchFamily="34" charset="0"/>
              </a:rPr>
              <a:t>kurulur.* </a:t>
            </a:r>
          </a:p>
          <a:p>
            <a:pPr algn="just">
              <a:lnSpc>
                <a:spcPct val="150000"/>
              </a:lnSpc>
              <a:buFont typeface="Wingdings" panose="05000000000000000000" pitchFamily="2" charset="2"/>
              <a:buChar char="ü"/>
            </a:pPr>
            <a:r>
              <a:rPr lang="tr-TR" sz="3000" dirty="0">
                <a:latin typeface="Arial" pitchFamily="34" charset="0"/>
                <a:cs typeface="Arial" pitchFamily="34" charset="0"/>
              </a:rPr>
              <a:t>Lisansların verilmesi, iptal edilmesi ve sicillerin tutulması ile lisanslı büro </a:t>
            </a:r>
            <a:r>
              <a:rPr lang="tr-TR" sz="3000" dirty="0">
                <a:solidFill>
                  <a:srgbClr val="FF0000"/>
                </a:solidFill>
                <a:latin typeface="Arial" pitchFamily="34" charset="0"/>
                <a:cs typeface="Arial" pitchFamily="34" charset="0"/>
              </a:rPr>
              <a:t>faaliyetlerinin denetimini yaparak uyarma, kınama, lisansın geçici veya sürekli iptali cezalarını vermeye Tapu ve Kadastro Genel Müdürlüğü yetkilidir. </a:t>
            </a:r>
          </a:p>
          <a:p>
            <a:pPr algn="just">
              <a:lnSpc>
                <a:spcPct val="150000"/>
              </a:lnSpc>
              <a:buFont typeface="Wingdings" panose="05000000000000000000" pitchFamily="2" charset="2"/>
              <a:buChar char="ü"/>
            </a:pPr>
            <a:r>
              <a:rPr lang="tr-TR" sz="3000" dirty="0" smtClean="0">
                <a:latin typeface="Arial" pitchFamily="34" charset="0"/>
                <a:cs typeface="Arial" pitchFamily="34" charset="0"/>
              </a:rPr>
              <a:t>Kanun </a:t>
            </a:r>
            <a:r>
              <a:rPr lang="tr-TR" sz="3000" dirty="0">
                <a:latin typeface="Arial" pitchFamily="34" charset="0"/>
                <a:cs typeface="Arial" pitchFamily="34" charset="0"/>
              </a:rPr>
              <a:t>kapsamına giren </a:t>
            </a:r>
            <a:r>
              <a:rPr lang="tr-TR" sz="3000" dirty="0" smtClean="0">
                <a:latin typeface="Arial" pitchFamily="34" charset="0"/>
                <a:cs typeface="Arial" pitchFamily="34" charset="0"/>
              </a:rPr>
              <a:t>iş ve işlemlerin </a:t>
            </a:r>
            <a:r>
              <a:rPr lang="tr-TR" sz="3000" dirty="0">
                <a:latin typeface="Arial" pitchFamily="34" charset="0"/>
                <a:cs typeface="Arial" pitchFamily="34" charset="0"/>
              </a:rPr>
              <a:t>başvuruları, Tapu ve Kadastro Genel Müdürlüğünce belirlenen yöntemlerle yapılır.</a:t>
            </a:r>
          </a:p>
          <a:p>
            <a:pPr algn="just">
              <a:lnSpc>
                <a:spcPct val="150000"/>
              </a:lnSpc>
              <a:buFont typeface="Wingdings" panose="05000000000000000000" pitchFamily="2" charset="2"/>
              <a:buChar char="ü"/>
            </a:pPr>
            <a:r>
              <a:rPr lang="tr-TR" sz="3000" dirty="0">
                <a:latin typeface="Arial" pitchFamily="34" charset="0"/>
                <a:cs typeface="Arial" pitchFamily="34" charset="0"/>
              </a:rPr>
              <a:t>Kuruluş, görev, lisans verilmesi, iş dağıtımı, lisanslı büro yetkilendirmesi ve denetime ilişkin usul ve esaslar ile mekân, personel ve donanımlarına ilişkin hususlar yönetmelikte belirlenir.</a:t>
            </a:r>
          </a:p>
        </p:txBody>
      </p:sp>
      <p:pic>
        <p:nvPicPr>
          <p:cNvPr id="5122" name="Picture 2" descr="C:\Users\Sanem\Documents\dikkat.jpg"/>
          <p:cNvPicPr>
            <a:picLocks noChangeAspect="1" noChangeArrowheads="1"/>
          </p:cNvPicPr>
          <p:nvPr/>
        </p:nvPicPr>
        <p:blipFill>
          <a:blip r:embed="rId5"/>
          <a:srcRect/>
          <a:stretch>
            <a:fillRect/>
          </a:stretch>
        </p:blipFill>
        <p:spPr bwMode="auto">
          <a:xfrm>
            <a:off x="14141594" y="2905099"/>
            <a:ext cx="1628563" cy="1578563"/>
          </a:xfrm>
          <a:prstGeom prst="rect">
            <a:avLst/>
          </a:prstGeom>
          <a:noFill/>
        </p:spPr>
      </p:pic>
    </p:spTree>
    <p:extLst>
      <p:ext uri="{BB962C8B-B14F-4D97-AF65-F5344CB8AC3E}">
        <p14:creationId xmlns:p14="http://schemas.microsoft.com/office/powerpoint/2010/main" val="2384415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 y="1730754"/>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25536" y="2189387"/>
            <a:ext cx="13063668" cy="6896667"/>
          </a:xfrm>
        </p:spPr>
        <p:txBody>
          <a:bodyPr/>
          <a:lstStyle/>
          <a:p>
            <a:pPr marL="0" indent="0" algn="just">
              <a:buNone/>
            </a:pPr>
            <a:r>
              <a:rPr lang="tr-TR" sz="3000" b="1" dirty="0">
                <a:solidFill>
                  <a:schemeClr val="accent6">
                    <a:lumMod val="75000"/>
                  </a:schemeClr>
                </a:solidFill>
                <a:latin typeface="Arial" panose="020B0604020202020204" pitchFamily="34" charset="0"/>
                <a:cs typeface="Arial" panose="020B0604020202020204" pitchFamily="34" charset="0"/>
              </a:rPr>
              <a:t>Sorumluluk</a:t>
            </a:r>
          </a:p>
          <a:p>
            <a:pPr marL="0" indent="0" algn="just">
              <a:buNone/>
            </a:pPr>
            <a:endParaRPr lang="tr-TR" sz="3000" b="1" dirty="0">
              <a:solidFill>
                <a:schemeClr val="accent6">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Lisans sahibi, </a:t>
            </a:r>
            <a:r>
              <a:rPr lang="tr-TR" sz="3000" dirty="0" smtClean="0">
                <a:latin typeface="Arial" panose="020B0604020202020204" pitchFamily="34" charset="0"/>
                <a:cs typeface="Arial" panose="020B0604020202020204" pitchFamily="34" charset="0"/>
              </a:rPr>
              <a:t>Kanun </a:t>
            </a:r>
            <a:r>
              <a:rPr lang="tr-TR" sz="3000" dirty="0">
                <a:latin typeface="Arial" panose="020B0604020202020204" pitchFamily="34" charset="0"/>
                <a:cs typeface="Arial" panose="020B0604020202020204" pitchFamily="34" charset="0"/>
              </a:rPr>
              <a:t>kapsamındaki görevine fiilen başlamadan önce, </a:t>
            </a:r>
            <a:r>
              <a:rPr lang="tr-TR" sz="3000" b="1" dirty="0">
                <a:latin typeface="Arial" panose="020B0604020202020204" pitchFamily="34" charset="0"/>
                <a:cs typeface="Arial" panose="020B0604020202020204" pitchFamily="34" charset="0"/>
              </a:rPr>
              <a:t>o yer </a:t>
            </a:r>
            <a:r>
              <a:rPr lang="tr-TR" sz="3000" dirty="0">
                <a:latin typeface="Arial" panose="020B0604020202020204" pitchFamily="34" charset="0"/>
                <a:cs typeface="Arial" panose="020B0604020202020204" pitchFamily="34" charset="0"/>
              </a:rPr>
              <a:t>sulh hukuk mahkemesinde görevini doğru ve tarafsız olarak yürüteceğine, bu Kanun hükümlerine ve ilgili mevzuata aykırı hareket etmeyeceğine ve ettirmeyeceğine dair yemin eder. </a:t>
            </a:r>
          </a:p>
          <a:p>
            <a:pPr marL="0" indent="0" algn="just">
              <a:lnSpc>
                <a:spcPct val="150000"/>
              </a:lnSpc>
              <a:buNone/>
            </a:pPr>
            <a:endParaRPr lang="tr-TR" sz="3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Lisans sahibi harita ve kadastro mühendisi, görevinde bulunmadığı hallerde imza yetkisini </a:t>
            </a:r>
            <a:r>
              <a:rPr lang="tr-TR" sz="3000" b="1" dirty="0">
                <a:latin typeface="Arial" panose="020B0604020202020204" pitchFamily="34" charset="0"/>
                <a:cs typeface="Arial" panose="020B0604020202020204" pitchFamily="34" charset="0"/>
              </a:rPr>
              <a:t>en fazla bir ay süre </a:t>
            </a:r>
            <a:r>
              <a:rPr lang="tr-TR" sz="3000" dirty="0">
                <a:latin typeface="Arial" panose="020B0604020202020204" pitchFamily="34" charset="0"/>
                <a:cs typeface="Arial" panose="020B0604020202020204" pitchFamily="34" charset="0"/>
              </a:rPr>
              <a:t>ile </a:t>
            </a:r>
            <a:r>
              <a:rPr lang="tr-TR" sz="3000" b="1" dirty="0">
                <a:latin typeface="Arial" panose="020B0604020202020204" pitchFamily="34" charset="0"/>
                <a:cs typeface="Arial" panose="020B0604020202020204" pitchFamily="34" charset="0"/>
              </a:rPr>
              <a:t>aynı büroda çalışan en az iki yıl harita ve kadastro hizmetlerinde deneyimli</a:t>
            </a:r>
            <a:r>
              <a:rPr lang="tr-TR" sz="3000" dirty="0">
                <a:latin typeface="Arial" panose="020B0604020202020204" pitchFamily="34" charset="0"/>
                <a:cs typeface="Arial" panose="020B0604020202020204" pitchFamily="34" charset="0"/>
              </a:rPr>
              <a:t>, bir başka harita ve kadastro mühendisine devredebilir.</a:t>
            </a:r>
          </a:p>
          <a:p>
            <a:pPr marL="0" indent="0" algn="just">
              <a:buNone/>
            </a:pPr>
            <a:endParaRPr lang="tr-TR" sz="30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6523" y="9234118"/>
            <a:ext cx="3571028" cy="23806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146" name="Picture 2" descr="C:\Users\Sanem\Documents\so.jpg"/>
          <p:cNvPicPr>
            <a:picLocks noChangeAspect="1" noChangeArrowheads="1"/>
          </p:cNvPicPr>
          <p:nvPr/>
        </p:nvPicPr>
        <p:blipFill>
          <a:blip r:embed="rId7"/>
          <a:srcRect/>
          <a:stretch>
            <a:fillRect/>
          </a:stretch>
        </p:blipFill>
        <p:spPr bwMode="auto">
          <a:xfrm>
            <a:off x="11271104" y="5446644"/>
            <a:ext cx="3552893" cy="1607134"/>
          </a:xfrm>
          <a:prstGeom prst="rect">
            <a:avLst/>
          </a:prstGeom>
          <a:noFill/>
        </p:spPr>
      </p:pic>
    </p:spTree>
    <p:extLst>
      <p:ext uri="{BB962C8B-B14F-4D97-AF65-F5344CB8AC3E}">
        <p14:creationId xmlns:p14="http://schemas.microsoft.com/office/powerpoint/2010/main" val="3409137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8" descr="layoutt2.jpg">
            <a:extLst>
              <a:ext uri="{FF2B5EF4-FFF2-40B4-BE49-F238E27FC236}">
                <a16:creationId xmlns:a16="http://schemas.microsoft.com/office/drawing/2014/main" id="{F78CFBFD-CDC5-7C46-8D65-A4AA7002732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66" y="1715170"/>
            <a:ext cx="18285619" cy="102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apu-ve-kadastro-mudurlugu-01.jpg">
            <a:extLst>
              <a:ext uri="{FF2B5EF4-FFF2-40B4-BE49-F238E27FC236}">
                <a16:creationId xmlns:a16="http://schemas.microsoft.com/office/drawing/2014/main" id="{DF0779C2-AC84-4B33-A515-DB38DE87E14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70157" y="9627034"/>
            <a:ext cx="1976180" cy="204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çerik Yer Tutucusu 6"/>
          <p:cNvSpPr>
            <a:spLocks noGrp="1"/>
          </p:cNvSpPr>
          <p:nvPr>
            <p:ph idx="1"/>
          </p:nvPr>
        </p:nvSpPr>
        <p:spPr>
          <a:xfrm>
            <a:off x="552965" y="2216816"/>
            <a:ext cx="13063668" cy="6896667"/>
          </a:xfrm>
        </p:spPr>
        <p:txBody>
          <a:bodyPr/>
          <a:lstStyle/>
          <a:p>
            <a:pPr marL="0" indent="0" algn="just">
              <a:buNone/>
            </a:pPr>
            <a:r>
              <a:rPr lang="tr-TR" sz="3000" b="1" dirty="0">
                <a:solidFill>
                  <a:schemeClr val="accent6">
                    <a:lumMod val="75000"/>
                  </a:schemeClr>
                </a:solidFill>
                <a:latin typeface="Arial" panose="020B0604020202020204" pitchFamily="34" charset="0"/>
                <a:cs typeface="Arial" panose="020B0604020202020204" pitchFamily="34" charset="0"/>
              </a:rPr>
              <a:t>Yasaklar</a:t>
            </a:r>
          </a:p>
          <a:p>
            <a:pPr marL="0" indent="0" algn="just">
              <a:buNone/>
            </a:pPr>
            <a:endParaRPr lang="tr-TR" sz="3000" b="1" dirty="0">
              <a:solidFill>
                <a:schemeClr val="accent6">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Lisanslı harita ve kadastro mühendisleri, </a:t>
            </a:r>
            <a:r>
              <a:rPr lang="tr-TR" sz="3000" b="1" dirty="0">
                <a:latin typeface="Arial" panose="020B0604020202020204" pitchFamily="34" charset="0"/>
                <a:cs typeface="Arial" panose="020B0604020202020204" pitchFamily="34" charset="0"/>
              </a:rPr>
              <a:t>lisans hakkını devredemez </a:t>
            </a:r>
            <a:r>
              <a:rPr lang="tr-TR" sz="3000" dirty="0">
                <a:latin typeface="Arial" panose="020B0604020202020204" pitchFamily="34" charset="0"/>
                <a:cs typeface="Arial" panose="020B0604020202020204" pitchFamily="34" charset="0"/>
              </a:rPr>
              <a:t>ve şube veya irtibat bürosu adı altında </a:t>
            </a:r>
            <a:r>
              <a:rPr lang="tr-TR" sz="3000" b="1" dirty="0">
                <a:solidFill>
                  <a:srgbClr val="FF0000"/>
                </a:solidFill>
                <a:latin typeface="Arial" panose="020B0604020202020204" pitchFamily="34" charset="0"/>
                <a:cs typeface="Arial" panose="020B0604020202020204" pitchFamily="34" charset="0"/>
              </a:rPr>
              <a:t>birden fazla büro açamaz. </a:t>
            </a:r>
            <a:r>
              <a:rPr lang="tr-TR" sz="3000" dirty="0">
                <a:latin typeface="Arial" panose="020B0604020202020204" pitchFamily="34" charset="0"/>
                <a:cs typeface="Arial" panose="020B0604020202020204" pitchFamily="34" charset="0"/>
              </a:rPr>
              <a:t>Ancak, yetkili oldukları il dâhilinde </a:t>
            </a:r>
            <a:r>
              <a:rPr lang="tr-TR" sz="3000" b="1" dirty="0">
                <a:latin typeface="Arial" panose="020B0604020202020204" pitchFamily="34" charset="0"/>
                <a:cs typeface="Arial" panose="020B0604020202020204" pitchFamily="34" charset="0"/>
              </a:rPr>
              <a:t>lisanslı büro kurulmamış ilçelerde </a:t>
            </a:r>
            <a:r>
              <a:rPr lang="tr-TR" sz="3000" b="1" dirty="0">
                <a:solidFill>
                  <a:srgbClr val="FF0000"/>
                </a:solidFill>
                <a:latin typeface="Arial" panose="020B0604020202020204" pitchFamily="34" charset="0"/>
                <a:cs typeface="Arial" panose="020B0604020202020204" pitchFamily="34" charset="0"/>
              </a:rPr>
              <a:t>şube veya irtibat bürosu açabilirler.*</a:t>
            </a:r>
          </a:p>
          <a:p>
            <a:pPr marL="0" indent="0" algn="just">
              <a:lnSpc>
                <a:spcPct val="150000"/>
              </a:lnSpc>
              <a:buNone/>
            </a:pPr>
            <a:endParaRPr lang="tr-TR" sz="3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tr-TR" sz="3000" dirty="0">
                <a:latin typeface="Arial" panose="020B0604020202020204" pitchFamily="34" charset="0"/>
                <a:cs typeface="Arial" panose="020B0604020202020204" pitchFamily="34" charset="0"/>
              </a:rPr>
              <a:t>Tapu ve Kadastro Genel Müdürlüğünden ayrılanlar son iki yıl içinde görev yaptıkları kadastro müdürlüklerinin yetki alanı sınırları içinde üç yıl süre </a:t>
            </a:r>
            <a:r>
              <a:rPr lang="tr-TR" sz="3000" b="1" dirty="0">
                <a:solidFill>
                  <a:srgbClr val="FF0000"/>
                </a:solidFill>
                <a:latin typeface="Arial" panose="020B0604020202020204" pitchFamily="34" charset="0"/>
                <a:cs typeface="Arial" panose="020B0604020202020204" pitchFamily="34" charset="0"/>
              </a:rPr>
              <a:t>ile lisanslı büro açamazlar</a:t>
            </a:r>
            <a:r>
              <a:rPr lang="tr-TR" sz="3000" dirty="0">
                <a:latin typeface="Arial" panose="020B0604020202020204" pitchFamily="34" charset="0"/>
                <a:cs typeface="Arial" panose="020B0604020202020204" pitchFamily="34" charset="0"/>
              </a:rPr>
              <a:t>.</a:t>
            </a:r>
          </a:p>
          <a:p>
            <a:pPr marL="0" indent="0" algn="just">
              <a:buNone/>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a:p>
            <a:pPr marL="0" indent="0" algn="just">
              <a:buNone/>
            </a:pPr>
            <a:endParaRPr lang="tr-TR" sz="30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2901" y="8758371"/>
            <a:ext cx="2723795" cy="28095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06144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3293</TotalTime>
  <Words>3160</Words>
  <Application>Microsoft Office PowerPoint</Application>
  <PresentationFormat>Özel</PresentationFormat>
  <Paragraphs>328</Paragraphs>
  <Slides>45</Slides>
  <Notes>45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ＭＳ Ｐゴシック</vt:lpstr>
      <vt:lpstr>Arial</vt:lpstr>
      <vt:lpstr>Calibri</vt:lpstr>
      <vt:lpstr>Calibri Light</vt:lpstr>
      <vt:lpstr>Roboto Condensed</vt:lpstr>
      <vt:lpstr>Times New Roman</vt:lpstr>
      <vt:lpstr>TimesNewRoman</vt:lpstr>
      <vt:lpstr>Wingdings</vt:lpstr>
      <vt:lpstr>Office Theme</vt:lpstr>
      <vt:lpstr>PowerPoint Sunusu</vt:lpstr>
      <vt:lpstr>Sunum İçeriği  </vt:lpstr>
      <vt:lpstr>Sunum İçeriği  </vt:lpstr>
      <vt:lpstr>5368 SAYILI LİSANSLI HARİTA KADASTRO MÜHENDİSLERİ VE BÜROLARI HAKKINDA KANUN</vt:lpstr>
      <vt:lpstr>PowerPoint Sunusu</vt:lpstr>
      <vt:lpstr>PowerPoint Sunusu</vt:lpstr>
      <vt:lpstr>PowerPoint Sunusu</vt:lpstr>
      <vt:lpstr>PowerPoint Sunusu</vt:lpstr>
      <vt:lpstr>PowerPoint Sunusu</vt:lpstr>
      <vt:lpstr>LİSANSLI HARİTA KADASTRO MÜHENDİSLERİ VE BÜROLARI HAKKINDA YÖNETMELİK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 Erbay</dc:creator>
  <cp:lastModifiedBy>tk32853</cp:lastModifiedBy>
  <cp:revision>568</cp:revision>
  <cp:lastPrinted>2024-09-27T14:20:15Z</cp:lastPrinted>
  <dcterms:created xsi:type="dcterms:W3CDTF">2021-01-29T10:34:18Z</dcterms:created>
  <dcterms:modified xsi:type="dcterms:W3CDTF">2024-09-30T12:11:20Z</dcterms:modified>
</cp:coreProperties>
</file>