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86" r:id="rId3"/>
    <p:sldId id="315" r:id="rId4"/>
    <p:sldId id="303" r:id="rId5"/>
    <p:sldId id="257" r:id="rId6"/>
    <p:sldId id="258" r:id="rId7"/>
    <p:sldId id="259" r:id="rId8"/>
    <p:sldId id="261" r:id="rId9"/>
    <p:sldId id="260" r:id="rId10"/>
    <p:sldId id="287" r:id="rId11"/>
    <p:sldId id="288" r:id="rId12"/>
    <p:sldId id="262" r:id="rId13"/>
    <p:sldId id="263" r:id="rId14"/>
    <p:sldId id="289" r:id="rId15"/>
    <p:sldId id="312" r:id="rId16"/>
    <p:sldId id="307" r:id="rId17"/>
    <p:sldId id="264" r:id="rId18"/>
    <p:sldId id="265" r:id="rId19"/>
    <p:sldId id="266" r:id="rId20"/>
    <p:sldId id="308" r:id="rId21"/>
    <p:sldId id="290" r:id="rId22"/>
    <p:sldId id="309" r:id="rId23"/>
    <p:sldId id="291" r:id="rId24"/>
    <p:sldId id="267" r:id="rId25"/>
    <p:sldId id="301" r:id="rId26"/>
    <p:sldId id="292" r:id="rId27"/>
    <p:sldId id="268" r:id="rId28"/>
    <p:sldId id="306" r:id="rId29"/>
    <p:sldId id="294" r:id="rId30"/>
    <p:sldId id="313" r:id="rId31"/>
    <p:sldId id="296" r:id="rId32"/>
    <p:sldId id="270" r:id="rId33"/>
    <p:sldId id="269" r:id="rId34"/>
    <p:sldId id="297" r:id="rId35"/>
    <p:sldId id="295" r:id="rId36"/>
    <p:sldId id="311" r:id="rId37"/>
    <p:sldId id="272" r:id="rId38"/>
    <p:sldId id="298" r:id="rId39"/>
    <p:sldId id="299" r:id="rId40"/>
    <p:sldId id="300" r:id="rId41"/>
    <p:sldId id="274" r:id="rId42"/>
    <p:sldId id="276" r:id="rId43"/>
    <p:sldId id="277" r:id="rId44"/>
    <p:sldId id="278" r:id="rId45"/>
    <p:sldId id="279" r:id="rId46"/>
    <p:sldId id="314" r:id="rId47"/>
    <p:sldId id="304" r:id="rId48"/>
    <p:sldId id="280" r:id="rId49"/>
    <p:sldId id="302" r:id="rId50"/>
    <p:sldId id="281" r:id="rId51"/>
    <p:sldId id="310" r:id="rId52"/>
    <p:sldId id="282" r:id="rId53"/>
    <p:sldId id="283" r:id="rId54"/>
    <p:sldId id="284" r:id="rId55"/>
    <p:sldId id="305" r:id="rId56"/>
    <p:sldId id="285"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2" autoAdjust="0"/>
    <p:restoredTop sz="94340" autoAdjust="0"/>
  </p:normalViewPr>
  <p:slideViewPr>
    <p:cSldViewPr snapToGrid="0" snapToObjects="1">
      <p:cViewPr varScale="1">
        <p:scale>
          <a:sx n="111" d="100"/>
          <a:sy n="111" d="100"/>
        </p:scale>
        <p:origin x="270" y="96"/>
      </p:cViewPr>
      <p:guideLst>
        <p:guide orient="horz" pos="2160"/>
        <p:guide pos="3840"/>
      </p:guideLst>
    </p:cSldViewPr>
  </p:slideViewPr>
  <p:outlineViewPr>
    <p:cViewPr>
      <p:scale>
        <a:sx n="33" d="100"/>
        <a:sy n="33" d="100"/>
      </p:scale>
      <p:origin x="0" y="-1221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79FF1-FB7D-46E7-9335-3DCCFEE918E1}" type="datetimeFigureOut">
              <a:rPr lang="tr-TR" smtClean="0"/>
              <a:t>1.10.2024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689A0-7D63-4180-9097-FA06542D53FE}" type="slidenum">
              <a:rPr lang="tr-TR" smtClean="0"/>
              <a:t>‹#›</a:t>
            </a:fld>
            <a:endParaRPr lang="tr-TR"/>
          </a:p>
        </p:txBody>
      </p:sp>
    </p:spTree>
    <p:extLst>
      <p:ext uri="{BB962C8B-B14F-4D97-AF65-F5344CB8AC3E}">
        <p14:creationId xmlns:p14="http://schemas.microsoft.com/office/powerpoint/2010/main" val="2286384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Burada size kısaca LİHKAB Ofis Otomasyon Sistemiyle ilgili bilgi vermeye çalışacağım. LİHKAB Ofis Otomasyon Sistemi lisanslı büroların başvurularını oluşturduğu, personel, ofis ve donanım bilgilerini barındıran, yetki devirlerinin yapılabildiği, değişen mevzuatlarla uyumlanarak, hem sizlerin hem de bizlerin ihtiyaçlarına  ve taleplerine göre güncellen, sürekli değişen ve yaşayan bir sistem. İlk halini bilen arkadaşlar sistemde geldiğimiz noktayı daha iyi bilirler şüphesiz :) </a:t>
            </a:r>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1</a:t>
            </a:fld>
            <a:endParaRPr lang="tr-TR"/>
          </a:p>
        </p:txBody>
      </p:sp>
    </p:spTree>
    <p:extLst>
      <p:ext uri="{BB962C8B-B14F-4D97-AF65-F5344CB8AC3E}">
        <p14:creationId xmlns:p14="http://schemas.microsoft.com/office/powerpoint/2010/main" val="3634080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18</a:t>
            </a:fld>
            <a:endParaRPr lang="tr-TR"/>
          </a:p>
        </p:txBody>
      </p:sp>
    </p:spTree>
    <p:extLst>
      <p:ext uri="{BB962C8B-B14F-4D97-AF65-F5344CB8AC3E}">
        <p14:creationId xmlns:p14="http://schemas.microsoft.com/office/powerpoint/2010/main" val="1183824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20</a:t>
            </a:fld>
            <a:endParaRPr lang="tr-TR"/>
          </a:p>
        </p:txBody>
      </p:sp>
    </p:spTree>
    <p:extLst>
      <p:ext uri="{BB962C8B-B14F-4D97-AF65-F5344CB8AC3E}">
        <p14:creationId xmlns:p14="http://schemas.microsoft.com/office/powerpoint/2010/main" val="2162505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21</a:t>
            </a:fld>
            <a:endParaRPr lang="tr-TR"/>
          </a:p>
        </p:txBody>
      </p:sp>
    </p:spTree>
    <p:extLst>
      <p:ext uri="{BB962C8B-B14F-4D97-AF65-F5344CB8AC3E}">
        <p14:creationId xmlns:p14="http://schemas.microsoft.com/office/powerpoint/2010/main" val="135028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23</a:t>
            </a:fld>
            <a:endParaRPr lang="tr-TR"/>
          </a:p>
        </p:txBody>
      </p:sp>
    </p:spTree>
    <p:extLst>
      <p:ext uri="{BB962C8B-B14F-4D97-AF65-F5344CB8AC3E}">
        <p14:creationId xmlns:p14="http://schemas.microsoft.com/office/powerpoint/2010/main" val="3610250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26</a:t>
            </a:fld>
            <a:endParaRPr lang="tr-TR"/>
          </a:p>
        </p:txBody>
      </p:sp>
    </p:spTree>
    <p:extLst>
      <p:ext uri="{BB962C8B-B14F-4D97-AF65-F5344CB8AC3E}">
        <p14:creationId xmlns:p14="http://schemas.microsoft.com/office/powerpoint/2010/main" val="137054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31</a:t>
            </a:fld>
            <a:endParaRPr lang="tr-TR"/>
          </a:p>
        </p:txBody>
      </p:sp>
    </p:spTree>
    <p:extLst>
      <p:ext uri="{BB962C8B-B14F-4D97-AF65-F5344CB8AC3E}">
        <p14:creationId xmlns:p14="http://schemas.microsoft.com/office/powerpoint/2010/main" val="493083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34</a:t>
            </a:fld>
            <a:endParaRPr lang="tr-TR"/>
          </a:p>
        </p:txBody>
      </p:sp>
    </p:spTree>
    <p:extLst>
      <p:ext uri="{BB962C8B-B14F-4D97-AF65-F5344CB8AC3E}">
        <p14:creationId xmlns:p14="http://schemas.microsoft.com/office/powerpoint/2010/main" val="94056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35</a:t>
            </a:fld>
            <a:endParaRPr lang="tr-TR"/>
          </a:p>
        </p:txBody>
      </p:sp>
    </p:spTree>
    <p:extLst>
      <p:ext uri="{BB962C8B-B14F-4D97-AF65-F5344CB8AC3E}">
        <p14:creationId xmlns:p14="http://schemas.microsoft.com/office/powerpoint/2010/main" val="3460503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38</a:t>
            </a:fld>
            <a:endParaRPr lang="tr-TR"/>
          </a:p>
        </p:txBody>
      </p:sp>
    </p:spTree>
    <p:extLst>
      <p:ext uri="{BB962C8B-B14F-4D97-AF65-F5344CB8AC3E}">
        <p14:creationId xmlns:p14="http://schemas.microsoft.com/office/powerpoint/2010/main" val="3154013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39</a:t>
            </a:fld>
            <a:endParaRPr lang="tr-TR"/>
          </a:p>
        </p:txBody>
      </p:sp>
    </p:spTree>
    <p:extLst>
      <p:ext uri="{BB962C8B-B14F-4D97-AF65-F5344CB8AC3E}">
        <p14:creationId xmlns:p14="http://schemas.microsoft.com/office/powerpoint/2010/main" val="103507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2</a:t>
            </a:fld>
            <a:endParaRPr lang="tr-TR"/>
          </a:p>
        </p:txBody>
      </p:sp>
    </p:spTree>
    <p:extLst>
      <p:ext uri="{BB962C8B-B14F-4D97-AF65-F5344CB8AC3E}">
        <p14:creationId xmlns:p14="http://schemas.microsoft.com/office/powerpoint/2010/main" val="3069824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47</a:t>
            </a:fld>
            <a:endParaRPr lang="tr-TR"/>
          </a:p>
        </p:txBody>
      </p:sp>
    </p:spTree>
    <p:extLst>
      <p:ext uri="{BB962C8B-B14F-4D97-AF65-F5344CB8AC3E}">
        <p14:creationId xmlns:p14="http://schemas.microsoft.com/office/powerpoint/2010/main" val="3482205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4F689A0-7D63-4180-9097-FA06542D53FE}" type="slidenum">
              <a:rPr lang="tr-TR" smtClean="0"/>
              <a:t>56</a:t>
            </a:fld>
            <a:endParaRPr lang="tr-TR"/>
          </a:p>
        </p:txBody>
      </p:sp>
    </p:spTree>
    <p:extLst>
      <p:ext uri="{BB962C8B-B14F-4D97-AF65-F5344CB8AC3E}">
        <p14:creationId xmlns:p14="http://schemas.microsoft.com/office/powerpoint/2010/main" val="16373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4</a:t>
            </a:fld>
            <a:endParaRPr lang="tr-TR"/>
          </a:p>
        </p:txBody>
      </p:sp>
    </p:spTree>
    <p:extLst>
      <p:ext uri="{BB962C8B-B14F-4D97-AF65-F5344CB8AC3E}">
        <p14:creationId xmlns:p14="http://schemas.microsoft.com/office/powerpoint/2010/main" val="289133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6</a:t>
            </a:fld>
            <a:endParaRPr lang="tr-TR"/>
          </a:p>
        </p:txBody>
      </p:sp>
    </p:spTree>
    <p:extLst>
      <p:ext uri="{BB962C8B-B14F-4D97-AF65-F5344CB8AC3E}">
        <p14:creationId xmlns:p14="http://schemas.microsoft.com/office/powerpoint/2010/main" val="212169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7</a:t>
            </a:fld>
            <a:endParaRPr lang="tr-TR"/>
          </a:p>
        </p:txBody>
      </p:sp>
    </p:spTree>
    <p:extLst>
      <p:ext uri="{BB962C8B-B14F-4D97-AF65-F5344CB8AC3E}">
        <p14:creationId xmlns:p14="http://schemas.microsoft.com/office/powerpoint/2010/main" val="180851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8</a:t>
            </a:fld>
            <a:endParaRPr lang="tr-TR"/>
          </a:p>
        </p:txBody>
      </p:sp>
    </p:spTree>
    <p:extLst>
      <p:ext uri="{BB962C8B-B14F-4D97-AF65-F5344CB8AC3E}">
        <p14:creationId xmlns:p14="http://schemas.microsoft.com/office/powerpoint/2010/main" val="114590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9</a:t>
            </a:fld>
            <a:endParaRPr lang="tr-TR"/>
          </a:p>
        </p:txBody>
      </p:sp>
    </p:spTree>
    <p:extLst>
      <p:ext uri="{BB962C8B-B14F-4D97-AF65-F5344CB8AC3E}">
        <p14:creationId xmlns:p14="http://schemas.microsoft.com/office/powerpoint/2010/main" val="2953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12</a:t>
            </a:fld>
            <a:endParaRPr lang="tr-TR"/>
          </a:p>
        </p:txBody>
      </p:sp>
    </p:spTree>
    <p:extLst>
      <p:ext uri="{BB962C8B-B14F-4D97-AF65-F5344CB8AC3E}">
        <p14:creationId xmlns:p14="http://schemas.microsoft.com/office/powerpoint/2010/main" val="1570515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F689A0-7D63-4180-9097-FA06542D53FE}" type="slidenum">
              <a:rPr lang="tr-TR" smtClean="0"/>
              <a:t>14</a:t>
            </a:fld>
            <a:endParaRPr lang="tr-TR"/>
          </a:p>
        </p:txBody>
      </p:sp>
    </p:spTree>
    <p:extLst>
      <p:ext uri="{BB962C8B-B14F-4D97-AF65-F5344CB8AC3E}">
        <p14:creationId xmlns:p14="http://schemas.microsoft.com/office/powerpoint/2010/main" val="371033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10BB12-2C0A-EC4E-AC3D-531201242E9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41768A3-319D-D44F-A9C5-0B2D1BBE0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a:extLst>
              <a:ext uri="{FF2B5EF4-FFF2-40B4-BE49-F238E27FC236}">
                <a16:creationId xmlns:a16="http://schemas.microsoft.com/office/drawing/2014/main" id="{F3A48D4F-E0C1-8445-8A01-8B0F69FD97FB}"/>
              </a:ext>
            </a:extLst>
          </p:cNvPr>
          <p:cNvSpPr>
            <a:spLocks noGrp="1"/>
          </p:cNvSpPr>
          <p:nvPr>
            <p:ph type="dt" sz="half" idx="10"/>
          </p:nvPr>
        </p:nvSpPr>
        <p:spPr/>
        <p:txBody>
          <a:bodyPr/>
          <a:lstStyle/>
          <a:p>
            <a:fld id="{77428E68-251D-FF42-B583-C91C772A4B4B}" type="datetimeFigureOut">
              <a:rPr lang="tr-TR" smtClean="0"/>
              <a:pPr/>
              <a:t>1.10.2024</a:t>
            </a:fld>
            <a:endParaRPr lang="tr-TR"/>
          </a:p>
        </p:txBody>
      </p:sp>
      <p:sp>
        <p:nvSpPr>
          <p:cNvPr id="5" name="Alt Bilgi Yer Tutucusu 4">
            <a:extLst>
              <a:ext uri="{FF2B5EF4-FFF2-40B4-BE49-F238E27FC236}">
                <a16:creationId xmlns:a16="http://schemas.microsoft.com/office/drawing/2014/main" id="{A57953FA-A1E8-2C49-BC05-A1B6ECBB31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A9A8561-B1BB-1040-A65A-8E07FE84A5A4}"/>
              </a:ext>
            </a:extLst>
          </p:cNvPr>
          <p:cNvSpPr>
            <a:spLocks noGrp="1"/>
          </p:cNvSpPr>
          <p:nvPr>
            <p:ph type="sldNum" sz="quarter" idx="12"/>
          </p:nvPr>
        </p:nvSpPr>
        <p:spPr/>
        <p:txBody>
          <a:bodyPr/>
          <a:lstStyle/>
          <a:p>
            <a:fld id="{A413CC06-D0F8-0F43-BE45-BF6B76BC7346}" type="slidenum">
              <a:rPr lang="tr-TR" smtClean="0"/>
              <a:pPr/>
              <a:t>‹#›</a:t>
            </a:fld>
            <a:endParaRPr lang="tr-TR"/>
          </a:p>
        </p:txBody>
      </p:sp>
    </p:spTree>
    <p:extLst>
      <p:ext uri="{BB962C8B-B14F-4D97-AF65-F5344CB8AC3E}">
        <p14:creationId xmlns:p14="http://schemas.microsoft.com/office/powerpoint/2010/main" val="32856849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45C947-CCCF-3543-AEB2-CF7096DB840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BF11CFD-3716-5E49-996E-9CE3E342C16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5ADD7AC-BB9D-B449-AA24-95F46925BA6E}"/>
              </a:ext>
            </a:extLst>
          </p:cNvPr>
          <p:cNvSpPr>
            <a:spLocks noGrp="1"/>
          </p:cNvSpPr>
          <p:nvPr>
            <p:ph type="dt" sz="half" idx="10"/>
          </p:nvPr>
        </p:nvSpPr>
        <p:spPr/>
        <p:txBody>
          <a:bodyPr/>
          <a:lstStyle/>
          <a:p>
            <a:fld id="{77428E68-251D-FF42-B583-C91C772A4B4B}" type="datetimeFigureOut">
              <a:rPr lang="tr-TR" smtClean="0"/>
              <a:pPr/>
              <a:t>1.10.2024</a:t>
            </a:fld>
            <a:endParaRPr lang="tr-TR"/>
          </a:p>
        </p:txBody>
      </p:sp>
      <p:sp>
        <p:nvSpPr>
          <p:cNvPr id="5" name="Alt Bilgi Yer Tutucusu 4">
            <a:extLst>
              <a:ext uri="{FF2B5EF4-FFF2-40B4-BE49-F238E27FC236}">
                <a16:creationId xmlns:a16="http://schemas.microsoft.com/office/drawing/2014/main" id="{F179F4C9-7F3B-6241-AC9C-0DFA00C501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062B58-5827-A846-A2E0-93053A40E549}"/>
              </a:ext>
            </a:extLst>
          </p:cNvPr>
          <p:cNvSpPr>
            <a:spLocks noGrp="1"/>
          </p:cNvSpPr>
          <p:nvPr>
            <p:ph type="sldNum" sz="quarter" idx="12"/>
          </p:nvPr>
        </p:nvSpPr>
        <p:spPr/>
        <p:txBody>
          <a:bodyPr/>
          <a:lstStyle/>
          <a:p>
            <a:fld id="{A413CC06-D0F8-0F43-BE45-BF6B76BC7346}" type="slidenum">
              <a:rPr lang="tr-TR" smtClean="0"/>
              <a:pPr/>
              <a:t>‹#›</a:t>
            </a:fld>
            <a:endParaRPr lang="tr-TR"/>
          </a:p>
        </p:txBody>
      </p:sp>
    </p:spTree>
    <p:extLst>
      <p:ext uri="{BB962C8B-B14F-4D97-AF65-F5344CB8AC3E}">
        <p14:creationId xmlns:p14="http://schemas.microsoft.com/office/powerpoint/2010/main" val="27241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A830352-DEA0-EF41-822E-A3D9897AD8B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F52B88A-99BD-554D-A25B-1EA9E19E4D3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C686AE-D696-0A46-9DF8-076E3BB3A0DE}"/>
              </a:ext>
            </a:extLst>
          </p:cNvPr>
          <p:cNvSpPr>
            <a:spLocks noGrp="1"/>
          </p:cNvSpPr>
          <p:nvPr>
            <p:ph type="dt" sz="half" idx="10"/>
          </p:nvPr>
        </p:nvSpPr>
        <p:spPr/>
        <p:txBody>
          <a:bodyPr/>
          <a:lstStyle/>
          <a:p>
            <a:fld id="{77428E68-251D-FF42-B583-C91C772A4B4B}" type="datetimeFigureOut">
              <a:rPr lang="tr-TR" smtClean="0"/>
              <a:pPr/>
              <a:t>1.10.2024</a:t>
            </a:fld>
            <a:endParaRPr lang="tr-TR"/>
          </a:p>
        </p:txBody>
      </p:sp>
      <p:sp>
        <p:nvSpPr>
          <p:cNvPr id="5" name="Alt Bilgi Yer Tutucusu 4">
            <a:extLst>
              <a:ext uri="{FF2B5EF4-FFF2-40B4-BE49-F238E27FC236}">
                <a16:creationId xmlns:a16="http://schemas.microsoft.com/office/drawing/2014/main" id="{44933AE5-6CAB-2C4D-B96F-A4C5D866CF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A7A1C30-CBFC-D04F-B967-AE22F3151B74}"/>
              </a:ext>
            </a:extLst>
          </p:cNvPr>
          <p:cNvSpPr>
            <a:spLocks noGrp="1"/>
          </p:cNvSpPr>
          <p:nvPr>
            <p:ph type="sldNum" sz="quarter" idx="12"/>
          </p:nvPr>
        </p:nvSpPr>
        <p:spPr/>
        <p:txBody>
          <a:bodyPr/>
          <a:lstStyle/>
          <a:p>
            <a:fld id="{A413CC06-D0F8-0F43-BE45-BF6B76BC7346}" type="slidenum">
              <a:rPr lang="tr-TR" smtClean="0"/>
              <a:pPr/>
              <a:t>‹#›</a:t>
            </a:fld>
            <a:endParaRPr lang="tr-TR"/>
          </a:p>
        </p:txBody>
      </p:sp>
    </p:spTree>
    <p:extLst>
      <p:ext uri="{BB962C8B-B14F-4D97-AF65-F5344CB8AC3E}">
        <p14:creationId xmlns:p14="http://schemas.microsoft.com/office/powerpoint/2010/main" val="92371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9327D9-4490-6A48-AEF2-C343AD85945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D751BC7-B4F2-0C41-A730-EC145B9D637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FDE7E7D-88D4-8948-AA9A-14ED9D1861D3}"/>
              </a:ext>
            </a:extLst>
          </p:cNvPr>
          <p:cNvSpPr>
            <a:spLocks noGrp="1"/>
          </p:cNvSpPr>
          <p:nvPr>
            <p:ph type="dt" sz="half" idx="10"/>
          </p:nvPr>
        </p:nvSpPr>
        <p:spPr/>
        <p:txBody>
          <a:bodyPr/>
          <a:lstStyle/>
          <a:p>
            <a:fld id="{77428E68-251D-FF42-B583-C91C772A4B4B}" type="datetimeFigureOut">
              <a:rPr lang="tr-TR" smtClean="0"/>
              <a:pPr/>
              <a:t>1.10.2024</a:t>
            </a:fld>
            <a:endParaRPr lang="tr-TR"/>
          </a:p>
        </p:txBody>
      </p:sp>
      <p:sp>
        <p:nvSpPr>
          <p:cNvPr id="5" name="Alt Bilgi Yer Tutucusu 4">
            <a:extLst>
              <a:ext uri="{FF2B5EF4-FFF2-40B4-BE49-F238E27FC236}">
                <a16:creationId xmlns:a16="http://schemas.microsoft.com/office/drawing/2014/main" id="{7140A4D1-0F72-8648-B851-CC7049448A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15DE91-EB38-5945-AC35-B33D58D8549E}"/>
              </a:ext>
            </a:extLst>
          </p:cNvPr>
          <p:cNvSpPr>
            <a:spLocks noGrp="1"/>
          </p:cNvSpPr>
          <p:nvPr>
            <p:ph type="sldNum" sz="quarter" idx="12"/>
          </p:nvPr>
        </p:nvSpPr>
        <p:spPr/>
        <p:txBody>
          <a:bodyPr/>
          <a:lstStyle/>
          <a:p>
            <a:fld id="{A413CC06-D0F8-0F43-BE45-BF6B76BC7346}" type="slidenum">
              <a:rPr lang="tr-TR" smtClean="0"/>
              <a:pPr/>
              <a:t>‹#›</a:t>
            </a:fld>
            <a:endParaRPr lang="tr-TR"/>
          </a:p>
        </p:txBody>
      </p:sp>
    </p:spTree>
    <p:extLst>
      <p:ext uri="{BB962C8B-B14F-4D97-AF65-F5344CB8AC3E}">
        <p14:creationId xmlns:p14="http://schemas.microsoft.com/office/powerpoint/2010/main" val="2234521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80E7F7-3EE1-1345-9653-1D52C135D45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673E9C8-DEFB-B742-A1E6-D558B7D7C9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3C08F4B-E736-DB4F-BA08-4B70FC11867F}"/>
              </a:ext>
            </a:extLst>
          </p:cNvPr>
          <p:cNvSpPr>
            <a:spLocks noGrp="1"/>
          </p:cNvSpPr>
          <p:nvPr>
            <p:ph type="dt" sz="half" idx="10"/>
          </p:nvPr>
        </p:nvSpPr>
        <p:spPr/>
        <p:txBody>
          <a:bodyPr/>
          <a:lstStyle/>
          <a:p>
            <a:fld id="{77428E68-251D-FF42-B583-C91C772A4B4B}" type="datetimeFigureOut">
              <a:rPr lang="tr-TR" smtClean="0"/>
              <a:pPr/>
              <a:t>1.10.2024</a:t>
            </a:fld>
            <a:endParaRPr lang="tr-TR"/>
          </a:p>
        </p:txBody>
      </p:sp>
      <p:sp>
        <p:nvSpPr>
          <p:cNvPr id="5" name="Alt Bilgi Yer Tutucusu 4">
            <a:extLst>
              <a:ext uri="{FF2B5EF4-FFF2-40B4-BE49-F238E27FC236}">
                <a16:creationId xmlns:a16="http://schemas.microsoft.com/office/drawing/2014/main" id="{FFABD80A-C438-194F-9AE5-6C44E37895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E9F4613-893F-154C-8951-52CED5E9DCF9}"/>
              </a:ext>
            </a:extLst>
          </p:cNvPr>
          <p:cNvSpPr>
            <a:spLocks noGrp="1"/>
          </p:cNvSpPr>
          <p:nvPr>
            <p:ph type="sldNum" sz="quarter" idx="12"/>
          </p:nvPr>
        </p:nvSpPr>
        <p:spPr/>
        <p:txBody>
          <a:bodyPr/>
          <a:lstStyle/>
          <a:p>
            <a:fld id="{A413CC06-D0F8-0F43-BE45-BF6B76BC7346}" type="slidenum">
              <a:rPr lang="tr-TR" smtClean="0"/>
              <a:pPr/>
              <a:t>‹#›</a:t>
            </a:fld>
            <a:endParaRPr lang="tr-TR"/>
          </a:p>
        </p:txBody>
      </p:sp>
    </p:spTree>
    <p:extLst>
      <p:ext uri="{BB962C8B-B14F-4D97-AF65-F5344CB8AC3E}">
        <p14:creationId xmlns:p14="http://schemas.microsoft.com/office/powerpoint/2010/main" val="45264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7DF0E-CDD4-9748-9156-C13AA8A4D56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C187036-60BA-A147-B14D-3210011978D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06D5719-D469-ED4C-9E10-3270FB0A06D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8EB0C60-E022-6E41-9A69-996652DEA6D3}"/>
              </a:ext>
            </a:extLst>
          </p:cNvPr>
          <p:cNvSpPr>
            <a:spLocks noGrp="1"/>
          </p:cNvSpPr>
          <p:nvPr>
            <p:ph type="dt" sz="half" idx="10"/>
          </p:nvPr>
        </p:nvSpPr>
        <p:spPr/>
        <p:txBody>
          <a:bodyPr/>
          <a:lstStyle/>
          <a:p>
            <a:fld id="{77428E68-251D-FF42-B583-C91C772A4B4B}" type="datetimeFigureOut">
              <a:rPr lang="tr-TR" smtClean="0"/>
              <a:pPr/>
              <a:t>1.10.2024</a:t>
            </a:fld>
            <a:endParaRPr lang="tr-TR"/>
          </a:p>
        </p:txBody>
      </p:sp>
      <p:sp>
        <p:nvSpPr>
          <p:cNvPr id="6" name="Alt Bilgi Yer Tutucusu 5">
            <a:extLst>
              <a:ext uri="{FF2B5EF4-FFF2-40B4-BE49-F238E27FC236}">
                <a16:creationId xmlns:a16="http://schemas.microsoft.com/office/drawing/2014/main" id="{158127E9-8517-864C-8560-01C651E2C3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786148-EAB1-1E4A-B5E7-2D6084609896}"/>
              </a:ext>
            </a:extLst>
          </p:cNvPr>
          <p:cNvSpPr>
            <a:spLocks noGrp="1"/>
          </p:cNvSpPr>
          <p:nvPr>
            <p:ph type="sldNum" sz="quarter" idx="12"/>
          </p:nvPr>
        </p:nvSpPr>
        <p:spPr/>
        <p:txBody>
          <a:bodyPr/>
          <a:lstStyle/>
          <a:p>
            <a:fld id="{A413CC06-D0F8-0F43-BE45-BF6B76BC7346}" type="slidenum">
              <a:rPr lang="tr-TR" smtClean="0"/>
              <a:pPr/>
              <a:t>‹#›</a:t>
            </a:fld>
            <a:endParaRPr lang="tr-TR"/>
          </a:p>
        </p:txBody>
      </p:sp>
    </p:spTree>
    <p:extLst>
      <p:ext uri="{BB962C8B-B14F-4D97-AF65-F5344CB8AC3E}">
        <p14:creationId xmlns:p14="http://schemas.microsoft.com/office/powerpoint/2010/main" val="95494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3678BE-D7BE-F447-A7C3-C36F9DE3D2A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9AF4610-4A04-394E-9DDF-F78A0E951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EB36B3A-AECD-8644-A6E8-855D3133F26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F25BA2B-DA2E-BA4F-B118-9A3B537E2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A8CB41E-5D43-8742-AE69-49490E8070A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FC39671-89B9-F04D-957A-E56FC93D562A}"/>
              </a:ext>
            </a:extLst>
          </p:cNvPr>
          <p:cNvSpPr>
            <a:spLocks noGrp="1"/>
          </p:cNvSpPr>
          <p:nvPr>
            <p:ph type="dt" sz="half" idx="10"/>
          </p:nvPr>
        </p:nvSpPr>
        <p:spPr/>
        <p:txBody>
          <a:bodyPr/>
          <a:lstStyle/>
          <a:p>
            <a:fld id="{77428E68-251D-FF42-B583-C91C772A4B4B}" type="datetimeFigureOut">
              <a:rPr lang="tr-TR" smtClean="0"/>
              <a:pPr/>
              <a:t>1.10.2024</a:t>
            </a:fld>
            <a:endParaRPr lang="tr-TR"/>
          </a:p>
        </p:txBody>
      </p:sp>
      <p:sp>
        <p:nvSpPr>
          <p:cNvPr id="8" name="Alt Bilgi Yer Tutucusu 7">
            <a:extLst>
              <a:ext uri="{FF2B5EF4-FFF2-40B4-BE49-F238E27FC236}">
                <a16:creationId xmlns:a16="http://schemas.microsoft.com/office/drawing/2014/main" id="{8AC81389-2D34-824D-9F4E-866EFD134F0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3B055C5-B3E9-AA44-912B-F19EAC66F13D}"/>
              </a:ext>
            </a:extLst>
          </p:cNvPr>
          <p:cNvSpPr>
            <a:spLocks noGrp="1"/>
          </p:cNvSpPr>
          <p:nvPr>
            <p:ph type="sldNum" sz="quarter" idx="12"/>
          </p:nvPr>
        </p:nvSpPr>
        <p:spPr/>
        <p:txBody>
          <a:bodyPr/>
          <a:lstStyle/>
          <a:p>
            <a:fld id="{A413CC06-D0F8-0F43-BE45-BF6B76BC7346}" type="slidenum">
              <a:rPr lang="tr-TR" smtClean="0"/>
              <a:pPr/>
              <a:t>‹#›</a:t>
            </a:fld>
            <a:endParaRPr lang="tr-TR"/>
          </a:p>
        </p:txBody>
      </p:sp>
    </p:spTree>
    <p:extLst>
      <p:ext uri="{BB962C8B-B14F-4D97-AF65-F5344CB8AC3E}">
        <p14:creationId xmlns:p14="http://schemas.microsoft.com/office/powerpoint/2010/main" val="11244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7E3B5A-26AC-F84B-A65E-35198DB970F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89CFD16-4982-364C-96F4-B4F7D696D7CD}"/>
              </a:ext>
            </a:extLst>
          </p:cNvPr>
          <p:cNvSpPr>
            <a:spLocks noGrp="1"/>
          </p:cNvSpPr>
          <p:nvPr>
            <p:ph type="dt" sz="half" idx="10"/>
          </p:nvPr>
        </p:nvSpPr>
        <p:spPr/>
        <p:txBody>
          <a:bodyPr/>
          <a:lstStyle/>
          <a:p>
            <a:fld id="{77428E68-251D-FF42-B583-C91C772A4B4B}" type="datetimeFigureOut">
              <a:rPr lang="tr-TR" smtClean="0"/>
              <a:pPr/>
              <a:t>1.10.2024</a:t>
            </a:fld>
            <a:endParaRPr lang="tr-TR"/>
          </a:p>
        </p:txBody>
      </p:sp>
      <p:sp>
        <p:nvSpPr>
          <p:cNvPr id="4" name="Alt Bilgi Yer Tutucusu 3">
            <a:extLst>
              <a:ext uri="{FF2B5EF4-FFF2-40B4-BE49-F238E27FC236}">
                <a16:creationId xmlns:a16="http://schemas.microsoft.com/office/drawing/2014/main" id="{70D7FB34-FF2E-D947-90E6-2B210ED94DD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76F22E3-749C-6140-A05D-15752AB1FA84}"/>
              </a:ext>
            </a:extLst>
          </p:cNvPr>
          <p:cNvSpPr>
            <a:spLocks noGrp="1"/>
          </p:cNvSpPr>
          <p:nvPr>
            <p:ph type="sldNum" sz="quarter" idx="12"/>
          </p:nvPr>
        </p:nvSpPr>
        <p:spPr/>
        <p:txBody>
          <a:bodyPr/>
          <a:lstStyle/>
          <a:p>
            <a:fld id="{A413CC06-D0F8-0F43-BE45-BF6B76BC7346}" type="slidenum">
              <a:rPr lang="tr-TR" smtClean="0"/>
              <a:pPr/>
              <a:t>‹#›</a:t>
            </a:fld>
            <a:endParaRPr lang="tr-TR"/>
          </a:p>
        </p:txBody>
      </p:sp>
    </p:spTree>
    <p:extLst>
      <p:ext uri="{BB962C8B-B14F-4D97-AF65-F5344CB8AC3E}">
        <p14:creationId xmlns:p14="http://schemas.microsoft.com/office/powerpoint/2010/main" val="375279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7622F29-844E-D14A-A10A-7FDC6CB2C1AB}"/>
              </a:ext>
            </a:extLst>
          </p:cNvPr>
          <p:cNvSpPr>
            <a:spLocks noGrp="1"/>
          </p:cNvSpPr>
          <p:nvPr>
            <p:ph type="dt" sz="half" idx="10"/>
          </p:nvPr>
        </p:nvSpPr>
        <p:spPr/>
        <p:txBody>
          <a:bodyPr/>
          <a:lstStyle/>
          <a:p>
            <a:fld id="{77428E68-251D-FF42-B583-C91C772A4B4B}" type="datetimeFigureOut">
              <a:rPr lang="tr-TR" smtClean="0"/>
              <a:pPr/>
              <a:t>1.10.2024</a:t>
            </a:fld>
            <a:endParaRPr lang="tr-TR"/>
          </a:p>
        </p:txBody>
      </p:sp>
      <p:sp>
        <p:nvSpPr>
          <p:cNvPr id="3" name="Alt Bilgi Yer Tutucusu 2">
            <a:extLst>
              <a:ext uri="{FF2B5EF4-FFF2-40B4-BE49-F238E27FC236}">
                <a16:creationId xmlns:a16="http://schemas.microsoft.com/office/drawing/2014/main" id="{0461FABE-4A85-8744-A612-8ED9E74E8F6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95AF82D-68EB-1A4F-9BA0-D4411AFBE61B}"/>
              </a:ext>
            </a:extLst>
          </p:cNvPr>
          <p:cNvSpPr>
            <a:spLocks noGrp="1"/>
          </p:cNvSpPr>
          <p:nvPr>
            <p:ph type="sldNum" sz="quarter" idx="12"/>
          </p:nvPr>
        </p:nvSpPr>
        <p:spPr/>
        <p:txBody>
          <a:bodyPr/>
          <a:lstStyle/>
          <a:p>
            <a:fld id="{A413CC06-D0F8-0F43-BE45-BF6B76BC7346}" type="slidenum">
              <a:rPr lang="tr-TR" smtClean="0"/>
              <a:pPr/>
              <a:t>‹#›</a:t>
            </a:fld>
            <a:endParaRPr lang="tr-TR"/>
          </a:p>
        </p:txBody>
      </p:sp>
    </p:spTree>
    <p:extLst>
      <p:ext uri="{BB962C8B-B14F-4D97-AF65-F5344CB8AC3E}">
        <p14:creationId xmlns:p14="http://schemas.microsoft.com/office/powerpoint/2010/main" val="19927648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35A83A-ECCE-B94C-8A6D-FC3F59BB1E3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53DCCB3-F5D0-BA43-83B7-ECB56FD96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04E3625-2A65-2240-9AD2-795FB6A7F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331C0A4-CCD6-634F-957C-11F266AF61D3}"/>
              </a:ext>
            </a:extLst>
          </p:cNvPr>
          <p:cNvSpPr>
            <a:spLocks noGrp="1"/>
          </p:cNvSpPr>
          <p:nvPr>
            <p:ph type="dt" sz="half" idx="10"/>
          </p:nvPr>
        </p:nvSpPr>
        <p:spPr/>
        <p:txBody>
          <a:bodyPr/>
          <a:lstStyle/>
          <a:p>
            <a:fld id="{77428E68-251D-FF42-B583-C91C772A4B4B}" type="datetimeFigureOut">
              <a:rPr lang="tr-TR" smtClean="0"/>
              <a:pPr/>
              <a:t>1.10.2024</a:t>
            </a:fld>
            <a:endParaRPr lang="tr-TR"/>
          </a:p>
        </p:txBody>
      </p:sp>
      <p:sp>
        <p:nvSpPr>
          <p:cNvPr id="6" name="Alt Bilgi Yer Tutucusu 5">
            <a:extLst>
              <a:ext uri="{FF2B5EF4-FFF2-40B4-BE49-F238E27FC236}">
                <a16:creationId xmlns:a16="http://schemas.microsoft.com/office/drawing/2014/main" id="{E98101CC-80F6-274E-B21E-905147E70CA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266A50A-9E17-9B4C-AC79-FF4A3EB24489}"/>
              </a:ext>
            </a:extLst>
          </p:cNvPr>
          <p:cNvSpPr>
            <a:spLocks noGrp="1"/>
          </p:cNvSpPr>
          <p:nvPr>
            <p:ph type="sldNum" sz="quarter" idx="12"/>
          </p:nvPr>
        </p:nvSpPr>
        <p:spPr/>
        <p:txBody>
          <a:bodyPr/>
          <a:lstStyle/>
          <a:p>
            <a:fld id="{A413CC06-D0F8-0F43-BE45-BF6B76BC7346}" type="slidenum">
              <a:rPr lang="tr-TR" smtClean="0"/>
              <a:pPr/>
              <a:t>‹#›</a:t>
            </a:fld>
            <a:endParaRPr lang="tr-TR"/>
          </a:p>
        </p:txBody>
      </p:sp>
    </p:spTree>
    <p:extLst>
      <p:ext uri="{BB962C8B-B14F-4D97-AF65-F5344CB8AC3E}">
        <p14:creationId xmlns:p14="http://schemas.microsoft.com/office/powerpoint/2010/main" val="78572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78E9F5-BCD7-7C44-BF2E-D4ACE35A81A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9699746-3490-D144-AE09-B3F3C1E2B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8B7AFC0-42CD-7E42-A05F-4C1135C7B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87E6C37-127A-B54C-8E36-003ECFD948BA}"/>
              </a:ext>
            </a:extLst>
          </p:cNvPr>
          <p:cNvSpPr>
            <a:spLocks noGrp="1"/>
          </p:cNvSpPr>
          <p:nvPr>
            <p:ph type="dt" sz="half" idx="10"/>
          </p:nvPr>
        </p:nvSpPr>
        <p:spPr/>
        <p:txBody>
          <a:bodyPr/>
          <a:lstStyle/>
          <a:p>
            <a:fld id="{77428E68-251D-FF42-B583-C91C772A4B4B}" type="datetimeFigureOut">
              <a:rPr lang="tr-TR" smtClean="0"/>
              <a:pPr/>
              <a:t>1.10.2024</a:t>
            </a:fld>
            <a:endParaRPr lang="tr-TR"/>
          </a:p>
        </p:txBody>
      </p:sp>
      <p:sp>
        <p:nvSpPr>
          <p:cNvPr id="6" name="Alt Bilgi Yer Tutucusu 5">
            <a:extLst>
              <a:ext uri="{FF2B5EF4-FFF2-40B4-BE49-F238E27FC236}">
                <a16:creationId xmlns:a16="http://schemas.microsoft.com/office/drawing/2014/main" id="{0F32F136-5536-0743-A0D6-24C8A0E179B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885840B-895A-BD48-BDF8-51DA2D6CD902}"/>
              </a:ext>
            </a:extLst>
          </p:cNvPr>
          <p:cNvSpPr>
            <a:spLocks noGrp="1"/>
          </p:cNvSpPr>
          <p:nvPr>
            <p:ph type="sldNum" sz="quarter" idx="12"/>
          </p:nvPr>
        </p:nvSpPr>
        <p:spPr/>
        <p:txBody>
          <a:bodyPr/>
          <a:lstStyle/>
          <a:p>
            <a:fld id="{A413CC06-D0F8-0F43-BE45-BF6B76BC7346}" type="slidenum">
              <a:rPr lang="tr-TR" smtClean="0"/>
              <a:pPr/>
              <a:t>‹#›</a:t>
            </a:fld>
            <a:endParaRPr lang="tr-TR"/>
          </a:p>
        </p:txBody>
      </p:sp>
    </p:spTree>
    <p:extLst>
      <p:ext uri="{BB962C8B-B14F-4D97-AF65-F5344CB8AC3E}">
        <p14:creationId xmlns:p14="http://schemas.microsoft.com/office/powerpoint/2010/main" val="301678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448E8F6-AD17-D64C-8B52-5A580442D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806028-4742-2740-857E-CF65380F4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8FCC8E-BA9F-6B40-8537-E960CF0FC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28E68-251D-FF42-B583-C91C772A4B4B}" type="datetimeFigureOut">
              <a:rPr lang="tr-TR" smtClean="0"/>
              <a:pPr/>
              <a:t>1.10.2024</a:t>
            </a:fld>
            <a:endParaRPr lang="tr-TR"/>
          </a:p>
        </p:txBody>
      </p:sp>
      <p:sp>
        <p:nvSpPr>
          <p:cNvPr id="5" name="Alt Bilgi Yer Tutucusu 4">
            <a:extLst>
              <a:ext uri="{FF2B5EF4-FFF2-40B4-BE49-F238E27FC236}">
                <a16:creationId xmlns:a16="http://schemas.microsoft.com/office/drawing/2014/main" id="{BAD75DB2-79B2-E74A-98D7-96762958E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5913F90-D6CB-DC4E-87EB-864211465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3CC06-D0F8-0F43-BE45-BF6B76BC7346}" type="slidenum">
              <a:rPr lang="tr-TR" smtClean="0"/>
              <a:pPr/>
              <a:t>‹#›</a:t>
            </a:fld>
            <a:endParaRPr lang="tr-TR"/>
          </a:p>
        </p:txBody>
      </p:sp>
    </p:spTree>
    <p:extLst>
      <p:ext uri="{BB962C8B-B14F-4D97-AF65-F5344CB8AC3E}">
        <p14:creationId xmlns:p14="http://schemas.microsoft.com/office/powerpoint/2010/main" val="131903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 Id="rId5" Type="http://schemas.openxmlformats.org/officeDocument/2006/relationships/image" Target="../media/image79.png"/><Relationship Id="rId4" Type="http://schemas.openxmlformats.org/officeDocument/2006/relationships/image" Target="../media/image78.png"/></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2883876"/>
            <a:ext cx="11523024" cy="12238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b="1" dirty="0" smtClean="0">
                <a:solidFill>
                  <a:srgbClr val="00468D"/>
                </a:solidFill>
                <a:latin typeface="Arial" panose="020B0604020202020204" pitchFamily="34" charset="0"/>
                <a:cs typeface="Arial" panose="020B0604020202020204" pitchFamily="34" charset="0"/>
              </a:rPr>
              <a:t>LİHKAB OFİS OTOMASYON SİSTEMİ</a:t>
            </a:r>
            <a:endParaRPr lang="tr-TR" sz="4000" b="1" dirty="0" smtClean="0">
              <a:latin typeface="Arial" panose="020B0604020202020204" pitchFamily="34" charset="0"/>
              <a:cs typeface="Arial" panose="020B0604020202020204" pitchFamily="34" charset="0"/>
            </a:endParaRPr>
          </a:p>
          <a:p>
            <a:pPr algn="l"/>
            <a:endParaRPr lang="tr-TR" sz="2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457200" y="5022166"/>
            <a:ext cx="11247120" cy="90202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1600" b="1" i="1" dirty="0" smtClean="0">
              <a:solidFill>
                <a:schemeClr val="accent6">
                  <a:lumMod val="75000"/>
                </a:schemeClr>
              </a:solidFill>
              <a:latin typeface="Arial" panose="020B0604020202020204" pitchFamily="34" charset="0"/>
              <a:cs typeface="Arial" panose="020B0604020202020204" pitchFamily="34" charset="0"/>
            </a:endParaRPr>
          </a:p>
          <a:p>
            <a:r>
              <a:rPr lang="tr-TR" sz="2000" b="1" i="1" dirty="0" smtClean="0">
                <a:solidFill>
                  <a:schemeClr val="accent6">
                    <a:lumMod val="75000"/>
                  </a:schemeClr>
                </a:solidFill>
                <a:latin typeface="Arial" panose="020B0604020202020204" pitchFamily="34" charset="0"/>
                <a:cs typeface="Arial" panose="020B0604020202020204" pitchFamily="34" charset="0"/>
              </a:rPr>
              <a:t>LİSANSLI MÜHENDİSLER İÇİN UYGULAMA EĞİTİMİ </a:t>
            </a:r>
          </a:p>
          <a:p>
            <a:r>
              <a:rPr lang="tr-TR" sz="2000" b="1" i="1" dirty="0" smtClean="0">
                <a:solidFill>
                  <a:schemeClr val="accent6">
                    <a:lumMod val="75000"/>
                  </a:schemeClr>
                </a:solidFill>
                <a:latin typeface="Arial" panose="020B0604020202020204" pitchFamily="34" charset="0"/>
                <a:cs typeface="Arial" panose="020B0604020202020204" pitchFamily="34" charset="0"/>
              </a:rPr>
              <a:t>EKİM – 2024 </a:t>
            </a:r>
          </a:p>
        </p:txBody>
      </p:sp>
      <p:pic>
        <p:nvPicPr>
          <p:cNvPr id="7" name="Picture 10" descr="Tapu-ve-kadastro-mudurlugu-01.jpg">
            <a:extLst>
              <a:ext uri="{FF2B5EF4-FFF2-40B4-BE49-F238E27FC236}">
                <a16:creationId xmlns:a16="http://schemas.microsoft.com/office/drawing/2014/main" id="{8CBEB1BF-6B87-4443-806D-6E11A7BD5DD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8437" y="358392"/>
            <a:ext cx="1885071" cy="186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062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İçerik Yer Tutucusu"/>
          <p:cNvSpPr>
            <a:spLocks noGrp="1"/>
          </p:cNvSpPr>
          <p:nvPr>
            <p:ph sz="half" idx="1"/>
          </p:nvPr>
        </p:nvSpPr>
        <p:spPr>
          <a:xfrm>
            <a:off x="1028700" y="1243330"/>
            <a:ext cx="10294620" cy="1313815"/>
          </a:xfrm>
        </p:spPr>
        <p:txBody>
          <a:bodyPr>
            <a:noAutofit/>
          </a:bodyPr>
          <a:lstStyle/>
          <a:p>
            <a:pPr algn="just">
              <a:buNone/>
            </a:pPr>
            <a:r>
              <a:rPr lang="tr-TR" sz="2200" b="1" dirty="0" smtClean="0">
                <a:cs typeface="Times New Roman" pitchFamily="18" charset="0"/>
              </a:rPr>
              <a:t>  “Başvuru No”</a:t>
            </a:r>
            <a:r>
              <a:rPr lang="tr-TR" sz="2200" dirty="0" smtClean="0">
                <a:cs typeface="Times New Roman" pitchFamily="18" charset="0"/>
              </a:rPr>
              <a:t> işlemin sistemdeki anahtar numarasıdır ve sistem üzerindeki her işlemin bir adet başvuru numarası bulunmaktadır. Bu yüzden işlemlere ilişkin her türlü sorgulamanın bu numara üzerinden yapılması kolaylık sağlayacaktır.</a:t>
            </a:r>
          </a:p>
          <a:p>
            <a:pPr algn="just">
              <a:buNone/>
            </a:pPr>
            <a:endParaRPr lang="tr-TR" sz="2200" dirty="0" smtClean="0">
              <a:cs typeface="Times New Roman" pitchFamily="18" charset="0"/>
            </a:endParaRPr>
          </a:p>
          <a:p>
            <a:pPr algn="just">
              <a:buNone/>
            </a:pPr>
            <a:r>
              <a:rPr lang="tr-TR" sz="2200" b="1" dirty="0" smtClean="0">
                <a:cs typeface="Times New Roman" pitchFamily="18" charset="0"/>
              </a:rPr>
              <a:t>   “Fen Kayıt No”</a:t>
            </a:r>
            <a:r>
              <a:rPr lang="tr-TR" sz="2200" dirty="0" smtClean="0">
                <a:cs typeface="Times New Roman" pitchFamily="18" charset="0"/>
              </a:rPr>
              <a:t> ile yetkili olunan her ilçede, her yıl 1’den başlamak üzere verilen numara görüntülenmektedir.</a:t>
            </a:r>
          </a:p>
          <a:p>
            <a:pPr algn="just">
              <a:buNone/>
            </a:pPr>
            <a:r>
              <a:rPr lang="tr-TR" sz="2200" dirty="0" smtClean="0">
                <a:cs typeface="Times New Roman" pitchFamily="18" charset="0"/>
              </a:rPr>
              <a:t> </a:t>
            </a:r>
          </a:p>
          <a:p>
            <a:pPr algn="just">
              <a:buNone/>
            </a:pPr>
            <a:r>
              <a:rPr lang="tr-TR" sz="2200" b="1" dirty="0" smtClean="0">
                <a:cs typeface="Times New Roman" pitchFamily="18" charset="0"/>
              </a:rPr>
              <a:t>  “E-Ödeme No”</a:t>
            </a:r>
            <a:r>
              <a:rPr lang="tr-TR" sz="2200" dirty="0" smtClean="0">
                <a:cs typeface="Times New Roman" pitchFamily="18" charset="0"/>
              </a:rPr>
              <a:t> ile Tapu Kadastro Genel Müdürlüklerine yatırılacak olan döner sermaye bedelini ifade eden numara görüntülenmektedir.</a:t>
            </a:r>
          </a:p>
          <a:p>
            <a:pPr algn="just">
              <a:buNone/>
            </a:pPr>
            <a:endParaRPr lang="tr-TR" sz="2200" dirty="0"/>
          </a:p>
        </p:txBody>
      </p:sp>
    </p:spTree>
    <p:extLst>
      <p:ext uri="{BB962C8B-B14F-4D97-AF65-F5344CB8AC3E}">
        <p14:creationId xmlns:p14="http://schemas.microsoft.com/office/powerpoint/2010/main" val="3903092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418" y="368860"/>
            <a:ext cx="10371667" cy="941228"/>
          </a:xfrm>
        </p:spPr>
        <p:txBody>
          <a:bodyPr>
            <a:normAutofit fontScale="90000"/>
          </a:bodyPr>
          <a:lstStyle/>
          <a:p>
            <a:r>
              <a:rPr lang="tr-TR" sz="3600" dirty="0" smtClean="0">
                <a:latin typeface="Times New Roman" pitchFamily="18" charset="0"/>
                <a:cs typeface="Times New Roman" pitchFamily="18" charset="0"/>
              </a:rPr>
              <a:t/>
            </a:r>
            <a:br>
              <a:rPr lang="tr-TR" sz="3600" dirty="0" smtClean="0">
                <a:latin typeface="Times New Roman" pitchFamily="18" charset="0"/>
                <a:cs typeface="Times New Roman" pitchFamily="18" charset="0"/>
              </a:rPr>
            </a:br>
            <a:r>
              <a:rPr lang="tr-TR" sz="3600" dirty="0" smtClean="0">
                <a:latin typeface="Times New Roman" pitchFamily="18" charset="0"/>
                <a:cs typeface="Times New Roman" pitchFamily="18" charset="0"/>
              </a:rPr>
              <a:t/>
            </a:r>
            <a:br>
              <a:rPr lang="tr-TR" sz="3600" dirty="0" smtClean="0">
                <a:latin typeface="Times New Roman" pitchFamily="18" charset="0"/>
                <a:cs typeface="Times New Roman" pitchFamily="18" charset="0"/>
              </a:rPr>
            </a:br>
            <a:r>
              <a:rPr lang="tr-TR" sz="3600" dirty="0" smtClean="0">
                <a:latin typeface="Times New Roman" pitchFamily="18" charset="0"/>
                <a:cs typeface="Times New Roman" pitchFamily="18" charset="0"/>
              </a:rPr>
              <a:t>      </a:t>
            </a:r>
            <a:r>
              <a:rPr lang="tr-TR" sz="2400" dirty="0" smtClean="0">
                <a:cs typeface="Times New Roman" pitchFamily="18" charset="0"/>
              </a:rPr>
              <a:t>Kolon Aç/Kapa Seçeneği: </a:t>
            </a:r>
            <a:br>
              <a:rPr lang="tr-TR" sz="2400" dirty="0" smtClean="0">
                <a:cs typeface="Times New Roman" pitchFamily="18" charset="0"/>
              </a:rPr>
            </a:br>
            <a:r>
              <a:rPr lang="tr-TR" sz="2400" dirty="0" smtClean="0">
                <a:cs typeface="Times New Roman" pitchFamily="18" charset="0"/>
              </a:rPr>
              <a:t>        seçeneği ile başvuru işlemine ait görüntülenmek istenen başlıklar seçilebilir.</a:t>
            </a:r>
            <a:r>
              <a:rPr lang="tr-TR" dirty="0" smtClean="0"/>
              <a:t/>
            </a:r>
            <a:br>
              <a:rPr lang="tr-TR" dirty="0" smtClean="0"/>
            </a:br>
            <a:endParaRPr lang="tr-TR" dirty="0"/>
          </a:p>
        </p:txBody>
      </p:sp>
      <p:pic>
        <p:nvPicPr>
          <p:cNvPr id="4" name="3 Resi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5028" y="889824"/>
            <a:ext cx="972829" cy="766448"/>
          </a:xfrm>
          <a:prstGeom prst="rect">
            <a:avLst/>
          </a:prstGeom>
          <a:noFill/>
          <a:ln>
            <a:noFill/>
          </a:ln>
        </p:spPr>
      </p:pic>
      <p:pic>
        <p:nvPicPr>
          <p:cNvPr id="5" name="4 İçerik Yer Tutucusu"/>
          <p:cNvPicPr>
            <a:picLocks noGrp="1"/>
          </p:cNvPicPr>
          <p:nvPr>
            <p:ph idx="1"/>
          </p:nvPr>
        </p:nvPicPr>
        <p:blipFill>
          <a:blip r:embed="rId3" cstate="print"/>
          <a:srcRect/>
          <a:stretch>
            <a:fillRect/>
          </a:stretch>
        </p:blipFill>
        <p:spPr bwMode="auto">
          <a:xfrm>
            <a:off x="1202666" y="2319438"/>
            <a:ext cx="9283211" cy="3441858"/>
          </a:xfrm>
          <a:prstGeom prst="rect">
            <a:avLst/>
          </a:prstGeom>
          <a:noFill/>
          <a:ln w="9525">
            <a:noFill/>
            <a:miter lim="800000"/>
            <a:headEnd/>
            <a:tailEnd/>
          </a:ln>
        </p:spPr>
      </p:pic>
      <p:sp>
        <p:nvSpPr>
          <p:cNvPr id="9" name="Oval 8"/>
          <p:cNvSpPr/>
          <p:nvPr/>
        </p:nvSpPr>
        <p:spPr>
          <a:xfrm>
            <a:off x="10161916" y="379324"/>
            <a:ext cx="1759789" cy="1622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p:cNvCxnSpPr/>
          <p:nvPr/>
        </p:nvCxnSpPr>
        <p:spPr>
          <a:xfrm flipV="1">
            <a:off x="10119268" y="1973552"/>
            <a:ext cx="323961" cy="3623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615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97635" y="1394907"/>
            <a:ext cx="8161020" cy="369332"/>
          </a:xfrm>
          <a:prstGeom prst="rect">
            <a:avLst/>
          </a:prstGeom>
        </p:spPr>
        <p:txBody>
          <a:bodyPr wrap="square">
            <a:spAutoFit/>
          </a:bodyPr>
          <a:lstStyle/>
          <a:p>
            <a:pPr lvl="0" indent="269875" algn="just" fontAlgn="base">
              <a:spcBef>
                <a:spcPct val="0"/>
              </a:spcBef>
              <a:spcAft>
                <a:spcPct val="0"/>
              </a:spcAft>
              <a:buFont typeface="Arial" pitchFamily="34" charset="0"/>
              <a:buChar char="•"/>
            </a:pPr>
            <a:r>
              <a:rPr lang="tr-TR" dirty="0">
                <a:ea typeface="Calibri" pitchFamily="34" charset="0"/>
                <a:cs typeface="Times New Roman" pitchFamily="18" charset="0"/>
              </a:rPr>
              <a:t>İlk sırada </a:t>
            </a:r>
            <a:r>
              <a:rPr lang="tr-TR" b="1" dirty="0">
                <a:ea typeface="Calibri" pitchFamily="34" charset="0"/>
                <a:cs typeface="Times New Roman" pitchFamily="18" charset="0"/>
              </a:rPr>
              <a:t>“İşlem”</a:t>
            </a:r>
            <a:r>
              <a:rPr lang="tr-TR" dirty="0">
                <a:ea typeface="Calibri" pitchFamily="34" charset="0"/>
                <a:cs typeface="Times New Roman" pitchFamily="18" charset="0"/>
              </a:rPr>
              <a:t> butonu vardır. “İşlemler” den alt kategoriler görüntülenir.</a:t>
            </a:r>
          </a:p>
        </p:txBody>
      </p:sp>
      <p:pic>
        <p:nvPicPr>
          <p:cNvPr id="2" name="Resim 1"/>
          <p:cNvPicPr>
            <a:picLocks noChangeAspect="1"/>
          </p:cNvPicPr>
          <p:nvPr/>
        </p:nvPicPr>
        <p:blipFill>
          <a:blip r:embed="rId3"/>
          <a:stretch>
            <a:fillRect/>
          </a:stretch>
        </p:blipFill>
        <p:spPr>
          <a:xfrm>
            <a:off x="483417" y="2180796"/>
            <a:ext cx="11295659" cy="321247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77241" y="995782"/>
            <a:ext cx="97917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200" b="0" i="0" u="none" strike="noStrike" cap="none" normalizeH="0" baseline="0" dirty="0" smtClean="0">
                <a:ln>
                  <a:noFill/>
                </a:ln>
                <a:solidFill>
                  <a:schemeClr val="tx1"/>
                </a:solidFill>
                <a:effectLst/>
                <a:latin typeface="+mj-lt"/>
                <a:ea typeface="Calibri" pitchFamily="34" charset="0"/>
                <a:cs typeface="Times New Roman" pitchFamily="18" charset="0"/>
              </a:rPr>
              <a:t>Bunlar;</a:t>
            </a:r>
            <a:r>
              <a:rPr kumimoji="0" lang="tr-TR" sz="22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tr-TR" sz="2200" b="0" i="1" u="none" strike="noStrike" cap="none" normalizeH="0" baseline="0" dirty="0" smtClean="0">
                <a:ln>
                  <a:noFill/>
                </a:ln>
                <a:solidFill>
                  <a:schemeClr val="tx1"/>
                </a:solidFill>
                <a:effectLst/>
                <a:latin typeface="+mj-lt"/>
                <a:ea typeface="Calibri" pitchFamily="34" charset="0"/>
                <a:cs typeface="Times New Roman" pitchFamily="18" charset="0"/>
              </a:rPr>
              <a:t>3091 sayılı taşınmaz mal </a:t>
            </a:r>
            <a:r>
              <a:rPr kumimoji="0" lang="tr-TR" sz="2200" b="0" i="1" u="none" strike="noStrike" cap="none" normalizeH="0" baseline="0" dirty="0" err="1" smtClean="0">
                <a:ln>
                  <a:noFill/>
                </a:ln>
                <a:solidFill>
                  <a:schemeClr val="tx1"/>
                </a:solidFill>
                <a:effectLst/>
                <a:latin typeface="+mj-lt"/>
                <a:ea typeface="Calibri" pitchFamily="34" charset="0"/>
                <a:cs typeface="Times New Roman" pitchFamily="18" charset="0"/>
              </a:rPr>
              <a:t>zilyedliğine</a:t>
            </a:r>
            <a:r>
              <a:rPr kumimoji="0" lang="tr-TR" sz="2200" b="0" i="1" u="none" strike="noStrike" cap="none" normalizeH="0" baseline="0" dirty="0" smtClean="0">
                <a:ln>
                  <a:noFill/>
                </a:ln>
                <a:solidFill>
                  <a:schemeClr val="tx1"/>
                </a:solidFill>
                <a:effectLst/>
                <a:latin typeface="+mj-lt"/>
                <a:ea typeface="Calibri" pitchFamily="34" charset="0"/>
                <a:cs typeface="Times New Roman" pitchFamily="18" charset="0"/>
              </a:rPr>
              <a:t> yapılan tecavüzlerin önlenmesi,</a:t>
            </a:r>
            <a:r>
              <a:rPr kumimoji="0" lang="tr-TR" sz="22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tr-TR" sz="2200" b="0" i="1" u="none" strike="noStrike" cap="none" normalizeH="0" baseline="0" dirty="0" smtClean="0">
                <a:ln>
                  <a:noFill/>
                </a:ln>
                <a:solidFill>
                  <a:schemeClr val="tx1"/>
                </a:solidFill>
                <a:effectLst/>
                <a:latin typeface="+mj-lt"/>
                <a:ea typeface="Calibri" pitchFamily="34" charset="0"/>
                <a:cs typeface="Times New Roman" pitchFamily="18" charset="0"/>
              </a:rPr>
              <a:t>aplikasyon, arz-i irtifak hakkı tesisi ve terkini, ruhsata tabi olmayan cins değişikliği, yer gösterme, birleştirme, </a:t>
            </a:r>
            <a:r>
              <a:rPr kumimoji="0" lang="tr-TR" sz="2200" b="0" i="1" u="none" strike="noStrike" cap="none" normalizeH="0" baseline="0" dirty="0" err="1" smtClean="0">
                <a:ln>
                  <a:noFill/>
                </a:ln>
                <a:solidFill>
                  <a:schemeClr val="tx1"/>
                </a:solidFill>
                <a:effectLst/>
                <a:latin typeface="+mj-lt"/>
                <a:ea typeface="Calibri" pitchFamily="34" charset="0"/>
                <a:cs typeface="Times New Roman" pitchFamily="18" charset="0"/>
              </a:rPr>
              <a:t>muhdesatın</a:t>
            </a:r>
            <a:r>
              <a:rPr kumimoji="0" lang="tr-TR" sz="2200" b="0" i="1" u="none" strike="noStrike" cap="none" normalizeH="0" baseline="0" dirty="0" smtClean="0">
                <a:ln>
                  <a:noFill/>
                </a:ln>
                <a:solidFill>
                  <a:schemeClr val="tx1"/>
                </a:solidFill>
                <a:effectLst/>
                <a:latin typeface="+mj-lt"/>
                <a:ea typeface="Calibri" pitchFamily="34" charset="0"/>
                <a:cs typeface="Times New Roman" pitchFamily="18" charset="0"/>
              </a:rPr>
              <a:t> terkini</a:t>
            </a:r>
            <a:r>
              <a:rPr kumimoji="0" lang="tr-TR" sz="2200" b="0" i="1" u="none" strike="noStrike" cap="none" normalizeH="0" dirty="0" smtClean="0">
                <a:ln>
                  <a:noFill/>
                </a:ln>
                <a:solidFill>
                  <a:schemeClr val="tx1"/>
                </a:solidFill>
                <a:effectLst/>
                <a:latin typeface="+mj-lt"/>
                <a:ea typeface="Calibri" pitchFamily="34" charset="0"/>
                <a:cs typeface="Times New Roman" pitchFamily="18" charset="0"/>
              </a:rPr>
              <a:t> ya da taşınmazın cinsine taşınması, </a:t>
            </a:r>
            <a:r>
              <a:rPr kumimoji="0" lang="tr-TR" sz="2200" b="0" i="1" u="none" strike="noStrike" cap="none" normalizeH="0" baseline="0" dirty="0" smtClean="0">
                <a:ln>
                  <a:noFill/>
                </a:ln>
                <a:solidFill>
                  <a:schemeClr val="tx1"/>
                </a:solidFill>
                <a:effectLst/>
                <a:latin typeface="+mj-lt"/>
                <a:ea typeface="Calibri" pitchFamily="34" charset="0"/>
                <a:cs typeface="Times New Roman" pitchFamily="18" charset="0"/>
              </a:rPr>
              <a:t>hatalı bağımsız bölüm veya blok düzeltme, imar barışı kapsamındaki işlemler, </a:t>
            </a:r>
            <a:r>
              <a:rPr kumimoji="0" lang="tr-TR" sz="2200" b="0" i="1" u="none" strike="noStrike" cap="none" normalizeH="0" baseline="0" dirty="0" err="1" smtClean="0">
                <a:ln>
                  <a:noFill/>
                </a:ln>
                <a:solidFill>
                  <a:schemeClr val="tx1"/>
                </a:solidFill>
                <a:effectLst/>
                <a:latin typeface="+mj-lt"/>
                <a:ea typeface="Calibri" pitchFamily="34" charset="0"/>
                <a:cs typeface="Times New Roman" pitchFamily="18" charset="0"/>
              </a:rPr>
              <a:t>kadastral</a:t>
            </a:r>
            <a:r>
              <a:rPr kumimoji="0" lang="tr-TR" sz="2200" b="0" i="1" u="none" strike="noStrike" cap="none" normalizeH="0" baseline="0" dirty="0" smtClean="0">
                <a:ln>
                  <a:noFill/>
                </a:ln>
                <a:solidFill>
                  <a:schemeClr val="tx1"/>
                </a:solidFill>
                <a:effectLst/>
                <a:latin typeface="+mj-lt"/>
                <a:ea typeface="Calibri" pitchFamily="34" charset="0"/>
                <a:cs typeface="Times New Roman" pitchFamily="18" charset="0"/>
              </a:rPr>
              <a:t> yol sınırı belirleme, plan örneği </a:t>
            </a:r>
            <a:r>
              <a:rPr kumimoji="0" lang="tr-TR" sz="2200" b="0" i="0" u="none" strike="noStrike" cap="none" normalizeH="0" baseline="0" dirty="0" smtClean="0">
                <a:ln>
                  <a:noFill/>
                </a:ln>
                <a:solidFill>
                  <a:schemeClr val="tx1"/>
                </a:solidFill>
                <a:effectLst/>
                <a:latin typeface="+mj-lt"/>
                <a:ea typeface="Calibri" pitchFamily="34" charset="0"/>
                <a:cs typeface="Times New Roman" pitchFamily="18" charset="0"/>
              </a:rPr>
              <a:t>işlemleridir</a:t>
            </a:r>
            <a:r>
              <a:rPr kumimoji="0" lang="tr-TR" sz="22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tr-TR" sz="2200" b="0" i="0" u="none" strike="noStrike" cap="none" normalizeH="0" baseline="0" dirty="0" smtClean="0">
                <a:ln>
                  <a:noFill/>
                </a:ln>
                <a:solidFill>
                  <a:schemeClr val="tx1"/>
                </a:solidFill>
                <a:effectLst/>
                <a:latin typeface="+mj-lt"/>
                <a:ea typeface="Calibri" pitchFamily="34" charset="0"/>
                <a:cs typeface="Times New Roman" pitchFamily="18" charset="0"/>
              </a:rPr>
              <a:t>Talebe konu işlemin niteliğine göre listeden seçim yapılır. </a:t>
            </a:r>
          </a:p>
          <a:p>
            <a:pPr marL="0" marR="0" lvl="0" indent="269875"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tr-TR" sz="22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tr-TR" sz="22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indent="269875" algn="just" fontAlgn="base">
              <a:spcBef>
                <a:spcPct val="0"/>
              </a:spcBef>
              <a:spcAft>
                <a:spcPct val="0"/>
              </a:spcAft>
              <a:buFont typeface="Arial" pitchFamily="34" charset="0"/>
              <a:buChar char="•"/>
            </a:pPr>
            <a:r>
              <a:rPr lang="tr-TR" sz="2200" dirty="0" smtClean="0">
                <a:latin typeface="+mj-lt"/>
                <a:ea typeface="Calibri" pitchFamily="34" charset="0"/>
                <a:cs typeface="Times New Roman" pitchFamily="18" charset="0"/>
              </a:rPr>
              <a:t>Yapılacak olan işlem seçildikten sonra “İleri” butonuna basılarak bir sonraki sekmeye geçilir. Her bir işlemin kendine özgü niteliği bulunmakta olup, ücret hesaplama yöntemleri farklılık arz etmektedir.</a:t>
            </a:r>
          </a:p>
          <a:p>
            <a:pPr marL="0" marR="0" lvl="0" indent="269875" algn="just" defTabSz="914400" rtl="0" eaLnBrk="0" fontAlgn="base" latinLnBrk="0" hangingPunct="0">
              <a:lnSpc>
                <a:spcPct val="100000"/>
              </a:lnSpc>
              <a:spcBef>
                <a:spcPct val="0"/>
              </a:spcBef>
              <a:spcAft>
                <a:spcPct val="0"/>
              </a:spcAft>
              <a:buClrTx/>
              <a:buSzTx/>
              <a:tabLst/>
            </a:pPr>
            <a:endParaRPr kumimoji="0" lang="tr-TR" sz="2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187268" y="902758"/>
            <a:ext cx="3208865" cy="4832092"/>
          </a:xfrm>
          <a:prstGeom prst="rect">
            <a:avLst/>
          </a:prstGeom>
          <a:noFill/>
        </p:spPr>
        <p:txBody>
          <a:bodyPr wrap="square" rtlCol="0">
            <a:spAutoFit/>
          </a:bodyPr>
          <a:lstStyle/>
          <a:p>
            <a:r>
              <a:rPr lang="tr-TR" sz="2200" dirty="0"/>
              <a:t>Başvuru tipi </a:t>
            </a:r>
            <a:r>
              <a:rPr lang="tr-TR" sz="2200" dirty="0" smtClean="0"/>
              <a:t>türlerinden</a:t>
            </a:r>
          </a:p>
          <a:p>
            <a:endParaRPr lang="tr-TR" sz="2200" dirty="0" smtClean="0"/>
          </a:p>
          <a:p>
            <a:r>
              <a:rPr lang="tr-TR" sz="2200" dirty="0" smtClean="0"/>
              <a:t>“</a:t>
            </a:r>
            <a:r>
              <a:rPr lang="tr-TR" sz="2200" dirty="0"/>
              <a:t>Bizzat”, </a:t>
            </a:r>
            <a:endParaRPr lang="tr-TR" sz="2200" dirty="0" smtClean="0"/>
          </a:p>
          <a:p>
            <a:r>
              <a:rPr lang="tr-TR" sz="2200" dirty="0" smtClean="0"/>
              <a:t>“</a:t>
            </a:r>
            <a:r>
              <a:rPr lang="tr-TR" sz="2200" dirty="0"/>
              <a:t>İnşaat Sözleşmesi”, “Temsilen”, </a:t>
            </a:r>
            <a:endParaRPr lang="tr-TR" sz="2200" dirty="0" smtClean="0"/>
          </a:p>
          <a:p>
            <a:r>
              <a:rPr lang="tr-TR" sz="2200" dirty="0" smtClean="0"/>
              <a:t>“</a:t>
            </a:r>
            <a:r>
              <a:rPr lang="tr-TR" sz="2200" dirty="0"/>
              <a:t>Vekâleten” </a:t>
            </a:r>
            <a:endParaRPr lang="tr-TR" sz="2200" dirty="0" smtClean="0"/>
          </a:p>
          <a:p>
            <a:r>
              <a:rPr lang="tr-TR" sz="2200" dirty="0" smtClean="0"/>
              <a:t>“</a:t>
            </a:r>
            <a:r>
              <a:rPr lang="tr-TR" sz="2200" dirty="0" err="1"/>
              <a:t>Vesayeten</a:t>
            </a:r>
            <a:r>
              <a:rPr lang="tr-TR" sz="2200" dirty="0"/>
              <a:t> </a:t>
            </a:r>
            <a:r>
              <a:rPr lang="tr-TR" sz="2200" dirty="0" err="1"/>
              <a:t>Veraseten</a:t>
            </a:r>
            <a:r>
              <a:rPr lang="tr-TR" sz="2200" dirty="0" smtClean="0"/>
              <a:t>”</a:t>
            </a:r>
          </a:p>
          <a:p>
            <a:endParaRPr lang="tr-TR" sz="2200" dirty="0" smtClean="0"/>
          </a:p>
          <a:p>
            <a:r>
              <a:rPr lang="tr-TR" sz="2200" dirty="0" smtClean="0"/>
              <a:t>seçim </a:t>
            </a:r>
            <a:r>
              <a:rPr lang="tr-TR" sz="2200" dirty="0"/>
              <a:t>yapılır. </a:t>
            </a:r>
            <a:endParaRPr lang="tr-TR" sz="2200" dirty="0" smtClean="0"/>
          </a:p>
          <a:p>
            <a:endParaRPr lang="tr-TR" sz="2200" dirty="0"/>
          </a:p>
          <a:p>
            <a:r>
              <a:rPr lang="tr-TR" sz="2200" dirty="0" smtClean="0"/>
              <a:t>Bu </a:t>
            </a:r>
            <a:r>
              <a:rPr lang="tr-TR" sz="2200" dirty="0"/>
              <a:t>seçimin niteliğine göre istenen evraklar ve girilmesi gereken bilgiler değişmektedir. </a:t>
            </a:r>
          </a:p>
        </p:txBody>
      </p:sp>
      <p:pic>
        <p:nvPicPr>
          <p:cNvPr id="2" name="Resim 1"/>
          <p:cNvPicPr>
            <a:picLocks noChangeAspect="1"/>
          </p:cNvPicPr>
          <p:nvPr/>
        </p:nvPicPr>
        <p:blipFill>
          <a:blip r:embed="rId3"/>
          <a:stretch>
            <a:fillRect/>
          </a:stretch>
        </p:blipFill>
        <p:spPr>
          <a:xfrm>
            <a:off x="886433" y="798632"/>
            <a:ext cx="6718347" cy="5040343"/>
          </a:xfrm>
          <a:prstGeom prst="rect">
            <a:avLst/>
          </a:prstGeom>
        </p:spPr>
      </p:pic>
    </p:spTree>
    <p:extLst>
      <p:ext uri="{BB962C8B-B14F-4D97-AF65-F5344CB8AC3E}">
        <p14:creationId xmlns:p14="http://schemas.microsoft.com/office/powerpoint/2010/main" val="4129235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7065817" y="1828800"/>
            <a:ext cx="4664365" cy="3482109"/>
          </a:xfrm>
        </p:spPr>
        <p:txBody>
          <a:bodyPr>
            <a:normAutofit lnSpcReduction="10000"/>
          </a:bodyPr>
          <a:lstStyle/>
          <a:p>
            <a:r>
              <a:rPr lang="tr-TR" dirty="0" smtClean="0"/>
              <a:t>Bu aşamada uyruğa göre seçilecek olan kimlik numarası ve ad </a:t>
            </a:r>
            <a:r>
              <a:rPr lang="tr-TR" dirty="0" err="1" smtClean="0"/>
              <a:t>soyad</a:t>
            </a:r>
            <a:r>
              <a:rPr lang="tr-TR" dirty="0" smtClean="0"/>
              <a:t> bilgileri elle doldurulur.</a:t>
            </a:r>
          </a:p>
          <a:p>
            <a:endParaRPr lang="tr-TR" dirty="0"/>
          </a:p>
          <a:p>
            <a:r>
              <a:rPr lang="tr-TR" dirty="0" smtClean="0"/>
              <a:t>Sistem ise arka planda sorgulama yaparak girilen bilgilerin doğruluğunu kontrol eder.</a:t>
            </a:r>
            <a:endParaRPr lang="tr-TR" dirty="0"/>
          </a:p>
        </p:txBody>
      </p:sp>
      <p:pic>
        <p:nvPicPr>
          <p:cNvPr id="6" name="Resim 5"/>
          <p:cNvPicPr>
            <a:picLocks noChangeAspect="1"/>
          </p:cNvPicPr>
          <p:nvPr/>
        </p:nvPicPr>
        <p:blipFill>
          <a:blip r:embed="rId2"/>
          <a:stretch>
            <a:fillRect/>
          </a:stretch>
        </p:blipFill>
        <p:spPr>
          <a:xfrm>
            <a:off x="495949" y="812472"/>
            <a:ext cx="5942321" cy="4008910"/>
          </a:xfrm>
          <a:prstGeom prst="rect">
            <a:avLst/>
          </a:prstGeom>
        </p:spPr>
      </p:pic>
    </p:spTree>
    <p:extLst>
      <p:ext uri="{BB962C8B-B14F-4D97-AF65-F5344CB8AC3E}">
        <p14:creationId xmlns:p14="http://schemas.microsoft.com/office/powerpoint/2010/main" val="108272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19112" y="838201"/>
            <a:ext cx="6852547" cy="4622800"/>
          </a:xfrm>
          <a:prstGeom prst="rect">
            <a:avLst/>
          </a:prstGeom>
        </p:spPr>
      </p:pic>
      <p:sp>
        <p:nvSpPr>
          <p:cNvPr id="5" name="Metin kutusu 4"/>
          <p:cNvSpPr txBox="1"/>
          <p:nvPr/>
        </p:nvSpPr>
        <p:spPr>
          <a:xfrm>
            <a:off x="8080235" y="1169989"/>
            <a:ext cx="3530919" cy="3816429"/>
          </a:xfrm>
          <a:prstGeom prst="rect">
            <a:avLst/>
          </a:prstGeom>
          <a:noFill/>
        </p:spPr>
        <p:txBody>
          <a:bodyPr wrap="square" rtlCol="0">
            <a:spAutoFit/>
          </a:bodyPr>
          <a:lstStyle/>
          <a:p>
            <a:pPr lvl="0" fontAlgn="base">
              <a:spcBef>
                <a:spcPct val="0"/>
              </a:spcBef>
              <a:spcAft>
                <a:spcPct val="0"/>
              </a:spcAft>
            </a:pPr>
            <a:r>
              <a:rPr lang="tr-TR" sz="2200" dirty="0">
                <a:ea typeface="Calibri" pitchFamily="34" charset="0"/>
                <a:cs typeface="Times New Roman" pitchFamily="18" charset="0"/>
              </a:rPr>
              <a:t>Başvuru sahibine (gerçek/tüzel kişi) ait taşınmaz adedinin çok olduğu durumlarda “Malik Parsel” sekmesinde süre aşımına uğrayan arama kriteri nedeniyle sistemden veri çekilemediği durumlarda “Tümü” sekmesi seçilerek işlemlere devam edilir.</a:t>
            </a:r>
          </a:p>
        </p:txBody>
      </p:sp>
    </p:spTree>
    <p:extLst>
      <p:ext uri="{BB962C8B-B14F-4D97-AF65-F5344CB8AC3E}">
        <p14:creationId xmlns:p14="http://schemas.microsoft.com/office/powerpoint/2010/main" val="968147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1015" y="2030521"/>
            <a:ext cx="1167618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tr-T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 typeface="Arial" pitchFamily="34" charset="0"/>
              <a:buChar char="•"/>
              <a:tabLst/>
            </a:pPr>
            <a:endParaRPr lang="tr-TR" sz="2800" dirty="0" smtClean="0">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tr-T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tr-T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2 Başlık"/>
          <p:cNvSpPr>
            <a:spLocks noGrp="1"/>
          </p:cNvSpPr>
          <p:nvPr>
            <p:ph type="title"/>
          </p:nvPr>
        </p:nvSpPr>
        <p:spPr>
          <a:xfrm>
            <a:off x="6400801" y="598688"/>
            <a:ext cx="4400269" cy="459646"/>
          </a:xfrm>
        </p:spPr>
        <p:txBody>
          <a:bodyPr>
            <a:noAutofit/>
          </a:bodyPr>
          <a:lstStyle/>
          <a:p>
            <a:r>
              <a:rPr lang="tr-TR" sz="2200" u="sng" dirty="0" smtClean="0">
                <a:cs typeface="Times New Roman" pitchFamily="18" charset="0"/>
              </a:rPr>
              <a:t>Zemin Bilgileri Seçeneğinde ; </a:t>
            </a:r>
            <a:endParaRPr lang="tr-TR" sz="2200" u="sng" dirty="0">
              <a:cs typeface="Times New Roman" pitchFamily="18" charset="0"/>
            </a:endParaRPr>
          </a:p>
        </p:txBody>
      </p:sp>
      <p:sp>
        <p:nvSpPr>
          <p:cNvPr id="4" name="3 İçerik Yer Tutucusu"/>
          <p:cNvSpPr>
            <a:spLocks noGrp="1"/>
          </p:cNvSpPr>
          <p:nvPr>
            <p:ph idx="1"/>
          </p:nvPr>
        </p:nvSpPr>
        <p:spPr>
          <a:xfrm>
            <a:off x="6400801" y="1244586"/>
            <a:ext cx="4339088" cy="3916391"/>
          </a:xfrm>
        </p:spPr>
        <p:txBody>
          <a:bodyPr>
            <a:normAutofit/>
          </a:bodyPr>
          <a:lstStyle/>
          <a:p>
            <a:pPr marL="0" lvl="0" indent="0" algn="just" fontAlgn="base">
              <a:lnSpc>
                <a:spcPct val="100000"/>
              </a:lnSpc>
              <a:spcBef>
                <a:spcPct val="0"/>
              </a:spcBef>
              <a:spcAft>
                <a:spcPct val="0"/>
              </a:spcAft>
              <a:buNone/>
            </a:pPr>
            <a:r>
              <a:rPr lang="tr-TR" sz="2200" dirty="0" smtClean="0">
                <a:ea typeface="Calibri" pitchFamily="34" charset="0"/>
                <a:cs typeface="Times New Roman" pitchFamily="18" charset="0"/>
              </a:rPr>
              <a:t>Mekânsal Gayrimenkul Sistemine işlenmemiş taşınmazların olduğu bazı durumlarda “Tümü” ve “Malik Parsel” ekranlarında istenilen taşınmaz bulunamaz ise; gelen tabloda “Manuel Giriş” sekmesi seçilerek elle ada, parsel ve yüzölçümü bilgileri girilerek taşınmaz/taşınmazlar “Ekle” butonuna basılarak yandaki listeye alınır.</a:t>
            </a:r>
          </a:p>
          <a:p>
            <a:pPr marL="0" lvl="0" indent="269875" algn="just" fontAlgn="base">
              <a:lnSpc>
                <a:spcPct val="100000"/>
              </a:lnSpc>
              <a:spcBef>
                <a:spcPct val="0"/>
              </a:spcBef>
              <a:spcAft>
                <a:spcPct val="0"/>
              </a:spcAft>
            </a:pPr>
            <a:endParaRPr lang="tr-TR" sz="2200" dirty="0" smtClean="0">
              <a:ea typeface="Calibri" pitchFamily="34" charset="0"/>
              <a:cs typeface="Times New Roman" pitchFamily="18" charset="0"/>
            </a:endParaRPr>
          </a:p>
          <a:p>
            <a:pPr marL="0" lvl="0" indent="269875" algn="just" fontAlgn="base">
              <a:lnSpc>
                <a:spcPct val="100000"/>
              </a:lnSpc>
              <a:spcBef>
                <a:spcPct val="0"/>
              </a:spcBef>
              <a:spcAft>
                <a:spcPct val="0"/>
              </a:spcAft>
            </a:pPr>
            <a:endParaRPr lang="tr-TR" sz="2200" dirty="0" smtClean="0">
              <a:ea typeface="Calibri" pitchFamily="34" charset="0"/>
              <a:cs typeface="Times New Roman" pitchFamily="18" charset="0"/>
            </a:endParaRPr>
          </a:p>
          <a:p>
            <a:endParaRPr lang="tr-TR" sz="2200" dirty="0"/>
          </a:p>
        </p:txBody>
      </p:sp>
      <p:pic>
        <p:nvPicPr>
          <p:cNvPr id="2" name="Resim 1"/>
          <p:cNvPicPr>
            <a:picLocks noChangeAspect="1"/>
          </p:cNvPicPr>
          <p:nvPr/>
        </p:nvPicPr>
        <p:blipFill>
          <a:blip r:embed="rId2"/>
          <a:stretch>
            <a:fillRect/>
          </a:stretch>
        </p:blipFill>
        <p:spPr>
          <a:xfrm>
            <a:off x="512462" y="715947"/>
            <a:ext cx="5117871" cy="458177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3642" y="692786"/>
            <a:ext cx="10226040" cy="1033292"/>
          </a:xfrm>
        </p:spPr>
        <p:txBody>
          <a:bodyPr>
            <a:normAutofit fontScale="90000"/>
          </a:bodyPr>
          <a:lstStyle/>
          <a:p>
            <a:r>
              <a:rPr lang="tr-TR" sz="2700" dirty="0" smtClean="0">
                <a:latin typeface="Times New Roman" pitchFamily="18" charset="0"/>
                <a:ea typeface="Calibri" pitchFamily="34" charset="0"/>
                <a:cs typeface="Times New Roman" pitchFamily="18" charset="0"/>
              </a:rPr>
              <a:t/>
            </a:r>
            <a:br>
              <a:rPr lang="tr-TR" sz="2700" dirty="0" smtClean="0">
                <a:latin typeface="Times New Roman" pitchFamily="18" charset="0"/>
                <a:ea typeface="Calibri" pitchFamily="34" charset="0"/>
                <a:cs typeface="Times New Roman" pitchFamily="18" charset="0"/>
              </a:rPr>
            </a:br>
            <a:r>
              <a:rPr lang="tr-TR" sz="2400" dirty="0" smtClean="0">
                <a:ea typeface="Calibri" pitchFamily="34" charset="0"/>
                <a:cs typeface="Times New Roman" pitchFamily="18" charset="0"/>
              </a:rPr>
              <a:t>Zemin sekmesinde bir istisna bulunmaktadır. Bu istisna ise “Hatalı Bağımsız Bölüm Düzeltme” işlemlerindedir. </a:t>
            </a:r>
            <a:br>
              <a:rPr lang="tr-TR" sz="2400" dirty="0" smtClean="0">
                <a:ea typeface="Calibri" pitchFamily="34" charset="0"/>
                <a:cs typeface="Times New Roman" pitchFamily="18" charset="0"/>
              </a:rPr>
            </a:br>
            <a:r>
              <a:rPr lang="tr-TR" sz="2400" dirty="0" smtClean="0">
                <a:ea typeface="Calibri" pitchFamily="34" charset="0"/>
                <a:cs typeface="Times New Roman" pitchFamily="18" charset="0"/>
              </a:rPr>
              <a:t>İşleme konu taşınmazlar eklendikten sonra sağ listede bir buton oluşmaktadır. </a:t>
            </a:r>
            <a:br>
              <a:rPr lang="tr-TR" sz="2400" dirty="0" smtClean="0">
                <a:ea typeface="Calibri" pitchFamily="34" charset="0"/>
                <a:cs typeface="Times New Roman" pitchFamily="18" charset="0"/>
              </a:rPr>
            </a:br>
            <a:endParaRPr lang="tr-TR" sz="2400" dirty="0"/>
          </a:p>
        </p:txBody>
      </p:sp>
      <p:pic>
        <p:nvPicPr>
          <p:cNvPr id="6" name="5 İçerik Yer Tutucusu"/>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4304" y="2041207"/>
            <a:ext cx="10764715" cy="3620453"/>
          </a:xfrm>
          <a:prstGeom prst="rect">
            <a:avLst/>
          </a:prstGeom>
        </p:spPr>
      </p:pic>
      <p:sp>
        <p:nvSpPr>
          <p:cNvPr id="22530" name="Oval 82"/>
          <p:cNvSpPr>
            <a:spLocks/>
          </p:cNvSpPr>
          <p:nvPr/>
        </p:nvSpPr>
        <p:spPr bwMode="auto">
          <a:xfrm>
            <a:off x="10441744" y="2789946"/>
            <a:ext cx="172915" cy="280914"/>
          </a:xfrm>
          <a:prstGeom prst="ellipse">
            <a:avLst/>
          </a:prstGeom>
          <a:no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tr-TR"/>
          </a:p>
        </p:txBody>
      </p:sp>
      <p:cxnSp>
        <p:nvCxnSpPr>
          <p:cNvPr id="22531" name="Düz Ok Bağlayıcısı 90"/>
          <p:cNvCxnSpPr>
            <a:cxnSpLocks/>
          </p:cNvCxnSpPr>
          <p:nvPr/>
        </p:nvCxnSpPr>
        <p:spPr bwMode="auto">
          <a:xfrm flipV="1">
            <a:off x="9982200" y="3219524"/>
            <a:ext cx="351106" cy="460936"/>
          </a:xfrm>
          <a:prstGeom prst="straightConnector1">
            <a:avLst/>
          </a:prstGeom>
          <a:noFill/>
          <a:ln w="6350">
            <a:solidFill>
              <a:srgbClr val="FF0000"/>
            </a:solidFill>
            <a:miter lim="800000"/>
            <a:headEnd/>
            <a:tailEnd type="triangle"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0060" y="158530"/>
            <a:ext cx="6278880" cy="3841116"/>
          </a:xfrm>
        </p:spPr>
        <p:txBody>
          <a:bodyPr>
            <a:noAutofit/>
          </a:bodyPr>
          <a:lstStyle/>
          <a:p>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2200" dirty="0" smtClean="0">
                <a:cs typeface="Times New Roman" pitchFamily="18" charset="0"/>
              </a:rPr>
              <a:t>Bu butonun tıklanması halinde işleme konu taşınmazda bulunan bağımsız bölümler ekrana gelecek olup ardından işlem görecek bağımsız bölümlerin seçilmesi gerekmektedir. </a:t>
            </a:r>
            <a:br>
              <a:rPr lang="tr-TR" sz="2200" dirty="0" smtClean="0">
                <a:cs typeface="Times New Roman" pitchFamily="18" charset="0"/>
              </a:rPr>
            </a:br>
            <a:r>
              <a:rPr lang="tr-TR" sz="2200" dirty="0" smtClean="0">
                <a:cs typeface="Times New Roman" pitchFamily="18" charset="0"/>
              </a:rPr>
              <a:t/>
            </a:r>
            <a:br>
              <a:rPr lang="tr-TR" sz="2200" dirty="0" smtClean="0">
                <a:cs typeface="Times New Roman" pitchFamily="18" charset="0"/>
              </a:rPr>
            </a:br>
            <a:r>
              <a:rPr lang="tr-TR" sz="2200" dirty="0" smtClean="0">
                <a:cs typeface="Times New Roman" pitchFamily="18" charset="0"/>
              </a:rPr>
              <a:t/>
            </a:r>
            <a:br>
              <a:rPr lang="tr-TR" sz="2200" dirty="0" smtClean="0">
                <a:cs typeface="Times New Roman" pitchFamily="18" charset="0"/>
              </a:rPr>
            </a:br>
            <a:r>
              <a:rPr lang="tr-TR" sz="2200" dirty="0">
                <a:cs typeface="Times New Roman" pitchFamily="18" charset="0"/>
              </a:rPr>
              <a:t/>
            </a:r>
            <a:br>
              <a:rPr lang="tr-TR" sz="2200" dirty="0">
                <a:cs typeface="Times New Roman" pitchFamily="18" charset="0"/>
              </a:rPr>
            </a:br>
            <a:r>
              <a:rPr lang="tr-TR" sz="2200" dirty="0" smtClean="0">
                <a:cs typeface="Times New Roman" pitchFamily="18" charset="0"/>
              </a:rPr>
              <a:t>!!! </a:t>
            </a:r>
            <a:r>
              <a:rPr lang="tr-TR" sz="2200" u="sng" dirty="0" smtClean="0">
                <a:cs typeface="Times New Roman" pitchFamily="18" charset="0"/>
              </a:rPr>
              <a:t>Bağımsız bölüm seçimi yapılmadığı takdirde tapu kayıt bilgilerine ulaşılamayacaktır.</a:t>
            </a: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pic>
        <p:nvPicPr>
          <p:cNvPr id="6" name="6 İçerik Yer Tutucusu"/>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09273" y="1524675"/>
            <a:ext cx="4467860" cy="353839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5512" y="365125"/>
            <a:ext cx="10515600" cy="1325563"/>
          </a:xfrm>
        </p:spPr>
        <p:txBody>
          <a:bodyPr>
            <a:normAutofit/>
          </a:bodyPr>
          <a:lstStyle/>
          <a:p>
            <a:r>
              <a:rPr lang="tr-TR" sz="4000" b="1" u="sng" dirty="0" smtClean="0">
                <a:latin typeface="Arial" panose="020B0604020202020204" pitchFamily="34" charset="0"/>
                <a:cs typeface="Arial" panose="020B0604020202020204" pitchFamily="34" charset="0"/>
              </a:rPr>
              <a:t>İçindekiler :</a:t>
            </a:r>
            <a:endParaRPr lang="tr-TR" sz="4000" b="1" u="sng"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055512" y="1825625"/>
            <a:ext cx="6325062" cy="3279775"/>
          </a:xfrm>
        </p:spPr>
        <p:txBody>
          <a:bodyPr>
            <a:normAutofit lnSpcReduction="10000"/>
          </a:bodyPr>
          <a:lstStyle/>
          <a:p>
            <a:r>
              <a:rPr lang="tr-TR" dirty="0" smtClean="0">
                <a:latin typeface="Arial" panose="020B0604020202020204" pitchFamily="34" charset="0"/>
                <a:cs typeface="Arial" panose="020B0604020202020204" pitchFamily="34" charset="0"/>
              </a:rPr>
              <a:t>Temel Bilgiler</a:t>
            </a:r>
          </a:p>
          <a:p>
            <a:r>
              <a:rPr lang="tr-TR" dirty="0" smtClean="0">
                <a:latin typeface="Arial" panose="020B0604020202020204" pitchFamily="34" charset="0"/>
                <a:cs typeface="Arial" panose="020B0604020202020204" pitchFamily="34" charset="0"/>
              </a:rPr>
              <a:t>Yönetim Paneli</a:t>
            </a:r>
          </a:p>
          <a:p>
            <a:r>
              <a:rPr lang="tr-TR" dirty="0">
                <a:latin typeface="Arial" panose="020B0604020202020204" pitchFamily="34" charset="0"/>
                <a:cs typeface="Arial" panose="020B0604020202020204" pitchFamily="34" charset="0"/>
              </a:rPr>
              <a:t>Başvuru İşlemleri </a:t>
            </a:r>
            <a:r>
              <a:rPr lang="tr-TR" dirty="0" smtClean="0">
                <a:latin typeface="Arial" panose="020B0604020202020204" pitchFamily="34" charset="0"/>
                <a:cs typeface="Arial" panose="020B0604020202020204" pitchFamily="34" charset="0"/>
              </a:rPr>
              <a:t>Ekranı</a:t>
            </a:r>
          </a:p>
          <a:p>
            <a:r>
              <a:rPr lang="tr-TR" dirty="0" smtClean="0">
                <a:latin typeface="Arial" panose="020B0604020202020204" pitchFamily="34" charset="0"/>
                <a:cs typeface="Arial" panose="020B0604020202020204" pitchFamily="34" charset="0"/>
              </a:rPr>
              <a:t>Lisanslı Mühendis İşlemleri Ekranı</a:t>
            </a:r>
          </a:p>
          <a:p>
            <a:r>
              <a:rPr lang="tr-TR" dirty="0" smtClean="0">
                <a:latin typeface="Arial" panose="020B0604020202020204" pitchFamily="34" charset="0"/>
                <a:cs typeface="Arial" panose="020B0604020202020204" pitchFamily="34" charset="0"/>
              </a:rPr>
              <a:t>Kaynak Yönetimi Ekranı</a:t>
            </a:r>
          </a:p>
          <a:p>
            <a:r>
              <a:rPr lang="tr-TR" dirty="0" smtClean="0">
                <a:latin typeface="Arial" panose="020B0604020202020204" pitchFamily="34" charset="0"/>
                <a:cs typeface="Arial" panose="020B0604020202020204" pitchFamily="34" charset="0"/>
              </a:rPr>
              <a:t>Teminat İşlemleri Ekranı</a:t>
            </a:r>
          </a:p>
          <a:p>
            <a:r>
              <a:rPr lang="tr-TR" dirty="0" smtClean="0">
                <a:latin typeface="Arial" panose="020B0604020202020204" pitchFamily="34" charset="0"/>
                <a:cs typeface="Arial" panose="020B0604020202020204" pitchFamily="34" charset="0"/>
              </a:rPr>
              <a:t>Raporlama Ekranı</a:t>
            </a:r>
          </a:p>
          <a:p>
            <a:endParaRPr lang="tr-TR" dirty="0" smtClean="0">
              <a:latin typeface="Arial" panose="020B0604020202020204" pitchFamily="34" charset="0"/>
              <a:cs typeface="Arial" panose="020B0604020202020204" pitchFamily="34" charset="0"/>
            </a:endParaRPr>
          </a:p>
          <a:p>
            <a:endParaRPr lang="tr-TR" dirty="0" smtClean="0">
              <a:latin typeface="Arial" panose="020B0604020202020204" pitchFamily="34" charset="0"/>
              <a:cs typeface="Arial" panose="020B0604020202020204" pitchFamily="34" charset="0"/>
            </a:endParaRPr>
          </a:p>
          <a:p>
            <a:endParaRPr lang="tr-TR"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885" y="1403880"/>
            <a:ext cx="3755915" cy="345598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75336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379593" y="2615722"/>
            <a:ext cx="7291207" cy="3417894"/>
          </a:xfrm>
          <a:prstGeom prst="rect">
            <a:avLst/>
          </a:prstGeom>
        </p:spPr>
      </p:pic>
      <p:pic>
        <p:nvPicPr>
          <p:cNvPr id="2" name="Resim 1"/>
          <p:cNvPicPr>
            <a:picLocks noChangeAspect="1"/>
          </p:cNvPicPr>
          <p:nvPr/>
        </p:nvPicPr>
        <p:blipFill>
          <a:blip r:embed="rId4"/>
          <a:stretch>
            <a:fillRect/>
          </a:stretch>
        </p:blipFill>
        <p:spPr>
          <a:xfrm>
            <a:off x="6375399" y="375901"/>
            <a:ext cx="4165601" cy="2424322"/>
          </a:xfrm>
          <a:prstGeom prst="rect">
            <a:avLst/>
          </a:prstGeom>
        </p:spPr>
      </p:pic>
      <p:sp>
        <p:nvSpPr>
          <p:cNvPr id="7" name="Sağ Ok 6"/>
          <p:cNvSpPr/>
          <p:nvPr/>
        </p:nvSpPr>
        <p:spPr>
          <a:xfrm rot="16200000">
            <a:off x="6929287" y="2902650"/>
            <a:ext cx="906413" cy="3325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36434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39836" y="4809065"/>
            <a:ext cx="7552267" cy="1334030"/>
          </a:xfrm>
        </p:spPr>
        <p:txBody>
          <a:bodyPr>
            <a:normAutofit/>
          </a:bodyPr>
          <a:lstStyle/>
          <a:p>
            <a:pPr marL="0" indent="0" algn="just">
              <a:buNone/>
            </a:pPr>
            <a:r>
              <a:rPr lang="tr-TR" sz="2200" dirty="0" smtClean="0"/>
              <a:t>Ödeme ekranında stopaj, KDV </a:t>
            </a:r>
            <a:r>
              <a:rPr lang="tr-TR" sz="2200" dirty="0" err="1" smtClean="0"/>
              <a:t>Tevkifatı</a:t>
            </a:r>
            <a:r>
              <a:rPr lang="tr-TR" sz="2200" dirty="0"/>
              <a:t> </a:t>
            </a:r>
            <a:r>
              <a:rPr lang="tr-TR" sz="2200" dirty="0" smtClean="0"/>
              <a:t>seçenekleri bulunmaktadır. Yerel katsayı ve yol ücreti hesaplanması gibi seçenekler de bu başlıkta yer almaktadır.</a:t>
            </a:r>
            <a:endParaRPr lang="tr-TR" sz="2200" dirty="0"/>
          </a:p>
        </p:txBody>
      </p:sp>
      <p:pic>
        <p:nvPicPr>
          <p:cNvPr id="4" name="Resim 3"/>
          <p:cNvPicPr>
            <a:picLocks noChangeAspect="1"/>
          </p:cNvPicPr>
          <p:nvPr/>
        </p:nvPicPr>
        <p:blipFill>
          <a:blip r:embed="rId3"/>
          <a:stretch>
            <a:fillRect/>
          </a:stretch>
        </p:blipFill>
        <p:spPr>
          <a:xfrm>
            <a:off x="606680" y="499532"/>
            <a:ext cx="7066312" cy="3940435"/>
          </a:xfrm>
          <a:prstGeom prst="rect">
            <a:avLst/>
          </a:prstGeom>
        </p:spPr>
      </p:pic>
      <p:sp>
        <p:nvSpPr>
          <p:cNvPr id="5" name="Yuvarlatılmış Dikdörtgen 4"/>
          <p:cNvSpPr/>
          <p:nvPr/>
        </p:nvSpPr>
        <p:spPr>
          <a:xfrm>
            <a:off x="2531533" y="3716867"/>
            <a:ext cx="575734" cy="3979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rgbClr val="FF0000"/>
                </a:solidFill>
              </a:ln>
              <a:solidFill>
                <a:schemeClr val="bg1"/>
              </a:solidFill>
            </a:endParaRPr>
          </a:p>
        </p:txBody>
      </p:sp>
    </p:spTree>
    <p:extLst>
      <p:ext uri="{BB962C8B-B14F-4D97-AF65-F5344CB8AC3E}">
        <p14:creationId xmlns:p14="http://schemas.microsoft.com/office/powerpoint/2010/main" val="2515834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36933" y="863600"/>
            <a:ext cx="3268134" cy="3928533"/>
          </a:xfrm>
        </p:spPr>
        <p:txBody>
          <a:bodyPr/>
          <a:lstStyle/>
          <a:p>
            <a:r>
              <a:rPr lang="tr-TR" dirty="0" smtClean="0"/>
              <a:t>Aplikasyon krokisinde şayet 1’den fazla kroki verilecekse ek nüsha adedi de </a:t>
            </a:r>
            <a:r>
              <a:rPr lang="tr-TR" i="1" dirty="0" smtClean="0"/>
              <a:t>Ödeme</a:t>
            </a:r>
            <a:r>
              <a:rPr lang="tr-TR" dirty="0" smtClean="0"/>
              <a:t> ekranında belirtilmelidir.</a:t>
            </a:r>
            <a:endParaRPr lang="tr-TR" dirty="0"/>
          </a:p>
        </p:txBody>
      </p:sp>
      <p:pic>
        <p:nvPicPr>
          <p:cNvPr id="4" name="Resim 3"/>
          <p:cNvPicPr>
            <a:picLocks noChangeAspect="1"/>
          </p:cNvPicPr>
          <p:nvPr/>
        </p:nvPicPr>
        <p:blipFill>
          <a:blip r:embed="rId2"/>
          <a:stretch>
            <a:fillRect/>
          </a:stretch>
        </p:blipFill>
        <p:spPr>
          <a:xfrm>
            <a:off x="969433" y="676275"/>
            <a:ext cx="5414605" cy="4623858"/>
          </a:xfrm>
          <a:prstGeom prst="rect">
            <a:avLst/>
          </a:prstGeom>
        </p:spPr>
      </p:pic>
    </p:spTree>
    <p:extLst>
      <p:ext uri="{BB962C8B-B14F-4D97-AF65-F5344CB8AC3E}">
        <p14:creationId xmlns:p14="http://schemas.microsoft.com/office/powerpoint/2010/main" val="4259832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99000" y="5424096"/>
            <a:ext cx="8111066" cy="1308630"/>
          </a:xfrm>
        </p:spPr>
        <p:txBody>
          <a:bodyPr>
            <a:normAutofit/>
          </a:bodyPr>
          <a:lstStyle/>
          <a:p>
            <a:pPr marL="0" indent="0">
              <a:buNone/>
            </a:pPr>
            <a:r>
              <a:rPr lang="tr-TR" sz="2200" dirty="0"/>
              <a:t>“Hesap Detay” butonu ile işlemin ayrıntılı ücreti </a:t>
            </a:r>
            <a:r>
              <a:rPr lang="tr-TR" sz="2200" dirty="0" smtClean="0"/>
              <a:t>listelenir.</a:t>
            </a:r>
            <a:endParaRPr lang="tr-TR" sz="2200" dirty="0"/>
          </a:p>
        </p:txBody>
      </p:sp>
      <p:pic>
        <p:nvPicPr>
          <p:cNvPr id="2" name="Resim 1"/>
          <p:cNvPicPr>
            <a:picLocks noChangeAspect="1"/>
          </p:cNvPicPr>
          <p:nvPr/>
        </p:nvPicPr>
        <p:blipFill>
          <a:blip r:embed="rId3"/>
          <a:stretch>
            <a:fillRect/>
          </a:stretch>
        </p:blipFill>
        <p:spPr>
          <a:xfrm>
            <a:off x="732617" y="470769"/>
            <a:ext cx="5538788" cy="4710455"/>
          </a:xfrm>
          <a:prstGeom prst="rect">
            <a:avLst/>
          </a:prstGeom>
        </p:spPr>
      </p:pic>
    </p:spTree>
    <p:extLst>
      <p:ext uri="{BB962C8B-B14F-4D97-AF65-F5344CB8AC3E}">
        <p14:creationId xmlns:p14="http://schemas.microsoft.com/office/powerpoint/2010/main" val="2666901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365125"/>
            <a:ext cx="10515600" cy="1325563"/>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3" name="2 İçerik Yer Tutucusu"/>
          <p:cNvSpPr>
            <a:spLocks noGrp="1"/>
          </p:cNvSpPr>
          <p:nvPr>
            <p:ph idx="4294967295"/>
          </p:nvPr>
        </p:nvSpPr>
        <p:spPr>
          <a:xfrm>
            <a:off x="591428" y="601345"/>
            <a:ext cx="11535509" cy="5811838"/>
          </a:xfrm>
        </p:spPr>
        <p:txBody>
          <a:bodyPr>
            <a:normAutofit/>
          </a:bodyPr>
          <a:lstStyle/>
          <a:p>
            <a:pPr marL="457200" lvl="1" indent="0">
              <a:buNone/>
            </a:pPr>
            <a:r>
              <a:rPr lang="tr-TR" sz="2200" b="1" u="sng" dirty="0" smtClean="0">
                <a:latin typeface="+mj-lt"/>
                <a:cs typeface="Times New Roman" pitchFamily="18" charset="0"/>
              </a:rPr>
              <a:t>Web Başvuru:</a:t>
            </a:r>
          </a:p>
          <a:p>
            <a:r>
              <a:rPr lang="tr-TR" sz="2200" dirty="0" smtClean="0">
                <a:latin typeface="+mj-lt"/>
                <a:cs typeface="Times New Roman" pitchFamily="18" charset="0"/>
              </a:rPr>
              <a:t>“Başvuru İşlemleri” altındaki “Web Başvuru” başlığı seçildiğinde lisanslı büronun web üzerinden aldığı başvurular görüntülenir.</a:t>
            </a:r>
          </a:p>
          <a:p>
            <a:r>
              <a:rPr lang="tr-TR" sz="2200" dirty="0" smtClean="0">
                <a:latin typeface="+mj-lt"/>
                <a:cs typeface="Times New Roman" pitchFamily="18" charset="0"/>
              </a:rPr>
              <a:t>Web Başvuru ekranındaki işlemi başlatmak için;</a:t>
            </a:r>
          </a:p>
          <a:p>
            <a:r>
              <a:rPr lang="tr-TR" sz="2200" dirty="0" smtClean="0">
                <a:latin typeface="+mj-lt"/>
                <a:cs typeface="Times New Roman" pitchFamily="18" charset="0"/>
              </a:rPr>
              <a:t>Ekrana düşen web başvuru işlemi ile ilgili olarak başvuran ile belirtilen iletişim numaraları ile iletişime geçilerek işlemin sistemde alınması konusunda mutabık kalınırsa başvurunun kutucuğu işaretlenir ardından                            seçeneği ile “Başvuru Başlat” seçilerek işlem başlatılır ve “Başvuru” ekranında “Yeni Kayıt” seçilerek işlem alma adımları uygulanır.</a:t>
            </a:r>
          </a:p>
          <a:p>
            <a:endParaRPr lang="tr-TR" sz="2200" dirty="0" smtClean="0">
              <a:latin typeface="+mj-lt"/>
              <a:cs typeface="Times New Roman" pitchFamily="18" charset="0"/>
            </a:endParaRPr>
          </a:p>
          <a:p>
            <a:pPr marL="457200" lvl="1" indent="0">
              <a:buNone/>
            </a:pPr>
            <a:endParaRPr lang="tr-TR" sz="2200" dirty="0">
              <a:latin typeface="+mj-lt"/>
              <a:cs typeface="Times New Roman" pitchFamily="18" charset="0"/>
            </a:endParaRPr>
          </a:p>
          <a:p>
            <a:endParaRPr lang="tr-TR" sz="2200" dirty="0">
              <a:latin typeface="+mj-lt"/>
            </a:endParaRPr>
          </a:p>
        </p:txBody>
      </p:sp>
      <p:pic>
        <p:nvPicPr>
          <p:cNvPr id="4" name="29 Resim" descr="1.png"/>
          <p:cNvPicPr/>
          <p:nvPr/>
        </p:nvPicPr>
        <p:blipFill>
          <a:blip r:embed="rId2" cstate="print"/>
          <a:stretch>
            <a:fillRect/>
          </a:stretch>
        </p:blipFill>
        <p:spPr>
          <a:xfrm>
            <a:off x="4645269" y="2851944"/>
            <a:ext cx="1740291" cy="272256"/>
          </a:xfrm>
          <a:prstGeom prst="rect">
            <a:avLst/>
          </a:prstGeom>
        </p:spPr>
      </p:pic>
      <p:pic>
        <p:nvPicPr>
          <p:cNvPr id="5" name="Resim 4"/>
          <p:cNvPicPr>
            <a:picLocks noChangeAspect="1"/>
          </p:cNvPicPr>
          <p:nvPr/>
        </p:nvPicPr>
        <p:blipFill>
          <a:blip r:embed="rId3"/>
          <a:stretch>
            <a:fillRect/>
          </a:stretch>
        </p:blipFill>
        <p:spPr>
          <a:xfrm>
            <a:off x="1269610" y="3876077"/>
            <a:ext cx="9305257" cy="210542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cstate="print"/>
          <a:stretch>
            <a:fillRect/>
          </a:stretch>
        </p:blipFill>
        <p:spPr>
          <a:xfrm>
            <a:off x="2486131" y="1724553"/>
            <a:ext cx="6288405" cy="3527425"/>
          </a:xfrm>
          <a:prstGeom prst="rect">
            <a:avLst/>
          </a:prstGeom>
        </p:spPr>
      </p:pic>
      <p:sp>
        <p:nvSpPr>
          <p:cNvPr id="3" name="Metin kutusu 2"/>
          <p:cNvSpPr txBox="1"/>
          <p:nvPr/>
        </p:nvSpPr>
        <p:spPr>
          <a:xfrm>
            <a:off x="1049865" y="770466"/>
            <a:ext cx="2032001" cy="430887"/>
          </a:xfrm>
          <a:prstGeom prst="rect">
            <a:avLst/>
          </a:prstGeom>
          <a:noFill/>
        </p:spPr>
        <p:txBody>
          <a:bodyPr wrap="square" rtlCol="0">
            <a:spAutoFit/>
          </a:bodyPr>
          <a:lstStyle/>
          <a:p>
            <a:r>
              <a:rPr lang="tr-TR" sz="2200" u="sng" dirty="0" smtClean="0"/>
              <a:t>Filtreleme : </a:t>
            </a:r>
            <a:endParaRPr lang="tr-TR" sz="2200" u="sng" dirty="0"/>
          </a:p>
        </p:txBody>
      </p:sp>
    </p:spTree>
    <p:extLst>
      <p:ext uri="{BB962C8B-B14F-4D97-AF65-F5344CB8AC3E}">
        <p14:creationId xmlns:p14="http://schemas.microsoft.com/office/powerpoint/2010/main" val="96649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207932" y="868289"/>
            <a:ext cx="4411133" cy="430887"/>
          </a:xfrm>
          <a:prstGeom prst="rect">
            <a:avLst/>
          </a:prstGeom>
          <a:noFill/>
        </p:spPr>
        <p:txBody>
          <a:bodyPr wrap="square" rtlCol="0">
            <a:spAutoFit/>
          </a:bodyPr>
          <a:lstStyle/>
          <a:p>
            <a:r>
              <a:rPr lang="tr-TR" sz="2200" dirty="0" smtClean="0"/>
              <a:t>BAŞVURU İŞLEMLERİ</a:t>
            </a:r>
            <a:endParaRPr lang="tr-TR" sz="2200" dirty="0"/>
          </a:p>
        </p:txBody>
      </p:sp>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1604297" y="1490142"/>
            <a:ext cx="8777375" cy="4190222"/>
          </a:xfrm>
          <a:prstGeom prst="rect">
            <a:avLst/>
          </a:prstGeom>
          <a:solidFill>
            <a:schemeClr val="bg1"/>
          </a:solidFill>
          <a:ln>
            <a:solidFill>
              <a:srgbClr val="FF0000"/>
            </a:solidFill>
          </a:ln>
        </p:spPr>
      </p:pic>
      <p:sp>
        <p:nvSpPr>
          <p:cNvPr id="8" name="Dikdörtgen 7"/>
          <p:cNvSpPr/>
          <p:nvPr/>
        </p:nvSpPr>
        <p:spPr>
          <a:xfrm>
            <a:off x="8702189" y="1582502"/>
            <a:ext cx="404861" cy="320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8081818" y="1865743"/>
            <a:ext cx="1080655" cy="27893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81960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2076" y="231451"/>
            <a:ext cx="10515600" cy="2006747"/>
          </a:xfrm>
        </p:spPr>
        <p:txBody>
          <a:bodyPr>
            <a:normAutofit fontScale="90000"/>
          </a:bodyPr>
          <a:lstStyle/>
          <a:p>
            <a:pPr algn="ctr"/>
            <a:r>
              <a:rPr lang="tr-TR" sz="3100" dirty="0" smtClean="0"/>
              <a:t/>
            </a:r>
            <a:br>
              <a:rPr lang="tr-TR" sz="3100" dirty="0" smtClean="0"/>
            </a:br>
            <a:r>
              <a:rPr lang="tr-TR" sz="2400" dirty="0" smtClean="0">
                <a:cs typeface="Times New Roman" pitchFamily="18" charset="0"/>
              </a:rPr>
              <a:t>Ekranın sağ üst kısmındaki                                               butonları ile seçilen kaydın güncellenmesi, silinmesi, dosya eklenmesi, başvuru ile ilgili işlemler, tabloda gösterilen kolonların açılıp kapatılması ve çeşitli formatlarda dışa aktarım yapılabilir.</a:t>
            </a:r>
            <a:br>
              <a:rPr lang="tr-TR" sz="2400" dirty="0" smtClean="0">
                <a:cs typeface="Times New Roman" pitchFamily="18" charset="0"/>
              </a:rPr>
            </a:br>
            <a:r>
              <a:rPr lang="tr-TR" sz="2400" dirty="0" smtClean="0">
                <a:cs typeface="Times New Roman" pitchFamily="18" charset="0"/>
              </a:rPr>
              <a:t/>
            </a:r>
            <a:br>
              <a:rPr lang="tr-TR" sz="2400" dirty="0" smtClean="0">
                <a:cs typeface="Times New Roman" pitchFamily="18" charset="0"/>
              </a:rPr>
            </a:br>
            <a:endParaRPr lang="tr-TR" sz="2400" dirty="0"/>
          </a:p>
        </p:txBody>
      </p:sp>
      <p:pic>
        <p:nvPicPr>
          <p:cNvPr id="5" name="44 Resim" descr="1.png"/>
          <p:cNvPicPr/>
          <p:nvPr/>
        </p:nvPicPr>
        <p:blipFill>
          <a:blip r:embed="rId2" cstate="print"/>
          <a:stretch>
            <a:fillRect/>
          </a:stretch>
        </p:blipFill>
        <p:spPr>
          <a:xfrm>
            <a:off x="4462683" y="370683"/>
            <a:ext cx="3154386" cy="371244"/>
          </a:xfrm>
          <a:prstGeom prst="rect">
            <a:avLst/>
          </a:prstGeom>
        </p:spPr>
      </p:pic>
      <p:sp>
        <p:nvSpPr>
          <p:cNvPr id="7" name="İçerik Yer Tutucusu 2"/>
          <p:cNvSpPr txBox="1">
            <a:spLocks/>
          </p:cNvSpPr>
          <p:nvPr/>
        </p:nvSpPr>
        <p:spPr>
          <a:xfrm>
            <a:off x="7899398" y="5511909"/>
            <a:ext cx="2590802" cy="74193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200" dirty="0" smtClean="0">
                <a:cs typeface="Times New Roman" pitchFamily="18" charset="0"/>
              </a:rPr>
              <a:t>Fen kayıt numarası alan işlemlerde düzeltme/iptal/silme işlemleri yapılmamaktadır.</a:t>
            </a:r>
            <a:r>
              <a:rPr lang="tr-TR" sz="2200" dirty="0" smtClean="0"/>
              <a:t/>
            </a:r>
            <a:br>
              <a:rPr lang="tr-TR" sz="2200" dirty="0" smtClean="0"/>
            </a:br>
            <a:endParaRPr lang="tr-TR" sz="2200" dirty="0" smtClean="0"/>
          </a:p>
          <a:p>
            <a:pPr marL="0" indent="0">
              <a:buFont typeface="Arial" panose="020B0604020202020204" pitchFamily="34" charset="0"/>
              <a:buNone/>
            </a:pPr>
            <a:endParaRPr lang="tr-TR" sz="2200" dirty="0"/>
          </a:p>
        </p:txBody>
      </p:sp>
      <p:pic>
        <p:nvPicPr>
          <p:cNvPr id="8" name="Resim 7"/>
          <p:cNvPicPr/>
          <p:nvPr/>
        </p:nvPicPr>
        <p:blipFill>
          <a:blip r:embed="rId3">
            <a:extLst>
              <a:ext uri="{28A0092B-C50C-407E-A947-70E740481C1C}">
                <a14:useLocalDpi xmlns:a14="http://schemas.microsoft.com/office/drawing/2010/main" val="0"/>
              </a:ext>
            </a:extLst>
          </a:blip>
          <a:srcRect/>
          <a:stretch>
            <a:fillRect/>
          </a:stretch>
        </p:blipFill>
        <p:spPr bwMode="auto">
          <a:xfrm>
            <a:off x="1229084" y="1814442"/>
            <a:ext cx="8034989" cy="3090068"/>
          </a:xfrm>
          <a:prstGeom prst="rect">
            <a:avLst/>
          </a:prstGeom>
          <a:noFill/>
          <a:ln>
            <a:noFill/>
          </a:ln>
        </p:spPr>
      </p:pic>
      <p:pic>
        <p:nvPicPr>
          <p:cNvPr id="6" name="Resim 5"/>
          <p:cNvPicPr>
            <a:picLocks noChangeAspect="1"/>
          </p:cNvPicPr>
          <p:nvPr/>
        </p:nvPicPr>
        <p:blipFill>
          <a:blip r:embed="rId4"/>
          <a:stretch>
            <a:fillRect/>
          </a:stretch>
        </p:blipFill>
        <p:spPr>
          <a:xfrm>
            <a:off x="5701541" y="4904663"/>
            <a:ext cx="2026364" cy="121449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642469" y="3366328"/>
            <a:ext cx="6235700" cy="2534939"/>
          </a:xfrm>
          <a:prstGeom prst="rect">
            <a:avLst/>
          </a:prstGeom>
          <a:noFill/>
          <a:ln>
            <a:noFill/>
          </a:ln>
        </p:spPr>
      </p:pic>
      <p:sp>
        <p:nvSpPr>
          <p:cNvPr id="7" name="Metin kutusu 6"/>
          <p:cNvSpPr txBox="1"/>
          <p:nvPr/>
        </p:nvSpPr>
        <p:spPr>
          <a:xfrm>
            <a:off x="7421033" y="1152412"/>
            <a:ext cx="3983568" cy="4524315"/>
          </a:xfrm>
          <a:prstGeom prst="rect">
            <a:avLst/>
          </a:prstGeom>
          <a:noFill/>
        </p:spPr>
        <p:txBody>
          <a:bodyPr wrap="square" rtlCol="0">
            <a:spAutoFit/>
          </a:bodyPr>
          <a:lstStyle/>
          <a:p>
            <a:pPr lvl="0"/>
            <a:r>
              <a:rPr lang="tr-TR" dirty="0" smtClean="0">
                <a:ea typeface="Calibri" pitchFamily="34" charset="0"/>
                <a:cs typeface="Times New Roman" pitchFamily="18" charset="0"/>
              </a:rPr>
              <a:t>! Plan </a:t>
            </a:r>
            <a:r>
              <a:rPr lang="tr-TR" dirty="0">
                <a:ea typeface="Calibri" pitchFamily="34" charset="0"/>
                <a:cs typeface="Times New Roman" pitchFamily="18" charset="0"/>
              </a:rPr>
              <a:t>örneği başvurularında e-ödeme numarası oluşmaz. </a:t>
            </a:r>
            <a:endParaRPr lang="tr-TR" dirty="0" smtClean="0">
              <a:ea typeface="Calibri" pitchFamily="34" charset="0"/>
              <a:cs typeface="Times New Roman" pitchFamily="18" charset="0"/>
            </a:endParaRPr>
          </a:p>
          <a:p>
            <a:pPr lvl="0"/>
            <a:endParaRPr lang="tr-TR" dirty="0">
              <a:ea typeface="Calibri" pitchFamily="34" charset="0"/>
              <a:cs typeface="Times New Roman" pitchFamily="18" charset="0"/>
            </a:endParaRPr>
          </a:p>
          <a:p>
            <a:pPr lvl="0"/>
            <a:endParaRPr lang="tr-TR" dirty="0" smtClean="0">
              <a:ea typeface="Calibri" pitchFamily="34" charset="0"/>
              <a:cs typeface="Times New Roman" pitchFamily="18" charset="0"/>
            </a:endParaRPr>
          </a:p>
          <a:p>
            <a:pPr lvl="0"/>
            <a:endParaRPr lang="tr-TR" dirty="0" smtClean="0">
              <a:ea typeface="Calibri" pitchFamily="34" charset="0"/>
              <a:cs typeface="Times New Roman" pitchFamily="18" charset="0"/>
            </a:endParaRPr>
          </a:p>
          <a:p>
            <a:pPr lvl="0"/>
            <a:r>
              <a:rPr lang="tr-TR" dirty="0" smtClean="0">
                <a:ea typeface="Calibri" pitchFamily="34" charset="0"/>
                <a:cs typeface="Times New Roman" pitchFamily="18" charset="0"/>
              </a:rPr>
              <a:t>! Başvuru </a:t>
            </a:r>
            <a:r>
              <a:rPr lang="tr-TR" dirty="0">
                <a:ea typeface="Calibri" pitchFamily="34" charset="0"/>
                <a:cs typeface="Times New Roman" pitchFamily="18" charset="0"/>
              </a:rPr>
              <a:t>oluşturulduktan sonra “Plan Örneği Kadastroya Gönder” sekmesi seçilerek, kadastro müdürlüğüne gönderilir. </a:t>
            </a:r>
            <a:endParaRPr lang="tr-TR" dirty="0" smtClean="0">
              <a:ea typeface="Calibri" pitchFamily="34" charset="0"/>
              <a:cs typeface="Times New Roman" pitchFamily="18" charset="0"/>
            </a:endParaRPr>
          </a:p>
          <a:p>
            <a:pPr lvl="0"/>
            <a:endParaRPr lang="tr-TR" dirty="0">
              <a:ea typeface="Calibri" pitchFamily="34" charset="0"/>
              <a:cs typeface="Times New Roman" pitchFamily="18" charset="0"/>
            </a:endParaRPr>
          </a:p>
          <a:p>
            <a:pPr lvl="0"/>
            <a:endParaRPr lang="tr-TR" dirty="0" smtClean="0">
              <a:ea typeface="Calibri" pitchFamily="34" charset="0"/>
              <a:cs typeface="Times New Roman" pitchFamily="18" charset="0"/>
            </a:endParaRPr>
          </a:p>
          <a:p>
            <a:pPr lvl="0"/>
            <a:endParaRPr lang="tr-TR" dirty="0" smtClean="0">
              <a:ea typeface="Calibri" pitchFamily="34" charset="0"/>
              <a:cs typeface="Times New Roman" pitchFamily="18" charset="0"/>
            </a:endParaRPr>
          </a:p>
          <a:p>
            <a:pPr lvl="0"/>
            <a:r>
              <a:rPr lang="tr-TR" dirty="0" smtClean="0">
                <a:ea typeface="Calibri" pitchFamily="34" charset="0"/>
                <a:cs typeface="Times New Roman" pitchFamily="18" charset="0"/>
              </a:rPr>
              <a:t>! Cep telefonuna </a:t>
            </a:r>
            <a:r>
              <a:rPr lang="tr-TR" dirty="0">
                <a:ea typeface="Calibri" pitchFamily="34" charset="0"/>
                <a:cs typeface="Times New Roman" pitchFamily="18" charset="0"/>
              </a:rPr>
              <a:t>gelen </a:t>
            </a:r>
            <a:r>
              <a:rPr lang="tr-TR" dirty="0" err="1">
                <a:ea typeface="Calibri" pitchFamily="34" charset="0"/>
                <a:cs typeface="Times New Roman" pitchFamily="18" charset="0"/>
              </a:rPr>
              <a:t>SMS’te</a:t>
            </a:r>
            <a:r>
              <a:rPr lang="tr-TR" dirty="0">
                <a:ea typeface="Calibri" pitchFamily="34" charset="0"/>
                <a:cs typeface="Times New Roman" pitchFamily="18" charset="0"/>
              </a:rPr>
              <a:t> yer alan bilgilere göre harç ödemesi yapılır.</a:t>
            </a:r>
          </a:p>
          <a:p>
            <a:endParaRPr lang="tr-TR" dirty="0"/>
          </a:p>
        </p:txBody>
      </p:sp>
      <p:pic>
        <p:nvPicPr>
          <p:cNvPr id="8" name="Resim 7"/>
          <p:cNvPicPr/>
          <p:nvPr/>
        </p:nvPicPr>
        <p:blipFill>
          <a:blip r:embed="rId3">
            <a:extLst>
              <a:ext uri="{28A0092B-C50C-407E-A947-70E740481C1C}">
                <a14:useLocalDpi xmlns:a14="http://schemas.microsoft.com/office/drawing/2010/main" val="0"/>
              </a:ext>
            </a:extLst>
          </a:blip>
          <a:srcRect/>
          <a:stretch>
            <a:fillRect/>
          </a:stretch>
        </p:blipFill>
        <p:spPr bwMode="auto">
          <a:xfrm>
            <a:off x="642469" y="530587"/>
            <a:ext cx="6235700" cy="2452758"/>
          </a:xfrm>
          <a:prstGeom prst="rect">
            <a:avLst/>
          </a:prstGeom>
          <a:noFill/>
          <a:ln>
            <a:noFill/>
          </a:ln>
        </p:spPr>
      </p:pic>
    </p:spTree>
    <p:extLst>
      <p:ext uri="{BB962C8B-B14F-4D97-AF65-F5344CB8AC3E}">
        <p14:creationId xmlns:p14="http://schemas.microsoft.com/office/powerpoint/2010/main" val="3609718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375276" y="463095"/>
            <a:ext cx="9258857" cy="5463571"/>
          </a:xfrm>
          <a:prstGeom prst="rect">
            <a:avLst/>
          </a:prstGeom>
        </p:spPr>
      </p:pic>
    </p:spTree>
    <p:extLst>
      <p:ext uri="{BB962C8B-B14F-4D97-AF65-F5344CB8AC3E}">
        <p14:creationId xmlns:p14="http://schemas.microsoft.com/office/powerpoint/2010/main" val="182993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09070" y="941796"/>
            <a:ext cx="9348093" cy="4778377"/>
          </a:xfrm>
          <a:prstGeom prst="rect">
            <a:avLst/>
          </a:prstGeom>
        </p:spPr>
      </p:pic>
    </p:spTree>
    <p:extLst>
      <p:ext uri="{BB962C8B-B14F-4D97-AF65-F5344CB8AC3E}">
        <p14:creationId xmlns:p14="http://schemas.microsoft.com/office/powerpoint/2010/main" val="3299699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551352" y="492614"/>
            <a:ext cx="8435630" cy="3700695"/>
          </a:xfrm>
          <a:prstGeom prst="rect">
            <a:avLst/>
          </a:prstGeom>
          <a:noFill/>
          <a:ln>
            <a:noFill/>
          </a:ln>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3664008" y="3908193"/>
            <a:ext cx="7003992" cy="2049262"/>
          </a:xfrm>
          <a:prstGeom prst="rect">
            <a:avLst/>
          </a:prstGeom>
          <a:noFill/>
          <a:ln>
            <a:noFill/>
          </a:ln>
        </p:spPr>
      </p:pic>
      <p:sp>
        <p:nvSpPr>
          <p:cNvPr id="6" name="Dikdörtgen 5"/>
          <p:cNvSpPr/>
          <p:nvPr/>
        </p:nvSpPr>
        <p:spPr>
          <a:xfrm>
            <a:off x="6761018" y="1736436"/>
            <a:ext cx="1182255" cy="415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24700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547" y="371157"/>
            <a:ext cx="6649719" cy="3735176"/>
          </a:xfrm>
          <a:prstGeom prst="rect">
            <a:avLst/>
          </a:prstGeom>
          <a:noFill/>
          <a:ln>
            <a:noFill/>
          </a:ln>
        </p:spPr>
      </p:pic>
      <p:pic>
        <p:nvPicPr>
          <p:cNvPr id="5" name="Resim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1290" y="1744557"/>
            <a:ext cx="7433310" cy="3440430"/>
          </a:xfrm>
          <a:prstGeom prst="rect">
            <a:avLst/>
          </a:prstGeom>
          <a:noFill/>
          <a:ln>
            <a:noFill/>
          </a:ln>
        </p:spPr>
      </p:pic>
      <p:pic>
        <p:nvPicPr>
          <p:cNvPr id="6" name="Resim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9833" y="3176270"/>
            <a:ext cx="7107132" cy="2938780"/>
          </a:xfrm>
          <a:prstGeom prst="rect">
            <a:avLst/>
          </a:prstGeom>
          <a:noFill/>
          <a:ln>
            <a:noFill/>
          </a:ln>
        </p:spPr>
      </p:pic>
      <p:pic>
        <p:nvPicPr>
          <p:cNvPr id="7" name="Resim 6"/>
          <p:cNvPicPr>
            <a:picLocks noChangeAspect="1"/>
          </p:cNvPicPr>
          <p:nvPr/>
        </p:nvPicPr>
        <p:blipFill>
          <a:blip r:embed="rId6"/>
          <a:stretch>
            <a:fillRect/>
          </a:stretch>
        </p:blipFill>
        <p:spPr>
          <a:xfrm>
            <a:off x="9057639" y="526481"/>
            <a:ext cx="2475654" cy="1302976"/>
          </a:xfrm>
          <a:prstGeom prst="rect">
            <a:avLst/>
          </a:prstGeom>
        </p:spPr>
      </p:pic>
    </p:spTree>
    <p:extLst>
      <p:ext uri="{BB962C8B-B14F-4D97-AF65-F5344CB8AC3E}">
        <p14:creationId xmlns:p14="http://schemas.microsoft.com/office/powerpoint/2010/main" val="321272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4"/>
            <a:ext cx="10515600" cy="1941977"/>
          </a:xfrm>
        </p:spPr>
        <p:txBody>
          <a:bodyPr>
            <a:normAutofit fontScale="90000"/>
          </a:bodyPr>
          <a:lstStyle/>
          <a:p>
            <a:pPr algn="ctr"/>
            <a:r>
              <a:rPr lang="tr-TR" sz="2400" dirty="0" smtClean="0">
                <a:cs typeface="Times New Roman" pitchFamily="18" charset="0"/>
              </a:rPr>
              <a:t/>
            </a:r>
            <a:br>
              <a:rPr lang="tr-TR" sz="2400" dirty="0" smtClean="0">
                <a:cs typeface="Times New Roman" pitchFamily="18" charset="0"/>
              </a:rPr>
            </a:br>
            <a:r>
              <a:rPr lang="tr-TR" sz="2400" dirty="0" smtClean="0">
                <a:cs typeface="Times New Roman" pitchFamily="18" charset="0"/>
              </a:rPr>
              <a:t>İptal edilen başvuru numaralarının sebebini öğrenmek ve uyarının sürekli ekrana yansımaması için “Filtre” butonu ile başvuru numaraları girilerek  aşağıdaki sekmeden görüntülenmektedir. </a:t>
            </a:r>
            <a:r>
              <a:rPr lang="tr-TR" dirty="0" smtClean="0"/>
              <a:t/>
            </a:r>
            <a:br>
              <a:rPr lang="tr-TR" dirty="0" smtClean="0"/>
            </a:br>
            <a:endParaRPr lang="tr-TR"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502697" y="1878069"/>
            <a:ext cx="8851266" cy="3839240"/>
          </a:xfrm>
          <a:prstGeom prst="rect">
            <a:avLst/>
          </a:prstGeom>
          <a:noFill/>
          <a:ln>
            <a:noFill/>
          </a:ln>
        </p:spPr>
      </p:pic>
      <p:sp>
        <p:nvSpPr>
          <p:cNvPr id="5" name="Dikdörtgen 4"/>
          <p:cNvSpPr/>
          <p:nvPr/>
        </p:nvSpPr>
        <p:spPr>
          <a:xfrm>
            <a:off x="8054110" y="4248728"/>
            <a:ext cx="1403927" cy="6188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1027906"/>
            <a:ext cx="10515600" cy="1325563"/>
          </a:xfrm>
        </p:spPr>
        <p:txBody>
          <a:bodyPr>
            <a:normAutofit fontScale="90000"/>
          </a:bodyPr>
          <a:lstStyle/>
          <a:p>
            <a:pPr algn="ctr"/>
            <a:r>
              <a:rPr lang="tr-TR" b="1" dirty="0" smtClean="0"/>
              <a:t/>
            </a:r>
            <a:br>
              <a:rPr lang="tr-TR" b="1" dirty="0" smtClean="0"/>
            </a:br>
            <a:r>
              <a:rPr lang="tr-TR" sz="2400" b="1" dirty="0" smtClean="0">
                <a:cs typeface="Times New Roman" pitchFamily="18" charset="0"/>
              </a:rPr>
              <a:t>Kadastro Tarafından İptal Edilen Başvurular:</a:t>
            </a:r>
            <a:r>
              <a:rPr lang="tr-TR" sz="2400" dirty="0" smtClean="0">
                <a:cs typeface="Times New Roman" pitchFamily="18" charset="0"/>
              </a:rPr>
              <a:t> </a:t>
            </a:r>
            <a:br>
              <a:rPr lang="tr-TR" sz="2400" dirty="0" smtClean="0">
                <a:cs typeface="Times New Roman" pitchFamily="18" charset="0"/>
              </a:rPr>
            </a:br>
            <a:r>
              <a:rPr lang="tr-TR" sz="2400" dirty="0" smtClean="0">
                <a:cs typeface="Times New Roman" pitchFamily="18" charset="0"/>
              </a:rPr>
              <a:t>Sistem içerisinde kadastro tarafından iptal edilen başvurular olduğunda aşağıdaki uyarı ekrana gelir.</a:t>
            </a:r>
            <a:r>
              <a:rPr lang="tr-TR" sz="2400" dirty="0" smtClean="0"/>
              <a:t/>
            </a:r>
            <a:br>
              <a:rPr lang="tr-TR" sz="2400" dirty="0" smtClean="0"/>
            </a:br>
            <a:endParaRPr lang="tr-TR" sz="2400" dirty="0"/>
          </a:p>
        </p:txBody>
      </p:sp>
      <p:pic>
        <p:nvPicPr>
          <p:cNvPr id="4" name="3 İçerik Yer Tutucusu"/>
          <p:cNvPicPr>
            <a:picLocks noGrp="1"/>
          </p:cNvPicPr>
          <p:nvPr>
            <p:ph idx="4294967295"/>
          </p:nvPr>
        </p:nvPicPr>
        <p:blipFill>
          <a:blip r:embed="rId2" cstate="print"/>
          <a:srcRect/>
          <a:stretch>
            <a:fillRect/>
          </a:stretch>
        </p:blipFill>
        <p:spPr bwMode="auto">
          <a:xfrm>
            <a:off x="4213860" y="2703720"/>
            <a:ext cx="4579620" cy="2279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510994" y="748072"/>
            <a:ext cx="11122205" cy="4475497"/>
          </a:xfrm>
          <a:prstGeom prst="rect">
            <a:avLst/>
          </a:prstGeom>
        </p:spPr>
      </p:pic>
    </p:spTree>
    <p:extLst>
      <p:ext uri="{BB962C8B-B14F-4D97-AF65-F5344CB8AC3E}">
        <p14:creationId xmlns:p14="http://schemas.microsoft.com/office/powerpoint/2010/main" val="3178727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3" cstate="print"/>
          <a:stretch>
            <a:fillRect/>
          </a:stretch>
        </p:blipFill>
        <p:spPr>
          <a:xfrm>
            <a:off x="823384" y="587269"/>
            <a:ext cx="5753100" cy="2652395"/>
          </a:xfrm>
          <a:prstGeom prst="rect">
            <a:avLst/>
          </a:prstGeom>
        </p:spPr>
      </p:pic>
      <p:pic>
        <p:nvPicPr>
          <p:cNvPr id="5" name="Resim 4"/>
          <p:cNvPicPr/>
          <p:nvPr/>
        </p:nvPicPr>
        <p:blipFill>
          <a:blip r:embed="rId4" cstate="print"/>
          <a:stretch>
            <a:fillRect/>
          </a:stretch>
        </p:blipFill>
        <p:spPr>
          <a:xfrm>
            <a:off x="4989830" y="3354387"/>
            <a:ext cx="5615940" cy="2587625"/>
          </a:xfrm>
          <a:prstGeom prst="rect">
            <a:avLst/>
          </a:prstGeom>
        </p:spPr>
      </p:pic>
    </p:spTree>
    <p:extLst>
      <p:ext uri="{BB962C8B-B14F-4D97-AF65-F5344CB8AC3E}">
        <p14:creationId xmlns:p14="http://schemas.microsoft.com/office/powerpoint/2010/main" val="2674152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06251" y="1069855"/>
            <a:ext cx="11376304" cy="4036983"/>
          </a:xfrm>
          <a:prstGeom prst="rect">
            <a:avLst/>
          </a:prstGeom>
        </p:spPr>
      </p:pic>
    </p:spTree>
    <p:extLst>
      <p:ext uri="{BB962C8B-B14F-4D97-AF65-F5344CB8AC3E}">
        <p14:creationId xmlns:p14="http://schemas.microsoft.com/office/powerpoint/2010/main" val="2010396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1150620" y="753209"/>
            <a:ext cx="10424160" cy="4260752"/>
          </a:xfrm>
        </p:spPr>
        <p:txBody>
          <a:bodyPr>
            <a:normAutofit fontScale="92500" lnSpcReduction="10000"/>
          </a:bodyPr>
          <a:lstStyle/>
          <a:p>
            <a:pPr algn="just"/>
            <a:r>
              <a:rPr lang="tr-TR" sz="2200" dirty="0" smtClean="0">
                <a:latin typeface="+mj-lt"/>
                <a:cs typeface="Times New Roman" pitchFamily="18" charset="0"/>
              </a:rPr>
              <a:t>LİHKAB Ofis Otomasyon Sistemi ile MEGSİS entegrasyonunun yapılmış olması nedeniyle e-ödemesi gerçekleştirilen başvurular aşağıda gösterilen “Bilge Belge İçin / </a:t>
            </a:r>
            <a:r>
              <a:rPr lang="tr-TR" sz="2200" dirty="0" err="1" smtClean="0">
                <a:latin typeface="+mj-lt"/>
                <a:cs typeface="Times New Roman" pitchFamily="18" charset="0"/>
              </a:rPr>
              <a:t>Kontollük</a:t>
            </a:r>
            <a:r>
              <a:rPr lang="tr-TR" sz="2200" dirty="0" smtClean="0">
                <a:latin typeface="+mj-lt"/>
                <a:cs typeface="Times New Roman" pitchFamily="18" charset="0"/>
              </a:rPr>
              <a:t> İçin Kadastroya Gönder” sekmesi seçilerek </a:t>
            </a:r>
            <a:r>
              <a:rPr lang="tr-TR" sz="2200" dirty="0" err="1" smtClean="0">
                <a:latin typeface="+mj-lt"/>
                <a:cs typeface="Times New Roman" pitchFamily="18" charset="0"/>
              </a:rPr>
              <a:t>MEGSİS’e</a:t>
            </a:r>
            <a:r>
              <a:rPr lang="tr-TR" sz="2200" dirty="0" smtClean="0">
                <a:latin typeface="+mj-lt"/>
                <a:cs typeface="Times New Roman" pitchFamily="18" charset="0"/>
              </a:rPr>
              <a:t> aktarılır.</a:t>
            </a:r>
          </a:p>
          <a:p>
            <a:pPr algn="just"/>
            <a:endParaRPr lang="tr-TR" sz="2200" dirty="0" smtClean="0">
              <a:latin typeface="+mj-lt"/>
              <a:cs typeface="Times New Roman" pitchFamily="18" charset="0"/>
            </a:endParaRPr>
          </a:p>
          <a:p>
            <a:pPr algn="just"/>
            <a:r>
              <a:rPr lang="tr-TR" sz="2200" dirty="0" smtClean="0">
                <a:latin typeface="+mj-lt"/>
                <a:cs typeface="Times New Roman" pitchFamily="18" charset="0"/>
              </a:rPr>
              <a:t>Başvuru Belgelerinin Ofis Otomasyon Sisteminden </a:t>
            </a:r>
            <a:r>
              <a:rPr lang="tr-TR" sz="2200" dirty="0" err="1" smtClean="0">
                <a:latin typeface="+mj-lt"/>
                <a:cs typeface="Times New Roman" pitchFamily="18" charset="0"/>
              </a:rPr>
              <a:t>MEGSİS’e</a:t>
            </a:r>
            <a:r>
              <a:rPr lang="tr-TR" sz="2200" dirty="0" smtClean="0">
                <a:latin typeface="+mj-lt"/>
                <a:cs typeface="Times New Roman" pitchFamily="18" charset="0"/>
              </a:rPr>
              <a:t> Gönderilmesi; Tescile tabi olan işlemlerde kontrollük için ise kontrollük ücreti yatırıldıktan sonra başvuruların kadastro müdürlüğüne gönderilecek belgeleri sistem üzerinden kontrollük için kadastroya gönderilir.</a:t>
            </a:r>
          </a:p>
          <a:p>
            <a:pPr algn="just"/>
            <a:endParaRPr lang="tr-TR" sz="2200" dirty="0" smtClean="0">
              <a:latin typeface="+mj-lt"/>
              <a:cs typeface="Times New Roman" pitchFamily="18" charset="0"/>
            </a:endParaRPr>
          </a:p>
          <a:p>
            <a:pPr algn="just"/>
            <a:r>
              <a:rPr lang="tr-TR" sz="2200" dirty="0" smtClean="0">
                <a:latin typeface="+mj-lt"/>
                <a:cs typeface="Times New Roman" pitchFamily="18" charset="0"/>
              </a:rPr>
              <a:t>Belge yükleme esnasında eğer işlem belgeleri kadastroya gönderilecek belge tipinde ise kullanıcıdan belge haricinde Kurum /Tarih /Sayı bilgilerini sisteme girmesi istenecektir. Alınan bu bilgiler belge yükleme esnasında ilgili servislerinden sorgulanır eğer aynı Kurum /Tarih /Sayılı belge daha önce sisteme yüklenmiş ise aynı belge tekrar yüklenemeyecektir.</a:t>
            </a:r>
          </a:p>
          <a:p>
            <a:pPr algn="just"/>
            <a:endParaRPr lang="tr-TR" dirty="0" smtClean="0"/>
          </a:p>
          <a:p>
            <a:pPr algn="just"/>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3" cstate="print"/>
          <a:srcRect/>
          <a:stretch>
            <a:fillRect/>
          </a:stretch>
        </p:blipFill>
        <p:spPr bwMode="auto">
          <a:xfrm>
            <a:off x="901700" y="1022073"/>
            <a:ext cx="2410036" cy="1270212"/>
          </a:xfrm>
          <a:prstGeom prst="rect">
            <a:avLst/>
          </a:prstGeom>
          <a:noFill/>
          <a:ln w="9525">
            <a:noFill/>
            <a:miter lim="800000"/>
            <a:headEnd/>
            <a:tailEnd/>
          </a:ln>
        </p:spPr>
      </p:pic>
      <p:pic>
        <p:nvPicPr>
          <p:cNvPr id="5" name="Resim 4"/>
          <p:cNvPicPr/>
          <p:nvPr/>
        </p:nvPicPr>
        <p:blipFill>
          <a:blip r:embed="rId4" cstate="print"/>
          <a:srcRect/>
          <a:stretch>
            <a:fillRect/>
          </a:stretch>
        </p:blipFill>
        <p:spPr bwMode="auto">
          <a:xfrm>
            <a:off x="2829137" y="2412788"/>
            <a:ext cx="6120130" cy="2472690"/>
          </a:xfrm>
          <a:prstGeom prst="rect">
            <a:avLst/>
          </a:prstGeom>
          <a:noFill/>
          <a:ln w="9525">
            <a:noFill/>
            <a:miter lim="800000"/>
            <a:headEnd/>
            <a:tailEnd/>
          </a:ln>
        </p:spPr>
      </p:pic>
      <p:pic>
        <p:nvPicPr>
          <p:cNvPr id="6" name="Resim 5"/>
          <p:cNvPicPr/>
          <p:nvPr/>
        </p:nvPicPr>
        <p:blipFill>
          <a:blip r:embed="rId5" cstate="print"/>
          <a:srcRect/>
          <a:stretch>
            <a:fillRect/>
          </a:stretch>
        </p:blipFill>
        <p:spPr bwMode="auto">
          <a:xfrm>
            <a:off x="8257116" y="5005981"/>
            <a:ext cx="2298700" cy="897890"/>
          </a:xfrm>
          <a:prstGeom prst="rect">
            <a:avLst/>
          </a:prstGeom>
          <a:noFill/>
          <a:ln w="9525">
            <a:noFill/>
            <a:miter lim="800000"/>
            <a:headEnd/>
            <a:tailEnd/>
          </a:ln>
        </p:spPr>
      </p:pic>
      <p:sp>
        <p:nvSpPr>
          <p:cNvPr id="7" name="Metin kutusu 6"/>
          <p:cNvSpPr txBox="1"/>
          <p:nvPr/>
        </p:nvSpPr>
        <p:spPr>
          <a:xfrm>
            <a:off x="3757607" y="513014"/>
            <a:ext cx="5744778" cy="430887"/>
          </a:xfrm>
          <a:prstGeom prst="rect">
            <a:avLst/>
          </a:prstGeom>
          <a:noFill/>
        </p:spPr>
        <p:txBody>
          <a:bodyPr wrap="none" rtlCol="0">
            <a:spAutoFit/>
          </a:bodyPr>
          <a:lstStyle/>
          <a:p>
            <a:r>
              <a:rPr lang="tr-TR" sz="2200" dirty="0" smtClean="0"/>
              <a:t>BİRDEN FAZLA BAŞVURUYU GÖNDERME</a:t>
            </a:r>
            <a:endParaRPr lang="tr-TR" sz="2200" dirty="0"/>
          </a:p>
        </p:txBody>
      </p:sp>
      <p:pic>
        <p:nvPicPr>
          <p:cNvPr id="8" name="Resim 7"/>
          <p:cNvPicPr/>
          <p:nvPr/>
        </p:nvPicPr>
        <p:blipFill>
          <a:blip r:embed="rId6" cstate="print"/>
          <a:srcRect/>
          <a:stretch>
            <a:fillRect/>
          </a:stretch>
        </p:blipFill>
        <p:spPr bwMode="auto">
          <a:xfrm>
            <a:off x="8233264" y="1106463"/>
            <a:ext cx="3276495" cy="267462"/>
          </a:xfrm>
          <a:prstGeom prst="rect">
            <a:avLst/>
          </a:prstGeom>
          <a:noFill/>
          <a:ln w="9525">
            <a:noFill/>
            <a:miter lim="800000"/>
            <a:headEnd/>
            <a:tailEnd/>
          </a:ln>
        </p:spPr>
      </p:pic>
      <p:pic>
        <p:nvPicPr>
          <p:cNvPr id="9" name="Resim 8"/>
          <p:cNvPicPr/>
          <p:nvPr/>
        </p:nvPicPr>
        <p:blipFill>
          <a:blip r:embed="rId7" cstate="print"/>
          <a:srcRect/>
          <a:stretch>
            <a:fillRect/>
          </a:stretch>
        </p:blipFill>
        <p:spPr bwMode="auto">
          <a:xfrm>
            <a:off x="8257116" y="1512692"/>
            <a:ext cx="2811780" cy="247015"/>
          </a:xfrm>
          <a:prstGeom prst="rect">
            <a:avLst/>
          </a:prstGeom>
          <a:noFill/>
          <a:ln w="9525">
            <a:noFill/>
            <a:miter lim="800000"/>
            <a:headEnd/>
            <a:tailEnd/>
          </a:ln>
        </p:spPr>
      </p:pic>
      <p:sp>
        <p:nvSpPr>
          <p:cNvPr id="10" name="Dikdörtgen 9"/>
          <p:cNvSpPr/>
          <p:nvPr/>
        </p:nvSpPr>
        <p:spPr>
          <a:xfrm>
            <a:off x="8161867" y="943901"/>
            <a:ext cx="3556000" cy="10034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8" name="Dirsek Bağlayıcısı 17"/>
          <p:cNvCxnSpPr/>
          <p:nvPr/>
        </p:nvCxnSpPr>
        <p:spPr>
          <a:xfrm rot="5400000" flipH="1" flipV="1">
            <a:off x="9004300" y="2324100"/>
            <a:ext cx="1244600" cy="795866"/>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039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Resim" descr="megsis3.jpg"/>
          <p:cNvPicPr/>
          <p:nvPr/>
        </p:nvPicPr>
        <p:blipFill>
          <a:blip r:embed="rId3" cstate="print"/>
          <a:stretch>
            <a:fillRect/>
          </a:stretch>
        </p:blipFill>
        <p:spPr>
          <a:xfrm>
            <a:off x="2215832" y="1102994"/>
            <a:ext cx="7165235" cy="4104005"/>
          </a:xfrm>
          <a:prstGeom prst="rect">
            <a:avLst/>
          </a:prstGeom>
        </p:spPr>
      </p:pic>
    </p:spTree>
    <p:extLst>
      <p:ext uri="{BB962C8B-B14F-4D97-AF65-F5344CB8AC3E}">
        <p14:creationId xmlns:p14="http://schemas.microsoft.com/office/powerpoint/2010/main" val="47045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929553" y="569767"/>
            <a:ext cx="4353647" cy="3069359"/>
          </a:xfrm>
          <a:prstGeom prst="rect">
            <a:avLst/>
          </a:prstGeom>
          <a:noFill/>
          <a:ln>
            <a:noFill/>
          </a:ln>
        </p:spPr>
      </p:pic>
      <p:pic>
        <p:nvPicPr>
          <p:cNvPr id="5" name="Resim 4"/>
          <p:cNvPicPr/>
          <p:nvPr/>
        </p:nvPicPr>
        <p:blipFill>
          <a:blip r:embed="rId4">
            <a:extLst>
              <a:ext uri="{28A0092B-C50C-407E-A947-70E740481C1C}">
                <a14:useLocalDpi xmlns:a14="http://schemas.microsoft.com/office/drawing/2010/main" val="0"/>
              </a:ext>
            </a:extLst>
          </a:blip>
          <a:srcRect/>
          <a:stretch>
            <a:fillRect/>
          </a:stretch>
        </p:blipFill>
        <p:spPr bwMode="auto">
          <a:xfrm>
            <a:off x="5437390" y="2104446"/>
            <a:ext cx="5184428" cy="3913909"/>
          </a:xfrm>
          <a:prstGeom prst="rect">
            <a:avLst/>
          </a:prstGeom>
          <a:noFill/>
          <a:ln>
            <a:noFill/>
          </a:ln>
        </p:spPr>
      </p:pic>
    </p:spTree>
    <p:extLst>
      <p:ext uri="{BB962C8B-B14F-4D97-AF65-F5344CB8AC3E}">
        <p14:creationId xmlns:p14="http://schemas.microsoft.com/office/powerpoint/2010/main" val="2642699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srcRect/>
          <a:stretch>
            <a:fillRect/>
          </a:stretch>
        </p:blipFill>
        <p:spPr bwMode="auto">
          <a:xfrm>
            <a:off x="1066059" y="494770"/>
            <a:ext cx="7248208" cy="3890963"/>
          </a:xfrm>
          <a:prstGeom prst="rect">
            <a:avLst/>
          </a:prstGeom>
          <a:noFill/>
          <a:ln w="9525">
            <a:noFill/>
            <a:miter lim="800000"/>
            <a:headEnd/>
            <a:tailEnd/>
          </a:ln>
        </p:spPr>
      </p:pic>
      <p:pic>
        <p:nvPicPr>
          <p:cNvPr id="5" name="Resim 4"/>
          <p:cNvPicPr/>
          <p:nvPr/>
        </p:nvPicPr>
        <p:blipFill>
          <a:blip r:embed="rId3" cstate="print"/>
          <a:srcRect/>
          <a:stretch>
            <a:fillRect/>
          </a:stretch>
        </p:blipFill>
        <p:spPr bwMode="auto">
          <a:xfrm>
            <a:off x="7439976" y="3811056"/>
            <a:ext cx="2550797" cy="1929344"/>
          </a:xfrm>
          <a:prstGeom prst="rect">
            <a:avLst/>
          </a:prstGeom>
          <a:noFill/>
          <a:ln w="9525">
            <a:noFill/>
            <a:miter lim="800000"/>
            <a:headEnd/>
            <a:tailEnd/>
          </a:ln>
        </p:spPr>
      </p:pic>
      <p:pic>
        <p:nvPicPr>
          <p:cNvPr id="6" name="Resim 5"/>
          <p:cNvPicPr>
            <a:picLocks noChangeAspect="1"/>
          </p:cNvPicPr>
          <p:nvPr/>
        </p:nvPicPr>
        <p:blipFill>
          <a:blip r:embed="rId4"/>
          <a:stretch>
            <a:fillRect/>
          </a:stretch>
        </p:blipFill>
        <p:spPr>
          <a:xfrm>
            <a:off x="10340975" y="727866"/>
            <a:ext cx="1453092" cy="3914799"/>
          </a:xfrm>
          <a:prstGeom prst="rect">
            <a:avLst/>
          </a:prstGeom>
        </p:spPr>
      </p:pic>
      <p:sp>
        <p:nvSpPr>
          <p:cNvPr id="7" name="Dikdörtgen 6"/>
          <p:cNvSpPr/>
          <p:nvPr/>
        </p:nvSpPr>
        <p:spPr>
          <a:xfrm>
            <a:off x="10244667" y="2997200"/>
            <a:ext cx="1405466" cy="4148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32648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200" dirty="0" smtClean="0">
                <a:cs typeface="Times New Roman" pitchFamily="18" charset="0"/>
              </a:rPr>
              <a:t>“Damga V. Çizelgesi” butonu ile lisanlı büro tarafından mevzuat gereği aylık olarak Kadastro Müdürlüğüne gönderilen Damga Vergisi Çizelgesi tarih aralığı ve ilçe seçilerek hazırlanabilir. </a:t>
            </a:r>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endParaRPr lang="tr-TR" sz="2800" b="1" dirty="0">
              <a:latin typeface="Times New Roman" pitchFamily="18" charset="0"/>
              <a:cs typeface="Times New Roman" pitchFamily="18" charset="0"/>
            </a:endParaRPr>
          </a:p>
        </p:txBody>
      </p:sp>
      <p:pic>
        <p:nvPicPr>
          <p:cNvPr id="4" name="3 İçerik Yer Tutucusu"/>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5066" y="2185988"/>
            <a:ext cx="8724314" cy="3186112"/>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532766"/>
            <a:ext cx="10515600" cy="788426"/>
          </a:xfrm>
        </p:spPr>
        <p:txBody>
          <a:bodyPr>
            <a:noAutofit/>
          </a:bodyPr>
          <a:lstStyle/>
          <a:p>
            <a:pPr lvl="0" algn="ctr"/>
            <a:r>
              <a:rPr lang="tr-TR" sz="4000" dirty="0" smtClean="0">
                <a:cs typeface="Times New Roman" pitchFamily="18" charset="0"/>
              </a:rPr>
              <a:t/>
            </a:r>
            <a:br>
              <a:rPr lang="tr-TR" sz="4000" dirty="0" smtClean="0">
                <a:cs typeface="Times New Roman" pitchFamily="18" charset="0"/>
              </a:rPr>
            </a:br>
            <a:r>
              <a:rPr lang="tr-TR" sz="4000" b="1" dirty="0" smtClean="0">
                <a:cs typeface="Times New Roman" pitchFamily="18" charset="0"/>
              </a:rPr>
              <a:t>LİSANSLI MÜHENDİS İŞLEMLERİ EKRANI</a:t>
            </a:r>
            <a:r>
              <a:rPr lang="tr-TR" sz="4000" dirty="0" smtClean="0">
                <a:cs typeface="Times New Roman" pitchFamily="18" charset="0"/>
              </a:rPr>
              <a:t/>
            </a:r>
            <a:br>
              <a:rPr lang="tr-TR" sz="4000" dirty="0" smtClean="0">
                <a:cs typeface="Times New Roman" pitchFamily="18" charset="0"/>
              </a:rPr>
            </a:br>
            <a:endParaRPr lang="tr-TR" sz="4000" dirty="0">
              <a:cs typeface="Times New Roman" pitchFamily="18" charset="0"/>
            </a:endParaRPr>
          </a:p>
        </p:txBody>
      </p:sp>
      <p:pic>
        <p:nvPicPr>
          <p:cNvPr id="6" name="Resim 5"/>
          <p:cNvPicPr>
            <a:picLocks noChangeAspect="1"/>
          </p:cNvPicPr>
          <p:nvPr/>
        </p:nvPicPr>
        <p:blipFill>
          <a:blip r:embed="rId2"/>
          <a:stretch>
            <a:fillRect/>
          </a:stretch>
        </p:blipFill>
        <p:spPr>
          <a:xfrm>
            <a:off x="356469" y="2123334"/>
            <a:ext cx="11442552" cy="247406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7402" y="195515"/>
            <a:ext cx="9290538" cy="1128395"/>
          </a:xfrm>
        </p:spPr>
        <p:txBody>
          <a:bodyPr>
            <a:normAutofit/>
          </a:bodyPr>
          <a:lstStyle/>
          <a:p>
            <a:r>
              <a:rPr lang="tr-TR" sz="2200" b="1" dirty="0" smtClean="0">
                <a:cs typeface="Times New Roman" pitchFamily="18" charset="0"/>
              </a:rPr>
              <a:t>Sayfanın sağ üst kısmında bulunan;</a:t>
            </a:r>
            <a:endParaRPr lang="tr-TR" sz="2200" b="1" dirty="0">
              <a:cs typeface="Times New Roman" pitchFamily="18" charset="0"/>
            </a:endParaRPr>
          </a:p>
        </p:txBody>
      </p:sp>
      <p:sp>
        <p:nvSpPr>
          <p:cNvPr id="3" name="2 İçerik Yer Tutucusu"/>
          <p:cNvSpPr>
            <a:spLocks noGrp="1"/>
          </p:cNvSpPr>
          <p:nvPr>
            <p:ph idx="1"/>
          </p:nvPr>
        </p:nvSpPr>
        <p:spPr>
          <a:xfrm>
            <a:off x="762000" y="1090573"/>
            <a:ext cx="10515600" cy="4351338"/>
          </a:xfrm>
        </p:spPr>
        <p:txBody>
          <a:bodyPr>
            <a:normAutofit/>
          </a:bodyPr>
          <a:lstStyle/>
          <a:p>
            <a:pPr algn="just"/>
            <a:r>
              <a:rPr lang="tr-TR" sz="2200" dirty="0" smtClean="0"/>
              <a:t>Butonlar ile seçilen kayıtta düzenleme, silme, yetkili kullanıcı atama, gösterimdeki kolonları açıp kapama, çeşitli sayı ve formatlarda dışa aktarım işlemleri yapılır.</a:t>
            </a:r>
          </a:p>
          <a:p>
            <a:pPr algn="just"/>
            <a:r>
              <a:rPr lang="tr-TR" sz="2200" dirty="0" smtClean="0"/>
              <a:t>          sekmesinde yer alan yetkili kullanıcı atama seçeneği ile büro personel listesinden ilgili büroya bağlı personellerden kullanıcı yetkisi verilmek istenenlere yetki verilebilir. Her lisanslı büroda </a:t>
            </a:r>
            <a:r>
              <a:rPr lang="tr-TR" sz="2200" u="sng" dirty="0" smtClean="0"/>
              <a:t>yalnızca 2 personele</a:t>
            </a:r>
            <a:r>
              <a:rPr lang="tr-TR" sz="2200" dirty="0" smtClean="0"/>
              <a:t> bu şekilde kullanıcı yetkisi verilebilir.</a:t>
            </a:r>
          </a:p>
          <a:p>
            <a:pPr algn="just"/>
            <a:endParaRPr lang="tr-TR" sz="2200" dirty="0" smtClean="0"/>
          </a:p>
          <a:p>
            <a:pPr>
              <a:buNone/>
            </a:pPr>
            <a:endParaRPr lang="tr-TR" sz="2200" dirty="0"/>
          </a:p>
        </p:txBody>
      </p:sp>
      <p:pic>
        <p:nvPicPr>
          <p:cNvPr id="4" name="3 Resim"/>
          <p:cNvPicPr/>
          <p:nvPr/>
        </p:nvPicPr>
        <p:blipFill>
          <a:blip r:embed="rId2" cstate="print"/>
          <a:stretch>
            <a:fillRect/>
          </a:stretch>
        </p:blipFill>
        <p:spPr>
          <a:xfrm>
            <a:off x="6096000" y="378884"/>
            <a:ext cx="2788920" cy="633095"/>
          </a:xfrm>
          <a:prstGeom prst="rect">
            <a:avLst/>
          </a:prstGeom>
        </p:spPr>
      </p:pic>
      <p:pic>
        <p:nvPicPr>
          <p:cNvPr id="5" name="4 Resim"/>
          <p:cNvPicPr/>
          <p:nvPr/>
        </p:nvPicPr>
        <p:blipFill>
          <a:blip r:embed="rId3" cstate="print"/>
          <a:stretch>
            <a:fillRect/>
          </a:stretch>
        </p:blipFill>
        <p:spPr>
          <a:xfrm>
            <a:off x="1277491" y="2071290"/>
            <a:ext cx="500510" cy="430823"/>
          </a:xfrm>
          <a:prstGeom prst="rect">
            <a:avLst/>
          </a:prstGeom>
        </p:spPr>
      </p:pic>
      <p:pic>
        <p:nvPicPr>
          <p:cNvPr id="6" name="Resim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834" y="3266242"/>
            <a:ext cx="5490633" cy="2607733"/>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1970112"/>
          </a:xfrm>
        </p:spPr>
        <p:txBody>
          <a:bodyPr>
            <a:normAutofit fontScale="90000"/>
          </a:bodyPr>
          <a:lstStyle/>
          <a:p>
            <a:r>
              <a:rPr lang="tr-TR" sz="3100" b="1" dirty="0" smtClean="0">
                <a:latin typeface="Times New Roman" pitchFamily="18" charset="0"/>
                <a:cs typeface="Times New Roman" pitchFamily="18" charset="0"/>
              </a:rPr>
              <a:t/>
            </a:r>
            <a:br>
              <a:rPr lang="tr-TR" sz="3100" b="1"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
            </a:r>
            <a:br>
              <a:rPr lang="tr-TR" sz="3100" b="1"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
            </a:r>
            <a:br>
              <a:rPr lang="tr-TR" sz="3100" b="1" dirty="0" smtClean="0">
                <a:latin typeface="Times New Roman" pitchFamily="18" charset="0"/>
                <a:cs typeface="Times New Roman" pitchFamily="18" charset="0"/>
              </a:rPr>
            </a:br>
            <a:r>
              <a:rPr lang="tr-TR" sz="2400" b="1" dirty="0" smtClean="0">
                <a:cs typeface="Times New Roman" pitchFamily="18" charset="0"/>
              </a:rPr>
              <a:t>Yetki Devri:</a:t>
            </a:r>
            <a:r>
              <a:rPr lang="tr-TR" sz="2400" dirty="0" smtClean="0">
                <a:cs typeface="Times New Roman" pitchFamily="18" charset="0"/>
              </a:rPr>
              <a:t> Açılan ekranda “Yetki Devri Yapılacak Personel” sekmesinden yetki devri yapılacak mühendis seçilir. Daha sonra aşağıdaki ekranda da göründüğü şekilde “Yetki Devri Sebebi”, “Yetki Devri Başlangıç Tarihi” ve “Yetki Devri Bitiş Tarihi” seçilerek “Kaydet” butonuna basılır. </a:t>
            </a:r>
            <a:r>
              <a:rPr lang="tr-TR" dirty="0" smtClean="0"/>
              <a:t/>
            </a:r>
            <a:br>
              <a:rPr lang="tr-TR" dirty="0" smtClean="0"/>
            </a:br>
            <a:r>
              <a:rPr lang="tr-TR" b="1" dirty="0" smtClean="0"/>
              <a:t/>
            </a:r>
            <a:br>
              <a:rPr lang="tr-TR" b="1" dirty="0" smtClean="0"/>
            </a:br>
            <a:endParaRPr lang="tr-TR" dirty="0"/>
          </a:p>
        </p:txBody>
      </p:sp>
      <p:pic>
        <p:nvPicPr>
          <p:cNvPr id="3" name="Resim 2"/>
          <p:cNvPicPr>
            <a:picLocks noChangeAspect="1"/>
          </p:cNvPicPr>
          <p:nvPr/>
        </p:nvPicPr>
        <p:blipFill>
          <a:blip r:embed="rId2"/>
          <a:stretch>
            <a:fillRect/>
          </a:stretch>
        </p:blipFill>
        <p:spPr>
          <a:xfrm>
            <a:off x="480294" y="2224209"/>
            <a:ext cx="8071039" cy="1637856"/>
          </a:xfrm>
          <a:prstGeom prst="rect">
            <a:avLst/>
          </a:prstGeom>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306" y="3388267"/>
            <a:ext cx="5293360" cy="2597666"/>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Autofit/>
          </a:bodyPr>
          <a:lstStyle/>
          <a:p>
            <a:r>
              <a:rPr lang="tr-TR" sz="2200" dirty="0" smtClean="0">
                <a:cs typeface="Times New Roman" pitchFamily="18" charset="0"/>
              </a:rPr>
              <a:t/>
            </a:r>
            <a:br>
              <a:rPr lang="tr-TR" sz="2200" dirty="0" smtClean="0">
                <a:cs typeface="Times New Roman" pitchFamily="18" charset="0"/>
              </a:rPr>
            </a:br>
            <a:r>
              <a:rPr lang="tr-TR" sz="2200" dirty="0" smtClean="0">
                <a:cs typeface="Times New Roman" pitchFamily="18" charset="0"/>
              </a:rPr>
              <a:t/>
            </a:r>
            <a:br>
              <a:rPr lang="tr-TR" sz="2200" dirty="0" smtClean="0">
                <a:cs typeface="Times New Roman" pitchFamily="18" charset="0"/>
              </a:rPr>
            </a:br>
            <a:r>
              <a:rPr lang="tr-TR" sz="2200" dirty="0" smtClean="0">
                <a:cs typeface="Times New Roman" pitchFamily="18" charset="0"/>
              </a:rPr>
              <a:t>Daha sonra yetki devri yapılan personele ait mevzuatta belirtilen evrakların (yemin metni, diploma örneği ve oda kayıt belgesi), yüklenmesi aşağıdaki ekranda görüntülenen şekilde gerçekleştirilir</a:t>
            </a:r>
            <a:r>
              <a:rPr lang="tr-TR" sz="2200" dirty="0" smtClean="0"/>
              <a:t>.</a:t>
            </a:r>
            <a:br>
              <a:rPr lang="tr-TR" sz="2200" dirty="0" smtClean="0"/>
            </a:br>
            <a:endParaRPr lang="tr-TR" sz="2200" dirty="0"/>
          </a:p>
        </p:txBody>
      </p:sp>
      <p:pic>
        <p:nvPicPr>
          <p:cNvPr id="8" name="Resim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5735" y="1985327"/>
            <a:ext cx="6120130" cy="3446145"/>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819207" y="517985"/>
            <a:ext cx="6782319" cy="4331105"/>
          </a:xfrm>
          <a:prstGeom prst="rect">
            <a:avLst/>
          </a:prstGeom>
          <a:noFill/>
          <a:ln>
            <a:noFill/>
          </a:ln>
        </p:spPr>
      </p:pic>
      <p:sp>
        <p:nvSpPr>
          <p:cNvPr id="5" name="Dikdörtgen 4"/>
          <p:cNvSpPr/>
          <p:nvPr/>
        </p:nvSpPr>
        <p:spPr>
          <a:xfrm>
            <a:off x="4738253" y="5199673"/>
            <a:ext cx="6622473" cy="1058367"/>
          </a:xfrm>
          <a:prstGeom prst="rect">
            <a:avLst/>
          </a:prstGeom>
        </p:spPr>
        <p:txBody>
          <a:bodyPr wrap="square">
            <a:spAutoFit/>
          </a:bodyPr>
          <a:lstStyle/>
          <a:p>
            <a:pPr algn="just">
              <a:lnSpc>
                <a:spcPct val="107000"/>
              </a:lnSpc>
              <a:spcBef>
                <a:spcPts val="600"/>
              </a:spcBef>
              <a:spcAft>
                <a:spcPts val="0"/>
              </a:spcAft>
            </a:pPr>
            <a:r>
              <a:rPr lang="tr-TR"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Yetki devri onaylandıktan sonra Yetki Devri Belgesi düzenlenerek Kadastro Müdürlüğüne gönderilir.</a:t>
            </a:r>
            <a:endParaRPr lang="tr-TR" sz="1600" dirty="0">
              <a:solidFill>
                <a:srgbClr val="00000A"/>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Bef>
                <a:spcPts val="600"/>
              </a:spcBef>
              <a:spcAft>
                <a:spcPts val="0"/>
              </a:spcAft>
            </a:pPr>
            <a:r>
              <a:rPr lang="tr-TR"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95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3" cstate="print"/>
          <a:stretch>
            <a:fillRect/>
          </a:stretch>
        </p:blipFill>
        <p:spPr>
          <a:xfrm>
            <a:off x="2020569" y="967634"/>
            <a:ext cx="3906097" cy="4188566"/>
          </a:xfrm>
          <a:prstGeom prst="rect">
            <a:avLst/>
          </a:prstGeom>
        </p:spPr>
      </p:pic>
      <p:sp>
        <p:nvSpPr>
          <p:cNvPr id="5" name="Dikdörtgen 4"/>
          <p:cNvSpPr/>
          <p:nvPr/>
        </p:nvSpPr>
        <p:spPr>
          <a:xfrm>
            <a:off x="6477000" y="3200303"/>
            <a:ext cx="5096934" cy="1877373"/>
          </a:xfrm>
          <a:prstGeom prst="rect">
            <a:avLst/>
          </a:prstGeom>
        </p:spPr>
        <p:txBody>
          <a:bodyPr wrap="square">
            <a:spAutoFit/>
          </a:bodyPr>
          <a:lstStyle/>
          <a:p>
            <a:pPr>
              <a:lnSpc>
                <a:spcPct val="107000"/>
              </a:lnSpc>
              <a:spcBef>
                <a:spcPts val="600"/>
              </a:spcBef>
              <a:spcAft>
                <a:spcPts val="0"/>
              </a:spcAft>
            </a:pPr>
            <a:r>
              <a:rPr lang="tr-TR" sz="2200" dirty="0">
                <a:solidFill>
                  <a:srgbClr val="00000A"/>
                </a:solidFill>
                <a:latin typeface="+mj-lt"/>
                <a:ea typeface="Calibri" panose="020F0502020204030204" pitchFamily="34" charset="0"/>
                <a:cs typeface="Times New Roman" panose="02020603050405020304" pitchFamily="18" charset="0"/>
              </a:rPr>
              <a:t>!!! Yetki devri işlemi gerçekleştirildikten sonra, lisanslı mühendis yetkisini devrettiği süre içerisinde kendi kullanıcı adıyla sisteme giriş yapamayacak, yandaki ekranla karşılaşacaktır.</a:t>
            </a:r>
            <a:endParaRPr lang="tr-TR" sz="2200" dirty="0">
              <a:solidFill>
                <a:srgbClr val="00000A"/>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53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6"/>
            <a:ext cx="10515600" cy="577410"/>
          </a:xfrm>
        </p:spPr>
        <p:txBody>
          <a:bodyPr>
            <a:normAutofit fontScale="90000"/>
          </a:bodyPr>
          <a:lstStyle/>
          <a:p>
            <a:pPr lvl="0" algn="ctr"/>
            <a:r>
              <a:rPr lang="tr-TR" sz="4000" dirty="0" smtClean="0">
                <a:cs typeface="Times New Roman" pitchFamily="18" charset="0"/>
              </a:rPr>
              <a:t/>
            </a:r>
            <a:br>
              <a:rPr lang="tr-TR" sz="4000" dirty="0" smtClean="0">
                <a:cs typeface="Times New Roman" pitchFamily="18" charset="0"/>
              </a:rPr>
            </a:br>
            <a:r>
              <a:rPr lang="tr-TR" b="1" dirty="0" smtClean="0">
                <a:cs typeface="Times New Roman" pitchFamily="18" charset="0"/>
              </a:rPr>
              <a:t>KAYNAK YÖNETİMİ EKRANI</a:t>
            </a:r>
            <a:r>
              <a:rPr lang="tr-TR" b="1" dirty="0" smtClean="0"/>
              <a:t/>
            </a:r>
            <a:br>
              <a:rPr lang="tr-TR" b="1" dirty="0" smtClean="0"/>
            </a:br>
            <a:endParaRPr lang="tr-TR" dirty="0"/>
          </a:p>
        </p:txBody>
      </p:sp>
      <p:pic>
        <p:nvPicPr>
          <p:cNvPr id="6" name="Image14"/>
          <p:cNvPicPr>
            <a:picLocks noGrp="1"/>
          </p:cNvPicPr>
          <p:nvPr>
            <p:ph sz="half" idx="1"/>
          </p:nvPr>
        </p:nvPicPr>
        <p:blipFill>
          <a:blip r:embed="rId2" cstate="print"/>
          <a:stretch>
            <a:fillRect/>
          </a:stretch>
        </p:blipFill>
        <p:spPr bwMode="auto">
          <a:xfrm>
            <a:off x="613914" y="1209523"/>
            <a:ext cx="1853242" cy="2456704"/>
          </a:xfrm>
          <a:prstGeom prst="rect">
            <a:avLst/>
          </a:prstGeom>
        </p:spPr>
      </p:pic>
      <p:pic>
        <p:nvPicPr>
          <p:cNvPr id="4" name="Resim 3"/>
          <p:cNvPicPr>
            <a:picLocks noChangeAspect="1"/>
          </p:cNvPicPr>
          <p:nvPr/>
        </p:nvPicPr>
        <p:blipFill>
          <a:blip r:embed="rId3"/>
          <a:stretch>
            <a:fillRect/>
          </a:stretch>
        </p:blipFill>
        <p:spPr>
          <a:xfrm>
            <a:off x="1834192" y="2948521"/>
            <a:ext cx="9875886" cy="239123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765" y="2454592"/>
            <a:ext cx="7121102" cy="3277342"/>
          </a:xfrm>
          <a:prstGeom prst="rect">
            <a:avLst/>
          </a:prstGeom>
          <a:noFill/>
          <a:ln>
            <a:noFill/>
          </a:ln>
        </p:spPr>
      </p:pic>
      <p:pic>
        <p:nvPicPr>
          <p:cNvPr id="7" name="Image19"/>
          <p:cNvPicPr/>
          <p:nvPr/>
        </p:nvPicPr>
        <p:blipFill>
          <a:blip r:embed="rId3" cstate="print"/>
          <a:stretch>
            <a:fillRect/>
          </a:stretch>
        </p:blipFill>
        <p:spPr bwMode="auto">
          <a:xfrm>
            <a:off x="7538719" y="886566"/>
            <a:ext cx="2401147" cy="510434"/>
          </a:xfrm>
          <a:prstGeom prst="rect">
            <a:avLst/>
          </a:prstGeom>
        </p:spPr>
      </p:pic>
      <p:sp>
        <p:nvSpPr>
          <p:cNvPr id="8" name="Oval 7"/>
          <p:cNvSpPr/>
          <p:nvPr/>
        </p:nvSpPr>
        <p:spPr>
          <a:xfrm>
            <a:off x="6925733" y="524933"/>
            <a:ext cx="3429000" cy="13631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p:cNvCxnSpPr/>
          <p:nvPr/>
        </p:nvCxnSpPr>
        <p:spPr>
          <a:xfrm flipV="1">
            <a:off x="6925733" y="1888067"/>
            <a:ext cx="728134" cy="7958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8161866" y="2158258"/>
            <a:ext cx="3555999" cy="1870512"/>
          </a:xfrm>
          <a:prstGeom prst="rect">
            <a:avLst/>
          </a:prstGeom>
        </p:spPr>
        <p:txBody>
          <a:bodyPr wrap="square">
            <a:spAutoFit/>
          </a:bodyPr>
          <a:lstStyle/>
          <a:p>
            <a:pPr marL="180340" indent="269240" algn="just">
              <a:lnSpc>
                <a:spcPct val="107000"/>
              </a:lnSpc>
              <a:spcBef>
                <a:spcPts val="600"/>
              </a:spcBef>
              <a:spcAft>
                <a:spcPts val="0"/>
              </a:spcAft>
            </a:pPr>
            <a:r>
              <a:rPr lang="tr-TR" dirty="0" smtClean="0">
                <a:solidFill>
                  <a:srgbClr val="00000A"/>
                </a:solidFill>
                <a:latin typeface="Times New Roman" panose="02020603050405020304" pitchFamily="18" charset="0"/>
                <a:ea typeface="Calibri" panose="020F0502020204030204" pitchFamily="34" charset="0"/>
                <a:cs typeface="Times New Roman" panose="02020603050405020304" pitchFamily="18" charset="0"/>
              </a:rPr>
              <a:t>!!! Seçili </a:t>
            </a:r>
            <a:r>
              <a:rPr lang="tr-TR"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kayıtta düzeltme, silme, dosya yükleme, yapılan işlemi geri alma, gösterimdeki kolonları açıp kapama, çeşitli sayı ve formatlarda dışa aktarım işlemleri yapılabilir. </a:t>
            </a:r>
            <a:endParaRPr lang="tr-TR" sz="16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300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838200" y="136525"/>
            <a:ext cx="10515600" cy="1325563"/>
          </a:xfrm>
        </p:spPr>
        <p:txBody>
          <a:bodyPr>
            <a:normAutofit/>
          </a:bodyPr>
          <a:lstStyle/>
          <a:p>
            <a:pPr algn="ctr"/>
            <a:r>
              <a:rPr lang="tr-TR" sz="4000" b="1" u="sng" dirty="0" smtClean="0">
                <a:latin typeface="Arial" panose="020B0604020202020204" pitchFamily="34" charset="0"/>
                <a:cs typeface="Arial" panose="020B0604020202020204" pitchFamily="34" charset="0"/>
              </a:rPr>
              <a:t>TEMEL</a:t>
            </a:r>
            <a:r>
              <a:rPr lang="tr-TR" sz="3000" b="1" u="sng" dirty="0" smtClean="0">
                <a:latin typeface="Arial" panose="020B0604020202020204" pitchFamily="34" charset="0"/>
                <a:cs typeface="Arial" panose="020B0604020202020204" pitchFamily="34" charset="0"/>
              </a:rPr>
              <a:t> </a:t>
            </a:r>
            <a:r>
              <a:rPr lang="tr-TR" sz="4000" b="1" u="sng" dirty="0" smtClean="0">
                <a:latin typeface="Arial" panose="020B0604020202020204" pitchFamily="34" charset="0"/>
                <a:cs typeface="Arial" panose="020B0604020202020204" pitchFamily="34" charset="0"/>
              </a:rPr>
              <a:t>BİLGİLER</a:t>
            </a:r>
            <a:endParaRPr lang="tr-TR" sz="4000" b="1" u="sng" dirty="0">
              <a:latin typeface="Arial" panose="020B0604020202020204" pitchFamily="34" charset="0"/>
              <a:cs typeface="Arial" panose="020B0604020202020204" pitchFamily="34" charset="0"/>
            </a:endParaRPr>
          </a:p>
        </p:txBody>
      </p:sp>
      <p:sp>
        <p:nvSpPr>
          <p:cNvPr id="8" name="7 İçerik Yer Tutucusu"/>
          <p:cNvSpPr>
            <a:spLocks noGrp="1"/>
          </p:cNvSpPr>
          <p:nvPr>
            <p:ph sz="half" idx="2"/>
          </p:nvPr>
        </p:nvSpPr>
        <p:spPr>
          <a:xfrm>
            <a:off x="5168519" y="1634330"/>
            <a:ext cx="6626322" cy="4332360"/>
          </a:xfrm>
        </p:spPr>
        <p:txBody>
          <a:bodyPr>
            <a:normAutofit/>
          </a:bodyPr>
          <a:lstStyle/>
          <a:p>
            <a:r>
              <a:rPr lang="tr-TR" sz="2400" dirty="0">
                <a:latin typeface="Arial" panose="020B0604020202020204" pitchFamily="34" charset="0"/>
                <a:cs typeface="Arial" panose="020B0604020202020204" pitchFamily="34" charset="0"/>
              </a:rPr>
              <a:t>LİHKAB Ofis Otomasyon Sistemine aşağıdaki ekrandan, kullanıcı adı kısmına TC Kimlik Numaranızı ve e-Devlet Şifrenizi kullanarak kimliğiniz doğrulandıktan sonra giriş yapılacaktır.</a:t>
            </a:r>
          </a:p>
          <a:p>
            <a:pPr marL="228600" lvl="1" algn="just">
              <a:spcBef>
                <a:spcPts val="1000"/>
              </a:spcBef>
            </a:pPr>
            <a:endParaRPr lang="tr-TR" dirty="0" smtClean="0">
              <a:latin typeface="Arial" panose="020B0604020202020204" pitchFamily="34" charset="0"/>
              <a:cs typeface="Arial" panose="020B0604020202020204" pitchFamily="34" charset="0"/>
            </a:endParaRPr>
          </a:p>
          <a:p>
            <a:pPr marL="228600" lvl="1" algn="just">
              <a:spcBef>
                <a:spcPts val="1000"/>
              </a:spcBef>
            </a:pPr>
            <a:r>
              <a:rPr lang="tr-TR" dirty="0" smtClean="0">
                <a:latin typeface="Arial" panose="020B0604020202020204" pitchFamily="34" charset="0"/>
                <a:cs typeface="Arial" panose="020B0604020202020204" pitchFamily="34" charset="0"/>
              </a:rPr>
              <a:t>Giriş yapıldıktan sonra ekrana çıkacak “Gizlilik Taahhütnamesi”ni de onaylayarak işlemlere devam edebilecektir.</a:t>
            </a:r>
          </a:p>
          <a:p>
            <a:pPr marL="228600" lvl="1" algn="just">
              <a:spcBef>
                <a:spcPts val="1000"/>
              </a:spcBef>
            </a:pPr>
            <a:endParaRPr lang="tr-TR" dirty="0" smtClean="0"/>
          </a:p>
          <a:p>
            <a:pPr algn="just"/>
            <a:endParaRPr lang="tr-TR" dirty="0"/>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29345"/>
            <a:ext cx="3881582" cy="4837345"/>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2400" dirty="0" smtClean="0">
                <a:cs typeface="Times New Roman" pitchFamily="18" charset="0"/>
              </a:rPr>
              <a:t/>
            </a:r>
            <a:br>
              <a:rPr lang="tr-TR" sz="2400" dirty="0" smtClean="0">
                <a:cs typeface="Times New Roman" pitchFamily="18" charset="0"/>
              </a:rPr>
            </a:br>
            <a:r>
              <a:rPr lang="tr-TR" sz="2400" dirty="0" smtClean="0">
                <a:cs typeface="Times New Roman" pitchFamily="18" charset="0"/>
              </a:rPr>
              <a:t>İkinci sıradaki “personel” butonuna basıldığında sırasıyla aşağıdaki ekran açılır. Burada büroda çalışan personelle ilgili kişisel bilgiler, iletişim, eğitim, dil eğitimi bilgileri, personelin unvan bilgileri tutulur, güncellenir. </a:t>
            </a:r>
            <a:r>
              <a:rPr lang="tr-TR" dirty="0" smtClean="0"/>
              <a:t/>
            </a:r>
            <a:br>
              <a:rPr lang="tr-TR" dirty="0" smtClean="0"/>
            </a:br>
            <a:endParaRPr lang="tr-TR" dirty="0"/>
          </a:p>
        </p:txBody>
      </p:sp>
      <p:pic>
        <p:nvPicPr>
          <p:cNvPr id="5" name="4 İçerik Yer Tutucusu"/>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12889"/>
            <a:ext cx="2179320" cy="2187891"/>
          </a:xfrm>
          <a:prstGeom prst="rect">
            <a:avLst/>
          </a:prstGeom>
          <a:noFill/>
          <a:ln>
            <a:noFill/>
          </a:ln>
        </p:spPr>
      </p:pic>
      <p:pic>
        <p:nvPicPr>
          <p:cNvPr id="7" name="Resim 6"/>
          <p:cNvPicPr/>
          <p:nvPr/>
        </p:nvPicPr>
        <p:blipFill>
          <a:blip r:embed="rId3" cstate="print"/>
          <a:stretch>
            <a:fillRect/>
          </a:stretch>
        </p:blipFill>
        <p:spPr>
          <a:xfrm>
            <a:off x="768985" y="5256951"/>
            <a:ext cx="4497070" cy="594360"/>
          </a:xfrm>
          <a:prstGeom prst="rect">
            <a:avLst/>
          </a:prstGeom>
        </p:spPr>
      </p:pic>
      <p:pic>
        <p:nvPicPr>
          <p:cNvPr id="9" name="Resim 8"/>
          <p:cNvPicPr>
            <a:picLocks noChangeAspect="1"/>
          </p:cNvPicPr>
          <p:nvPr/>
        </p:nvPicPr>
        <p:blipFill>
          <a:blip r:embed="rId4"/>
          <a:stretch>
            <a:fillRect/>
          </a:stretch>
        </p:blipFill>
        <p:spPr>
          <a:xfrm>
            <a:off x="3655213" y="2179107"/>
            <a:ext cx="7698587" cy="284162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43640" y="350229"/>
            <a:ext cx="8605628" cy="2497025"/>
          </a:xfrm>
          <a:prstGeom prst="rect">
            <a:avLst/>
          </a:prstGeom>
        </p:spPr>
      </p:pic>
      <p:pic>
        <p:nvPicPr>
          <p:cNvPr id="7" name="Resim 6"/>
          <p:cNvPicPr>
            <a:picLocks noChangeAspect="1"/>
          </p:cNvPicPr>
          <p:nvPr/>
        </p:nvPicPr>
        <p:blipFill>
          <a:blip r:embed="rId3"/>
          <a:stretch>
            <a:fillRect/>
          </a:stretch>
        </p:blipFill>
        <p:spPr>
          <a:xfrm>
            <a:off x="2801428" y="2786203"/>
            <a:ext cx="7773439" cy="3214762"/>
          </a:xfrm>
          <a:prstGeom prst="rect">
            <a:avLst/>
          </a:prstGeom>
        </p:spPr>
      </p:pic>
    </p:spTree>
    <p:extLst>
      <p:ext uri="{BB962C8B-B14F-4D97-AF65-F5344CB8AC3E}">
        <p14:creationId xmlns:p14="http://schemas.microsoft.com/office/powerpoint/2010/main" val="10466548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5421" y="365125"/>
            <a:ext cx="11563643" cy="1576217"/>
          </a:xfrm>
        </p:spPr>
        <p:txBody>
          <a:bodyPr>
            <a:normAutofit fontScale="90000"/>
          </a:bodyPr>
          <a:lstStyle/>
          <a:p>
            <a:pPr algn="ctr"/>
            <a:r>
              <a:rPr lang="tr-TR" sz="3100" dirty="0" smtClean="0">
                <a:latin typeface="Times New Roman" pitchFamily="18" charset="0"/>
                <a:cs typeface="Times New Roman" pitchFamily="18" charset="0"/>
              </a:rPr>
              <a:t/>
            </a:r>
            <a:br>
              <a:rPr lang="tr-TR" sz="3100" dirty="0" smtClean="0">
                <a:latin typeface="Times New Roman" pitchFamily="18" charset="0"/>
                <a:cs typeface="Times New Roman" pitchFamily="18" charset="0"/>
              </a:rPr>
            </a:br>
            <a:r>
              <a:rPr lang="tr-TR" sz="3100" dirty="0" smtClean="0">
                <a:latin typeface="Times New Roman" pitchFamily="18" charset="0"/>
                <a:cs typeface="Times New Roman" pitchFamily="18" charset="0"/>
              </a:rPr>
              <a:t/>
            </a:r>
            <a:br>
              <a:rPr lang="tr-TR" sz="3100" dirty="0" smtClean="0">
                <a:latin typeface="Times New Roman" pitchFamily="18" charset="0"/>
                <a:cs typeface="Times New Roman" pitchFamily="18" charset="0"/>
              </a:rPr>
            </a:br>
            <a:r>
              <a:rPr lang="tr-TR" sz="2400" dirty="0" smtClean="0">
                <a:cs typeface="Times New Roman" pitchFamily="18" charset="0"/>
              </a:rPr>
              <a:t/>
            </a:r>
            <a:br>
              <a:rPr lang="tr-TR" sz="2400" dirty="0" smtClean="0">
                <a:cs typeface="Times New Roman" pitchFamily="18" charset="0"/>
              </a:rPr>
            </a:br>
            <a:r>
              <a:rPr lang="tr-TR" sz="2400" dirty="0" smtClean="0">
                <a:cs typeface="Times New Roman" pitchFamily="18" charset="0"/>
              </a:rPr>
              <a:t>Üçüncü sıradaki “donanım” butonuna basıldığında sırasıyla aşağıdaki ekranlar açılır. Bu ekranda büroda kullanılan teknik donanımın ayrı ayrı markası, tipi, modeli, sayısı, seri numarası ve fatura bilgileri tutulur ve güncellenir.</a:t>
            </a:r>
            <a:br>
              <a:rPr lang="tr-TR" sz="2400" dirty="0" smtClean="0">
                <a:cs typeface="Times New Roman" pitchFamily="18" charset="0"/>
              </a:rPr>
            </a:br>
            <a:r>
              <a:rPr lang="tr-TR" dirty="0" smtClean="0">
                <a:latin typeface="Times New Roman" pitchFamily="18" charset="0"/>
                <a:cs typeface="Times New Roman" pitchFamily="18" charset="0"/>
              </a:rPr>
              <a:t> </a:t>
            </a:r>
            <a:br>
              <a:rPr lang="tr-TR" dirty="0" smtClean="0">
                <a:latin typeface="Times New Roman" pitchFamily="18" charset="0"/>
                <a:cs typeface="Times New Roman" pitchFamily="18" charset="0"/>
              </a:rPr>
            </a:br>
            <a:endParaRPr lang="tr-TR" dirty="0">
              <a:latin typeface="Times New Roman" pitchFamily="18" charset="0"/>
              <a:cs typeface="Times New Roman" pitchFamily="18" charset="0"/>
            </a:endParaRPr>
          </a:p>
        </p:txBody>
      </p:sp>
      <p:pic>
        <p:nvPicPr>
          <p:cNvPr id="5" name="4 İçerik Yer Tutucusu"/>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83102" y="1941342"/>
            <a:ext cx="1899714" cy="1703216"/>
          </a:xfrm>
          <a:prstGeom prst="rect">
            <a:avLst/>
          </a:prstGeom>
          <a:noFill/>
          <a:ln>
            <a:noFill/>
          </a:ln>
        </p:spPr>
      </p:pic>
      <p:pic>
        <p:nvPicPr>
          <p:cNvPr id="4" name="Resim 3"/>
          <p:cNvPicPr>
            <a:picLocks noChangeAspect="1"/>
          </p:cNvPicPr>
          <p:nvPr/>
        </p:nvPicPr>
        <p:blipFill>
          <a:blip r:embed="rId3"/>
          <a:stretch>
            <a:fillRect/>
          </a:stretch>
        </p:blipFill>
        <p:spPr>
          <a:xfrm>
            <a:off x="3005435" y="3644558"/>
            <a:ext cx="8781123" cy="1943441"/>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89760" y="506585"/>
            <a:ext cx="9250680" cy="391552"/>
          </a:xfrm>
        </p:spPr>
        <p:txBody>
          <a:bodyPr>
            <a:normAutofit fontScale="90000"/>
          </a:bodyPr>
          <a:lstStyle/>
          <a:p>
            <a:pPr lvl="0" algn="ctr"/>
            <a:r>
              <a:rPr lang="tr-TR" sz="4000" b="1" dirty="0" smtClean="0">
                <a:latin typeface="Times New Roman" pitchFamily="18" charset="0"/>
                <a:cs typeface="Times New Roman" pitchFamily="18" charset="0"/>
              </a:rPr>
              <a:t/>
            </a:r>
            <a:br>
              <a:rPr lang="tr-TR" sz="4000" b="1" dirty="0" smtClean="0">
                <a:latin typeface="Times New Roman" pitchFamily="18" charset="0"/>
                <a:cs typeface="Times New Roman" pitchFamily="18" charset="0"/>
              </a:rPr>
            </a:br>
            <a:r>
              <a:rPr lang="tr-TR" b="1" dirty="0" smtClean="0">
                <a:cs typeface="Times New Roman" pitchFamily="18" charset="0"/>
              </a:rPr>
              <a:t>TEMİNAT İŞLEMLERİ EKRANI</a:t>
            </a:r>
            <a:r>
              <a:rPr lang="tr-TR" sz="4000" b="1" dirty="0" smtClean="0">
                <a:latin typeface="Times New Roman" pitchFamily="18" charset="0"/>
                <a:cs typeface="Times New Roman" pitchFamily="18" charset="0"/>
              </a:rPr>
              <a:t/>
            </a:r>
            <a:br>
              <a:rPr lang="tr-TR" sz="4000" b="1" dirty="0" smtClean="0">
                <a:latin typeface="Times New Roman" pitchFamily="18" charset="0"/>
                <a:cs typeface="Times New Roman" pitchFamily="18" charset="0"/>
              </a:rPr>
            </a:br>
            <a:endParaRPr lang="tr-TR" sz="4000" b="1" dirty="0">
              <a:latin typeface="Times New Roman" pitchFamily="18" charset="0"/>
              <a:cs typeface="Times New Roman" pitchFamily="18" charset="0"/>
            </a:endParaRPr>
          </a:p>
        </p:txBody>
      </p:sp>
      <p:sp>
        <p:nvSpPr>
          <p:cNvPr id="4" name="3 İçerik Yer Tutucusu"/>
          <p:cNvSpPr>
            <a:spLocks noGrp="1"/>
          </p:cNvSpPr>
          <p:nvPr>
            <p:ph sz="half" idx="2"/>
          </p:nvPr>
        </p:nvSpPr>
        <p:spPr>
          <a:xfrm>
            <a:off x="3341783" y="1174067"/>
            <a:ext cx="8087164" cy="1635955"/>
          </a:xfrm>
        </p:spPr>
        <p:txBody>
          <a:bodyPr/>
          <a:lstStyle/>
          <a:p>
            <a:r>
              <a:rPr lang="tr-TR" sz="2200" dirty="0" smtClean="0"/>
              <a:t>Sağdaki           seçeneğinden  </a:t>
            </a:r>
          </a:p>
          <a:p>
            <a:pPr>
              <a:buNone/>
            </a:pPr>
            <a:r>
              <a:rPr lang="tr-TR" sz="2200" dirty="0" smtClean="0"/>
              <a:t>                              ekleye tıklanır ve aşağıdaki ekran açılır.</a:t>
            </a:r>
          </a:p>
          <a:p>
            <a:endParaRPr lang="tr-TR" dirty="0"/>
          </a:p>
        </p:txBody>
      </p:sp>
      <p:pic>
        <p:nvPicPr>
          <p:cNvPr id="6" name="5 Resim"/>
          <p:cNvPicPr/>
          <p:nvPr/>
        </p:nvPicPr>
        <p:blipFill>
          <a:blip r:embed="rId2" cstate="print"/>
          <a:stretch>
            <a:fillRect/>
          </a:stretch>
        </p:blipFill>
        <p:spPr>
          <a:xfrm>
            <a:off x="4799968" y="1170660"/>
            <a:ext cx="589593" cy="372793"/>
          </a:xfrm>
          <a:prstGeom prst="rect">
            <a:avLst/>
          </a:prstGeom>
        </p:spPr>
      </p:pic>
      <p:pic>
        <p:nvPicPr>
          <p:cNvPr id="7" name="6 Resi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7277" y="1572724"/>
            <a:ext cx="2081523" cy="586740"/>
          </a:xfrm>
          <a:prstGeom prst="rect">
            <a:avLst/>
          </a:prstGeom>
          <a:noFill/>
          <a:ln>
            <a:noFill/>
          </a:ln>
        </p:spPr>
      </p:pic>
      <p:pic>
        <p:nvPicPr>
          <p:cNvPr id="8" name="7 Resim"/>
          <p:cNvPicPr/>
          <p:nvPr/>
        </p:nvPicPr>
        <p:blipFill>
          <a:blip r:embed="rId4" cstate="print"/>
          <a:stretch>
            <a:fillRect/>
          </a:stretch>
        </p:blipFill>
        <p:spPr>
          <a:xfrm>
            <a:off x="3341783" y="2590799"/>
            <a:ext cx="6823298" cy="2994661"/>
          </a:xfrm>
          <a:prstGeom prst="rect">
            <a:avLst/>
          </a:prstGeom>
        </p:spPr>
      </p:pic>
      <p:pic>
        <p:nvPicPr>
          <p:cNvPr id="10" name="Resim 9"/>
          <p:cNvPicPr>
            <a:picLocks noChangeAspect="1"/>
          </p:cNvPicPr>
          <p:nvPr/>
        </p:nvPicPr>
        <p:blipFill>
          <a:blip r:embed="rId5"/>
          <a:stretch>
            <a:fillRect/>
          </a:stretch>
        </p:blipFill>
        <p:spPr>
          <a:xfrm>
            <a:off x="700193" y="1690687"/>
            <a:ext cx="2209800" cy="3476625"/>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661817"/>
          </a:xfrm>
        </p:spPr>
        <p:txBody>
          <a:bodyPr>
            <a:normAutofit/>
          </a:bodyPr>
          <a:lstStyle/>
          <a:p>
            <a:pPr algn="ctr"/>
            <a:r>
              <a:rPr lang="tr-TR" sz="4000" b="1" dirty="0" smtClean="0">
                <a:cs typeface="Times New Roman" pitchFamily="18" charset="0"/>
              </a:rPr>
              <a:t>RAPORLAMA EKRANI</a:t>
            </a:r>
            <a:endParaRPr lang="tr-TR" sz="4000" dirty="0">
              <a:cs typeface="Times New Roman" pitchFamily="18" charset="0"/>
            </a:endParaRPr>
          </a:p>
        </p:txBody>
      </p:sp>
      <p:sp>
        <p:nvSpPr>
          <p:cNvPr id="4" name="3 İçerik Yer Tutucusu"/>
          <p:cNvSpPr>
            <a:spLocks noGrp="1"/>
          </p:cNvSpPr>
          <p:nvPr>
            <p:ph sz="half" idx="2"/>
          </p:nvPr>
        </p:nvSpPr>
        <p:spPr>
          <a:xfrm>
            <a:off x="563880" y="1026942"/>
            <a:ext cx="3826412" cy="4698608"/>
          </a:xfrm>
        </p:spPr>
        <p:txBody>
          <a:bodyPr>
            <a:normAutofit/>
          </a:bodyPr>
          <a:lstStyle/>
          <a:p>
            <a:pPr>
              <a:buNone/>
            </a:pPr>
            <a:r>
              <a:rPr lang="tr-TR" sz="2200" dirty="0" smtClean="0">
                <a:latin typeface="+mj-lt"/>
              </a:rPr>
              <a:t>   </a:t>
            </a:r>
          </a:p>
          <a:p>
            <a:pPr>
              <a:buNone/>
            </a:pPr>
            <a:r>
              <a:rPr lang="tr-TR" sz="2200" dirty="0" smtClean="0">
                <a:latin typeface="+mj-lt"/>
                <a:cs typeface="Times New Roman" pitchFamily="18" charset="0"/>
              </a:rPr>
              <a:t>   Raporlama ekranıyla her lisanslı büro kendi işlem istatistik bilgilerine ulaşabilir. </a:t>
            </a:r>
          </a:p>
          <a:p>
            <a:pPr>
              <a:buNone/>
            </a:pPr>
            <a:endParaRPr lang="tr-TR" sz="2200" dirty="0">
              <a:latin typeface="+mj-lt"/>
              <a:cs typeface="Times New Roman" pitchFamily="18" charset="0"/>
            </a:endParaRPr>
          </a:p>
          <a:p>
            <a:pPr>
              <a:buNone/>
            </a:pPr>
            <a:r>
              <a:rPr lang="tr-TR" sz="2200" dirty="0" smtClean="0">
                <a:latin typeface="+mj-lt"/>
                <a:cs typeface="Times New Roman" pitchFamily="18" charset="0"/>
              </a:rPr>
              <a:t>   Bunun için “Raporlama” başlığı altında yer alan “İşlem İstatistik” sekmesi seçilir. Ardından “Filtre” seçilerek istenen kriterlere göre arama yapılabilir hale gelmektedir.</a:t>
            </a:r>
          </a:p>
          <a:p>
            <a:pPr>
              <a:buNone/>
            </a:pPr>
            <a:endParaRPr lang="tr-TR" sz="2200" dirty="0">
              <a:latin typeface="+mj-lt"/>
            </a:endParaRPr>
          </a:p>
        </p:txBody>
      </p:sp>
      <p:pic>
        <p:nvPicPr>
          <p:cNvPr id="5" name="4 İçerik Yer Tutucusu"/>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11626" y="1667023"/>
            <a:ext cx="6842174" cy="3750797"/>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802" y="786129"/>
            <a:ext cx="6382597" cy="2371937"/>
          </a:xfrm>
          <a:prstGeom prst="rect">
            <a:avLst/>
          </a:prstGeom>
          <a:noFill/>
          <a:ln>
            <a:noFill/>
          </a:ln>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013" y="3428999"/>
            <a:ext cx="6768253" cy="2404533"/>
          </a:xfrm>
          <a:prstGeom prst="rect">
            <a:avLst/>
          </a:prstGeom>
          <a:noFill/>
          <a:ln>
            <a:noFill/>
          </a:ln>
        </p:spPr>
      </p:pic>
    </p:spTree>
    <p:extLst>
      <p:ext uri="{BB962C8B-B14F-4D97-AF65-F5344CB8AC3E}">
        <p14:creationId xmlns:p14="http://schemas.microsoft.com/office/powerpoint/2010/main" val="3883701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695113" y="2266579"/>
            <a:ext cx="10576560" cy="1860074"/>
          </a:xfrm>
        </p:spPr>
        <p:txBody>
          <a:bodyPr>
            <a:normAutofit/>
          </a:bodyPr>
          <a:lstStyle/>
          <a:p>
            <a:pPr algn="ctr"/>
            <a:r>
              <a:rPr lang="tr-TR" sz="4000" b="1" dirty="0" smtClean="0">
                <a:cs typeface="Times New Roman" pitchFamily="18" charset="0"/>
              </a:rPr>
              <a:t>BİZİ DİNLEDİĞİNİZ İÇİN TEŞEKKÜR EDERİZ.</a:t>
            </a:r>
            <a:endParaRPr lang="tr-TR" sz="4000" b="1" dirty="0">
              <a:cs typeface="Times New Roman" pitchFamily="18" charset="0"/>
            </a:endParaRPr>
          </a:p>
        </p:txBody>
      </p:sp>
      <p:sp>
        <p:nvSpPr>
          <p:cNvPr id="6" name="5 İçerik Yer Tutucusu"/>
          <p:cNvSpPr>
            <a:spLocks noGrp="1"/>
          </p:cNvSpPr>
          <p:nvPr>
            <p:ph sz="half" idx="1"/>
          </p:nvPr>
        </p:nvSpPr>
        <p:spPr>
          <a:xfrm>
            <a:off x="9227873" y="5154117"/>
            <a:ext cx="2451493" cy="524643"/>
          </a:xfrm>
        </p:spPr>
        <p:txBody>
          <a:bodyPr>
            <a:normAutofit/>
          </a:bodyPr>
          <a:lstStyle/>
          <a:p>
            <a:pPr>
              <a:buNone/>
            </a:pPr>
            <a:r>
              <a:rPr lang="tr-TR" sz="1200" b="1" u="sng" dirty="0" smtClean="0">
                <a:cs typeface="Times New Roman" pitchFamily="18" charset="0"/>
              </a:rPr>
              <a:t>LİHKAB BİRİMİ</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7622" y="4233045"/>
            <a:ext cx="899633" cy="8277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1714956" y="737789"/>
            <a:ext cx="9384843" cy="1234944"/>
          </a:xfrm>
        </p:spPr>
        <p:txBody>
          <a:bodyPr>
            <a:noAutofit/>
          </a:bodyPr>
          <a:lstStyle/>
          <a:p>
            <a:r>
              <a:rPr lang="tr-TR" sz="2400" dirty="0" smtClean="0">
                <a:latin typeface="+mn-lt"/>
              </a:rPr>
              <a:t> </a:t>
            </a:r>
            <a:br>
              <a:rPr lang="tr-TR" sz="2400" dirty="0" smtClean="0">
                <a:latin typeface="+mn-lt"/>
              </a:rPr>
            </a:br>
            <a:r>
              <a:rPr lang="tr-TR" sz="2400" dirty="0" smtClean="0">
                <a:latin typeface="+mn-lt"/>
              </a:rPr>
              <a:t/>
            </a:r>
            <a:br>
              <a:rPr lang="tr-TR" sz="2400" dirty="0" smtClean="0">
                <a:latin typeface="+mn-lt"/>
              </a:rPr>
            </a:br>
            <a:r>
              <a:rPr lang="tr-TR" sz="2200" dirty="0" smtClean="0">
                <a:latin typeface="+mn-lt"/>
                <a:cs typeface="Times New Roman" pitchFamily="18" charset="0"/>
              </a:rPr>
              <a:t>Sağ üst köşede yer alan                                 sekmesi ile ilgili kullanıcıya ait kişisel düzenlemeler yapılabilmekte ve mesajlar görüntülenmektedir. </a:t>
            </a:r>
            <a:r>
              <a:rPr lang="tr-TR" sz="2400" dirty="0" smtClean="0">
                <a:latin typeface="+mn-lt"/>
                <a:cs typeface="Times New Roman" pitchFamily="18" charset="0"/>
              </a:rPr>
              <a:t/>
            </a:r>
            <a:br>
              <a:rPr lang="tr-TR" sz="2400" dirty="0" smtClean="0">
                <a:latin typeface="+mn-lt"/>
                <a:cs typeface="Times New Roman" pitchFamily="18" charset="0"/>
              </a:rPr>
            </a:br>
            <a:r>
              <a:rPr lang="tr-TR" sz="2400" dirty="0" smtClean="0">
                <a:latin typeface="+mn-lt"/>
              </a:rPr>
              <a:t> </a:t>
            </a:r>
            <a:br>
              <a:rPr lang="tr-TR" sz="2400" dirty="0" smtClean="0">
                <a:latin typeface="+mn-lt"/>
              </a:rPr>
            </a:br>
            <a:endParaRPr lang="tr-TR" sz="2400" dirty="0">
              <a:latin typeface="+mn-lt"/>
            </a:endParaRPr>
          </a:p>
        </p:txBody>
      </p:sp>
      <p:pic>
        <p:nvPicPr>
          <p:cNvPr id="7" name="6 Resi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50" y="949520"/>
            <a:ext cx="2213590" cy="405741"/>
          </a:xfrm>
          <a:prstGeom prst="rect">
            <a:avLst/>
          </a:prstGeom>
          <a:noFill/>
          <a:ln>
            <a:noFill/>
          </a:ln>
        </p:spPr>
      </p:pic>
      <p:pic>
        <p:nvPicPr>
          <p:cNvPr id="8" name="Resim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7468" y="2184464"/>
            <a:ext cx="6311265" cy="371680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838200" y="568326"/>
            <a:ext cx="10515600" cy="718086"/>
          </a:xfrm>
        </p:spPr>
        <p:txBody>
          <a:bodyPr>
            <a:normAutofit/>
          </a:bodyPr>
          <a:lstStyle/>
          <a:p>
            <a:pPr algn="ctr"/>
            <a:r>
              <a:rPr lang="tr-TR" sz="4000" b="1" dirty="0" smtClean="0">
                <a:cs typeface="Times New Roman" pitchFamily="18" charset="0"/>
              </a:rPr>
              <a:t>YÖNETİM PANELİ EKRANI</a:t>
            </a:r>
            <a:endParaRPr lang="tr-TR" sz="4000" b="1" dirty="0">
              <a:cs typeface="Times New Roman" pitchFamily="18" charset="0"/>
            </a:endParaRPr>
          </a:p>
        </p:txBody>
      </p:sp>
      <p:pic>
        <p:nvPicPr>
          <p:cNvPr id="3" name="Resim 2"/>
          <p:cNvPicPr>
            <a:picLocks noChangeAspect="1"/>
          </p:cNvPicPr>
          <p:nvPr/>
        </p:nvPicPr>
        <p:blipFill>
          <a:blip r:embed="rId3"/>
          <a:stretch>
            <a:fillRect/>
          </a:stretch>
        </p:blipFill>
        <p:spPr>
          <a:xfrm>
            <a:off x="1143001" y="1470025"/>
            <a:ext cx="9499599" cy="42500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635975" y="480061"/>
            <a:ext cx="10717825" cy="914400"/>
          </a:xfrm>
        </p:spPr>
        <p:txBody>
          <a:bodyPr>
            <a:noAutofit/>
          </a:bodyPr>
          <a:lstStyle/>
          <a:p>
            <a:pPr algn="just"/>
            <a:r>
              <a:rPr lang="tr-TR" sz="2200" u="sng" dirty="0" smtClean="0">
                <a:cs typeface="Times New Roman" pitchFamily="18" charset="0"/>
              </a:rPr>
              <a:t/>
            </a:r>
            <a:br>
              <a:rPr lang="tr-TR" sz="2200" u="sng" dirty="0" smtClean="0">
                <a:cs typeface="Times New Roman" pitchFamily="18" charset="0"/>
              </a:rPr>
            </a:br>
            <a:r>
              <a:rPr lang="tr-TR" sz="2200" u="sng" dirty="0">
                <a:cs typeface="Times New Roman" pitchFamily="18" charset="0"/>
              </a:rPr>
              <a:t/>
            </a:r>
            <a:br>
              <a:rPr lang="tr-TR" sz="2200" u="sng" dirty="0">
                <a:cs typeface="Times New Roman" pitchFamily="18" charset="0"/>
              </a:rPr>
            </a:br>
            <a:r>
              <a:rPr lang="tr-TR" sz="2200" u="sng" dirty="0" smtClean="0">
                <a:cs typeface="Times New Roman" pitchFamily="18" charset="0"/>
              </a:rPr>
              <a:t>“Yönetim Paneli”</a:t>
            </a:r>
            <a:r>
              <a:rPr lang="tr-TR" sz="2200" dirty="0" smtClean="0">
                <a:cs typeface="Times New Roman" pitchFamily="18" charset="0"/>
              </a:rPr>
              <a:t> genel olarak yapılan işlerin özetlendiği ekrandır. Büronun; mevcut sözleşmeleri, tamamlanan işlemleri, personel sayısı ve sözleşme bedeli görüntülenir. </a:t>
            </a:r>
            <a:br>
              <a:rPr lang="tr-TR" sz="2200" dirty="0" smtClean="0">
                <a:cs typeface="Times New Roman" pitchFamily="18" charset="0"/>
              </a:rPr>
            </a:br>
            <a:r>
              <a:rPr lang="tr-TR" sz="2200" dirty="0">
                <a:cs typeface="Times New Roman" pitchFamily="18" charset="0"/>
              </a:rPr>
              <a:t/>
            </a:r>
            <a:br>
              <a:rPr lang="tr-TR" sz="2200" dirty="0">
                <a:cs typeface="Times New Roman" pitchFamily="18" charset="0"/>
              </a:rPr>
            </a:br>
            <a:r>
              <a:rPr lang="tr-TR" sz="2200" dirty="0" smtClean="0">
                <a:cs typeface="Times New Roman" pitchFamily="18" charset="0"/>
              </a:rPr>
              <a:t>Ayrıca belirli tarih aralığında sözleşme sayıları ve işlemler grafik ile görüntü</a:t>
            </a:r>
            <a:r>
              <a:rPr lang="tr-TR" sz="2200" dirty="0" smtClean="0"/>
              <a:t>lenir.</a:t>
            </a:r>
            <a:br>
              <a:rPr lang="tr-TR" sz="2200" dirty="0" smtClean="0"/>
            </a:br>
            <a:endParaRPr lang="tr-TR" sz="2200" dirty="0"/>
          </a:p>
        </p:txBody>
      </p:sp>
      <p:pic>
        <p:nvPicPr>
          <p:cNvPr id="7" name="7 İçerik Yer Tutucusu"/>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22186" y="1936223"/>
            <a:ext cx="10047978" cy="3778778"/>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744562" y="957791"/>
            <a:ext cx="10515600" cy="718087"/>
          </a:xfrm>
        </p:spPr>
        <p:txBody>
          <a:bodyPr>
            <a:normAutofit/>
          </a:bodyPr>
          <a:lstStyle/>
          <a:p>
            <a:pPr algn="ctr"/>
            <a:r>
              <a:rPr lang="tr-TR" sz="4000" b="1" dirty="0" smtClean="0">
                <a:cs typeface="Times New Roman" pitchFamily="18" charset="0"/>
              </a:rPr>
              <a:t>BAŞVURU İŞLEMLERİ EKRANI</a:t>
            </a:r>
            <a:endParaRPr lang="tr-TR" sz="4000" b="1" dirty="0">
              <a:cs typeface="Times New Roman" pitchFamily="18" charset="0"/>
            </a:endParaRPr>
          </a:p>
        </p:txBody>
      </p:sp>
      <p:pic>
        <p:nvPicPr>
          <p:cNvPr id="3" name="Resim 2"/>
          <p:cNvPicPr>
            <a:picLocks noChangeAspect="1"/>
          </p:cNvPicPr>
          <p:nvPr/>
        </p:nvPicPr>
        <p:blipFill>
          <a:blip r:embed="rId3"/>
          <a:stretch>
            <a:fillRect/>
          </a:stretch>
        </p:blipFill>
        <p:spPr>
          <a:xfrm>
            <a:off x="568147" y="1782728"/>
            <a:ext cx="11038081" cy="36432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998</Words>
  <Application>Microsoft Office PowerPoint</Application>
  <PresentationFormat>Geniş ekran</PresentationFormat>
  <Paragraphs>131</Paragraphs>
  <Slides>56</Slides>
  <Notes>21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56</vt:i4>
      </vt:variant>
    </vt:vector>
  </HeadingPairs>
  <TitlesOfParts>
    <vt:vector size="60" baseType="lpstr">
      <vt:lpstr>Arial</vt:lpstr>
      <vt:lpstr>Calibri</vt:lpstr>
      <vt:lpstr>Times New Roman</vt:lpstr>
      <vt:lpstr>Office Teması</vt:lpstr>
      <vt:lpstr>PowerPoint Sunusu</vt:lpstr>
      <vt:lpstr>İçindekiler :</vt:lpstr>
      <vt:lpstr>PowerPoint Sunusu</vt:lpstr>
      <vt:lpstr>PowerPoint Sunusu</vt:lpstr>
      <vt:lpstr>TEMEL BİLGİLER</vt:lpstr>
      <vt:lpstr>   Sağ üst köşede yer alan                                 sekmesi ile ilgili kullanıcıya ait kişisel düzenlemeler yapılabilmekte ve mesajlar görüntülenmektedir.    </vt:lpstr>
      <vt:lpstr>YÖNETİM PANELİ EKRANI</vt:lpstr>
      <vt:lpstr>  “Yönetim Paneli” genel olarak yapılan işlerin özetlendiği ekrandır. Büronun; mevcut sözleşmeleri, tamamlanan işlemleri, personel sayısı ve sözleşme bedeli görüntülenir.   Ayrıca belirli tarih aralığında sözleşme sayıları ve işlemler grafik ile görüntülenir. </vt:lpstr>
      <vt:lpstr>BAŞVURU İŞLEMLERİ EKRANI</vt:lpstr>
      <vt:lpstr>PowerPoint Sunusu</vt:lpstr>
      <vt:lpstr>        Kolon Aç/Kapa Seçeneği:          seçeneği ile başvuru işlemine ait görüntülenmek istenen başlıklar seçilebilir. </vt:lpstr>
      <vt:lpstr>PowerPoint Sunusu</vt:lpstr>
      <vt:lpstr>PowerPoint Sunusu</vt:lpstr>
      <vt:lpstr>PowerPoint Sunusu</vt:lpstr>
      <vt:lpstr>PowerPoint Sunusu</vt:lpstr>
      <vt:lpstr>PowerPoint Sunusu</vt:lpstr>
      <vt:lpstr>Zemin Bilgileri Seçeneğinde ; </vt:lpstr>
      <vt:lpstr> Zemin sekmesinde bir istisna bulunmaktadır. Bu istisna ise “Hatalı Bağımsız Bölüm Düzeltme” işlemlerindedir.  İşleme konu taşınmazlar eklendikten sonra sağ listede bir buton oluşmaktadır.  </vt:lpstr>
      <vt:lpstr> Bu butonun tıklanması halinde işleme konu taşınmazda bulunan bağımsız bölümler ekrana gelecek olup ardından işlem görecek bağımsız bölümlerin seçilmesi gerekmektedir.     !!! Bağımsız bölüm seçimi yapılmadığı takdirde tapu kayıt bilgilerine ulaşılamayacaktır. </vt:lpstr>
      <vt:lpstr>PowerPoint Sunusu</vt:lpstr>
      <vt:lpstr>PowerPoint Sunusu</vt:lpstr>
      <vt:lpstr>PowerPoint Sunusu</vt:lpstr>
      <vt:lpstr>PowerPoint Sunusu</vt:lpstr>
      <vt:lpstr>  </vt:lpstr>
      <vt:lpstr>PowerPoint Sunusu</vt:lpstr>
      <vt:lpstr>PowerPoint Sunusu</vt:lpstr>
      <vt:lpstr> Ekranın sağ üst kısmındaki                                               butonları ile seçilen kaydın güncellenmesi, silinmesi, dosya eklenmesi, başvuru ile ilgili işlemler, tabloda gösterilen kolonların açılıp kapatılması ve çeşitli formatlarda dışa aktarım yapılabilir.  </vt:lpstr>
      <vt:lpstr>PowerPoint Sunusu</vt:lpstr>
      <vt:lpstr>PowerPoint Sunusu</vt:lpstr>
      <vt:lpstr>PowerPoint Sunusu</vt:lpstr>
      <vt:lpstr>PowerPoint Sunusu</vt:lpstr>
      <vt:lpstr> İptal edilen başvuru numaralarının sebebini öğrenmek ve uyarının sürekli ekrana yansımaması için “Filtre” butonu ile başvuru numaraları girilerek  aşağıdaki sekmeden görüntülenmektedir.  </vt:lpstr>
      <vt:lpstr> Kadastro Tarafından İptal Edilen Başvurular:  Sistem içerisinde kadastro tarafından iptal edilen başvurular olduğunda aşağıdaki uyarı ekrana gelir. </vt:lpstr>
      <vt:lpstr>PowerPoint Sunusu</vt:lpstr>
      <vt:lpstr>PowerPoint Sunusu</vt:lpstr>
      <vt:lpstr>PowerPoint Sunusu</vt:lpstr>
      <vt:lpstr>PowerPoint Sunusu</vt:lpstr>
      <vt:lpstr>PowerPoint Sunusu</vt:lpstr>
      <vt:lpstr>PowerPoint Sunusu</vt:lpstr>
      <vt:lpstr>PowerPoint Sunusu</vt:lpstr>
      <vt:lpstr> “Damga V. Çizelgesi” butonu ile lisanlı büro tarafından mevzuat gereği aylık olarak Kadastro Müdürlüğüne gönderilen Damga Vergisi Çizelgesi tarih aralığı ve ilçe seçilerek hazırlanabilir.  </vt:lpstr>
      <vt:lpstr> LİSANSLI MÜHENDİS İŞLEMLERİ EKRANI </vt:lpstr>
      <vt:lpstr>Sayfanın sağ üst kısmında bulunan;</vt:lpstr>
      <vt:lpstr>   Yetki Devri: Açılan ekranda “Yetki Devri Yapılacak Personel” sekmesinden yetki devri yapılacak mühendis seçilir. Daha sonra aşağıdaki ekranda da göründüğü şekilde “Yetki Devri Sebebi”, “Yetki Devri Başlangıç Tarihi” ve “Yetki Devri Bitiş Tarihi” seçilerek “Kaydet” butonuna basılır.   </vt:lpstr>
      <vt:lpstr>  Daha sonra yetki devri yapılan personele ait mevzuatta belirtilen evrakların (yemin metni, diploma örneği ve oda kayıt belgesi), yüklenmesi aşağıdaki ekranda görüntülenen şekilde gerçekleştirilir. </vt:lpstr>
      <vt:lpstr>PowerPoint Sunusu</vt:lpstr>
      <vt:lpstr>PowerPoint Sunusu</vt:lpstr>
      <vt:lpstr> KAYNAK YÖNETİMİ EKRANI </vt:lpstr>
      <vt:lpstr>PowerPoint Sunusu</vt:lpstr>
      <vt:lpstr> İkinci sıradaki “personel” butonuna basıldığında sırasıyla aşağıdaki ekran açılır. Burada büroda çalışan personelle ilgili kişisel bilgiler, iletişim, eğitim, dil eğitimi bilgileri, personelin unvan bilgileri tutulur, güncellenir.  </vt:lpstr>
      <vt:lpstr>PowerPoint Sunusu</vt:lpstr>
      <vt:lpstr>   Üçüncü sıradaki “donanım” butonuna basıldığında sırasıyla aşağıdaki ekranlar açılır. Bu ekranda büroda kullanılan teknik donanımın ayrı ayrı markası, tipi, modeli, sayısı, seri numarası ve fatura bilgileri tutulur ve güncellenir.   </vt:lpstr>
      <vt:lpstr> TEMİNAT İŞLEMLERİ EKRANI </vt:lpstr>
      <vt:lpstr>RAPORLAMA EKRANI</vt:lpstr>
      <vt:lpstr>PowerPoint Sunusu</vt:lpstr>
      <vt:lpstr>BİZİ DİNLEDİĞİNİZ İÇİN 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TAPU</dc:title>
  <dc:creator>Microsoft Office User</dc:creator>
  <cp:lastModifiedBy>FATMA HOPYAR YETGİN</cp:lastModifiedBy>
  <cp:revision>236</cp:revision>
  <dcterms:created xsi:type="dcterms:W3CDTF">2022-02-05T17:51:22Z</dcterms:created>
  <dcterms:modified xsi:type="dcterms:W3CDTF">2024-10-01T10:30:19Z</dcterms:modified>
</cp:coreProperties>
</file>