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1148" r:id="rId3"/>
    <p:sldId id="1139" r:id="rId4"/>
    <p:sldId id="1140" r:id="rId5"/>
    <p:sldId id="354" r:id="rId6"/>
    <p:sldId id="1141" r:id="rId7"/>
    <p:sldId id="310" r:id="rId8"/>
    <p:sldId id="325" r:id="rId9"/>
    <p:sldId id="313" r:id="rId10"/>
    <p:sldId id="326" r:id="rId11"/>
    <p:sldId id="312" r:id="rId12"/>
    <p:sldId id="327" r:id="rId13"/>
    <p:sldId id="328" r:id="rId14"/>
    <p:sldId id="1142" r:id="rId15"/>
    <p:sldId id="311" r:id="rId16"/>
    <p:sldId id="259" r:id="rId17"/>
    <p:sldId id="261" r:id="rId18"/>
    <p:sldId id="262" r:id="rId19"/>
    <p:sldId id="273" r:id="rId20"/>
    <p:sldId id="274" r:id="rId21"/>
    <p:sldId id="275" r:id="rId22"/>
    <p:sldId id="276" r:id="rId23"/>
    <p:sldId id="277" r:id="rId24"/>
    <p:sldId id="279" r:id="rId25"/>
    <p:sldId id="1143" r:id="rId26"/>
    <p:sldId id="263" r:id="rId27"/>
    <p:sldId id="329" r:id="rId28"/>
    <p:sldId id="347" r:id="rId29"/>
    <p:sldId id="330" r:id="rId30"/>
    <p:sldId id="264" r:id="rId31"/>
    <p:sldId id="294" r:id="rId32"/>
    <p:sldId id="266" r:id="rId33"/>
    <p:sldId id="280" r:id="rId34"/>
    <p:sldId id="1144" r:id="rId35"/>
    <p:sldId id="283" r:id="rId36"/>
    <p:sldId id="331" r:id="rId37"/>
    <p:sldId id="332" r:id="rId38"/>
    <p:sldId id="1145" r:id="rId39"/>
    <p:sldId id="333" r:id="rId40"/>
    <p:sldId id="334" r:id="rId41"/>
    <p:sldId id="335" r:id="rId42"/>
    <p:sldId id="336" r:id="rId43"/>
    <p:sldId id="337" r:id="rId44"/>
    <p:sldId id="338" r:id="rId45"/>
    <p:sldId id="339" r:id="rId46"/>
    <p:sldId id="340" r:id="rId47"/>
    <p:sldId id="341" r:id="rId48"/>
    <p:sldId id="342" r:id="rId49"/>
    <p:sldId id="343" r:id="rId50"/>
    <p:sldId id="1146" r:id="rId51"/>
    <p:sldId id="268" r:id="rId52"/>
    <p:sldId id="269" r:id="rId53"/>
    <p:sldId id="270" r:id="rId54"/>
    <p:sldId id="346" r:id="rId55"/>
    <p:sldId id="345" r:id="rId56"/>
    <p:sldId id="292" r:id="rId57"/>
    <p:sldId id="344" r:id="rId58"/>
    <p:sldId id="1147" r:id="rId59"/>
    <p:sldId id="317" r:id="rId60"/>
    <p:sldId id="350" r:id="rId61"/>
    <p:sldId id="349" r:id="rId62"/>
    <p:sldId id="351" r:id="rId63"/>
    <p:sldId id="352" r:id="rId64"/>
    <p:sldId id="353" r:id="rId65"/>
    <p:sldId id="314"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25FCF43-2196-406A-9130-4055DD573781}">
          <p14:sldIdLst>
            <p14:sldId id="257"/>
            <p14:sldId id="1148"/>
            <p14:sldId id="1139"/>
            <p14:sldId id="1140"/>
            <p14:sldId id="354"/>
            <p14:sldId id="1141"/>
            <p14:sldId id="310"/>
            <p14:sldId id="325"/>
            <p14:sldId id="313"/>
            <p14:sldId id="326"/>
            <p14:sldId id="312"/>
            <p14:sldId id="327"/>
            <p14:sldId id="328"/>
            <p14:sldId id="1142"/>
            <p14:sldId id="311"/>
            <p14:sldId id="259"/>
            <p14:sldId id="261"/>
            <p14:sldId id="262"/>
            <p14:sldId id="273"/>
            <p14:sldId id="274"/>
            <p14:sldId id="275"/>
            <p14:sldId id="276"/>
            <p14:sldId id="277"/>
            <p14:sldId id="279"/>
            <p14:sldId id="1143"/>
            <p14:sldId id="263"/>
            <p14:sldId id="329"/>
            <p14:sldId id="347"/>
            <p14:sldId id="330"/>
            <p14:sldId id="264"/>
            <p14:sldId id="294"/>
            <p14:sldId id="266"/>
            <p14:sldId id="280"/>
            <p14:sldId id="1144"/>
            <p14:sldId id="283"/>
            <p14:sldId id="331"/>
            <p14:sldId id="332"/>
            <p14:sldId id="1145"/>
            <p14:sldId id="333"/>
            <p14:sldId id="334"/>
            <p14:sldId id="335"/>
            <p14:sldId id="336"/>
            <p14:sldId id="337"/>
            <p14:sldId id="338"/>
            <p14:sldId id="339"/>
            <p14:sldId id="340"/>
            <p14:sldId id="341"/>
            <p14:sldId id="342"/>
            <p14:sldId id="343"/>
            <p14:sldId id="1146"/>
            <p14:sldId id="268"/>
            <p14:sldId id="269"/>
            <p14:sldId id="270"/>
            <p14:sldId id="346"/>
            <p14:sldId id="345"/>
            <p14:sldId id="292"/>
            <p14:sldId id="344"/>
            <p14:sldId id="1147"/>
            <p14:sldId id="317"/>
            <p14:sldId id="350"/>
            <p14:sldId id="349"/>
            <p14:sldId id="351"/>
            <p14:sldId id="352"/>
            <p14:sldId id="353"/>
          </p14:sldIdLst>
        </p14:section>
        <p14:section name="Başlıksız Bölüm" id="{B72B4941-D131-4798-8B1D-F57553F01A53}">
          <p14:sldIdLst>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1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1304" autoAdjust="0"/>
  </p:normalViewPr>
  <p:slideViewPr>
    <p:cSldViewPr>
      <p:cViewPr varScale="1">
        <p:scale>
          <a:sx n="104" d="100"/>
          <a:sy n="104" d="100"/>
        </p:scale>
        <p:origin x="183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2EE45-B3EA-4142-B874-03CD5282D1C4}" type="datetimeFigureOut">
              <a:rPr lang="tr-TR" smtClean="0"/>
              <a:pPr/>
              <a:t>1.10.2024</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22A29-63E9-45C3-8E9A-09EBC7416733}" type="slidenum">
              <a:rPr lang="tr-TR" smtClean="0"/>
              <a:pPr/>
              <a:t>‹#›</a:t>
            </a:fld>
            <a:endParaRPr lang="tr-TR" dirty="0"/>
          </a:p>
        </p:txBody>
      </p:sp>
    </p:spTree>
    <p:extLst>
      <p:ext uri="{BB962C8B-B14F-4D97-AF65-F5344CB8AC3E}">
        <p14:creationId xmlns:p14="http://schemas.microsoft.com/office/powerpoint/2010/main" val="207747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23916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48079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29974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1025191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1796607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59832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63494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2650313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2829653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1068649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38613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16558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331654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3067023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3628388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3418946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513513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382104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2845951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2856877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1577815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30975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1878260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855976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1837164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3819812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430905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180407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421351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dirty="0"/>
          </a:p>
        </p:txBody>
      </p:sp>
    </p:spTree>
    <p:extLst>
      <p:ext uri="{BB962C8B-B14F-4D97-AF65-F5344CB8AC3E}">
        <p14:creationId xmlns:p14="http://schemas.microsoft.com/office/powerpoint/2010/main" val="338488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335641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57578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180660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endParaRPr lang="tr-TR"/>
          </a:p>
        </p:txBody>
      </p:sp>
    </p:spTree>
    <p:extLst>
      <p:ext uri="{BB962C8B-B14F-4D97-AF65-F5344CB8AC3E}">
        <p14:creationId xmlns:p14="http://schemas.microsoft.com/office/powerpoint/2010/main" val="13823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aşlık ve İçerik">
    <p:spTree>
      <p:nvGrpSpPr>
        <p:cNvPr id="1" name=""/>
        <p:cNvGrpSpPr/>
        <p:nvPr/>
      </p:nvGrpSpPr>
      <p:grpSpPr>
        <a:xfrm>
          <a:off x="0" y="0"/>
          <a:ext cx="0" cy="0"/>
          <a:chOff x="0" y="0"/>
          <a:chExt cx="0" cy="0"/>
        </a:xfrm>
      </p:grpSpPr>
      <p:grpSp>
        <p:nvGrpSpPr>
          <p:cNvPr id="11" name="Group 14"/>
          <p:cNvGrpSpPr>
            <a:grpSpLocks/>
          </p:cNvGrpSpPr>
          <p:nvPr userDrawn="1"/>
        </p:nvGrpSpPr>
        <p:grpSpPr bwMode="auto">
          <a:xfrm>
            <a:off x="0" y="6500813"/>
            <a:ext cx="9144000" cy="65087"/>
            <a:chOff x="-12" y="3963"/>
            <a:chExt cx="5645" cy="68"/>
          </a:xfrm>
        </p:grpSpPr>
        <p:sp>
          <p:nvSpPr>
            <p:cNvPr id="12" name="Rectangle 15"/>
            <p:cNvSpPr>
              <a:spLocks noChangeArrowheads="1"/>
            </p:cNvSpPr>
            <p:nvPr userDrawn="1"/>
          </p:nvSpPr>
          <p:spPr bwMode="auto">
            <a:xfrm>
              <a:off x="-12" y="3963"/>
              <a:ext cx="581" cy="68"/>
            </a:xfrm>
            <a:prstGeom prst="rect">
              <a:avLst/>
            </a:prstGeom>
            <a:solidFill>
              <a:srgbClr val="0033CC"/>
            </a:solidFill>
            <a:ln w="9525">
              <a:noFill/>
              <a:miter lim="800000"/>
              <a:headEnd/>
              <a:tailEnd/>
            </a:ln>
          </p:spPr>
          <p:txBody>
            <a:bodyPr wrap="none" anchor="ctr"/>
            <a:lstStyle/>
            <a:p>
              <a:pPr>
                <a:defRPr/>
              </a:pPr>
              <a:endParaRPr lang="tr-TR" dirty="0">
                <a:latin typeface="Arial" charset="0"/>
              </a:endParaRPr>
            </a:p>
          </p:txBody>
        </p:sp>
        <p:sp>
          <p:nvSpPr>
            <p:cNvPr id="13" name="Rectangle 16"/>
            <p:cNvSpPr>
              <a:spLocks noChangeArrowheads="1"/>
            </p:cNvSpPr>
            <p:nvPr userDrawn="1"/>
          </p:nvSpPr>
          <p:spPr bwMode="auto">
            <a:xfrm>
              <a:off x="543" y="3963"/>
              <a:ext cx="581" cy="68"/>
            </a:xfrm>
            <a:prstGeom prst="rect">
              <a:avLst/>
            </a:prstGeom>
            <a:solidFill>
              <a:srgbClr val="FF9933"/>
            </a:solidFill>
            <a:ln w="9525">
              <a:noFill/>
              <a:miter lim="800000"/>
              <a:headEnd/>
              <a:tailEnd/>
            </a:ln>
          </p:spPr>
          <p:txBody>
            <a:bodyPr wrap="none" anchor="ctr"/>
            <a:lstStyle/>
            <a:p>
              <a:pPr algn="ctr">
                <a:defRPr/>
              </a:pPr>
              <a:endParaRPr lang="tr-TR" sz="1800" b="1" dirty="0">
                <a:latin typeface="Verdana" pitchFamily="34" charset="0"/>
              </a:endParaRPr>
            </a:p>
          </p:txBody>
        </p:sp>
        <p:sp>
          <p:nvSpPr>
            <p:cNvPr id="14" name="Rectangle 17"/>
            <p:cNvSpPr>
              <a:spLocks noChangeArrowheads="1"/>
            </p:cNvSpPr>
            <p:nvPr userDrawn="1"/>
          </p:nvSpPr>
          <p:spPr bwMode="auto">
            <a:xfrm>
              <a:off x="1110" y="3963"/>
              <a:ext cx="581" cy="68"/>
            </a:xfrm>
            <a:prstGeom prst="rect">
              <a:avLst/>
            </a:prstGeom>
            <a:solidFill>
              <a:schemeClr val="bg1">
                <a:lumMod val="65000"/>
              </a:schemeClr>
            </a:solidFill>
            <a:ln w="9525">
              <a:noFill/>
              <a:miter lim="800000"/>
              <a:headEnd/>
              <a:tailEnd/>
            </a:ln>
          </p:spPr>
          <p:txBody>
            <a:bodyPr wrap="none" anchor="ctr"/>
            <a:lstStyle/>
            <a:p>
              <a:pPr algn="ctr">
                <a:defRPr/>
              </a:pPr>
              <a:r>
                <a:rPr lang="tr-TR" sz="1800" b="1" dirty="0">
                  <a:solidFill>
                    <a:srgbClr val="91002C"/>
                  </a:solidFill>
                  <a:latin typeface="Verdana" pitchFamily="34" charset="0"/>
                </a:rPr>
                <a:t> </a:t>
              </a:r>
            </a:p>
          </p:txBody>
        </p:sp>
        <p:sp>
          <p:nvSpPr>
            <p:cNvPr id="15" name="Rectangle 18"/>
            <p:cNvSpPr>
              <a:spLocks noChangeArrowheads="1"/>
            </p:cNvSpPr>
            <p:nvPr userDrawn="1"/>
          </p:nvSpPr>
          <p:spPr bwMode="auto">
            <a:xfrm>
              <a:off x="1677" y="3963"/>
              <a:ext cx="582" cy="68"/>
            </a:xfrm>
            <a:prstGeom prst="rect">
              <a:avLst/>
            </a:prstGeom>
            <a:solidFill>
              <a:schemeClr val="bg1">
                <a:lumMod val="75000"/>
              </a:schemeClr>
            </a:solidFill>
            <a:ln w="9525">
              <a:noFill/>
              <a:miter lim="800000"/>
              <a:headEnd/>
              <a:tailEnd/>
            </a:ln>
          </p:spPr>
          <p:txBody>
            <a:bodyPr wrap="none" anchor="ctr"/>
            <a:lstStyle/>
            <a:p>
              <a:pPr>
                <a:defRPr/>
              </a:pPr>
              <a:endParaRPr lang="tr-TR" dirty="0">
                <a:latin typeface="Arial" charset="0"/>
              </a:endParaRPr>
            </a:p>
          </p:txBody>
        </p:sp>
        <p:sp>
          <p:nvSpPr>
            <p:cNvPr id="16" name="Rectangle 19"/>
            <p:cNvSpPr>
              <a:spLocks noChangeArrowheads="1"/>
            </p:cNvSpPr>
            <p:nvPr userDrawn="1"/>
          </p:nvSpPr>
          <p:spPr bwMode="auto">
            <a:xfrm>
              <a:off x="2244" y="3963"/>
              <a:ext cx="3389" cy="68"/>
            </a:xfrm>
            <a:prstGeom prst="rect">
              <a:avLst/>
            </a:prstGeom>
            <a:solidFill>
              <a:schemeClr val="bg1">
                <a:lumMod val="85000"/>
              </a:schemeClr>
            </a:solidFill>
            <a:ln w="9525">
              <a:noFill/>
              <a:miter lim="800000"/>
              <a:headEnd/>
              <a:tailEnd/>
            </a:ln>
          </p:spPr>
          <p:txBody>
            <a:bodyPr wrap="none" anchor="ctr"/>
            <a:lstStyle/>
            <a:p>
              <a:pPr>
                <a:defRPr/>
              </a:pPr>
              <a:endParaRPr lang="tr-TR" dirty="0">
                <a:latin typeface="Arial" charset="0"/>
              </a:endParaRPr>
            </a:p>
          </p:txBody>
        </p:sp>
      </p:grpSp>
      <p:sp>
        <p:nvSpPr>
          <p:cNvPr id="17" name="Rectangle 7">
            <a:extLst>
              <a:ext uri="{FF2B5EF4-FFF2-40B4-BE49-F238E27FC236}">
                <a16:creationId xmlns:a16="http://schemas.microsoft.com/office/drawing/2014/main" id="{8DB92CD3-EB77-40FA-8561-67BC5DDC84BA}"/>
              </a:ext>
            </a:extLst>
          </p:cNvPr>
          <p:cNvSpPr/>
          <p:nvPr userDrawn="1"/>
        </p:nvSpPr>
        <p:spPr>
          <a:xfrm>
            <a:off x="0" y="576064"/>
            <a:ext cx="899012" cy="45719"/>
          </a:xfrm>
          <a:prstGeom prst="rect">
            <a:avLst/>
          </a:prstGeom>
          <a:solidFill>
            <a:srgbClr val="002F8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8" name="Rectangle 8">
            <a:extLst>
              <a:ext uri="{FF2B5EF4-FFF2-40B4-BE49-F238E27FC236}">
                <a16:creationId xmlns:a16="http://schemas.microsoft.com/office/drawing/2014/main" id="{41EF40E5-C60E-4ADE-BE40-5F5BF00B80DD}"/>
              </a:ext>
            </a:extLst>
          </p:cNvPr>
          <p:cNvSpPr/>
          <p:nvPr userDrawn="1"/>
        </p:nvSpPr>
        <p:spPr>
          <a:xfrm>
            <a:off x="941126" y="576066"/>
            <a:ext cx="8202873" cy="45719"/>
          </a:xfrm>
          <a:prstGeom prst="rect">
            <a:avLst/>
          </a:prstGeom>
          <a:solidFill>
            <a:srgbClr val="E8841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9" name="Rectangle 20">
            <a:extLst>
              <a:ext uri="{FF2B5EF4-FFF2-40B4-BE49-F238E27FC236}">
                <a16:creationId xmlns:a16="http://schemas.microsoft.com/office/drawing/2014/main" id="{45E86C5F-ABCC-43BE-9C1A-AEA9E698F2BA}"/>
              </a:ext>
            </a:extLst>
          </p:cNvPr>
          <p:cNvSpPr/>
          <p:nvPr userDrawn="1"/>
        </p:nvSpPr>
        <p:spPr>
          <a:xfrm>
            <a:off x="0" y="-5800"/>
            <a:ext cx="9143999" cy="584775"/>
          </a:xfrm>
          <a:prstGeom prst="rect">
            <a:avLst/>
          </a:prstGeom>
          <a:noFill/>
          <a:effectLst>
            <a:outerShdw blurRad="127000" dist="330200" dir="5400000" sx="33000" sy="33000" algn="ctr" rotWithShape="0">
              <a:srgbClr val="0070C0">
                <a:alpha val="79000"/>
              </a:srgbClr>
            </a:outerShdw>
          </a:effectLst>
          <a:scene3d>
            <a:camera prst="orthographicFront"/>
            <a:lightRig rig="glow" dir="tl">
              <a:rot lat="0" lon="0" rev="5400000"/>
            </a:lightRig>
          </a:scene3d>
          <a:sp3d>
            <a:bevelB w="114300" prst="artDeco"/>
          </a:sp3d>
        </p:spPr>
        <p:txBody>
          <a:bodyPr wrap="square">
            <a:spAutoFit/>
            <a:sp3d contourW="12700">
              <a:bevelT w="25400" h="25400"/>
              <a:contourClr>
                <a:schemeClr val="accent6">
                  <a:shade val="73000"/>
                </a:schemeClr>
              </a:contourClr>
            </a:sp3d>
          </a:bodyPr>
          <a:lstStyle/>
          <a:p>
            <a:pPr algn="ctr">
              <a:defRPr/>
            </a:pPr>
            <a:r>
              <a:rPr lang="tr-TR"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anose="020F0502020204030204" pitchFamily="34" charset="0"/>
                <a:cs typeface="+mn-cs"/>
              </a:rPr>
              <a:t>T.C. Çevre, Şehircilik ve İklim Değişikliği Bakanlığı</a:t>
            </a:r>
          </a:p>
          <a:p>
            <a:pPr algn="ctr">
              <a:defRPr/>
            </a:pPr>
            <a:r>
              <a:rPr lang="tr-TR" sz="1600" b="1" dirty="0">
                <a:ln w="11430"/>
                <a:solidFill>
                  <a:srgbClr val="003192"/>
                </a:solidFill>
                <a:effectLst>
                  <a:outerShdw blurRad="80000" dist="40000" dir="5040000" algn="tl">
                    <a:srgbClr val="000000">
                      <a:alpha val="30000"/>
                    </a:srgbClr>
                  </a:outerShdw>
                </a:effectLst>
                <a:latin typeface="Calibri" panose="020F0502020204030204" pitchFamily="34" charset="0"/>
                <a:cs typeface="+mn-cs"/>
              </a:rPr>
              <a:t>Tapu ve Kadastro Genel Müdürlüğü</a:t>
            </a:r>
            <a:endParaRPr lang="en-US" sz="1600" b="1" dirty="0">
              <a:ln w="11430"/>
              <a:solidFill>
                <a:srgbClr val="003192"/>
              </a:solidFill>
              <a:effectLst>
                <a:outerShdw blurRad="80000" dist="40000" dir="5040000" algn="tl">
                  <a:srgbClr val="000000">
                    <a:alpha val="30000"/>
                  </a:srgbClr>
                </a:outerShdw>
              </a:effectLst>
              <a:latin typeface="Calibri" panose="020F0502020204030204" pitchFamily="34" charset="0"/>
              <a:cs typeface="+mn-cs"/>
            </a:endParaRPr>
          </a:p>
        </p:txBody>
      </p:sp>
      <p:pic>
        <p:nvPicPr>
          <p:cNvPr id="20" name="Resim 1">
            <a:extLst>
              <a:ext uri="{FF2B5EF4-FFF2-40B4-BE49-F238E27FC236}">
                <a16:creationId xmlns:a16="http://schemas.microsoft.com/office/drawing/2014/main" id="{5B43A324-1179-4959-A634-E7F667EE6B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65239" y="14925"/>
            <a:ext cx="591054" cy="5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şb.jpeg">
            <a:extLst>
              <a:ext uri="{FF2B5EF4-FFF2-40B4-BE49-F238E27FC236}">
                <a16:creationId xmlns:a16="http://schemas.microsoft.com/office/drawing/2014/main" id="{54D06501-ABD3-45F3-9A60-87A6E85739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5661" y="27296"/>
            <a:ext cx="518614" cy="518691"/>
          </a:xfrm>
          <a:prstGeom prst="rect">
            <a:avLst/>
          </a:prstGeom>
        </p:spPr>
      </p:pic>
      <p:sp>
        <p:nvSpPr>
          <p:cNvPr id="22" name="19 Dikdörtgen">
            <a:extLst>
              <a:ext uri="{FF2B5EF4-FFF2-40B4-BE49-F238E27FC236}">
                <a16:creationId xmlns:a16="http://schemas.microsoft.com/office/drawing/2014/main" id="{01475232-F03F-4C8D-A641-7C40AC858078}"/>
              </a:ext>
            </a:extLst>
          </p:cNvPr>
          <p:cNvSpPr/>
          <p:nvPr userDrawn="1"/>
        </p:nvSpPr>
        <p:spPr>
          <a:xfrm>
            <a:off x="0" y="6610250"/>
            <a:ext cx="9144000" cy="246221"/>
          </a:xfrm>
          <a:prstGeom prst="rect">
            <a:avLst/>
          </a:prstGeom>
        </p:spPr>
        <p:txBody>
          <a:bodyPr wrap="square">
            <a:spAutoFit/>
          </a:bodyPr>
          <a:lstStyle/>
          <a:p>
            <a:r>
              <a:rPr kumimoji="0" lang="tr-TR" sz="1000" b="1" i="0" u="none" strike="noStrike" kern="1200" cap="none" spc="0" normalizeH="0" baseline="0" noProof="0" dirty="0">
                <a:ln>
                  <a:noFill/>
                </a:ln>
                <a:solidFill>
                  <a:srgbClr val="000000"/>
                </a:solidFill>
                <a:effectLst/>
                <a:uLnTx/>
                <a:uFillTx/>
                <a:latin typeface="Comic Sans MS" pitchFamily="66" charset="0"/>
              </a:rPr>
              <a:t>     Yener KARATAŞ     Tapu ve Kadastro Başmüfettişi            </a:t>
            </a:r>
            <a:fld id="{95F4E52A-97B9-44B2-8999-DDCBD82871C8}" type="datetime8">
              <a:rPr kumimoji="0" lang="tr-TR" sz="800" b="0" i="0" u="none" strike="noStrike" kern="1200" cap="none" spc="0" normalizeH="0" baseline="0" noProof="0" smtClean="0">
                <a:ln>
                  <a:noFill/>
                </a:ln>
                <a:solidFill>
                  <a:srgbClr val="000000"/>
                </a:solidFill>
                <a:effectLst/>
                <a:uLnTx/>
                <a:uFillTx/>
                <a:latin typeface="Comic Sans MS" pitchFamily="66" charset="0"/>
              </a:rPr>
              <a:pPr/>
              <a:t>1.10.2024 11:59</a:t>
            </a:fld>
            <a:r>
              <a:rPr kumimoji="0" lang="tr-TR" sz="800" b="0" i="0" u="none" strike="noStrike" kern="1200" cap="none" spc="0" normalizeH="0" baseline="0" noProof="0" dirty="0">
                <a:ln>
                  <a:noFill/>
                </a:ln>
                <a:solidFill>
                  <a:srgbClr val="000000"/>
                </a:solidFill>
                <a:effectLst/>
                <a:uLnTx/>
                <a:uFillTx/>
                <a:latin typeface="Comic Sans MS" pitchFamily="66" charset="0"/>
              </a:rPr>
              <a:t>                                                        </a:t>
            </a:r>
            <a:r>
              <a:rPr kumimoji="0" lang="tr-TR" sz="1000" b="1" i="0" u="none" strike="noStrike" kern="1200" cap="none" spc="0" normalizeH="0" baseline="0" noProof="0" dirty="0">
                <a:ln>
                  <a:noFill/>
                </a:ln>
                <a:solidFill>
                  <a:srgbClr val="000000"/>
                </a:solidFill>
                <a:effectLst/>
                <a:uLnTx/>
                <a:uFillTx/>
                <a:latin typeface="Comic Sans MS" pitchFamily="66" charset="0"/>
              </a:rPr>
              <a:t>                  </a:t>
            </a:r>
            <a:endParaRPr lang="tr-TR" sz="1000" b="1" dirty="0"/>
          </a:p>
        </p:txBody>
      </p:sp>
      <p:pic>
        <p:nvPicPr>
          <p:cNvPr id="23" name="Picture 2" descr="C:\Users\vy\Desktop\iso.png">
            <a:extLst>
              <a:ext uri="{FF2B5EF4-FFF2-40B4-BE49-F238E27FC236}">
                <a16:creationId xmlns:a16="http://schemas.microsoft.com/office/drawing/2014/main" id="{A7D49D0A-9379-40BC-B1BF-F43E20A7026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84727" y="6622455"/>
            <a:ext cx="509618" cy="218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5FC830F-925F-4754-AEDB-68BD55BF7CEE}" type="datetimeFigureOut">
              <a:rPr lang="tr-TR" smtClean="0"/>
              <a:pPr/>
              <a:t>1.10.2024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73994CA5-CF7A-47ED-9CB0-16D8930088AA}"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C830F-925F-4754-AEDB-68BD55BF7CEE}" type="datetimeFigureOut">
              <a:rPr lang="tr-TR" smtClean="0"/>
              <a:pPr/>
              <a:t>1.10.2024</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94CA5-CF7A-47ED-9CB0-16D8930088AA}"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jp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1.jfi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g"/><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www.tkgm.gov.t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0" y="620688"/>
            <a:ext cx="9144001" cy="5592684"/>
          </a:xfrm>
          <a:prstGeom prst="rect">
            <a:avLst/>
          </a:prstGeom>
          <a:noFill/>
          <a:ln w="9525">
            <a:noFill/>
            <a:miter lim="800000"/>
            <a:headEnd/>
            <a:tailEnd/>
          </a:ln>
        </p:spPr>
        <p:txBody>
          <a:bodyPr anchor="ctr"/>
          <a:lstStyle/>
          <a:p>
            <a:pPr algn="ctr"/>
            <a:endParaRPr lang="tr-TR" sz="3200" b="1" dirty="0">
              <a:solidFill>
                <a:srgbClr val="00B0F0"/>
              </a:solidFill>
              <a:latin typeface="Times New Roman" charset="0"/>
              <a:cs typeface="Times New Roman" charset="0"/>
            </a:endParaRPr>
          </a:p>
          <a:p>
            <a:pPr algn="ctr"/>
            <a:endParaRPr lang="tr-TR" sz="3200" b="1" dirty="0">
              <a:solidFill>
                <a:srgbClr val="00B0F0"/>
              </a:solidFill>
              <a:latin typeface="Times New Roman" charset="0"/>
              <a:cs typeface="Times New Roman" charset="0"/>
            </a:endParaRPr>
          </a:p>
          <a:p>
            <a:pPr algn="ctr"/>
            <a:r>
              <a:rPr lang="tr-TR" sz="3200" b="1" dirty="0">
                <a:solidFill>
                  <a:srgbClr val="FF0000"/>
                </a:solidFill>
                <a:latin typeface="Times New Roman" charset="0"/>
                <a:cs typeface="Times New Roman" charset="0"/>
              </a:rPr>
              <a:t>  MESLEKİ ETİK. </a:t>
            </a:r>
          </a:p>
          <a:p>
            <a:endParaRPr lang="tr-TR" sz="2800" b="1" dirty="0">
              <a:latin typeface="Times New Roman" charset="0"/>
              <a:cs typeface="Times New Roman" charset="0"/>
            </a:endParaRPr>
          </a:p>
          <a:p>
            <a:pPr algn="ctr"/>
            <a:endParaRPr lang="tr-TR" sz="1600" b="1" dirty="0">
              <a:latin typeface="Times New Roman" charset="0"/>
              <a:cs typeface="Times New Roman" charset="0"/>
            </a:endParaRPr>
          </a:p>
          <a:p>
            <a:pPr algn="ctr"/>
            <a:endParaRPr lang="tr-TR" sz="1600" b="1" dirty="0">
              <a:latin typeface="Times New Roman" charset="0"/>
              <a:cs typeface="Times New Roman" charset="0"/>
            </a:endParaRPr>
          </a:p>
          <a:p>
            <a:pPr algn="ctr"/>
            <a:r>
              <a:rPr lang="tr-TR" sz="1600" b="1" dirty="0">
                <a:latin typeface="Times New Roman" charset="0"/>
                <a:cs typeface="Times New Roman" charset="0"/>
              </a:rPr>
              <a:t> </a:t>
            </a:r>
          </a:p>
          <a:p>
            <a:pPr algn="ctr"/>
            <a:endParaRPr lang="tr-TR" sz="1600" b="1" dirty="0">
              <a:latin typeface="Times New Roman" charset="0"/>
              <a:cs typeface="Times New Roman" charset="0"/>
            </a:endParaRPr>
          </a:p>
          <a:p>
            <a:pPr algn="ctr"/>
            <a:endParaRPr lang="tr-TR" sz="1600" b="1" dirty="0">
              <a:solidFill>
                <a:srgbClr val="C00000"/>
              </a:solidFill>
              <a:latin typeface="Times New Roman" charset="0"/>
              <a:cs typeface="Times New Roman" charset="0"/>
            </a:endParaRPr>
          </a:p>
          <a:p>
            <a:pPr algn="ctr"/>
            <a:r>
              <a:rPr lang="tr-TR" sz="1600" b="1" dirty="0">
                <a:solidFill>
                  <a:srgbClr val="C00000"/>
                </a:solidFill>
                <a:latin typeface="Times New Roman" charset="0"/>
                <a:cs typeface="Times New Roman" charset="0"/>
              </a:rPr>
              <a:t> </a:t>
            </a:r>
            <a:r>
              <a:rPr lang="tr-TR" sz="1600" b="1" dirty="0">
                <a:solidFill>
                  <a:srgbClr val="000000"/>
                </a:solidFill>
                <a:latin typeface="Times New Roman" charset="0"/>
                <a:cs typeface="Times New Roman" charset="0"/>
              </a:rPr>
              <a:t>Yener KARATAŞ</a:t>
            </a:r>
          </a:p>
          <a:p>
            <a:pPr algn="ctr"/>
            <a:endParaRPr lang="tr-TR" sz="1600" b="1" dirty="0">
              <a:solidFill>
                <a:srgbClr val="000000"/>
              </a:solidFill>
              <a:latin typeface="Times New Roman" charset="0"/>
              <a:cs typeface="Times New Roman" charset="0"/>
            </a:endParaRPr>
          </a:p>
          <a:p>
            <a:pPr algn="ctr"/>
            <a:endParaRPr lang="tr-TR" sz="1600" b="1" dirty="0">
              <a:solidFill>
                <a:srgbClr val="000000"/>
              </a:solidFill>
              <a:latin typeface="Times New Roman" charset="0"/>
              <a:cs typeface="Times New Roman" charset="0"/>
            </a:endParaRPr>
          </a:p>
          <a:p>
            <a:pPr algn="ctr"/>
            <a:endParaRPr lang="tr-TR" sz="1600" b="1" dirty="0">
              <a:solidFill>
                <a:srgbClr val="000000"/>
              </a:solidFill>
              <a:latin typeface="Times New Roman" charset="0"/>
              <a:cs typeface="Times New Roman" charset="0"/>
            </a:endParaRPr>
          </a:p>
          <a:p>
            <a:pPr algn="ctr"/>
            <a:endParaRPr lang="tr-TR" sz="1600" b="1" dirty="0">
              <a:solidFill>
                <a:srgbClr val="000000"/>
              </a:solidFill>
              <a:latin typeface="Times New Roman" charset="0"/>
              <a:cs typeface="Times New Roman" charset="0"/>
            </a:endParaRPr>
          </a:p>
          <a:p>
            <a:pPr algn="ctr"/>
            <a:endParaRPr lang="tr-TR" sz="1600" b="1" dirty="0">
              <a:solidFill>
                <a:srgbClr val="000000"/>
              </a:solidFill>
              <a:latin typeface="Times New Roman" charset="0"/>
              <a:cs typeface="Times New Roman" charset="0"/>
            </a:endParaRPr>
          </a:p>
          <a:p>
            <a:pPr algn="ctr"/>
            <a:r>
              <a:rPr lang="tr-TR" sz="1600" b="1" dirty="0">
                <a:solidFill>
                  <a:srgbClr val="000000"/>
                </a:solidFill>
                <a:latin typeface="Times New Roman" charset="0"/>
                <a:cs typeface="Times New Roman" charset="0"/>
              </a:rPr>
              <a:t>Yener KARATAŞ</a:t>
            </a:r>
          </a:p>
          <a:p>
            <a:pPr algn="ctr"/>
            <a:r>
              <a:rPr lang="tr-TR" sz="1600" b="1" dirty="0">
                <a:solidFill>
                  <a:srgbClr val="000000"/>
                </a:solidFill>
                <a:latin typeface="Times New Roman" charset="0"/>
                <a:cs typeface="Times New Roman" charset="0"/>
              </a:rPr>
              <a:t>Tapu ve Kadastro Etik Komisyonu Üyesi</a:t>
            </a:r>
          </a:p>
          <a:p>
            <a:pPr algn="ctr"/>
            <a:r>
              <a:rPr lang="tr-TR" sz="1600" b="1" dirty="0">
                <a:solidFill>
                  <a:srgbClr val="000000"/>
                </a:solidFill>
                <a:latin typeface="Times New Roman" charset="0"/>
                <a:cs typeface="Times New Roman" charset="0"/>
              </a:rPr>
              <a:t>LİHKAB. Eğitim Programı (Online) – Ankara</a:t>
            </a:r>
          </a:p>
          <a:p>
            <a:pPr algn="ctr"/>
            <a:r>
              <a:rPr lang="tr-TR" sz="1600" b="1" dirty="0">
                <a:solidFill>
                  <a:srgbClr val="000000"/>
                </a:solidFill>
                <a:latin typeface="Times New Roman" charset="0"/>
                <a:cs typeface="Times New Roman" charset="0"/>
              </a:rPr>
              <a:t>2 Ekim 2024 </a:t>
            </a:r>
          </a:p>
          <a:p>
            <a:pPr algn="ctr"/>
            <a:endParaRPr lang="tr-TR" sz="1600" b="1" dirty="0">
              <a:latin typeface="Times New Roman" charset="0"/>
              <a:cs typeface="Times New Roman" charset="0"/>
            </a:endParaRPr>
          </a:p>
          <a:p>
            <a:pPr algn="ctr"/>
            <a:r>
              <a:rPr lang="tr-TR" sz="1600" b="1" dirty="0">
                <a:latin typeface="Times New Roman" charset="0"/>
                <a:cs typeface="Times New Roman" charset="0"/>
              </a:rPr>
              <a:t>                                                                              </a:t>
            </a:r>
          </a:p>
          <a:p>
            <a:pPr algn="ctr"/>
            <a:r>
              <a:rPr lang="tr-TR" sz="1600" b="1" dirty="0">
                <a:latin typeface="Times New Roman" charset="0"/>
                <a:cs typeface="Times New Roman" charset="0"/>
              </a:rPr>
              <a:t>                                                                                                                                 </a:t>
            </a:r>
            <a:endParaRPr lang="tr-TR" sz="1600" b="1" dirty="0">
              <a:solidFill>
                <a:srgbClr val="FF0000"/>
              </a:solidFill>
              <a:latin typeface="Times New Roman" charset="0"/>
              <a:cs typeface="Times New Roman"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338" y="2441949"/>
            <a:ext cx="2448272" cy="1944216"/>
          </a:xfrm>
          <a:prstGeom prst="rect">
            <a:avLst/>
          </a:prstGeom>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879" y="2552934"/>
            <a:ext cx="2506237" cy="1812170"/>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4610" y="2441949"/>
            <a:ext cx="3616248" cy="2034140"/>
          </a:xfrm>
          <a:prstGeom prst="rect">
            <a:avLst/>
          </a:prstGeom>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079" y="620688"/>
            <a:ext cx="9120921" cy="6463308"/>
          </a:xfrm>
          <a:prstGeom prst="rect">
            <a:avLst/>
          </a:prstGeom>
        </p:spPr>
        <p:txBody>
          <a:bodyPr wrap="square">
            <a:spAutoFit/>
          </a:bodyPr>
          <a:lstStyle/>
          <a:p>
            <a:pPr algn="just"/>
            <a:r>
              <a:rPr lang="tr-TR" b="1" dirty="0">
                <a:latin typeface="Times New Roman" charset="0"/>
                <a:cs typeface="Times New Roman" charset="0"/>
              </a:rPr>
              <a:t>            </a:t>
            </a:r>
            <a:r>
              <a:rPr lang="tr-TR" b="1" dirty="0">
                <a:solidFill>
                  <a:srgbClr val="FF0000"/>
                </a:solidFill>
                <a:latin typeface="Times New Roman" charset="0"/>
                <a:cs typeface="Times New Roman" charset="0"/>
              </a:rPr>
              <a:t>TAPU VE KADASTRO GENEL MÜDÜRLÜĞÜNDE ETİK ÇALIŞMALARI</a:t>
            </a:r>
            <a:endParaRPr lang="tr-TR" b="1" dirty="0">
              <a:latin typeface="Times New Roman" charset="0"/>
              <a:cs typeface="Times New Roman" charset="0"/>
            </a:endParaRPr>
          </a:p>
          <a:p>
            <a:pPr algn="just"/>
            <a:r>
              <a:rPr lang="tr-TR" b="1" dirty="0">
                <a:latin typeface="Times New Roman" charset="0"/>
                <a:cs typeface="Times New Roman" charset="0"/>
              </a:rPr>
              <a:t>            </a:t>
            </a:r>
          </a:p>
          <a:p>
            <a:pPr algn="just"/>
            <a:r>
              <a:rPr lang="tr-TR" b="1" dirty="0">
                <a:latin typeface="Times New Roman" charset="0"/>
                <a:cs typeface="Times New Roman" charset="0"/>
              </a:rPr>
              <a:t>              Kamu Görevlileri Etik Kurulu’nun yaptığı projeler kapsamında 2008 yılında TÜRKİYE’DE YOLSUZLUĞUN ÖNLENMESİ İÇİN ETİK PROJESİ kapsamında on kuruma yönelik Akademisyenlere Etik Araştırma Çalışmaları yapılmıştır.</a:t>
            </a:r>
          </a:p>
          <a:p>
            <a:pPr algn="just"/>
            <a:endParaRPr lang="tr-TR" b="1" dirty="0">
              <a:latin typeface="Times New Roman" charset="0"/>
              <a:cs typeface="Times New Roman" charset="0"/>
            </a:endParaRPr>
          </a:p>
          <a:p>
            <a:pPr algn="just"/>
            <a:r>
              <a:rPr lang="tr-TR" b="1" dirty="0">
                <a:latin typeface="Times New Roman" charset="0"/>
                <a:cs typeface="Times New Roman" charset="0"/>
              </a:rPr>
              <a:t>              Kurumumuzu yönelik olarak da 2008 yılında başlayan 2009 yılında tamamlanan TAPU HİZMETLERİ VE ETİK akademik araştırma çalışması yapılmıştır. Tapudaki ve kurumumuzdaki etik sorunlar ve çözüm önerileri bilimsel olarak ortaya konulmuştur.</a:t>
            </a:r>
          </a:p>
          <a:p>
            <a:pPr algn="just"/>
            <a:endParaRPr lang="tr-TR" b="1" dirty="0">
              <a:latin typeface="Times New Roman" charset="0"/>
              <a:cs typeface="Times New Roman" charset="0"/>
            </a:endParaRPr>
          </a:p>
          <a:p>
            <a:pPr algn="just"/>
            <a:r>
              <a:rPr lang="tr-TR" b="1" dirty="0">
                <a:solidFill>
                  <a:srgbClr val="000000"/>
                </a:solidFill>
                <a:latin typeface="Times New Roman" charset="0"/>
                <a:cs typeface="Times New Roman" charset="0"/>
              </a:rPr>
              <a:t>               Kurumumuzda 2008 yılında başlayan etik çalışmalarımız ile 2009 yılında başlayan kalite çalışmalarımız sonucunda olumlu yöndeki iyileşmeler Kurumumuzu diğer kamu kurumlarına örnek gösterilen kurum haline getirmiştir. </a:t>
            </a:r>
          </a:p>
          <a:p>
            <a:pPr algn="just"/>
            <a:endParaRPr lang="tr-TR" b="1" dirty="0">
              <a:solidFill>
                <a:srgbClr val="000000"/>
              </a:solidFill>
              <a:latin typeface="Times New Roman" charset="0"/>
              <a:cs typeface="Times New Roman" charset="0"/>
            </a:endParaRPr>
          </a:p>
          <a:p>
            <a:pPr algn="just"/>
            <a:r>
              <a:rPr lang="tr-TR" b="1" dirty="0">
                <a:solidFill>
                  <a:srgbClr val="000000"/>
                </a:solidFill>
                <a:latin typeface="Times New Roman" charset="0"/>
                <a:cs typeface="Times New Roman" charset="0"/>
              </a:rPr>
              <a:t>              Tapu ve Kadastro Genel Müdürlüğü Personeli Etik Davranış İlkeleri ve Etik Komisyonu Çalışma Usul ve Esasları Belirlenmiş, Genel Müdürlük Makamının 28.12.2010 tarihli Oluru ile yürürlüğe konularak ve 2021 yılında güncellenerek çalışanlarımıza duyurulmuştur. Merkez ve taşra personeline yoğun bir şekilde etik eğitimleri verilerek, etik dışı davranışların önlenmesine yönelik her türlü tedbirler alınmıştır. Tüm bunların sonucunda hizmetlerimizde ciddi bir şekilde iyileşme sağlanmış ve en önemlisi çalışanlara yönelik şikayetler azalmıştır.</a:t>
            </a:r>
          </a:p>
          <a:p>
            <a:pPr algn="just"/>
            <a:endParaRPr lang="tr-TR" b="1" dirty="0">
              <a:solidFill>
                <a:srgbClr val="FF0000"/>
              </a:solidFill>
              <a:latin typeface="Times New Roman" charset="0"/>
              <a:cs typeface="Times New Roman" charset="0"/>
            </a:endParaRPr>
          </a:p>
          <a:p>
            <a:pPr algn="just"/>
            <a:r>
              <a:rPr lang="tr-TR" b="1" dirty="0">
                <a:solidFill>
                  <a:srgbClr val="FF0000"/>
                </a:solidFill>
                <a:latin typeface="Times New Roman" charset="0"/>
                <a:cs typeface="Times New Roman" charset="0"/>
              </a:rPr>
              <a:t>       </a:t>
            </a:r>
            <a:endParaRPr lang="tr-TR" dirty="0"/>
          </a:p>
        </p:txBody>
      </p:sp>
    </p:spTree>
    <p:extLst>
      <p:ext uri="{BB962C8B-B14F-4D97-AF65-F5344CB8AC3E}">
        <p14:creationId xmlns:p14="http://schemas.microsoft.com/office/powerpoint/2010/main" val="2721347747"/>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493630"/>
            <a:ext cx="4320480" cy="4902791"/>
          </a:xfrm>
          <a:prstGeom prst="rect">
            <a:avLst/>
          </a:prstGeom>
        </p:spPr>
      </p:pic>
      <p:sp>
        <p:nvSpPr>
          <p:cNvPr id="3" name="Dikdörtgen 2"/>
          <p:cNvSpPr/>
          <p:nvPr/>
        </p:nvSpPr>
        <p:spPr>
          <a:xfrm>
            <a:off x="0" y="878732"/>
            <a:ext cx="9144000" cy="553998"/>
          </a:xfrm>
          <a:prstGeom prst="rect">
            <a:avLst/>
          </a:prstGeom>
        </p:spPr>
        <p:txBody>
          <a:bodyPr wrap="square">
            <a:spAutoFit/>
          </a:bodyPr>
          <a:lstStyle/>
          <a:p>
            <a:pPr algn="ctr"/>
            <a:r>
              <a:rPr lang="tr-TR" sz="1500" b="1" dirty="0">
                <a:solidFill>
                  <a:srgbClr val="C00000"/>
                </a:solidFill>
              </a:rPr>
              <a:t>     KURUM KÜLTÜRÜ İLE MESLEK KÜLTÜRÜ’NÜN EN ÖNEMLİ UNSURU ETİK’DİR. KURUMA VE MESLEĞE DUYULAN      GÜVEN VE SAYGINLIK , O KURUMUN ÇALIŞANLARI VE MESLEK ÜYELERİNİN DAVRANIŞLARI İLE İLGİLİDİR.</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494284"/>
            <a:ext cx="4223739" cy="4902137"/>
          </a:xfrm>
          <a:prstGeom prst="rect">
            <a:avLst/>
          </a:prstGeom>
        </p:spPr>
      </p:pic>
    </p:spTree>
    <p:extLst>
      <p:ext uri="{BB962C8B-B14F-4D97-AF65-F5344CB8AC3E}">
        <p14:creationId xmlns:p14="http://schemas.microsoft.com/office/powerpoint/2010/main" val="714518064"/>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443567"/>
            <a:ext cx="9142831" cy="5970865"/>
          </a:xfrm>
          <a:prstGeom prst="rect">
            <a:avLst/>
          </a:prstGeom>
        </p:spPr>
        <p:txBody>
          <a:bodyPr wrap="square">
            <a:spAutoFit/>
          </a:bodyPr>
          <a:lstStyle/>
          <a:p>
            <a:r>
              <a:rPr lang="tr-TR" b="1" dirty="0">
                <a:solidFill>
                  <a:srgbClr val="C00000"/>
                </a:solidFill>
                <a:latin typeface="Helvetica Neue"/>
              </a:rPr>
              <a:t>                                        </a:t>
            </a:r>
          </a:p>
          <a:p>
            <a:r>
              <a:rPr lang="tr-TR" sz="2000" b="1" dirty="0">
                <a:solidFill>
                  <a:srgbClr val="C00000"/>
                </a:solidFill>
                <a:latin typeface="Helvetica Neue"/>
              </a:rPr>
              <a:t>                             MESLEK VE </a:t>
            </a:r>
            <a:r>
              <a:rPr lang="tr-TR" sz="2000" b="1" dirty="0">
                <a:solidFill>
                  <a:srgbClr val="C00000"/>
                </a:solidFill>
                <a:latin typeface="Times New Roman" panose="02020603050405020304" pitchFamily="18" charset="0"/>
                <a:cs typeface="Times New Roman" panose="02020603050405020304" pitchFamily="18" charset="0"/>
              </a:rPr>
              <a:t>KURUM KÜLTÜRÜ</a:t>
            </a:r>
            <a:endParaRPr lang="tr-TR" sz="2000" b="1" dirty="0">
              <a:solidFill>
                <a:srgbClr val="000000"/>
              </a:solidFill>
              <a:latin typeface="Times New Roman" panose="02020603050405020304" pitchFamily="18" charset="0"/>
              <a:cs typeface="Times New Roman" panose="02020603050405020304" pitchFamily="18" charset="0"/>
            </a:endParaRPr>
          </a:p>
          <a:p>
            <a:r>
              <a:rPr lang="tr-TR" sz="2000" b="1" dirty="0">
                <a:solidFill>
                  <a:srgbClr val="000000"/>
                </a:solidFill>
                <a:latin typeface="Times New Roman" panose="02020603050405020304" pitchFamily="18" charset="0"/>
                <a:cs typeface="Times New Roman" panose="02020603050405020304" pitchFamily="18" charset="0"/>
              </a:rPr>
              <a:t>       </a:t>
            </a:r>
            <a:r>
              <a:rPr lang="tr-TR" b="1" i="0" dirty="0">
                <a:solidFill>
                  <a:srgbClr val="000000"/>
                </a:solidFill>
                <a:effectLst/>
                <a:latin typeface="ProximaNova"/>
              </a:rPr>
              <a:t>Her mesleğin kendine göre kültürü vardır ve vazgeçemedikleri şeyler mutlaka olmalıdır meslek kültürü olmazsa, çoğu meslek olamaz</a:t>
            </a:r>
            <a:r>
              <a:rPr lang="tr-TR" b="1" dirty="0">
                <a:solidFill>
                  <a:srgbClr val="000000"/>
                </a:solidFill>
                <a:latin typeface="Times New Roman" panose="02020603050405020304" pitchFamily="18" charset="0"/>
                <a:cs typeface="Times New Roman" panose="02020603050405020304" pitchFamily="18" charset="0"/>
              </a:rPr>
              <a:t> ve gelişemez.</a:t>
            </a:r>
          </a:p>
          <a:p>
            <a:endParaRPr lang="tr-TR" b="1" dirty="0">
              <a:solidFill>
                <a:srgbClr val="000000"/>
              </a:solidFill>
              <a:latin typeface="Times New Roman" panose="02020603050405020304" pitchFamily="18" charset="0"/>
              <a:cs typeface="Times New Roman" panose="02020603050405020304" pitchFamily="18" charset="0"/>
            </a:endParaRPr>
          </a:p>
          <a:p>
            <a:r>
              <a:rPr lang="tr-TR" b="1" dirty="0">
                <a:solidFill>
                  <a:srgbClr val="000000"/>
                </a:solidFill>
                <a:latin typeface="Times New Roman" panose="02020603050405020304" pitchFamily="18" charset="0"/>
                <a:cs typeface="Times New Roman" panose="02020603050405020304" pitchFamily="18" charset="0"/>
              </a:rPr>
              <a:t>          Kurum ve meslek kültürü; bir kurum, bir kuruluş ve bir meslekte biçimsel yapıyı  karşılıklı olarak etkileme niteliğindeki kurum ve meslek içi değerler, inançlar ve alışkanlıklara denir.</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a:t>
            </a:r>
          </a:p>
          <a:p>
            <a:r>
              <a:rPr lang="tr-TR" b="1" dirty="0">
                <a:solidFill>
                  <a:srgbClr val="000000"/>
                </a:solidFill>
                <a:latin typeface="Times New Roman" panose="02020603050405020304" pitchFamily="18" charset="0"/>
                <a:cs typeface="Times New Roman" panose="02020603050405020304" pitchFamily="18" charset="0"/>
              </a:rPr>
              <a:t>         Kurum ve meslek kültürü; bir kurumda ve meslekte çalışan kişilerin davranışlarını yönlendiren normlar, kalıplar, inançlar, tutumlar ve davranışların oluşturduğu bir bütündür. </a:t>
            </a:r>
          </a:p>
          <a:p>
            <a:endParaRPr lang="tr-TR" b="1" dirty="0">
              <a:solidFill>
                <a:srgbClr val="000000"/>
              </a:solidFill>
              <a:latin typeface="Times New Roman" panose="02020603050405020304" pitchFamily="18" charset="0"/>
              <a:cs typeface="Times New Roman" panose="02020603050405020304" pitchFamily="18" charset="0"/>
            </a:endParaRPr>
          </a:p>
          <a:p>
            <a:r>
              <a:rPr lang="tr-TR" b="1" dirty="0">
                <a:latin typeface="Times New Roman" panose="02020603050405020304" pitchFamily="18" charset="0"/>
                <a:cs typeface="Times New Roman" panose="02020603050405020304" pitchFamily="18" charset="0"/>
              </a:rPr>
              <a:t>                       </a:t>
            </a:r>
            <a:r>
              <a:rPr lang="tr-TR" b="1" dirty="0">
                <a:solidFill>
                  <a:srgbClr val="C00000"/>
                </a:solidFill>
                <a:latin typeface="Times New Roman" panose="02020603050405020304" pitchFamily="18" charset="0"/>
                <a:cs typeface="Times New Roman" panose="02020603050405020304" pitchFamily="18" charset="0"/>
              </a:rPr>
              <a:t>KURUM VE MESLEK KÜLTÜRÜNÜ OLUŞTURAN UNSURLAR</a:t>
            </a:r>
          </a:p>
          <a:p>
            <a:br>
              <a:rPr lang="tr-TR" b="1" dirty="0">
                <a:solidFill>
                  <a:srgbClr val="C00000"/>
                </a:solidFill>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1-  Tarihi,                                                                 2-  Değerleri,</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3-  inançları,                                                            4-  Yazılı eserler,</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5-  Sembolleri,                                                         6-  Resmi olmayan örgüt yapısı,</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7-  Adet ve gelenekler,                                            8-  Günler ve törenler,</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  9-  Önde gelen kahramanları,                              10- Misyonu ve vizyonu,</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11-  Kuruluşu ve kurucuları,                                 12- Davranış kuralları.</a:t>
            </a:r>
          </a:p>
        </p:txBody>
      </p:sp>
    </p:spTree>
    <p:extLst>
      <p:ext uri="{BB962C8B-B14F-4D97-AF65-F5344CB8AC3E}">
        <p14:creationId xmlns:p14="http://schemas.microsoft.com/office/powerpoint/2010/main" val="3821272756"/>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944" y="620688"/>
            <a:ext cx="9167943" cy="6186309"/>
          </a:xfrm>
          <a:prstGeom prst="rect">
            <a:avLst/>
          </a:prstGeom>
        </p:spPr>
        <p:txBody>
          <a:bodyPr wrap="square">
            <a:spAutoFit/>
          </a:bodyPr>
          <a:lstStyle/>
          <a:p>
            <a:pPr algn="ctr"/>
            <a:r>
              <a:rPr lang="tr-TR" dirty="0">
                <a:solidFill>
                  <a:srgbClr val="002045"/>
                </a:solidFill>
                <a:latin typeface="robotoregular"/>
              </a:rPr>
              <a:t>   </a:t>
            </a:r>
            <a:r>
              <a:rPr lang="tr-TR" b="1" dirty="0">
                <a:solidFill>
                  <a:srgbClr val="FF0000"/>
                </a:solidFill>
                <a:latin typeface="Times New Roman" panose="02020603050405020304" pitchFamily="18" charset="0"/>
                <a:cs typeface="Times New Roman" panose="02020603050405020304" pitchFamily="18" charset="0"/>
              </a:rPr>
              <a:t>MESLEK KÜLTÜRÜ VE AHİLİK ÖRNEĞİ.</a:t>
            </a:r>
          </a:p>
          <a:p>
            <a:pPr algn="ctr"/>
            <a:endParaRPr lang="tr-TR" b="1" dirty="0">
              <a:solidFill>
                <a:srgbClr val="002045"/>
              </a:solidFill>
              <a:latin typeface="Times New Roman" panose="02020603050405020304" pitchFamily="18" charset="0"/>
              <a:cs typeface="Times New Roman" panose="02020603050405020304" pitchFamily="18" charset="0"/>
            </a:endParaRPr>
          </a:p>
          <a:p>
            <a:pPr algn="just"/>
            <a:r>
              <a:rPr lang="tr-TR" b="1" dirty="0">
                <a:solidFill>
                  <a:srgbClr val="002045"/>
                </a:solidFill>
                <a:latin typeface="Times New Roman" panose="02020603050405020304" pitchFamily="18" charset="0"/>
                <a:cs typeface="Times New Roman" panose="02020603050405020304" pitchFamily="18" charset="0"/>
              </a:rPr>
              <a:t>        </a:t>
            </a:r>
            <a:r>
              <a:rPr lang="tr-TR" b="1" dirty="0">
                <a:solidFill>
                  <a:srgbClr val="000000"/>
                </a:solidFill>
                <a:latin typeface="Times New Roman" panose="02020603050405020304" pitchFamily="18" charset="0"/>
                <a:cs typeface="Times New Roman" panose="02020603050405020304" pitchFamily="18" charset="0"/>
              </a:rPr>
              <a:t>Ahilik, Selçuklu ve Osmanlı dönemlerinde Anadolu'da yaşayan halkın sanat, ticaret, ekonomi gibi çeşitli meslek alanlarında yetişmelerini sağlayan, onları ahlaki yönden yetiştiren, çalışma yaşamını iyi insan meziyetlerini esas alarak düzenleyen bir  örgütlenmedir. </a:t>
            </a:r>
          </a:p>
          <a:p>
            <a:pPr algn="just"/>
            <a:endParaRPr lang="tr-TR" b="1" dirty="0">
              <a:solidFill>
                <a:srgbClr val="000000"/>
              </a:solidFill>
              <a:latin typeface="Times New Roman" panose="02020603050405020304" pitchFamily="18" charset="0"/>
              <a:cs typeface="Times New Roman" panose="02020603050405020304" pitchFamily="18" charset="0"/>
            </a:endParaRPr>
          </a:p>
          <a:p>
            <a:pPr algn="just"/>
            <a:r>
              <a:rPr lang="tr-TR" b="1" dirty="0">
                <a:solidFill>
                  <a:srgbClr val="000000"/>
                </a:solidFill>
                <a:latin typeface="Times New Roman" panose="02020603050405020304" pitchFamily="18" charset="0"/>
                <a:cs typeface="Times New Roman" panose="02020603050405020304" pitchFamily="18" charset="0"/>
              </a:rPr>
              <a:t>        Kurucusu Ahi Evran'dır ve kendi kural ve kurulları vardır. Günümüzün esnaf odalarına benzer bir işlevi olan Ahilik iyi ahlakın, doğruluğun, kardeşliğin, yardımseverliğin kısacası bütün güzel meziyetlerin birleştiği bir </a:t>
            </a:r>
            <a:r>
              <a:rPr lang="tr-TR" b="1" dirty="0" err="1">
                <a:solidFill>
                  <a:srgbClr val="000000"/>
                </a:solidFill>
                <a:latin typeface="Times New Roman" panose="02020603050405020304" pitchFamily="18" charset="0"/>
                <a:cs typeface="Times New Roman" panose="02020603050405020304" pitchFamily="18" charset="0"/>
              </a:rPr>
              <a:t>sosyo</a:t>
            </a:r>
            <a:r>
              <a:rPr lang="tr-TR" b="1" dirty="0">
                <a:solidFill>
                  <a:srgbClr val="000000"/>
                </a:solidFill>
                <a:latin typeface="Times New Roman" panose="02020603050405020304" pitchFamily="18" charset="0"/>
                <a:cs typeface="Times New Roman" panose="02020603050405020304" pitchFamily="18" charset="0"/>
              </a:rPr>
              <a:t>-ekonomik düzendir.</a:t>
            </a:r>
          </a:p>
          <a:p>
            <a:pPr algn="just"/>
            <a:endParaRPr lang="tr-TR" b="1" dirty="0">
              <a:solidFill>
                <a:srgbClr val="000000"/>
              </a:solidFill>
              <a:latin typeface="Times New Roman" panose="02020603050405020304" pitchFamily="18" charset="0"/>
              <a:cs typeface="Times New Roman" panose="02020603050405020304" pitchFamily="18" charset="0"/>
            </a:endParaRPr>
          </a:p>
          <a:p>
            <a:pPr algn="just"/>
            <a:r>
              <a:rPr lang="tr-TR" b="1" dirty="0">
                <a:solidFill>
                  <a:srgbClr val="000000"/>
                </a:solidFill>
                <a:latin typeface="Times New Roman" panose="02020603050405020304" pitchFamily="18" charset="0"/>
                <a:cs typeface="Times New Roman" panose="02020603050405020304" pitchFamily="18" charset="0"/>
              </a:rPr>
              <a:t>       Ahilik felsefesi, çalışma hayatında ve sosyal yaşamda dürüstlüğü, iyi ahlakı, bilimi ve eğitimi esas alır. Ahilik kaliteli üretmek, doğru tartmak, tüketiciye saygı göstermek demektir. Ahilik dayanışma, siftah yaptıktan sonra müşterisini komşusuna yönlendirmek demektir. Ahilik, içinde bulunduğumuz çağın şartlarında unuttuğumuz, ama sıkı sıkıya sarılmamız gereken değerleri bize hatırlatan bir esnaf geleneğimizdir.</a:t>
            </a:r>
          </a:p>
          <a:p>
            <a:pPr algn="just"/>
            <a:endParaRPr lang="tr-TR" b="1" dirty="0">
              <a:solidFill>
                <a:srgbClr val="000000"/>
              </a:solidFill>
              <a:latin typeface="Times New Roman" panose="02020603050405020304" pitchFamily="18" charset="0"/>
              <a:cs typeface="Times New Roman" panose="02020603050405020304" pitchFamily="18" charset="0"/>
            </a:endParaRPr>
          </a:p>
          <a:p>
            <a:r>
              <a:rPr lang="tr-TR" b="1" dirty="0">
                <a:solidFill>
                  <a:srgbClr val="000000"/>
                </a:solidFill>
                <a:latin typeface="Times New Roman" panose="02020603050405020304" pitchFamily="18" charset="0"/>
                <a:cs typeface="Times New Roman" panose="02020603050405020304" pitchFamily="18" charset="0"/>
              </a:rPr>
              <a:t>       Meslek kültürünü o mesleğin içinde yer alan kişilerin değerleri, inançları , davranışları oluşturur. Çok eskiden beri yapılan mesleklerde mesleki kültür ve davranış kalıpları gelişmiş ve oturmuşken. Yeni oluşan mesleklerde bu kültür ve davranışlar zamanla iyi yönde oluşacaktır. İyi meslek kültürü ve davranışlar oluşamaz ise o meslek gelişemeyecektir. </a:t>
            </a:r>
            <a:br>
              <a:rPr lang="tr-TR" b="1" dirty="0">
                <a:solidFill>
                  <a:srgbClr val="000000"/>
                </a:solidFill>
                <a:latin typeface="Times New Roman" panose="02020603050405020304" pitchFamily="18" charset="0"/>
                <a:cs typeface="Times New Roman" panose="02020603050405020304" pitchFamily="18" charset="0"/>
              </a:rPr>
            </a:br>
            <a:endParaRPr lang="tr-TR"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178864"/>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070C3CA-E024-4400-99D5-C3CE26DF0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92696"/>
            <a:ext cx="8784976" cy="5616624"/>
          </a:xfrm>
          <a:prstGeom prst="rect">
            <a:avLst/>
          </a:prstGeom>
        </p:spPr>
      </p:pic>
    </p:spTree>
    <p:extLst>
      <p:ext uri="{BB962C8B-B14F-4D97-AF65-F5344CB8AC3E}">
        <p14:creationId xmlns:p14="http://schemas.microsoft.com/office/powerpoint/2010/main" val="2287669163"/>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5497" y="1772816"/>
            <a:ext cx="9108504" cy="4464496"/>
          </a:xfrm>
          <a:prstGeom prst="rect">
            <a:avLst/>
          </a:prstGeom>
          <a:noFill/>
          <a:ln w="9525">
            <a:noFill/>
            <a:miter lim="800000"/>
            <a:headEnd/>
            <a:tailEnd/>
          </a:ln>
        </p:spPr>
        <p:txBody>
          <a:bodyPr anchor="ctr"/>
          <a:lstStyle/>
          <a:p>
            <a:r>
              <a:rPr lang="tr-TR" sz="2800" b="1" dirty="0">
                <a:latin typeface="Times New Roman" charset="0"/>
                <a:cs typeface="Times New Roman" charset="0"/>
              </a:rPr>
              <a:t>     </a:t>
            </a:r>
            <a:r>
              <a:rPr lang="tr-TR" sz="1600" dirty="0"/>
              <a:t> </a:t>
            </a:r>
          </a:p>
          <a:p>
            <a:r>
              <a:rPr lang="tr-TR" sz="1600" dirty="0"/>
              <a:t>           </a:t>
            </a:r>
          </a:p>
          <a:p>
            <a:r>
              <a:rPr lang="tr-TR" sz="1600" dirty="0">
                <a:solidFill>
                  <a:srgbClr val="000000"/>
                </a:solidFill>
                <a:latin typeface="Times New Roman" panose="02020603050405020304" pitchFamily="18" charset="0"/>
                <a:cs typeface="Times New Roman" panose="02020603050405020304" pitchFamily="18" charset="0"/>
              </a:rPr>
              <a:t>                                                        </a:t>
            </a:r>
          </a:p>
          <a:p>
            <a:endParaRPr lang="tr-TR" sz="1600" dirty="0">
              <a:solidFill>
                <a:srgbClr val="C00000"/>
              </a:solidFill>
              <a:latin typeface="Times New Roman" panose="02020603050405020304" pitchFamily="18" charset="0"/>
              <a:cs typeface="Times New Roman" panose="02020603050405020304" pitchFamily="18" charset="0"/>
            </a:endParaRPr>
          </a:p>
          <a:p>
            <a:r>
              <a:rPr lang="tr-TR" sz="1600" dirty="0">
                <a:solidFill>
                  <a:srgbClr val="C00000"/>
                </a:solidFill>
                <a:latin typeface="Times New Roman" panose="02020603050405020304" pitchFamily="18" charset="0"/>
                <a:cs typeface="Times New Roman" panose="02020603050405020304" pitchFamily="18" charset="0"/>
              </a:rPr>
              <a:t>                                               </a:t>
            </a:r>
            <a:r>
              <a:rPr lang="tr-TR" sz="1600" b="1" dirty="0">
                <a:solidFill>
                  <a:srgbClr val="C00000"/>
                </a:solidFill>
                <a:latin typeface="Times New Roman" panose="02020603050405020304" pitchFamily="18" charset="0"/>
                <a:cs typeface="Times New Roman" panose="02020603050405020304" pitchFamily="18" charset="0"/>
              </a:rPr>
              <a:t>ETİK VE AHLAK İLGİLİ SÖZLER</a:t>
            </a:r>
          </a:p>
          <a:p>
            <a:r>
              <a:rPr lang="tr-TR" sz="1600" b="1" dirty="0">
                <a:solidFill>
                  <a:srgbClr val="000000"/>
                </a:solidFill>
                <a:latin typeface="Times New Roman" panose="02020603050405020304" pitchFamily="18" charset="0"/>
                <a:cs typeface="Times New Roman" panose="02020603050405020304" pitchFamily="18" charset="0"/>
              </a:rPr>
              <a:t>        </a:t>
            </a:r>
          </a:p>
          <a:p>
            <a:r>
              <a:rPr lang="tr-TR" sz="1600" b="1" dirty="0">
                <a:solidFill>
                  <a:srgbClr val="000000"/>
                </a:solidFill>
                <a:latin typeface="Times New Roman" panose="02020603050405020304" pitchFamily="18" charset="0"/>
                <a:cs typeface="Times New Roman" panose="02020603050405020304" pitchFamily="18" charset="0"/>
              </a:rPr>
              <a:t>      Cumhuriyet </a:t>
            </a:r>
            <a:r>
              <a:rPr lang="tr-TR" sz="1600" b="1" dirty="0">
                <a:latin typeface="Times New Roman" panose="02020603050405020304" pitchFamily="18" charset="0"/>
                <a:cs typeface="Times New Roman" panose="02020603050405020304" pitchFamily="18" charset="0"/>
              </a:rPr>
              <a:t>ahlak üstünlüğüne dayanan bir ülküdür; Cumhuriyet erdemdir. </a:t>
            </a:r>
            <a:r>
              <a:rPr lang="tr-TR" sz="1600" b="1" dirty="0">
                <a:solidFill>
                  <a:srgbClr val="FF0000"/>
                </a:solidFill>
                <a:latin typeface="Times New Roman" panose="02020603050405020304" pitchFamily="18" charset="0"/>
                <a:cs typeface="Times New Roman" panose="02020603050405020304" pitchFamily="18" charset="0"/>
              </a:rPr>
              <a:t>M. Kemal ATATÜRK</a:t>
            </a:r>
          </a:p>
          <a:p>
            <a:r>
              <a:rPr lang="tr-TR" sz="1600" b="1" dirty="0">
                <a:latin typeface="Times New Roman" panose="02020603050405020304" pitchFamily="18" charset="0"/>
                <a:cs typeface="Times New Roman" panose="02020603050405020304" pitchFamily="18" charset="0"/>
              </a:rPr>
              <a:t>         </a:t>
            </a:r>
          </a:p>
          <a:p>
            <a:r>
              <a:rPr lang="tr-TR" sz="1600" b="1" dirty="0">
                <a:latin typeface="Times New Roman" panose="02020603050405020304" pitchFamily="18" charset="0"/>
                <a:cs typeface="Times New Roman" panose="02020603050405020304" pitchFamily="18" charset="0"/>
              </a:rPr>
              <a:t>      Bir millet, zenginliğiyle değil, ahlak değeriyle ölçülür.  </a:t>
            </a:r>
            <a:r>
              <a:rPr lang="tr-TR" sz="1600" b="1" dirty="0">
                <a:solidFill>
                  <a:srgbClr val="FF0000"/>
                </a:solidFill>
                <a:latin typeface="Times New Roman" panose="02020603050405020304" pitchFamily="18" charset="0"/>
                <a:cs typeface="Times New Roman" panose="02020603050405020304" pitchFamily="18" charset="0"/>
              </a:rPr>
              <a:t>Mustafa Kemal ATATÜRK</a:t>
            </a:r>
          </a:p>
          <a:p>
            <a:endParaRPr lang="tr-TR" sz="1600" b="1" dirty="0">
              <a:latin typeface="Times New Roman" panose="02020603050405020304" pitchFamily="18" charset="0"/>
              <a:cs typeface="Times New Roman" panose="02020603050405020304" pitchFamily="18" charset="0"/>
            </a:endParaRPr>
          </a:p>
          <a:p>
            <a:r>
              <a:rPr lang="tr-TR" sz="1600" b="1" dirty="0">
                <a:latin typeface="Times New Roman" panose="02020603050405020304" pitchFamily="18" charset="0"/>
                <a:cs typeface="Times New Roman" panose="02020603050405020304" pitchFamily="18" charset="0"/>
              </a:rPr>
              <a:t>       Etik, yaşayan her şeye karşı hissettiğimiz sonsuz sorumluluktur.  </a:t>
            </a:r>
            <a:r>
              <a:rPr lang="tr-TR" sz="1600" b="1" dirty="0">
                <a:solidFill>
                  <a:srgbClr val="FF0000"/>
                </a:solidFill>
                <a:latin typeface="Times New Roman" panose="02020603050405020304" pitchFamily="18" charset="0"/>
                <a:cs typeface="Times New Roman" panose="02020603050405020304" pitchFamily="18" charset="0"/>
              </a:rPr>
              <a:t>Albert </a:t>
            </a:r>
            <a:r>
              <a:rPr lang="tr-TR" sz="1600" b="1" dirty="0" err="1">
                <a:solidFill>
                  <a:srgbClr val="FF0000"/>
                </a:solidFill>
                <a:latin typeface="Times New Roman" panose="02020603050405020304" pitchFamily="18" charset="0"/>
                <a:cs typeface="Times New Roman" panose="02020603050405020304" pitchFamily="18" charset="0"/>
              </a:rPr>
              <a:t>Schweitzer</a:t>
            </a:r>
            <a:endParaRPr lang="tr-TR" sz="1600" b="1" dirty="0">
              <a:solidFill>
                <a:srgbClr val="FF0000"/>
              </a:solidFill>
              <a:latin typeface="Times New Roman" panose="02020603050405020304" pitchFamily="18" charset="0"/>
              <a:cs typeface="Times New Roman" panose="02020603050405020304" pitchFamily="18" charset="0"/>
            </a:endParaRPr>
          </a:p>
          <a:p>
            <a:endParaRPr lang="tr-TR" sz="1600" b="1" dirty="0">
              <a:latin typeface="Times New Roman" panose="02020603050405020304" pitchFamily="18" charset="0"/>
              <a:cs typeface="Times New Roman" panose="02020603050405020304" pitchFamily="18" charset="0"/>
            </a:endParaRPr>
          </a:p>
          <a:p>
            <a:r>
              <a:rPr lang="tr-TR" sz="1600" b="1" dirty="0">
                <a:latin typeface="Times New Roman" panose="02020603050405020304" pitchFamily="18" charset="0"/>
                <a:cs typeface="Times New Roman" panose="02020603050405020304" pitchFamily="18" charset="0"/>
              </a:rPr>
              <a:t>       Bir ülkenin geleceği ve ilerlemesi sağlam kalelere, güzel binalara ve milli gelirine değil, o insanların ahlaki değerlerine bağlıdır. </a:t>
            </a:r>
            <a:r>
              <a:rPr lang="tr-TR" sz="1600" b="1" dirty="0">
                <a:solidFill>
                  <a:srgbClr val="FF0000"/>
                </a:solidFill>
                <a:latin typeface="Times New Roman" panose="02020603050405020304" pitchFamily="18" charset="0"/>
                <a:cs typeface="Times New Roman" panose="02020603050405020304" pitchFamily="18" charset="0"/>
              </a:rPr>
              <a:t>Martin Luther </a:t>
            </a:r>
            <a:r>
              <a:rPr lang="tr-TR" sz="1600" b="1" dirty="0" err="1">
                <a:solidFill>
                  <a:srgbClr val="FF0000"/>
                </a:solidFill>
                <a:latin typeface="Times New Roman" panose="02020603050405020304" pitchFamily="18" charset="0"/>
                <a:cs typeface="Times New Roman" panose="02020603050405020304" pitchFamily="18" charset="0"/>
              </a:rPr>
              <a:t>King</a:t>
            </a:r>
            <a:endParaRPr lang="tr-TR" sz="1600" b="1" dirty="0">
              <a:solidFill>
                <a:srgbClr val="FF0000"/>
              </a:solidFill>
              <a:latin typeface="Times New Roman" panose="02020603050405020304" pitchFamily="18" charset="0"/>
              <a:cs typeface="Times New Roman" panose="02020603050405020304" pitchFamily="18" charset="0"/>
            </a:endParaRPr>
          </a:p>
          <a:p>
            <a:endParaRPr lang="tr-TR" sz="1600" b="1" dirty="0">
              <a:latin typeface="Times New Roman" panose="02020603050405020304" pitchFamily="18" charset="0"/>
              <a:cs typeface="Times New Roman" panose="02020603050405020304" pitchFamily="18" charset="0"/>
            </a:endParaRPr>
          </a:p>
          <a:p>
            <a:r>
              <a:rPr lang="tr-TR" sz="1600" b="1" dirty="0">
                <a:latin typeface="Times New Roman" panose="02020603050405020304" pitchFamily="18" charset="0"/>
                <a:cs typeface="Times New Roman" panose="02020603050405020304" pitchFamily="18" charset="0"/>
              </a:rPr>
              <a:t>       Bütün cihanı araştırdım, güzel ahlâktan daha üstün bir liyakat bulamadım. </a:t>
            </a:r>
            <a:r>
              <a:rPr lang="tr-TR" sz="1600" b="1" dirty="0">
                <a:solidFill>
                  <a:srgbClr val="FF0000"/>
                </a:solidFill>
                <a:latin typeface="Times New Roman" panose="02020603050405020304" pitchFamily="18" charset="0"/>
                <a:cs typeface="Times New Roman" panose="02020603050405020304" pitchFamily="18" charset="0"/>
              </a:rPr>
              <a:t>Mevlana</a:t>
            </a:r>
          </a:p>
          <a:p>
            <a:endParaRPr lang="tr-TR" sz="2000" b="1" dirty="0">
              <a:latin typeface="Times New Roman" panose="02020603050405020304" pitchFamily="18" charset="0"/>
              <a:cs typeface="Times New Roman" panose="02020603050405020304" pitchFamily="18" charset="0"/>
            </a:endParaRPr>
          </a:p>
          <a:p>
            <a:r>
              <a:rPr lang="tr-TR" sz="1600" b="1" dirty="0">
                <a:latin typeface="Times New Roman" panose="02020603050405020304" pitchFamily="18" charset="0"/>
                <a:cs typeface="Times New Roman" panose="02020603050405020304" pitchFamily="18" charset="0"/>
              </a:rPr>
              <a:t>       Ya olduğun gibi görün, ya da göründüğün gibi ol.   </a:t>
            </a:r>
            <a:r>
              <a:rPr lang="tr-TR" sz="1600" b="1" dirty="0">
                <a:solidFill>
                  <a:srgbClr val="FF0000"/>
                </a:solidFill>
                <a:latin typeface="Times New Roman" panose="02020603050405020304" pitchFamily="18" charset="0"/>
                <a:cs typeface="Times New Roman" panose="02020603050405020304" pitchFamily="18" charset="0"/>
              </a:rPr>
              <a:t>Mevlana</a:t>
            </a:r>
          </a:p>
          <a:p>
            <a:endParaRPr lang="tr-TR" sz="1600" b="1" dirty="0">
              <a:latin typeface="Times New Roman" panose="02020603050405020304" pitchFamily="18" charset="0"/>
              <a:cs typeface="Times New Roman" panose="02020603050405020304" pitchFamily="18" charset="0"/>
            </a:endParaRPr>
          </a:p>
          <a:p>
            <a:r>
              <a:rPr lang="tr-TR" sz="1600" b="1" dirty="0">
                <a:latin typeface="Times New Roman" panose="02020603050405020304" pitchFamily="18" charset="0"/>
                <a:cs typeface="Times New Roman" panose="02020603050405020304" pitchFamily="18" charset="0"/>
              </a:rPr>
              <a:t>       </a:t>
            </a:r>
            <a:r>
              <a:rPr lang="tr-TR" sz="1600" b="1" dirty="0">
                <a:solidFill>
                  <a:srgbClr val="0070C0"/>
                </a:solidFill>
                <a:latin typeface="Times New Roman" panose="02020603050405020304" pitchFamily="18" charset="0"/>
                <a:cs typeface="Times New Roman" panose="02020603050405020304" pitchFamily="18" charset="0"/>
              </a:rPr>
              <a:t>Etik davranış ilkelerine uyan insanlar. Kısa vadede kaybediyor gibi gözükseler de. Uzun vade de her zaman kazanırlar. </a:t>
            </a:r>
          </a:p>
          <a:p>
            <a:r>
              <a:rPr lang="tr-TR" sz="1600" b="1" dirty="0">
                <a:latin typeface="Times New Roman" panose="02020603050405020304" pitchFamily="18" charset="0"/>
                <a:cs typeface="Times New Roman" panose="02020603050405020304" pitchFamily="18" charset="0"/>
              </a:rPr>
              <a:t>    </a:t>
            </a:r>
          </a:p>
          <a:p>
            <a:r>
              <a:rPr lang="tr-TR" sz="1600" b="1" dirty="0">
                <a:latin typeface="Times New Roman" panose="02020603050405020304" pitchFamily="18" charset="0"/>
                <a:cs typeface="Times New Roman" panose="02020603050405020304" pitchFamily="18" charset="0"/>
              </a:rPr>
              <a:t>       </a:t>
            </a:r>
            <a:r>
              <a:rPr lang="tr-TR" sz="1600" b="1" dirty="0">
                <a:solidFill>
                  <a:srgbClr val="00B050"/>
                </a:solidFill>
                <a:latin typeface="Times New Roman" panose="02020603050405020304" pitchFamily="18" charset="0"/>
                <a:cs typeface="Times New Roman" panose="02020603050405020304" pitchFamily="18" charset="0"/>
              </a:rPr>
              <a:t>Hizmet sunduğumuz paydaşlarımıza hoş görülü, saygılı ve adil davranmak; etik davranış ilkeleri gereğidir. </a:t>
            </a:r>
          </a:p>
          <a:p>
            <a:endParaRPr lang="tr-TR" sz="1600" b="1" dirty="0">
              <a:latin typeface="Times New Roman" panose="02020603050405020304" pitchFamily="18" charset="0"/>
              <a:cs typeface="Times New Roman" panose="02020603050405020304" pitchFamily="18" charset="0"/>
            </a:endParaRPr>
          </a:p>
          <a:p>
            <a:r>
              <a:rPr lang="tr-TR" sz="1600" b="1" dirty="0">
                <a:latin typeface="Times New Roman" panose="02020603050405020304" pitchFamily="18" charset="0"/>
                <a:cs typeface="Times New Roman" panose="02020603050405020304" pitchFamily="18" charset="0"/>
              </a:rPr>
              <a:t>       </a:t>
            </a:r>
            <a:r>
              <a:rPr lang="tr-TR" sz="1600" b="1" dirty="0">
                <a:solidFill>
                  <a:srgbClr val="00B0F0"/>
                </a:solidFill>
                <a:latin typeface="Times New Roman" panose="02020603050405020304" pitchFamily="18" charset="0"/>
                <a:cs typeface="Times New Roman" panose="02020603050405020304" pitchFamily="18" charset="0"/>
              </a:rPr>
              <a:t>Kendine yapılmasını istemediğin bir davranışı, bir başkasını yapma. </a:t>
            </a:r>
          </a:p>
          <a:p>
            <a:endParaRPr lang="tr-TR" sz="2000" b="1"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rPr>
              <a:t> </a:t>
            </a:r>
          </a:p>
          <a:p>
            <a:endParaRPr lang="tr-TR" sz="2000" dirty="0"/>
          </a:p>
          <a:p>
            <a:endParaRPr lang="tr-TR" sz="2000" dirty="0"/>
          </a:p>
          <a:p>
            <a:endParaRPr lang="tr-TR" sz="2000" dirty="0"/>
          </a:p>
          <a:p>
            <a:pPr algn="ctr"/>
            <a:endParaRPr lang="tr-TR" sz="2000" b="1" dirty="0">
              <a:latin typeface="Times New Roman" charset="0"/>
              <a:cs typeface="Times New Roman" charset="0"/>
            </a:endParaRPr>
          </a:p>
          <a:p>
            <a:pPr algn="ctr"/>
            <a:endParaRPr lang="tr-TR" sz="2000" b="1" dirty="0">
              <a:solidFill>
                <a:srgbClr val="000000"/>
              </a:solidFill>
              <a:latin typeface="Times New Roman" charset="0"/>
              <a:cs typeface="Times New Roman" charset="0"/>
            </a:endParaRPr>
          </a:p>
          <a:p>
            <a:pPr algn="ctr"/>
            <a:endParaRPr lang="tr-TR" sz="2000" b="1" dirty="0">
              <a:solidFill>
                <a:srgbClr val="000000"/>
              </a:solidFill>
              <a:latin typeface="Times New Roman" charset="0"/>
              <a:cs typeface="Times New Roman" charset="0"/>
            </a:endParaRPr>
          </a:p>
        </p:txBody>
      </p:sp>
    </p:spTree>
    <p:extLst>
      <p:ext uri="{BB962C8B-B14F-4D97-AF65-F5344CB8AC3E}">
        <p14:creationId xmlns:p14="http://schemas.microsoft.com/office/powerpoint/2010/main" val="25851121"/>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pic>
        <p:nvPicPr>
          <p:cNvPr id="3" name="8 Resim" descr="Afiş 13-1 copy.jpg"/>
          <p:cNvPicPr>
            <a:picLocks noChangeAspect="1"/>
          </p:cNvPicPr>
          <p:nvPr/>
        </p:nvPicPr>
        <p:blipFill>
          <a:blip r:embed="rId3"/>
          <a:srcRect/>
          <a:stretch>
            <a:fillRect/>
          </a:stretch>
        </p:blipFill>
        <p:spPr bwMode="auto">
          <a:xfrm>
            <a:off x="214313" y="928688"/>
            <a:ext cx="8715375" cy="4857750"/>
          </a:xfrm>
          <a:prstGeom prst="rect">
            <a:avLst/>
          </a:prstGeom>
          <a:noFill/>
          <a:ln w="9525">
            <a:noFill/>
            <a:miter lim="800000"/>
            <a:headEnd/>
            <a:tailEnd/>
          </a:ln>
        </p:spPr>
      </p:pic>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sp>
        <p:nvSpPr>
          <p:cNvPr id="3" name="2 Dikdörtgen"/>
          <p:cNvSpPr/>
          <p:nvPr/>
        </p:nvSpPr>
        <p:spPr>
          <a:xfrm>
            <a:off x="22071" y="620688"/>
            <a:ext cx="8929718" cy="5940088"/>
          </a:xfrm>
          <a:prstGeom prst="rect">
            <a:avLst/>
          </a:prstGeom>
        </p:spPr>
        <p:txBody>
          <a:bodyPr wrap="square">
            <a:spAutoFit/>
          </a:bodyPr>
          <a:lstStyle/>
          <a:p>
            <a:pPr algn="just">
              <a:defRPr/>
            </a:pPr>
            <a:r>
              <a:rPr lang="tr-TR" sz="2000" b="1" dirty="0">
                <a:latin typeface="Times New Roman" pitchFamily="18" charset="0"/>
                <a:cs typeface="Times New Roman" pitchFamily="18" charset="0"/>
              </a:rPr>
              <a:t>                         </a:t>
            </a:r>
            <a:r>
              <a:rPr lang="tr-TR" sz="2000" b="1" u="sng" dirty="0">
                <a:latin typeface="Times New Roman" pitchFamily="18" charset="0"/>
                <a:cs typeface="Times New Roman" pitchFamily="18" charset="0"/>
              </a:rPr>
              <a:t>ETİK VE KAMU YÖNETİMİNDE ETİK</a:t>
            </a:r>
            <a:endParaRPr lang="tr-TR" sz="2000" b="1" dirty="0">
              <a:latin typeface="Times New Roman" pitchFamily="18" charset="0"/>
              <a:cs typeface="Times New Roman" pitchFamily="18" charset="0"/>
            </a:endParaRPr>
          </a:p>
          <a:p>
            <a:pPr algn="just">
              <a:defRPr/>
            </a:pPr>
            <a:r>
              <a:rPr lang="tr-TR" sz="2000" b="1" dirty="0">
                <a:solidFill>
                  <a:srgbClr val="FF0000"/>
                </a:solidFill>
                <a:latin typeface="Times New Roman" pitchFamily="18" charset="0"/>
                <a:cs typeface="Times New Roman" pitchFamily="18" charset="0"/>
              </a:rPr>
              <a:t>           </a:t>
            </a:r>
          </a:p>
          <a:p>
            <a:pPr algn="just">
              <a:defRPr/>
            </a:pPr>
            <a:r>
              <a:rPr lang="tr-TR" sz="2000" b="1" dirty="0">
                <a:solidFill>
                  <a:srgbClr val="FF0000"/>
                </a:solidFill>
                <a:latin typeface="Times New Roman" pitchFamily="18" charset="0"/>
                <a:cs typeface="Times New Roman" pitchFamily="18" charset="0"/>
              </a:rPr>
              <a:t>            ETİK,  KAMU  YÖNETİMİNDE  İYİ  YÖNETİMİN  TEMELİDİR.</a:t>
            </a:r>
            <a:endParaRPr lang="tr-TR" sz="1600" b="1" dirty="0">
              <a:solidFill>
                <a:srgbClr val="FF0000"/>
              </a:solidFill>
              <a:latin typeface="Times New Roman" pitchFamily="18" charset="0"/>
              <a:cs typeface="Times New Roman" pitchFamily="18" charset="0"/>
            </a:endParaRPr>
          </a:p>
          <a:p>
            <a:pPr>
              <a:defRPr/>
            </a:pPr>
            <a:r>
              <a:rPr lang="tr-TR" sz="1600" b="1" dirty="0">
                <a:latin typeface="Times New Roman" pitchFamily="18" charset="0"/>
                <a:cs typeface="Times New Roman" pitchFamily="18" charset="0"/>
              </a:rPr>
              <a:t>            </a:t>
            </a:r>
          </a:p>
          <a:p>
            <a:pPr>
              <a:defRPr/>
            </a:pPr>
            <a:r>
              <a:rPr lang="tr-TR" sz="2000" b="1" dirty="0">
                <a:latin typeface="Times New Roman" pitchFamily="18" charset="0"/>
                <a:cs typeface="Times New Roman" pitchFamily="18" charset="0"/>
              </a:rPr>
              <a:t>            Kamu Yönetimi, kamu yararını gerçekleştirmektir. Kamu hizmetini etkin bir şekilde yerine getirmektir.</a:t>
            </a:r>
          </a:p>
          <a:p>
            <a:pPr>
              <a:defRPr/>
            </a:pPr>
            <a:endParaRPr lang="tr-TR" sz="2000" b="1" dirty="0">
              <a:latin typeface="Times New Roman" pitchFamily="18" charset="0"/>
              <a:cs typeface="Times New Roman" pitchFamily="18" charset="0"/>
            </a:endParaRPr>
          </a:p>
          <a:p>
            <a:pPr>
              <a:defRPr/>
            </a:pPr>
            <a:r>
              <a:rPr lang="tr-TR" sz="2000" b="1" dirty="0">
                <a:latin typeface="Times New Roman" pitchFamily="18" charset="0"/>
                <a:cs typeface="Times New Roman" pitchFamily="18" charset="0"/>
              </a:rPr>
              <a:t>            Kamu yönetiminde esas olan genel kamu çıkarının, bireylerin çıkarından üstün tutulmasıdır.</a:t>
            </a:r>
          </a:p>
          <a:p>
            <a:pPr>
              <a:defRPr/>
            </a:pPr>
            <a:r>
              <a:rPr lang="tr-TR" sz="2000" b="1" dirty="0">
                <a:latin typeface="Times New Roman" pitchFamily="18" charset="0"/>
                <a:cs typeface="Times New Roman" pitchFamily="18" charset="0"/>
              </a:rPr>
              <a:t>            </a:t>
            </a:r>
          </a:p>
          <a:p>
            <a:pPr>
              <a:defRPr/>
            </a:pPr>
            <a:r>
              <a:rPr lang="tr-TR" sz="2000" b="1" dirty="0">
                <a:latin typeface="Times New Roman" pitchFamily="18" charset="0"/>
                <a:cs typeface="Times New Roman" pitchFamily="18" charset="0"/>
              </a:rPr>
              <a:t>            Kamu yararı, halkın ihtiyaç duyduğu her türlü mal ve hizmetin, kamu bürokrasisi tarafından üretilmesidir.</a:t>
            </a:r>
          </a:p>
          <a:p>
            <a:pPr>
              <a:defRPr/>
            </a:pPr>
            <a:endParaRPr lang="tr-TR" sz="2000" b="1" dirty="0">
              <a:latin typeface="Times New Roman" pitchFamily="18" charset="0"/>
              <a:cs typeface="Times New Roman" pitchFamily="18" charset="0"/>
            </a:endParaRPr>
          </a:p>
          <a:p>
            <a:pPr algn="just">
              <a:defRPr/>
            </a:pPr>
            <a:r>
              <a:rPr lang="tr-TR" sz="2000" b="1" dirty="0">
                <a:latin typeface="Times New Roman" pitchFamily="18" charset="0"/>
                <a:cs typeface="Times New Roman" pitchFamily="18" charset="0"/>
              </a:rPr>
              <a:t>           Kamu görevlileri kamu adına, kamu yararı için,  kamunun verdiği  yetkilerle  kamu gücünü kullanarak hizmet verirler.</a:t>
            </a:r>
          </a:p>
          <a:p>
            <a:pPr algn="just">
              <a:defRPr/>
            </a:pPr>
            <a:r>
              <a:rPr lang="tr-TR" sz="2000" b="1" dirty="0">
                <a:latin typeface="Times New Roman" pitchFamily="18" charset="0"/>
                <a:cs typeface="Times New Roman" pitchFamily="18" charset="0"/>
              </a:rPr>
              <a:t>         </a:t>
            </a:r>
          </a:p>
          <a:p>
            <a:pPr algn="just">
              <a:defRPr/>
            </a:pPr>
            <a:r>
              <a:rPr lang="tr-TR" sz="2000" b="1" dirty="0">
                <a:latin typeface="Times New Roman" pitchFamily="18" charset="0"/>
                <a:cs typeface="Times New Roman" pitchFamily="18" charset="0"/>
              </a:rPr>
              <a:t>           </a:t>
            </a:r>
            <a:r>
              <a:rPr lang="tr-TR" sz="2000" b="1" dirty="0">
                <a:solidFill>
                  <a:srgbClr val="FF0000"/>
                </a:solidFill>
                <a:latin typeface="Times New Roman" pitchFamily="18" charset="0"/>
                <a:cs typeface="Times New Roman" pitchFamily="18" charset="0"/>
              </a:rPr>
              <a:t>Kamu görevlilerinin, kamu yararını ön planda tutmadığı kendi şahsi çıkarlarını ön plana aldığı durumlarda, kamuda yozlaşmalar, suiistimaller ve yolsuzluklar olmaktadır.</a:t>
            </a:r>
            <a:endParaRPr lang="tr-TR" sz="2000" dirty="0">
              <a:solidFill>
                <a:srgbClr val="FF0000"/>
              </a:solidFill>
              <a:latin typeface="Times New Roman" pitchFamily="18" charset="0"/>
              <a:cs typeface="Times New Roman" pitchFamily="18" charset="0"/>
            </a:endParaRP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sp>
        <p:nvSpPr>
          <p:cNvPr id="3" name="19 Dikdörtgen"/>
          <p:cNvSpPr>
            <a:spLocks noChangeArrowheads="1"/>
          </p:cNvSpPr>
          <p:nvPr/>
        </p:nvSpPr>
        <p:spPr bwMode="auto">
          <a:xfrm>
            <a:off x="0" y="571480"/>
            <a:ext cx="9144000" cy="6555641"/>
          </a:xfrm>
          <a:prstGeom prst="rect">
            <a:avLst/>
          </a:prstGeom>
          <a:noFill/>
          <a:ln w="9525">
            <a:noFill/>
            <a:miter lim="800000"/>
            <a:headEnd/>
            <a:tailEnd/>
          </a:ln>
        </p:spPr>
        <p:txBody>
          <a:bodyPr wrap="square">
            <a:spAutoFit/>
          </a:bodyPr>
          <a:lstStyle/>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a:t>
            </a:r>
            <a:r>
              <a:rPr lang="tr-TR" sz="2000" b="1" dirty="0">
                <a:latin typeface="Times New Roman" pitchFamily="18" charset="0"/>
                <a:cs typeface="Times New Roman" pitchFamily="18" charset="0"/>
              </a:rPr>
              <a:t>Tüm bunların sonucunda ise;</a:t>
            </a:r>
          </a:p>
          <a:p>
            <a:pPr algn="just"/>
            <a:endParaRPr lang="tr-TR" sz="2000" b="1"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              Kamu hizmeti iyi verilememekte, kıt olan kamu kaynakları etkili, ekonomik ve verimli kullanılamamakta, krizler, skandallar ortaya çıkmakta ve sonuçta vatandaşlarımızın devlete olan güveni azalmaktadır.</a:t>
            </a:r>
            <a:endParaRPr lang="tr-TR" sz="2000" dirty="0"/>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Etik </a:t>
            </a:r>
            <a:r>
              <a:rPr lang="tr-TR" sz="2000" b="1" dirty="0">
                <a:latin typeface="Times New Roman" charset="0"/>
                <a:cs typeface="Times New Roman" charset="0"/>
              </a:rPr>
              <a:t>kavramı yunanca </a:t>
            </a:r>
            <a:r>
              <a:rPr lang="tr-TR" sz="2000" b="1" dirty="0" err="1">
                <a:latin typeface="Times New Roman" charset="0"/>
                <a:cs typeface="Times New Roman" charset="0"/>
              </a:rPr>
              <a:t>ethos</a:t>
            </a:r>
            <a:r>
              <a:rPr lang="tr-TR" sz="2000" b="1" dirty="0">
                <a:latin typeface="Times New Roman" charset="0"/>
                <a:cs typeface="Times New Roman" charset="0"/>
              </a:rPr>
              <a:t> sözcüğünden gelmekte olup, karakter alışkanlık anlamları taşımaktadır.</a:t>
            </a:r>
          </a:p>
          <a:p>
            <a:pPr algn="just"/>
            <a:endParaRPr lang="tr-TR" sz="2000" b="1" dirty="0">
              <a:latin typeface="Times New Roman" charset="0"/>
              <a:cs typeface="Times New Roman" charset="0"/>
            </a:endParaRPr>
          </a:p>
          <a:p>
            <a:pPr algn="just"/>
            <a:r>
              <a:rPr lang="tr-TR" sz="2000" b="1" dirty="0">
                <a:solidFill>
                  <a:srgbClr val="FF0000"/>
                </a:solidFill>
                <a:latin typeface="Times New Roman" charset="0"/>
                <a:cs typeface="Times New Roman" charset="0"/>
              </a:rPr>
              <a:t>              Etik </a:t>
            </a:r>
            <a:r>
              <a:rPr lang="tr-TR" sz="2000" b="1" dirty="0">
                <a:latin typeface="Times New Roman" charset="0"/>
                <a:cs typeface="Times New Roman" charset="0"/>
              </a:rPr>
              <a:t>felsefenin ahlak ile ilgilenen kısmıdır.</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Ahlak</a:t>
            </a:r>
            <a:r>
              <a:rPr lang="tr-TR" sz="2000" b="1" dirty="0">
                <a:latin typeface="Times New Roman" charset="0"/>
                <a:cs typeface="Times New Roman" charset="0"/>
              </a:rPr>
              <a:t>; bir toplumun içinde kişilerin benimsedikleri uymak zorunda oldukları davranış biçimleri ve kurallarıdır.</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Etik</a:t>
            </a:r>
            <a:r>
              <a:rPr lang="tr-TR" sz="2000" b="1" dirty="0">
                <a:latin typeface="Times New Roman" charset="0"/>
                <a:cs typeface="Times New Roman" charset="0"/>
              </a:rPr>
              <a:t> ; ahlakın felsefesidir. İnsanların bireysel ve toplumsal ilişkilerin temelini oluşturan değerleri, davranışları ahlaksal açıdan araştıran bir felsefe disiplinidir.</a:t>
            </a:r>
          </a:p>
          <a:p>
            <a:pPr algn="just"/>
            <a:r>
              <a:rPr lang="tr-TR" sz="2000" b="1" dirty="0">
                <a:latin typeface="Times New Roman" charset="0"/>
                <a:cs typeface="Times New Roman" charset="0"/>
              </a:rPr>
              <a:t>              </a:t>
            </a:r>
          </a:p>
          <a:p>
            <a:pPr algn="just"/>
            <a:br>
              <a:rPr lang="tr-TR" sz="2000" b="1" dirty="0">
                <a:latin typeface="Times New Roman" charset="0"/>
                <a:cs typeface="Times New Roman" charset="0"/>
              </a:rPr>
            </a:br>
            <a:endParaRPr lang="tr-TR" sz="2000" b="1" dirty="0">
              <a:latin typeface="Times New Roman" charset="0"/>
              <a:cs typeface="Times New Roman" charset="0"/>
            </a:endParaRP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9 Dikdörtgen"/>
          <p:cNvSpPr>
            <a:spLocks noChangeArrowheads="1"/>
          </p:cNvSpPr>
          <p:nvPr/>
        </p:nvSpPr>
        <p:spPr bwMode="auto">
          <a:xfrm>
            <a:off x="0" y="857233"/>
            <a:ext cx="9144000" cy="6247864"/>
          </a:xfrm>
          <a:prstGeom prst="rect">
            <a:avLst/>
          </a:prstGeom>
          <a:noFill/>
          <a:ln w="9525">
            <a:noFill/>
            <a:miter lim="800000"/>
            <a:headEnd/>
            <a:tailEnd/>
          </a:ln>
        </p:spPr>
        <p:txBody>
          <a:bodyPr wrap="square">
            <a:spAutoFit/>
          </a:bodyPr>
          <a:lstStyle/>
          <a:p>
            <a:pPr algn="just"/>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Etik; </a:t>
            </a:r>
            <a:r>
              <a:rPr lang="tr-TR" sz="2000" b="1" dirty="0">
                <a:latin typeface="Times New Roman" charset="0"/>
                <a:cs typeface="Times New Roman" charset="0"/>
              </a:rPr>
              <a:t>insan tutum ve davranışlarının iyi kötü ya da doğru- yanlış yönden   değerlendirilmesidir.</a:t>
            </a:r>
          </a:p>
          <a:p>
            <a:r>
              <a:rPr lang="tr-TR" sz="2000" b="1" dirty="0">
                <a:latin typeface="Times New Roman" charset="0"/>
                <a:cs typeface="Times New Roman" charset="0"/>
              </a:rPr>
              <a:t>              </a:t>
            </a:r>
          </a:p>
          <a:p>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Etik; </a:t>
            </a:r>
            <a:r>
              <a:rPr lang="tr-TR" sz="2000" b="1" dirty="0">
                <a:latin typeface="Times New Roman" charset="0"/>
                <a:cs typeface="Times New Roman" charset="0"/>
              </a:rPr>
              <a:t>insanların yapılması gereken şeyleri nasıl yapması gerektiğine karar verebilmesi için yardımcı olabilecek değerler, ilkeler ve standartlar hakkında bir</a:t>
            </a:r>
          </a:p>
          <a:p>
            <a:r>
              <a:rPr lang="tr-TR" sz="2000" b="1" dirty="0">
                <a:latin typeface="Times New Roman" charset="0"/>
                <a:cs typeface="Times New Roman" charset="0"/>
              </a:rPr>
              <a:t>rehberdir.</a:t>
            </a:r>
            <a:br>
              <a:rPr lang="tr-TR" sz="2000" b="1" dirty="0">
                <a:latin typeface="Times New Roman" charset="0"/>
                <a:cs typeface="Times New Roman" charset="0"/>
              </a:rPr>
            </a:br>
            <a:r>
              <a:rPr lang="tr-TR" sz="2000" b="1" dirty="0">
                <a:latin typeface="Times New Roman" charset="0"/>
                <a:cs typeface="Times New Roman" charset="0"/>
              </a:rPr>
              <a:t>             </a:t>
            </a:r>
          </a:p>
          <a:p>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Etik; </a:t>
            </a:r>
            <a:r>
              <a:rPr lang="tr-TR" sz="2000" b="1" dirty="0">
                <a:latin typeface="Times New Roman" charset="0"/>
                <a:cs typeface="Times New Roman" charset="0"/>
              </a:rPr>
              <a:t>insanların yargıları ve bu yargılara ulaşma süreci ile ilgilidir. Bu, insanların değerlere dayalı kararlar verdiği bir süreçtir.</a:t>
            </a:r>
          </a:p>
          <a:p>
            <a:r>
              <a:rPr lang="tr-TR" sz="2000" b="1" dirty="0">
                <a:latin typeface="Times New Roman" charset="0"/>
                <a:cs typeface="Times New Roman" charset="0"/>
              </a:rPr>
              <a:t>             </a:t>
            </a:r>
          </a:p>
          <a:p>
            <a:pPr algn="just"/>
            <a:r>
              <a:rPr lang="tr-TR" sz="2000" b="1" dirty="0">
                <a:latin typeface="Times New Roman" charset="0"/>
                <a:cs typeface="Times New Roman" charset="0"/>
              </a:rPr>
              <a:t>              Mevzuat kamu görevlilerinin davranışların dışsal olarak belirlemekte ve denetlemekte iken, </a:t>
            </a:r>
            <a:r>
              <a:rPr lang="tr-TR" sz="2000" b="1" dirty="0">
                <a:solidFill>
                  <a:srgbClr val="FF0000"/>
                </a:solidFill>
                <a:latin typeface="Times New Roman" charset="0"/>
                <a:cs typeface="Times New Roman" charset="0"/>
              </a:rPr>
              <a:t>etik değerler insan davranışlarını içsel (ahlaki) olarak yönetmekte ve denetlemektedir.</a:t>
            </a:r>
          </a:p>
          <a:p>
            <a:pPr algn="just"/>
            <a:endParaRPr lang="tr-TR" sz="2000" b="1" dirty="0">
              <a:latin typeface="Times New Roman" charset="0"/>
              <a:cs typeface="Times New Roman" charset="0"/>
            </a:endParaRPr>
          </a:p>
          <a:p>
            <a:pPr algn="just"/>
            <a:r>
              <a:rPr lang="tr-TR" sz="2000" b="1" dirty="0">
                <a:solidFill>
                  <a:srgbClr val="FF0000"/>
                </a:solidFill>
                <a:latin typeface="Times New Roman" charset="0"/>
                <a:cs typeface="Times New Roman" charset="0"/>
              </a:rPr>
              <a:t>              Etik dışı davranış ise, kısaca vicdanlarda rahatsızlık veren davranışlardır. </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Kamu yönetiminde Etik Kavramı, devletin idari alanında doğru davranış standartları ve ilkelerine karşılık gelir.</a:t>
            </a:r>
          </a:p>
          <a:p>
            <a:pPr algn="just"/>
            <a:r>
              <a:rPr lang="tr-TR" sz="2000" b="1" dirty="0">
                <a:latin typeface="Times New Roman" charset="0"/>
                <a:cs typeface="Times New Roman" charset="0"/>
              </a:rPr>
              <a:t> </a:t>
            </a:r>
            <a:br>
              <a:rPr lang="tr-TR" sz="2000" b="1" dirty="0">
                <a:latin typeface="Times New Roman" charset="0"/>
                <a:cs typeface="Times New Roman" charset="0"/>
              </a:rPr>
            </a:br>
            <a:endParaRPr lang="tr-TR" sz="2000" b="1" dirty="0">
              <a:latin typeface="Times New Roman" charset="0"/>
              <a:cs typeface="Times New Roman" charset="0"/>
            </a:endParaRP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837FC21-19E7-48CC-B4D3-B20EC21C5D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53" y="764704"/>
            <a:ext cx="5904656" cy="5544616"/>
          </a:xfrm>
          <a:prstGeom prst="rect">
            <a:avLst/>
          </a:prstGeom>
        </p:spPr>
      </p:pic>
      <p:sp>
        <p:nvSpPr>
          <p:cNvPr id="5" name="Metin kutusu 4">
            <a:extLst>
              <a:ext uri="{FF2B5EF4-FFF2-40B4-BE49-F238E27FC236}">
                <a16:creationId xmlns:a16="http://schemas.microsoft.com/office/drawing/2014/main" id="{B4083F34-6B91-4CE6-AF63-D83D54A85CCE}"/>
              </a:ext>
            </a:extLst>
          </p:cNvPr>
          <p:cNvSpPr txBox="1"/>
          <p:nvPr/>
        </p:nvSpPr>
        <p:spPr>
          <a:xfrm>
            <a:off x="6156176" y="980728"/>
            <a:ext cx="2880320" cy="1323439"/>
          </a:xfrm>
          <a:prstGeom prst="rect">
            <a:avLst/>
          </a:prstGeom>
          <a:noFill/>
        </p:spPr>
        <p:txBody>
          <a:bodyPr wrap="square">
            <a:spAutoFit/>
          </a:bodyPr>
          <a:lstStyle/>
          <a:p>
            <a:r>
              <a:rPr lang="tr-TR" b="0" i="0" dirty="0">
                <a:solidFill>
                  <a:srgbClr val="C00000"/>
                </a:solidFill>
                <a:effectLst/>
                <a:latin typeface="wf_segoe-ui_normal"/>
              </a:rPr>
              <a:t> </a:t>
            </a:r>
            <a:r>
              <a:rPr lang="tr-TR" sz="2000" b="0" i="0" dirty="0">
                <a:solidFill>
                  <a:srgbClr val="C00000"/>
                </a:solidFill>
                <a:effectLst/>
                <a:latin typeface="wf_segoe-ui_normal"/>
              </a:rPr>
              <a:t>‘’ Ölçmek bilmektir,    ölçülebileni ölçün, ölçülemeyeni ölçülebilir hale getirin.’’ Galileo</a:t>
            </a:r>
            <a:endParaRPr lang="tr-TR" sz="2000" dirty="0">
              <a:solidFill>
                <a:srgbClr val="C00000"/>
              </a:solidFill>
            </a:endParaRPr>
          </a:p>
        </p:txBody>
      </p:sp>
      <p:pic>
        <p:nvPicPr>
          <p:cNvPr id="7" name="Resim 6">
            <a:extLst>
              <a:ext uri="{FF2B5EF4-FFF2-40B4-BE49-F238E27FC236}">
                <a16:creationId xmlns:a16="http://schemas.microsoft.com/office/drawing/2014/main" id="{F369CD31-5AF5-45A2-93FF-F5E852519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609" y="2304167"/>
            <a:ext cx="3203391" cy="2060937"/>
          </a:xfrm>
          <a:prstGeom prst="rect">
            <a:avLst/>
          </a:prstGeom>
        </p:spPr>
      </p:pic>
      <p:pic>
        <p:nvPicPr>
          <p:cNvPr id="9" name="Resim 8">
            <a:extLst>
              <a:ext uri="{FF2B5EF4-FFF2-40B4-BE49-F238E27FC236}">
                <a16:creationId xmlns:a16="http://schemas.microsoft.com/office/drawing/2014/main" id="{CAE2ED2D-F6A2-4E45-B271-C1F38E8090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4437112"/>
            <a:ext cx="3024336" cy="1872208"/>
          </a:xfrm>
          <a:prstGeom prst="rect">
            <a:avLst/>
          </a:prstGeom>
        </p:spPr>
      </p:pic>
    </p:spTree>
    <p:extLst>
      <p:ext uri="{BB962C8B-B14F-4D97-AF65-F5344CB8AC3E}">
        <p14:creationId xmlns:p14="http://schemas.microsoft.com/office/powerpoint/2010/main" val="2240085509"/>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9 Dikdörtgen"/>
          <p:cNvSpPr>
            <a:spLocks noChangeArrowheads="1"/>
          </p:cNvSpPr>
          <p:nvPr/>
        </p:nvSpPr>
        <p:spPr bwMode="auto">
          <a:xfrm>
            <a:off x="0" y="836712"/>
            <a:ext cx="9144000" cy="6432530"/>
          </a:xfrm>
          <a:prstGeom prst="rect">
            <a:avLst/>
          </a:prstGeom>
          <a:noFill/>
          <a:ln w="9525">
            <a:noFill/>
            <a:miter lim="800000"/>
            <a:headEnd/>
            <a:tailEnd/>
          </a:ln>
        </p:spPr>
        <p:txBody>
          <a:bodyPr wrap="square">
            <a:spAutoFit/>
          </a:bodyPr>
          <a:lstStyle/>
          <a:p>
            <a:pPr algn="just"/>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Kamu yönetiminde etik,</a:t>
            </a:r>
            <a:r>
              <a:rPr lang="tr-TR" sz="2000" b="1" dirty="0">
                <a:latin typeface="Times New Roman" charset="0"/>
                <a:cs typeface="Times New Roman" charset="0"/>
              </a:rPr>
              <a:t> kamu görevlisinin gündelik çalışmaları sırasında kullandıkları kamu gücüne set çeken kontrol ve denge noktalarının bütünüdür.</a:t>
            </a:r>
          </a:p>
          <a:p>
            <a:pPr algn="just"/>
            <a:br>
              <a:rPr lang="tr-TR" sz="2000" b="1" dirty="0">
                <a:latin typeface="Times New Roman" charset="0"/>
                <a:cs typeface="Times New Roman" charset="0"/>
              </a:rPr>
            </a:br>
            <a:r>
              <a:rPr lang="tr-TR" sz="2000" b="1" dirty="0">
                <a:latin typeface="Times New Roman" charset="0"/>
                <a:cs typeface="Times New Roman" charset="0"/>
              </a:rPr>
              <a:t>                Etik kavramında insan davranışları, tutumları, değerleri, ilkeleri ile kurallar ve standartlar önemlidir.</a:t>
            </a:r>
            <a:r>
              <a:rPr lang="tr-TR" sz="2400" b="1" dirty="0">
                <a:latin typeface="Times New Roman" charset="0"/>
                <a:cs typeface="Times New Roman" charset="0"/>
              </a:rPr>
              <a:t> </a:t>
            </a:r>
          </a:p>
          <a:p>
            <a:pPr algn="just"/>
            <a:endParaRPr lang="tr-TR" sz="2400" b="1" u="sng" dirty="0">
              <a:latin typeface="Times New Roman" charset="0"/>
              <a:cs typeface="Times New Roman" charset="0"/>
            </a:endParaRPr>
          </a:p>
          <a:p>
            <a:pPr algn="just"/>
            <a:r>
              <a:rPr lang="tr-TR" sz="2000" b="1" dirty="0">
                <a:latin typeface="Times New Roman" charset="0"/>
                <a:cs typeface="Times New Roman" charset="0"/>
              </a:rPr>
              <a:t>                </a:t>
            </a:r>
            <a:r>
              <a:rPr lang="tr-TR" sz="2000" b="1" u="sng" dirty="0">
                <a:solidFill>
                  <a:srgbClr val="C00000"/>
                </a:solidFill>
                <a:latin typeface="Times New Roman" charset="0"/>
                <a:cs typeface="Times New Roman" charset="0"/>
              </a:rPr>
              <a:t>ETİK- YOLSUZLUK İLİŞKİSİ</a:t>
            </a:r>
          </a:p>
          <a:p>
            <a:pPr algn="just"/>
            <a:r>
              <a:rPr lang="tr-TR" sz="2000" dirty="0">
                <a:latin typeface="Times New Roman" charset="0"/>
                <a:cs typeface="Times New Roman" charset="0"/>
              </a:rPr>
              <a:t>               </a:t>
            </a:r>
          </a:p>
          <a:p>
            <a:pPr algn="just"/>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Yolsuzluk;</a:t>
            </a:r>
            <a:r>
              <a:rPr lang="tr-TR" sz="2000" b="1" dirty="0">
                <a:latin typeface="Times New Roman" charset="0"/>
                <a:cs typeface="Times New Roman" charset="0"/>
              </a:rPr>
              <a:t> yolunda yapılmayan kurala aykırı ,uygunsuz,usulsüz iş demektir. Kamusal yetkinin kişisel çıkar için kullanılması yolsuzluktur. Kişisel çıkar ise ;özel maddi çıkarlar ya da statü kazançlarıdır.</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Kamuda yolsuzluk</a:t>
            </a:r>
            <a:r>
              <a:rPr lang="tr-TR" sz="2000" b="1" dirty="0">
                <a:latin typeface="Times New Roman" charset="0"/>
                <a:cs typeface="Times New Roman" charset="0"/>
              </a:rPr>
              <a:t>,  kamu gücünün özel ve şahsi çıkarlar amacıyla kötüye kullanılmasıdır.</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Her türlü yolsuzluk etik ihlalidir. </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Ancak her etik ihlali yolsuzluk olarak değerlendirilemez.</a:t>
            </a:r>
          </a:p>
          <a:p>
            <a:pPr algn="just"/>
            <a:r>
              <a:rPr lang="tr-TR" sz="2000" b="1" dirty="0">
                <a:latin typeface="Times New Roman" charset="0"/>
                <a:cs typeface="Times New Roman" charset="0"/>
              </a:rPr>
              <a:t>	</a:t>
            </a:r>
            <a:br>
              <a:rPr lang="tr-TR" sz="2000" b="1" dirty="0">
                <a:latin typeface="Times New Roman" charset="0"/>
                <a:cs typeface="Times New Roman" charset="0"/>
              </a:rPr>
            </a:br>
            <a:endParaRPr lang="tr-TR" sz="2000" b="1" dirty="0">
              <a:latin typeface="Times New Roman" charset="0"/>
              <a:cs typeface="Times New Roman" charset="0"/>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9 Dikdörtgen"/>
          <p:cNvSpPr>
            <a:spLocks noChangeArrowheads="1"/>
          </p:cNvSpPr>
          <p:nvPr/>
        </p:nvSpPr>
        <p:spPr bwMode="auto">
          <a:xfrm>
            <a:off x="0" y="857232"/>
            <a:ext cx="9144000" cy="6555641"/>
          </a:xfrm>
          <a:prstGeom prst="rect">
            <a:avLst/>
          </a:prstGeom>
          <a:noFill/>
          <a:ln w="9525">
            <a:noFill/>
            <a:miter lim="800000"/>
            <a:headEnd/>
            <a:tailEnd/>
          </a:ln>
        </p:spPr>
        <p:txBody>
          <a:bodyPr>
            <a:spAutoFit/>
          </a:bodyPr>
          <a:lstStyle/>
          <a:p>
            <a:pPr algn="just"/>
            <a:r>
              <a:rPr lang="tr-TR" sz="2000" b="1" dirty="0">
                <a:latin typeface="Times New Roman" charset="0"/>
                <a:cs typeface="Times New Roman" charset="0"/>
              </a:rPr>
              <a:t>             </a:t>
            </a:r>
            <a:r>
              <a:rPr lang="tr-TR" sz="2000" b="1" dirty="0">
                <a:solidFill>
                  <a:srgbClr val="C00000"/>
                </a:solidFill>
                <a:latin typeface="Times New Roman" charset="0"/>
                <a:cs typeface="Times New Roman" charset="0"/>
              </a:rPr>
              <a:t>Etik dışı davranış</a:t>
            </a:r>
            <a:r>
              <a:rPr lang="tr-TR" sz="2000" b="1" dirty="0">
                <a:latin typeface="Times New Roman" charset="0"/>
                <a:cs typeface="Times New Roman" charset="0"/>
              </a:rPr>
              <a:t>; etik kural, ilke ya da değerlere aykırılık ve uygunsuzluk teamül ya da uygulamaya aykırılık olarak tanımlanır.</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Kamuoyu her etik dışı davranışları yolsuzluk olarak nitelendirilebilmektedir.</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Etik ile ilgili  şunu  belirtmekte fayda vardır ,</a:t>
            </a:r>
            <a:r>
              <a:rPr lang="tr-TR" sz="2000" b="1" dirty="0">
                <a:solidFill>
                  <a:srgbClr val="FF0000"/>
                </a:solidFill>
                <a:latin typeface="Times New Roman" charset="0"/>
                <a:cs typeface="Times New Roman" charset="0"/>
              </a:rPr>
              <a:t> OLUMSUZLUKLARIN  BAŞLANGICI  ETİK  DEĞERLERE  UYMAMAKLA  BAŞLAR</a:t>
            </a:r>
            <a:r>
              <a:rPr lang="tr-TR" sz="2000" b="1" dirty="0">
                <a:latin typeface="Times New Roman" charset="0"/>
                <a:cs typeface="Times New Roman" charset="0"/>
              </a:rPr>
              <a:t>.</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Takdir haklarının kamu yararı için kullanılmadığı durumlarda, kamu görevlisinin verdiği kararlar hukuki de olsa etik olmayabilmektedir.</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Etik davranış ilkelerine uygun davranan bir insanın yolsuzluk yapma sansı yoktur. </a:t>
            </a:r>
            <a:r>
              <a:rPr lang="tr-TR" sz="2000" b="1" dirty="0">
                <a:solidFill>
                  <a:srgbClr val="C00000"/>
                </a:solidFill>
                <a:latin typeface="Times New Roman" charset="0"/>
                <a:cs typeface="Times New Roman" charset="0"/>
              </a:rPr>
              <a:t>Çünkü o kişinin vicdanı etik dışı davranışları izin vermez.</a:t>
            </a:r>
          </a:p>
          <a:p>
            <a:pPr algn="just"/>
            <a:endParaRPr lang="tr-TR" sz="2000" b="1" dirty="0">
              <a:solidFill>
                <a:srgbClr val="C00000"/>
              </a:solidFill>
              <a:latin typeface="Times New Roman" charset="0"/>
              <a:cs typeface="Times New Roman" charset="0"/>
            </a:endParaRPr>
          </a:p>
          <a:p>
            <a:pPr algn="just"/>
            <a:r>
              <a:rPr lang="tr-TR" sz="2000" b="1" dirty="0">
                <a:solidFill>
                  <a:srgbClr val="C00000"/>
                </a:solidFill>
                <a:latin typeface="Times New Roman" charset="0"/>
                <a:cs typeface="Times New Roman" charset="0"/>
              </a:rPr>
              <a:t>               Her insanın kendi polisi, savcısı, müfettişi kendi vicdanıdır. </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a:t>
            </a:r>
            <a:r>
              <a:rPr lang="tr-TR" sz="2000" b="1" dirty="0">
                <a:solidFill>
                  <a:srgbClr val="C00000"/>
                </a:solidFill>
                <a:latin typeface="Times New Roman" charset="0"/>
                <a:cs typeface="Times New Roman" charset="0"/>
              </a:rPr>
              <a:t>Etik’in amacı iyiyi gerçekleştirmek ya da iyiye doğruya ulaşmaktır.</a:t>
            </a:r>
          </a:p>
          <a:p>
            <a:r>
              <a:rPr lang="tr-TR" sz="2000" b="1" dirty="0">
                <a:latin typeface="Times New Roman" charset="0"/>
                <a:cs typeface="Times New Roman" charset="0"/>
              </a:rPr>
              <a:t>               </a:t>
            </a:r>
          </a:p>
          <a:p>
            <a:pPr algn="just"/>
            <a:br>
              <a:rPr lang="tr-TR" sz="2000" b="1" dirty="0">
                <a:latin typeface="Times New Roman" charset="0"/>
                <a:cs typeface="Times New Roman" charset="0"/>
              </a:rPr>
            </a:br>
            <a:endParaRPr lang="tr-TR" sz="2000" b="1" dirty="0">
              <a:latin typeface="Times New Roman" charset="0"/>
              <a:cs typeface="Times New Roman" charset="0"/>
            </a:endParaRP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9 Dikdörtgen"/>
          <p:cNvSpPr>
            <a:spLocks noChangeArrowheads="1"/>
          </p:cNvSpPr>
          <p:nvPr/>
        </p:nvSpPr>
        <p:spPr bwMode="auto">
          <a:xfrm>
            <a:off x="-16476" y="764704"/>
            <a:ext cx="9144000" cy="6740307"/>
          </a:xfrm>
          <a:prstGeom prst="rect">
            <a:avLst/>
          </a:prstGeom>
          <a:noFill/>
          <a:ln w="9525">
            <a:noFill/>
            <a:miter lim="800000"/>
            <a:headEnd/>
            <a:tailEnd/>
          </a:ln>
        </p:spPr>
        <p:txBody>
          <a:bodyPr>
            <a:spAutoFit/>
          </a:bodyPr>
          <a:lstStyle/>
          <a:p>
            <a:pPr algn="just"/>
            <a:r>
              <a:rPr lang="tr-TR" sz="2000" b="1" dirty="0">
                <a:latin typeface="Times New Roman" charset="0"/>
                <a:cs typeface="Times New Roman" charset="0"/>
              </a:rPr>
              <a:t>           Vicdan, Etik değer yargılarını bir yaptırım gücü olmaksızın korur ve gözetir.</a:t>
            </a:r>
          </a:p>
          <a:p>
            <a:pPr algn="just"/>
            <a:r>
              <a:rPr lang="tr-TR" sz="2000" b="1" dirty="0">
                <a:latin typeface="Times New Roman" charset="0"/>
                <a:cs typeface="Times New Roman" charset="0"/>
              </a:rPr>
              <a:t>            Kamu görevlilerinin verdiği  bazı kararlar yasa ve mevzuata uygundur ama kamu vicdanını rahatsız etmektedir. İnsan Vicdanını rahatsız eden bu durumlar esasında etik dışı davranışlardır.</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a:t>
            </a:r>
            <a:r>
              <a:rPr lang="tr-TR" sz="2000" b="1" u="sng" dirty="0">
                <a:solidFill>
                  <a:srgbClr val="C00000"/>
                </a:solidFill>
                <a:latin typeface="Times New Roman" charset="0"/>
                <a:cs typeface="Times New Roman" charset="0"/>
              </a:rPr>
              <a:t>ETİK İLE İLGİLİ YASAL VE DÜZENLEYİCİ ESASLAR </a:t>
            </a:r>
          </a:p>
          <a:p>
            <a:pPr algn="just"/>
            <a:endParaRPr lang="tr-TR" sz="2400" b="1" u="sng" dirty="0">
              <a:latin typeface="Times New Roman" charset="0"/>
              <a:cs typeface="Times New Roman" charset="0"/>
            </a:endParaRPr>
          </a:p>
          <a:p>
            <a:pPr algn="just"/>
            <a:endParaRPr lang="tr-TR" sz="2400" b="1" u="sng" dirty="0">
              <a:latin typeface="Times New Roman" charset="0"/>
              <a:cs typeface="Times New Roman" charset="0"/>
            </a:endParaRPr>
          </a:p>
          <a:p>
            <a:pPr algn="just"/>
            <a:r>
              <a:rPr lang="tr-TR" sz="2400" b="1" u="sng" dirty="0">
                <a:latin typeface="Times New Roman" charset="0"/>
                <a:cs typeface="Times New Roman" charset="0"/>
              </a:rPr>
              <a:t>        </a:t>
            </a:r>
          </a:p>
          <a:p>
            <a:pPr algn="just"/>
            <a:endParaRPr lang="tr-TR" sz="2000" b="1" dirty="0">
              <a:latin typeface="Times New Roman" charset="0"/>
              <a:cs typeface="Times New Roman" charset="0"/>
            </a:endParaRPr>
          </a:p>
          <a:p>
            <a:endParaRPr lang="tr-TR" sz="2000" b="1" dirty="0">
              <a:latin typeface="Times New Roman" charset="0"/>
              <a:cs typeface="Times New Roman" charset="0"/>
            </a:endParaRPr>
          </a:p>
          <a:p>
            <a:r>
              <a:rPr lang="tr-TR" sz="2000" b="1" dirty="0">
                <a:latin typeface="Times New Roman" charset="0"/>
                <a:cs typeface="Times New Roman" charset="0"/>
              </a:rPr>
              <a:t>              </a:t>
            </a:r>
          </a:p>
          <a:p>
            <a:endParaRPr lang="tr-TR" sz="2000" b="1" dirty="0">
              <a:latin typeface="Times New Roman" charset="0"/>
              <a:cs typeface="Times New Roman" charset="0"/>
            </a:endParaRPr>
          </a:p>
          <a:p>
            <a:r>
              <a:rPr lang="tr-TR" sz="2000" b="1" dirty="0">
                <a:latin typeface="Times New Roman" charset="0"/>
                <a:cs typeface="Times New Roman" charset="0"/>
              </a:rPr>
              <a:t>             </a:t>
            </a:r>
          </a:p>
          <a:p>
            <a:r>
              <a:rPr lang="tr-TR" sz="2000" b="1" dirty="0">
                <a:latin typeface="Times New Roman" charset="0"/>
                <a:cs typeface="Times New Roman" charset="0"/>
              </a:rPr>
              <a:t>              </a:t>
            </a:r>
          </a:p>
          <a:p>
            <a:pPr algn="just"/>
            <a:r>
              <a:rPr lang="tr-TR" sz="2000" b="1" dirty="0">
                <a:latin typeface="Times New Roman" charset="0"/>
                <a:cs typeface="Times New Roman" charset="0"/>
              </a:rPr>
              <a:t> </a:t>
            </a:r>
          </a:p>
          <a:p>
            <a:endParaRPr lang="tr-TR" sz="2000" b="1" dirty="0">
              <a:latin typeface="Times New Roman" charset="0"/>
              <a:cs typeface="Times New Roman" charset="0"/>
            </a:endParaRPr>
          </a:p>
          <a:p>
            <a:r>
              <a:rPr lang="tr-TR" sz="2000" b="1" dirty="0">
                <a:latin typeface="Times New Roman" charset="0"/>
                <a:cs typeface="Times New Roman" charset="0"/>
              </a:rPr>
              <a:t>               </a:t>
            </a:r>
          </a:p>
          <a:p>
            <a:pPr algn="just"/>
            <a:br>
              <a:rPr lang="tr-TR" sz="2000" b="1" dirty="0">
                <a:latin typeface="Times New Roman" charset="0"/>
                <a:cs typeface="Times New Roman" charset="0"/>
              </a:rPr>
            </a:br>
            <a:endParaRPr lang="tr-TR" sz="2000" b="1" dirty="0">
              <a:latin typeface="Times New Roman" charset="0"/>
              <a:cs typeface="Times New Roman" charset="0"/>
            </a:endParaRPr>
          </a:p>
        </p:txBody>
      </p:sp>
      <p:sp>
        <p:nvSpPr>
          <p:cNvPr id="5" name="4 Dikdörtgen"/>
          <p:cNvSpPr/>
          <p:nvPr/>
        </p:nvSpPr>
        <p:spPr>
          <a:xfrm>
            <a:off x="-16476" y="2852936"/>
            <a:ext cx="9144000" cy="3693319"/>
          </a:xfrm>
          <a:prstGeom prst="rect">
            <a:avLst/>
          </a:prstGeom>
        </p:spPr>
        <p:txBody>
          <a:bodyPr wrap="square">
            <a:spAutoFit/>
          </a:bodyPr>
          <a:lstStyle/>
          <a:p>
            <a:pPr algn="just"/>
            <a:r>
              <a:rPr lang="tr-TR" b="1" dirty="0">
                <a:latin typeface="Times New Roman" charset="0"/>
                <a:cs typeface="Times New Roman" charset="0"/>
              </a:rPr>
              <a:t>             </a:t>
            </a:r>
          </a:p>
          <a:p>
            <a:pPr algn="just"/>
            <a:r>
              <a:rPr lang="tr-TR" b="1" dirty="0">
                <a:latin typeface="Times New Roman" charset="0"/>
                <a:cs typeface="Times New Roman" charset="0"/>
              </a:rPr>
              <a:t>          a. 1960 yıllarından itibaren  yürürlükte  ve uygulanmakta olan 657 Sayılı Devlet Memurları Kanununun disiplin hükümleri ile LİHKAB. Yönetmeliğinde belirtilen disiplin hükümleri esasında bir nevi devlet memurlarının ve </a:t>
            </a:r>
            <a:r>
              <a:rPr lang="tr-TR" b="1" dirty="0" err="1">
                <a:latin typeface="Times New Roman" charset="0"/>
                <a:cs typeface="Times New Roman" charset="0"/>
              </a:rPr>
              <a:t>LİHKAB’ların</a:t>
            </a:r>
            <a:r>
              <a:rPr lang="tr-TR" b="1" dirty="0">
                <a:latin typeface="Times New Roman" charset="0"/>
                <a:cs typeface="Times New Roman" charset="0"/>
              </a:rPr>
              <a:t> uyması gerekli etik kurallardır. </a:t>
            </a:r>
          </a:p>
          <a:p>
            <a:pPr algn="just"/>
            <a:r>
              <a:rPr lang="tr-TR" b="1" dirty="0">
                <a:latin typeface="Times New Roman" charset="0"/>
                <a:cs typeface="Times New Roman" charset="0"/>
              </a:rPr>
              <a:t>          </a:t>
            </a:r>
          </a:p>
          <a:p>
            <a:pPr algn="just"/>
            <a:r>
              <a:rPr lang="tr-TR" b="1" dirty="0">
                <a:latin typeface="Times New Roman" charset="0"/>
                <a:cs typeface="Times New Roman" charset="0"/>
              </a:rPr>
              <a:t>           b. TBMM’de 25.05.2004 tarihinde kabul edilen 5176 Sayılı KAMU GÖREVLİLERİ ETİK KURULU KURULMASI VE BAZI KANUNLARDA DEĞİŞİKLİK YAPILMASI HAKKINDA KANUNLA, Kamu Görevlileri Etik Kurulu kurulması sağlanmıştır. </a:t>
            </a:r>
          </a:p>
          <a:p>
            <a:pPr algn="just"/>
            <a:endParaRPr lang="tr-TR" b="1" dirty="0">
              <a:latin typeface="Times New Roman" charset="0"/>
              <a:cs typeface="Times New Roman" charset="0"/>
            </a:endParaRPr>
          </a:p>
          <a:p>
            <a:pPr algn="just"/>
            <a:r>
              <a:rPr lang="tr-TR" b="1" dirty="0">
                <a:latin typeface="Times New Roman" charset="0"/>
                <a:cs typeface="Times New Roman" charset="0"/>
              </a:rPr>
              <a:t>           Etik Kurulun amacı; Kamu görevlilerinin uygulamaları gereken saydamlık, tarafsızlık, dürüstlük, hesap verebilirlik, kamu yararını gözetme gibi etik davranış ilkelerini belirlemek ve uygulamayı gözetmektir.           </a:t>
            </a:r>
            <a:endParaRPr lang="tr-TR" dirty="0"/>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9 Dikdörtgen"/>
          <p:cNvSpPr>
            <a:spLocks noChangeArrowheads="1"/>
          </p:cNvSpPr>
          <p:nvPr/>
        </p:nvSpPr>
        <p:spPr bwMode="auto">
          <a:xfrm>
            <a:off x="0" y="857232"/>
            <a:ext cx="9144000" cy="4585871"/>
          </a:xfrm>
          <a:prstGeom prst="rect">
            <a:avLst/>
          </a:prstGeom>
          <a:noFill/>
          <a:ln w="9525">
            <a:noFill/>
            <a:miter lim="800000"/>
            <a:headEnd/>
            <a:tailEnd/>
          </a:ln>
        </p:spPr>
        <p:txBody>
          <a:bodyPr>
            <a:spAutoFit/>
          </a:bodyPr>
          <a:lstStyle/>
          <a:p>
            <a:pPr algn="just"/>
            <a:endParaRPr lang="tr-TR" sz="2400" b="1" u="sng" dirty="0">
              <a:latin typeface="Times New Roman" charset="0"/>
              <a:cs typeface="Times New Roman" charset="0"/>
            </a:endParaRPr>
          </a:p>
          <a:p>
            <a:pPr algn="just"/>
            <a:endParaRPr lang="tr-TR" sz="2400" b="1" u="sng" dirty="0">
              <a:latin typeface="Times New Roman" charset="0"/>
              <a:cs typeface="Times New Roman" charset="0"/>
            </a:endParaRPr>
          </a:p>
          <a:p>
            <a:pPr algn="just"/>
            <a:r>
              <a:rPr lang="tr-TR" sz="2400" b="1" u="sng" dirty="0">
                <a:latin typeface="Times New Roman" charset="0"/>
                <a:cs typeface="Times New Roman" charset="0"/>
              </a:rPr>
              <a:t>        </a:t>
            </a:r>
          </a:p>
          <a:p>
            <a:pPr algn="just"/>
            <a:endParaRPr lang="tr-TR" sz="2000" b="1" dirty="0">
              <a:latin typeface="Times New Roman" charset="0"/>
              <a:cs typeface="Times New Roman" charset="0"/>
            </a:endParaRPr>
          </a:p>
          <a:p>
            <a:endParaRPr lang="tr-TR" sz="2000" b="1" dirty="0">
              <a:latin typeface="Times New Roman" charset="0"/>
              <a:cs typeface="Times New Roman" charset="0"/>
            </a:endParaRPr>
          </a:p>
          <a:p>
            <a:r>
              <a:rPr lang="tr-TR" sz="2000" b="1" dirty="0">
                <a:latin typeface="Times New Roman" charset="0"/>
                <a:cs typeface="Times New Roman" charset="0"/>
              </a:rPr>
              <a:t>              </a:t>
            </a:r>
          </a:p>
          <a:p>
            <a:endParaRPr lang="tr-TR" sz="2000" b="1" dirty="0">
              <a:latin typeface="Times New Roman" charset="0"/>
              <a:cs typeface="Times New Roman" charset="0"/>
            </a:endParaRPr>
          </a:p>
          <a:p>
            <a:r>
              <a:rPr lang="tr-TR" sz="2000" b="1" dirty="0">
                <a:latin typeface="Times New Roman" charset="0"/>
                <a:cs typeface="Times New Roman" charset="0"/>
              </a:rPr>
              <a:t>             </a:t>
            </a:r>
          </a:p>
          <a:p>
            <a:r>
              <a:rPr lang="tr-TR" sz="2000" b="1" dirty="0">
                <a:latin typeface="Times New Roman" charset="0"/>
                <a:cs typeface="Times New Roman" charset="0"/>
              </a:rPr>
              <a:t>              </a:t>
            </a:r>
          </a:p>
          <a:p>
            <a:pPr algn="just"/>
            <a:r>
              <a:rPr lang="tr-TR" sz="2000" b="1" dirty="0">
                <a:latin typeface="Times New Roman" charset="0"/>
                <a:cs typeface="Times New Roman" charset="0"/>
              </a:rPr>
              <a:t> </a:t>
            </a:r>
          </a:p>
          <a:p>
            <a:endParaRPr lang="tr-TR" sz="2000" b="1" dirty="0">
              <a:latin typeface="Times New Roman" charset="0"/>
              <a:cs typeface="Times New Roman" charset="0"/>
            </a:endParaRPr>
          </a:p>
          <a:p>
            <a:r>
              <a:rPr lang="tr-TR" sz="2000" b="1" dirty="0">
                <a:latin typeface="Times New Roman" charset="0"/>
                <a:cs typeface="Times New Roman" charset="0"/>
              </a:rPr>
              <a:t>               </a:t>
            </a:r>
          </a:p>
          <a:p>
            <a:pPr algn="just"/>
            <a:br>
              <a:rPr lang="tr-TR" sz="2000" b="1" dirty="0">
                <a:latin typeface="Times New Roman" charset="0"/>
                <a:cs typeface="Times New Roman" charset="0"/>
              </a:rPr>
            </a:br>
            <a:endParaRPr lang="tr-TR" sz="2000" b="1" dirty="0">
              <a:latin typeface="Times New Roman" charset="0"/>
              <a:cs typeface="Times New Roman" charset="0"/>
            </a:endParaRPr>
          </a:p>
        </p:txBody>
      </p:sp>
      <p:sp>
        <p:nvSpPr>
          <p:cNvPr id="5" name="4 Dikdörtgen"/>
          <p:cNvSpPr/>
          <p:nvPr/>
        </p:nvSpPr>
        <p:spPr>
          <a:xfrm>
            <a:off x="0" y="692696"/>
            <a:ext cx="9144000" cy="9233297"/>
          </a:xfrm>
          <a:prstGeom prst="rect">
            <a:avLst/>
          </a:prstGeom>
        </p:spPr>
        <p:txBody>
          <a:bodyPr wrap="square">
            <a:spAutoFit/>
          </a:bodyPr>
          <a:lstStyle/>
          <a:p>
            <a:pPr algn="just"/>
            <a:r>
              <a:rPr lang="tr-TR" b="1" dirty="0">
                <a:latin typeface="Times New Roman" charset="0"/>
                <a:cs typeface="Times New Roman" charset="0"/>
              </a:rPr>
              <a:t>              Cumhurbaşkanı, TBMM üyeleri, Bakanlar, Türk Silahlı Kuvvetleri, Yargı Mensupları ve Üniversiteler bu kanun kapsamı dışındadır.</a:t>
            </a:r>
          </a:p>
          <a:p>
            <a:pPr algn="just"/>
            <a:endParaRPr lang="tr-TR" b="1" dirty="0">
              <a:latin typeface="Times New Roman" charset="0"/>
              <a:cs typeface="Times New Roman" charset="0"/>
            </a:endParaRPr>
          </a:p>
          <a:p>
            <a:pPr algn="just"/>
            <a:r>
              <a:rPr lang="tr-TR" b="1" dirty="0">
                <a:latin typeface="Times New Roman" charset="0"/>
                <a:cs typeface="Times New Roman" charset="0"/>
              </a:rPr>
              <a:t>              Kurul diğer kamu kurumlarının Genel Müdür ve Üstü yöneticileri hakkında yetkilidir.</a:t>
            </a:r>
          </a:p>
          <a:p>
            <a:pPr algn="just"/>
            <a:r>
              <a:rPr lang="tr-TR" b="1" dirty="0">
                <a:latin typeface="Times New Roman" charset="0"/>
                <a:cs typeface="Times New Roman" charset="0"/>
              </a:rPr>
              <a:t>           </a:t>
            </a:r>
          </a:p>
          <a:p>
            <a:pPr algn="just"/>
            <a:r>
              <a:rPr lang="tr-TR" b="1" dirty="0">
                <a:latin typeface="Times New Roman" charset="0"/>
                <a:cs typeface="Times New Roman" charset="0"/>
              </a:rPr>
              <a:t>             Diğer personeller hakkında yönetmeliğin 38. maddesi gereğince  kurumların Disiplin Kurulları yetkilidir.</a:t>
            </a:r>
          </a:p>
          <a:p>
            <a:r>
              <a:rPr lang="tr-TR" b="1" dirty="0">
                <a:latin typeface="Times New Roman" charset="0"/>
                <a:cs typeface="Times New Roman" charset="0"/>
              </a:rPr>
              <a:t> </a:t>
            </a:r>
          </a:p>
          <a:p>
            <a:r>
              <a:rPr lang="tr-TR" b="1" dirty="0">
                <a:latin typeface="Times New Roman" charset="0"/>
                <a:cs typeface="Times New Roman" charset="0"/>
              </a:rPr>
              <a:t>             c. 13.04.2005 tarih ve 25785 sayılı Resmi Gazetede yayımlanarak yürürlüğe giren  “KAMU GÖREVLİLERİ ETİK DAVRANIŞ İLKELERİ İLE BAŞVURU USUL VE ESASLARI HAKKINDA YÖNETMELİK” Kamuda etik kültürünü, etik davranış ilkelerini yerleştirmek için Kamu personelinin ve kaynaklarının yönetimi gibi konularda dahil olmak, üzere  kamu görevlilerinin görev ve sorumluluklarını yerine getirirken oynadıkları rol ve davranışları düzenleyen etik ilke ve değerleri genel olarak düzenlemiştir. </a:t>
            </a:r>
          </a:p>
          <a:p>
            <a:endParaRPr lang="tr-TR" b="1" dirty="0">
              <a:latin typeface="Times New Roman" charset="0"/>
              <a:cs typeface="Times New Roman" charset="0"/>
            </a:endParaRPr>
          </a:p>
          <a:p>
            <a:r>
              <a:rPr lang="tr-TR" b="1" dirty="0">
                <a:latin typeface="Times New Roman" charset="0"/>
                <a:cs typeface="Times New Roman" charset="0"/>
              </a:rPr>
              <a:t>             Yönetmeliğin 26. maddesinde kurumsal etik ilkelerin  belirlenebileceği hükmü yer almaktadır.</a:t>
            </a:r>
            <a:r>
              <a:rPr lang="tr-TR" b="1" dirty="0"/>
              <a:t> </a:t>
            </a:r>
          </a:p>
          <a:p>
            <a:r>
              <a:rPr lang="tr-TR" b="1" dirty="0"/>
              <a:t>         </a:t>
            </a:r>
          </a:p>
          <a:p>
            <a:r>
              <a:rPr lang="tr-TR" b="1" dirty="0"/>
              <a:t>              </a:t>
            </a:r>
            <a:r>
              <a:rPr lang="tr-TR" b="1" dirty="0">
                <a:latin typeface="Times New Roman" pitchFamily="18" charset="0"/>
                <a:cs typeface="Times New Roman" pitchFamily="18" charset="0"/>
              </a:rPr>
              <a:t>Bu madde gereğince Tapu ve  Kadastro Genel Müdürlüğü Personeli Etik Davranış İlkeleri belirlenmiştir. 28.12.2010 tarihinde yayınlanmıştır.</a:t>
            </a:r>
            <a:endParaRPr lang="tr-TR" dirty="0">
              <a:latin typeface="Times New Roman" pitchFamily="18" charset="0"/>
              <a:cs typeface="Times New Roman" pitchFamily="18" charset="0"/>
            </a:endParaRPr>
          </a:p>
          <a:p>
            <a:endParaRPr lang="tr-TR" dirty="0">
              <a:latin typeface="Times New Roman" charset="0"/>
              <a:cs typeface="Times New Roman" charset="0"/>
            </a:endParaRPr>
          </a:p>
          <a:p>
            <a:r>
              <a:rPr lang="tr-TR" dirty="0">
                <a:latin typeface="Times New Roman" charset="0"/>
                <a:cs typeface="Times New Roman" charset="0"/>
              </a:rPr>
              <a:t>               </a:t>
            </a:r>
            <a:br>
              <a:rPr lang="tr-TR" dirty="0">
                <a:latin typeface="Times New Roman" charset="0"/>
                <a:cs typeface="Times New Roman" charset="0"/>
              </a:rPr>
            </a:br>
            <a:endParaRPr lang="tr-TR" b="1" dirty="0">
              <a:latin typeface="Times New Roman" charset="0"/>
              <a:cs typeface="Times New Roman" charset="0"/>
            </a:endParaRPr>
          </a:p>
          <a:p>
            <a:endParaRPr lang="tr-TR" b="1" dirty="0">
              <a:latin typeface="Times New Roman" charset="0"/>
              <a:cs typeface="Times New Roman" charset="0"/>
            </a:endParaRPr>
          </a:p>
          <a:p>
            <a:endParaRPr lang="tr-TR" b="1" dirty="0">
              <a:latin typeface="Times New Roman" charset="0"/>
              <a:cs typeface="Times New Roman" charset="0"/>
            </a:endParaRPr>
          </a:p>
          <a:p>
            <a:endParaRPr lang="tr-TR" b="1" dirty="0">
              <a:latin typeface="Times New Roman" charset="0"/>
              <a:cs typeface="Times New Roman" charset="0"/>
            </a:endParaRPr>
          </a:p>
          <a:p>
            <a:r>
              <a:rPr lang="tr-TR" b="1" dirty="0">
                <a:latin typeface="Times New Roman" charset="0"/>
                <a:cs typeface="Times New Roman" charset="0"/>
              </a:rPr>
              <a:t>        </a:t>
            </a:r>
          </a:p>
          <a:p>
            <a:r>
              <a:rPr lang="tr-TR" b="1" dirty="0">
                <a:latin typeface="Times New Roman" charset="0"/>
                <a:cs typeface="Times New Roman" charset="0"/>
              </a:rPr>
              <a:t>               </a:t>
            </a:r>
          </a:p>
          <a:p>
            <a:endParaRPr lang="tr-TR" b="1" dirty="0">
              <a:latin typeface="Times New Roman" charset="0"/>
              <a:cs typeface="Times New Roman" charset="0"/>
            </a:endParaRPr>
          </a:p>
          <a:p>
            <a:r>
              <a:rPr lang="tr-TR" b="1" dirty="0">
                <a:latin typeface="Times New Roman" charset="0"/>
                <a:cs typeface="Times New Roman" charset="0"/>
              </a:rPr>
              <a:t>             </a:t>
            </a:r>
          </a:p>
          <a:p>
            <a:endParaRPr lang="tr-TR" b="1" dirty="0">
              <a:latin typeface="Times New Roman" charset="0"/>
              <a:cs typeface="Times New Roman" charset="0"/>
            </a:endParaRPr>
          </a:p>
          <a:p>
            <a:endParaRPr lang="tr-TR" dirty="0"/>
          </a:p>
        </p:txBody>
      </p:sp>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9 Dikdörtgen"/>
          <p:cNvSpPr>
            <a:spLocks noChangeArrowheads="1"/>
          </p:cNvSpPr>
          <p:nvPr/>
        </p:nvSpPr>
        <p:spPr bwMode="auto">
          <a:xfrm>
            <a:off x="0" y="857232"/>
            <a:ext cx="9144000" cy="4585871"/>
          </a:xfrm>
          <a:prstGeom prst="rect">
            <a:avLst/>
          </a:prstGeom>
          <a:noFill/>
          <a:ln w="9525">
            <a:noFill/>
            <a:miter lim="800000"/>
            <a:headEnd/>
            <a:tailEnd/>
          </a:ln>
        </p:spPr>
        <p:txBody>
          <a:bodyPr>
            <a:spAutoFit/>
          </a:bodyPr>
          <a:lstStyle/>
          <a:p>
            <a:pPr algn="just"/>
            <a:endParaRPr lang="tr-TR" sz="2400" b="1" u="sng" dirty="0">
              <a:latin typeface="Times New Roman" charset="0"/>
              <a:cs typeface="Times New Roman" charset="0"/>
            </a:endParaRPr>
          </a:p>
          <a:p>
            <a:pPr algn="just"/>
            <a:endParaRPr lang="tr-TR" sz="2400" b="1" u="sng" dirty="0">
              <a:latin typeface="Times New Roman" charset="0"/>
              <a:cs typeface="Times New Roman" charset="0"/>
            </a:endParaRPr>
          </a:p>
          <a:p>
            <a:pPr algn="just"/>
            <a:r>
              <a:rPr lang="tr-TR" sz="2400" b="1" u="sng" dirty="0">
                <a:latin typeface="Times New Roman" charset="0"/>
                <a:cs typeface="Times New Roman" charset="0"/>
              </a:rPr>
              <a:t>        </a:t>
            </a:r>
          </a:p>
          <a:p>
            <a:pPr algn="just"/>
            <a:endParaRPr lang="tr-TR" sz="2000" b="1" dirty="0">
              <a:latin typeface="Times New Roman" charset="0"/>
              <a:cs typeface="Times New Roman" charset="0"/>
            </a:endParaRPr>
          </a:p>
          <a:p>
            <a:endParaRPr lang="tr-TR" sz="2000" b="1" dirty="0">
              <a:latin typeface="Times New Roman" charset="0"/>
              <a:cs typeface="Times New Roman" charset="0"/>
            </a:endParaRPr>
          </a:p>
          <a:p>
            <a:r>
              <a:rPr lang="tr-TR" sz="2000" b="1" dirty="0">
                <a:latin typeface="Times New Roman" charset="0"/>
                <a:cs typeface="Times New Roman" charset="0"/>
              </a:rPr>
              <a:t>              </a:t>
            </a:r>
          </a:p>
          <a:p>
            <a:endParaRPr lang="tr-TR" sz="2000" b="1" dirty="0">
              <a:latin typeface="Times New Roman" charset="0"/>
              <a:cs typeface="Times New Roman" charset="0"/>
            </a:endParaRPr>
          </a:p>
          <a:p>
            <a:r>
              <a:rPr lang="tr-TR" sz="2000" b="1" dirty="0">
                <a:latin typeface="Times New Roman" charset="0"/>
                <a:cs typeface="Times New Roman" charset="0"/>
              </a:rPr>
              <a:t>             </a:t>
            </a:r>
          </a:p>
          <a:p>
            <a:r>
              <a:rPr lang="tr-TR" sz="2000" b="1" dirty="0">
                <a:latin typeface="Times New Roman" charset="0"/>
                <a:cs typeface="Times New Roman" charset="0"/>
              </a:rPr>
              <a:t>              </a:t>
            </a:r>
          </a:p>
          <a:p>
            <a:pPr algn="just"/>
            <a:r>
              <a:rPr lang="tr-TR" sz="2000" b="1" dirty="0">
                <a:latin typeface="Times New Roman" charset="0"/>
                <a:cs typeface="Times New Roman" charset="0"/>
              </a:rPr>
              <a:t> </a:t>
            </a:r>
          </a:p>
          <a:p>
            <a:endParaRPr lang="tr-TR" sz="2000" b="1" dirty="0">
              <a:latin typeface="Times New Roman" charset="0"/>
              <a:cs typeface="Times New Roman" charset="0"/>
            </a:endParaRPr>
          </a:p>
          <a:p>
            <a:r>
              <a:rPr lang="tr-TR" sz="2000" b="1" dirty="0">
                <a:latin typeface="Times New Roman" charset="0"/>
                <a:cs typeface="Times New Roman" charset="0"/>
              </a:rPr>
              <a:t>               </a:t>
            </a:r>
          </a:p>
          <a:p>
            <a:pPr algn="just"/>
            <a:br>
              <a:rPr lang="tr-TR" sz="2000" b="1" dirty="0">
                <a:latin typeface="Times New Roman" charset="0"/>
                <a:cs typeface="Times New Roman" charset="0"/>
              </a:rPr>
            </a:br>
            <a:endParaRPr lang="tr-TR" sz="2000" b="1" dirty="0">
              <a:latin typeface="Times New Roman" charset="0"/>
              <a:cs typeface="Times New Roman" charset="0"/>
            </a:endParaRPr>
          </a:p>
        </p:txBody>
      </p:sp>
      <p:sp>
        <p:nvSpPr>
          <p:cNvPr id="5" name="4 Dikdörtgen"/>
          <p:cNvSpPr/>
          <p:nvPr/>
        </p:nvSpPr>
        <p:spPr>
          <a:xfrm>
            <a:off x="0" y="620688"/>
            <a:ext cx="9144000" cy="8402300"/>
          </a:xfrm>
          <a:prstGeom prst="rect">
            <a:avLst/>
          </a:prstGeom>
        </p:spPr>
        <p:txBody>
          <a:bodyPr wrap="square">
            <a:spAutoFit/>
          </a:bodyPr>
          <a:lstStyle/>
          <a:p>
            <a:pPr algn="just"/>
            <a:br>
              <a:rPr lang="tr-TR" dirty="0">
                <a:latin typeface="Times New Roman" charset="0"/>
                <a:cs typeface="Times New Roman" charset="0"/>
              </a:rPr>
            </a:br>
            <a:r>
              <a:rPr lang="tr-TR" b="1" dirty="0">
                <a:latin typeface="Times New Roman" charset="0"/>
                <a:cs typeface="Times New Roman" charset="0"/>
              </a:rPr>
              <a:t>	Yönetmeliğin 29. maddesinde; Kurum ve Kuruluşlar Etik Kültürün geliştirmek ve personelin etik davranış ilkeleri konusunda karşılaştıklar sorunlarla ilgili olarak tavsiyelerde ve yönlendirmede bulunmak ve etik uygulamaları değerlendirmek üzere kurum ve kuruluşların üst yöneticisi tarafından kurum içinden en az üç kişilik etik komisyonu oluşturulacağı açıklanmıştır.</a:t>
            </a:r>
          </a:p>
          <a:p>
            <a:pPr algn="just"/>
            <a:r>
              <a:rPr lang="tr-TR" b="1" dirty="0">
                <a:latin typeface="Times New Roman" charset="0"/>
                <a:cs typeface="Times New Roman" charset="0"/>
              </a:rPr>
              <a:t> </a:t>
            </a:r>
            <a:br>
              <a:rPr lang="tr-TR" dirty="0">
                <a:latin typeface="Times New Roman" charset="0"/>
                <a:cs typeface="Times New Roman" charset="0"/>
              </a:rPr>
            </a:br>
            <a:r>
              <a:rPr lang="tr-TR" b="1" dirty="0">
                <a:latin typeface="Times New Roman" charset="0"/>
                <a:cs typeface="Times New Roman" charset="0"/>
              </a:rPr>
              <a:t>	Genel  Müdürlüğümüzde Genel Müdür Yardımcımızın başkanlığında altı kişilik Etik Komisyonu oluşturulmuş ve görevine başlamıştır. TKGM. Etik Komisyonu Yönetmelikte belirtilen görevlerini yerine getirmektedir.</a:t>
            </a:r>
          </a:p>
          <a:p>
            <a:pPr algn="just"/>
            <a:endParaRPr lang="tr-TR" b="1" dirty="0">
              <a:latin typeface="Times New Roman" charset="0"/>
              <a:cs typeface="Times New Roman" charset="0"/>
            </a:endParaRPr>
          </a:p>
          <a:p>
            <a:pPr algn="just"/>
            <a:r>
              <a:rPr lang="tr-TR" b="1" dirty="0">
                <a:latin typeface="Times New Roman" charset="0"/>
                <a:cs typeface="Times New Roman" charset="0"/>
              </a:rPr>
              <a:t>                Tapu ve  Kadastro Genel Müdürlüğü Etik Komisyonu Çalışma  Usul ve Esasları  belirlenmiştir.  28.12.2010 tarihinde yayınlanmıştır ve 2021 yılında güncellenmiştir. Bölge müdürlüklerimizde etik alt komisyonları oluşturulmuştur.</a:t>
            </a:r>
          </a:p>
          <a:p>
            <a:pPr algn="just"/>
            <a:endParaRPr lang="tr-TR" b="1" dirty="0">
              <a:latin typeface="Times New Roman" charset="0"/>
              <a:cs typeface="Times New Roman" charset="0"/>
            </a:endParaRPr>
          </a:p>
          <a:p>
            <a:pPr algn="just"/>
            <a:r>
              <a:rPr lang="tr-TR" b="1" dirty="0">
                <a:latin typeface="Times New Roman" charset="0"/>
                <a:cs typeface="Times New Roman" charset="0"/>
              </a:rPr>
              <a:t>                 Genel Müdürlüğümüzde etik konusunda diğer kamu kurumlarına örnek olabilecek çalışmalar yapılmaktadır. 2009 yılında tapu hizmetlerindeki etik sorunlar ve çözüm önerileri konusunda Kamu Görevlileri Etik Kurulu ile Tapu Hizmetleri ve Etik akademik araştırması yapılmış ve kamuoyuna açıklanmıştır. 2013 yılında ise Kamu Kurumlarında Etik Kültürünün Geliştirilmesi Projesinde pilot kurum olarak yer almış ve yaptığımız çalışmalar ile diğer kurumlara örnek gösterilen kurum haline gelmiştir. </a:t>
            </a:r>
            <a:endParaRPr lang="tr-TR" dirty="0">
              <a:latin typeface="Times New Roman" charset="0"/>
              <a:cs typeface="Times New Roman" charset="0"/>
            </a:endParaRPr>
          </a:p>
          <a:p>
            <a:endParaRPr lang="tr-TR" b="1" dirty="0">
              <a:latin typeface="Times New Roman" charset="0"/>
              <a:cs typeface="Times New Roman" charset="0"/>
            </a:endParaRPr>
          </a:p>
          <a:p>
            <a:endParaRPr lang="tr-TR" b="1" dirty="0">
              <a:latin typeface="Times New Roman" charset="0"/>
              <a:cs typeface="Times New Roman" charset="0"/>
            </a:endParaRPr>
          </a:p>
          <a:p>
            <a:endParaRPr lang="tr-TR" b="1" dirty="0">
              <a:latin typeface="Times New Roman" charset="0"/>
              <a:cs typeface="Times New Roman" charset="0"/>
            </a:endParaRPr>
          </a:p>
          <a:p>
            <a:r>
              <a:rPr lang="tr-TR" b="1" dirty="0">
                <a:latin typeface="Times New Roman" charset="0"/>
                <a:cs typeface="Times New Roman" charset="0"/>
              </a:rPr>
              <a:t>        </a:t>
            </a:r>
          </a:p>
          <a:p>
            <a:r>
              <a:rPr lang="tr-TR" b="1" dirty="0">
                <a:latin typeface="Times New Roman" charset="0"/>
                <a:cs typeface="Times New Roman" charset="0"/>
              </a:rPr>
              <a:t>               </a:t>
            </a:r>
          </a:p>
          <a:p>
            <a:endParaRPr lang="tr-TR" b="1" dirty="0">
              <a:latin typeface="Times New Roman" charset="0"/>
              <a:cs typeface="Times New Roman" charset="0"/>
            </a:endParaRPr>
          </a:p>
          <a:p>
            <a:r>
              <a:rPr lang="tr-TR" b="1" dirty="0">
                <a:latin typeface="Times New Roman" charset="0"/>
                <a:cs typeface="Times New Roman" charset="0"/>
              </a:rPr>
              <a:t>             </a:t>
            </a:r>
          </a:p>
          <a:p>
            <a:endParaRPr lang="tr-TR" b="1" dirty="0">
              <a:latin typeface="Times New Roman" charset="0"/>
              <a:cs typeface="Times New Roman" charset="0"/>
            </a:endParaRPr>
          </a:p>
          <a:p>
            <a:endParaRPr lang="tr-TR" dirty="0"/>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FEB332F-AE72-4A94-B244-156622810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8640960" cy="5616624"/>
          </a:xfrm>
          <a:prstGeom prst="rect">
            <a:avLst/>
          </a:prstGeom>
        </p:spPr>
      </p:pic>
    </p:spTree>
    <p:extLst>
      <p:ext uri="{BB962C8B-B14F-4D97-AF65-F5344CB8AC3E}">
        <p14:creationId xmlns:p14="http://schemas.microsoft.com/office/powerpoint/2010/main" val="123993320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9 Dikdörtgen"/>
          <p:cNvSpPr>
            <a:spLocks noChangeArrowheads="1"/>
          </p:cNvSpPr>
          <p:nvPr/>
        </p:nvSpPr>
        <p:spPr bwMode="auto">
          <a:xfrm>
            <a:off x="0" y="785794"/>
            <a:ext cx="9144000" cy="5693866"/>
          </a:xfrm>
          <a:prstGeom prst="rect">
            <a:avLst/>
          </a:prstGeom>
          <a:noFill/>
          <a:ln w="9525">
            <a:noFill/>
            <a:miter lim="800000"/>
            <a:headEnd/>
            <a:tailEnd/>
          </a:ln>
        </p:spPr>
        <p:txBody>
          <a:bodyPr wrap="square">
            <a:spAutoFit/>
          </a:bodyPr>
          <a:lstStyle/>
          <a:p>
            <a:r>
              <a:rPr lang="tr-TR" sz="2400" b="1" dirty="0">
                <a:latin typeface="Times New Roman" charset="0"/>
                <a:cs typeface="Times New Roman" charset="0"/>
              </a:rPr>
              <a:t>            </a:t>
            </a:r>
            <a:r>
              <a:rPr lang="tr-TR" sz="2000" b="1" u="sng" dirty="0">
                <a:solidFill>
                  <a:srgbClr val="C00000"/>
                </a:solidFill>
                <a:latin typeface="Times New Roman" charset="0"/>
                <a:cs typeface="Times New Roman" charset="0"/>
              </a:rPr>
              <a:t>MESLEK ETİĞİ</a:t>
            </a:r>
          </a:p>
          <a:p>
            <a:pPr algn="just"/>
            <a:r>
              <a:rPr lang="tr-TR" sz="2000" b="1" dirty="0">
                <a:latin typeface="Times New Roman" charset="0"/>
                <a:cs typeface="Times New Roman" charset="0"/>
              </a:rPr>
              <a:t>	Meslek etiği; bir meslek grubunun, mesleğe ilişkin olarak oluşturulup koruduğu, meslek üyelerini belirli bir şekilde davranmaya zorlayan, şahsi eğilimleri sınırlayan liyakatsiz ve ilkesiz üyeleri meslekten dışlayan, meslek içi rekabeti düzenleyen ve hizmet ideallerini korumayı amaçlayan mesleki ilkeler bütünü olarak tanımlanabilir.</a:t>
            </a:r>
          </a:p>
          <a:p>
            <a:pPr algn="just"/>
            <a:r>
              <a:rPr lang="tr-TR" sz="2000" b="1" dirty="0">
                <a:latin typeface="Times New Roman" charset="0"/>
                <a:cs typeface="Times New Roman" charset="0"/>
              </a:rPr>
              <a:t>	</a:t>
            </a:r>
          </a:p>
          <a:p>
            <a:pPr algn="just"/>
            <a:r>
              <a:rPr lang="tr-TR" sz="2000" b="1" dirty="0">
                <a:solidFill>
                  <a:srgbClr val="1B1B81"/>
                </a:solidFill>
                <a:latin typeface="Times New Roman" charset="0"/>
                <a:cs typeface="Times New Roman" charset="0"/>
              </a:rPr>
              <a:t>               Buna göre meslek etiğinin fonksiyonları;</a:t>
            </a:r>
          </a:p>
          <a:p>
            <a:pPr algn="just"/>
            <a:r>
              <a:rPr lang="tr-TR" sz="2000" b="1" dirty="0">
                <a:solidFill>
                  <a:srgbClr val="1B1B81"/>
                </a:solidFill>
                <a:latin typeface="Times New Roman" charset="0"/>
                <a:cs typeface="Times New Roman" charset="0"/>
              </a:rPr>
              <a:t>	1-Meslek mensuplarının hizmet ettikleri halka karşı aynı şekilde davranmaya ilişkin kuralları koymak,</a:t>
            </a:r>
          </a:p>
          <a:p>
            <a:pPr algn="just"/>
            <a:r>
              <a:rPr lang="tr-TR" sz="2000" b="1" dirty="0">
                <a:solidFill>
                  <a:srgbClr val="1B1B81"/>
                </a:solidFill>
                <a:latin typeface="Times New Roman" charset="0"/>
                <a:cs typeface="Times New Roman" charset="0"/>
              </a:rPr>
              <a:t>	2-Yetersiz ve ilkesiz üyeleri ayırmak,</a:t>
            </a:r>
          </a:p>
          <a:p>
            <a:pPr algn="just"/>
            <a:r>
              <a:rPr lang="tr-TR" sz="2000" b="1" dirty="0">
                <a:solidFill>
                  <a:srgbClr val="1B1B81"/>
                </a:solidFill>
                <a:latin typeface="Times New Roman" charset="0"/>
                <a:cs typeface="Times New Roman" charset="0"/>
              </a:rPr>
              <a:t>	3-Meslek içi rekabeti düzenlemek,</a:t>
            </a:r>
          </a:p>
          <a:p>
            <a:pPr algn="just"/>
            <a:r>
              <a:rPr lang="tr-TR" sz="2000" b="1" dirty="0">
                <a:solidFill>
                  <a:srgbClr val="1B1B81"/>
                </a:solidFill>
                <a:latin typeface="Times New Roman" charset="0"/>
                <a:cs typeface="Times New Roman" charset="0"/>
              </a:rPr>
              <a:t>	4-Hizmet ideallerini korumak,</a:t>
            </a:r>
          </a:p>
          <a:p>
            <a:pPr algn="just"/>
            <a:r>
              <a:rPr lang="tr-TR" sz="2000" b="1" dirty="0">
                <a:solidFill>
                  <a:srgbClr val="1B1B81"/>
                </a:solidFill>
                <a:latin typeface="Times New Roman" charset="0"/>
                <a:cs typeface="Times New Roman" charset="0"/>
              </a:rPr>
              <a:t>	5-Meslek mensuplarının birbirlerine karşı aynı davranış kurallarını ortaya koymaktır.</a:t>
            </a:r>
          </a:p>
          <a:p>
            <a:pPr algn="just"/>
            <a:r>
              <a:rPr lang="tr-TR" sz="2000" b="1" dirty="0">
                <a:solidFill>
                  <a:srgbClr val="C00000"/>
                </a:solidFill>
                <a:latin typeface="Times New Roman" charset="0"/>
                <a:cs typeface="Times New Roman" charset="0"/>
              </a:rPr>
              <a:t>             Bir mesleğin gelişmesi ve saygınlığının devam etmesi için, o meslek grubunun kendi belirledikleri etik davranış ilkelerine uygun davranması çok önemlidir.</a:t>
            </a: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7504" y="908720"/>
            <a:ext cx="9036496" cy="5324535"/>
          </a:xfrm>
          <a:prstGeom prst="rect">
            <a:avLst/>
          </a:prstGeom>
        </p:spPr>
        <p:txBody>
          <a:bodyPr wrap="square">
            <a:spAutoFit/>
          </a:bodyPr>
          <a:lstStyle/>
          <a:p>
            <a:pPr lvl="0" indent="238125" eaLnBrk="0" fontAlgn="base" hangingPunct="0">
              <a:spcBef>
                <a:spcPct val="0"/>
              </a:spcBef>
              <a:spcAft>
                <a:spcPct val="0"/>
              </a:spcAft>
            </a:pPr>
            <a:r>
              <a:rPr lang="tr-TR" altLang="tr-TR" sz="1600" dirty="0">
                <a:solidFill>
                  <a:srgbClr val="000000"/>
                </a:solidFill>
                <a:latin typeface="Times New Roman" panose="02020603050405020304" pitchFamily="18" charset="0"/>
                <a:cs typeface="Times New Roman" panose="02020603050405020304" pitchFamily="18" charset="0"/>
              </a:rPr>
              <a:t> </a:t>
            </a:r>
          </a:p>
          <a:p>
            <a:pPr lvl="0" indent="238125" algn="just" eaLnBrk="0" fontAlgn="base" hangingPunct="0">
              <a:spcBef>
                <a:spcPct val="0"/>
              </a:spcBef>
              <a:spcAft>
                <a:spcPct val="0"/>
              </a:spcAft>
            </a:pPr>
            <a:r>
              <a:rPr lang="tr-TR" altLang="tr-TR" sz="1600" dirty="0">
                <a:solidFill>
                  <a:srgbClr val="000000"/>
                </a:solidFill>
                <a:latin typeface="Times New Roman" panose="02020603050405020304" pitchFamily="18" charset="0"/>
                <a:cs typeface="Times New Roman" panose="02020603050405020304" pitchFamily="18" charset="0"/>
              </a:rPr>
              <a:t> </a:t>
            </a:r>
            <a:r>
              <a:rPr lang="tr-TR" altLang="tr-TR" b="1" dirty="0">
                <a:solidFill>
                  <a:srgbClr val="000000"/>
                </a:solidFill>
                <a:latin typeface="Times New Roman" panose="02020603050405020304" pitchFamily="18" charset="0"/>
                <a:cs typeface="Times New Roman" panose="02020603050405020304" pitchFamily="18" charset="0"/>
              </a:rPr>
              <a:t>Ülkemizde meslek etiği adına önemli tarihsel bir birikim vardır. Ahilik sisteminde meslek etiği oldukça iyi bir örnektir. İş yeri açma, müşteri ilişkileri, sevgi-hoşgörü, doğruluk dürüstlük vb. etik kurallar tüm dünyaya örnek olabilecek biçimde uygulanmıştır.  Günümüzde de buna benzeyen temel meslek etiği ilkeleri vardır. </a:t>
            </a:r>
          </a:p>
          <a:p>
            <a:pPr lvl="0" indent="238125" eaLnBrk="0" fontAlgn="base" hangingPunct="0">
              <a:spcBef>
                <a:spcPct val="0"/>
              </a:spcBef>
              <a:spcAft>
                <a:spcPct val="0"/>
              </a:spcAft>
            </a:pPr>
            <a:endParaRPr lang="tr-TR" altLang="tr-TR" b="1" dirty="0">
              <a:solidFill>
                <a:srgbClr val="000000"/>
              </a:solidFill>
              <a:latin typeface="Times New Roman" panose="02020603050405020304" pitchFamily="18" charset="0"/>
              <a:cs typeface="Times New Roman" panose="02020603050405020304" pitchFamily="18" charset="0"/>
            </a:endParaRPr>
          </a:p>
          <a:p>
            <a:pPr lvl="0" indent="238125" eaLnBrk="0" fontAlgn="base" hangingPunct="0">
              <a:spcBef>
                <a:spcPct val="0"/>
              </a:spcBef>
              <a:spcAft>
                <a:spcPct val="0"/>
              </a:spcAft>
            </a:pPr>
            <a:r>
              <a:rPr lang="tr-TR" altLang="tr-TR" b="1" dirty="0">
                <a:solidFill>
                  <a:srgbClr val="000000"/>
                </a:solidFill>
                <a:latin typeface="Times New Roman" panose="02020603050405020304" pitchFamily="18" charset="0"/>
                <a:cs typeface="Times New Roman" panose="02020603050405020304" pitchFamily="18" charset="0"/>
              </a:rPr>
              <a:t>   Başlıca mesleki etik ilkeleri şunlardır:</a:t>
            </a:r>
          </a:p>
          <a:p>
            <a:pPr lvl="0" indent="238125" eaLnBrk="0" fontAlgn="base" hangingPunct="0">
              <a:spcBef>
                <a:spcPct val="0"/>
              </a:spcBef>
              <a:spcAft>
                <a:spcPct val="0"/>
              </a:spcAft>
            </a:pPr>
            <a:endParaRPr lang="tr-TR" altLang="tr-TR" b="1" dirty="0">
              <a:solidFill>
                <a:srgbClr val="00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buFontTx/>
              <a:buChar char="•"/>
            </a:pPr>
            <a:r>
              <a:rPr lang="tr-TR" altLang="tr-TR" b="1" dirty="0">
                <a:solidFill>
                  <a:srgbClr val="FF0000"/>
                </a:solidFill>
                <a:latin typeface="Times New Roman" panose="02020603050405020304" pitchFamily="18" charset="0"/>
                <a:cs typeface="Times New Roman" panose="02020603050405020304" pitchFamily="18" charset="0"/>
              </a:rPr>
              <a:t>Doğruluk</a:t>
            </a:r>
            <a:r>
              <a:rPr lang="tr-TR" altLang="tr-TR" b="1" dirty="0">
                <a:solidFill>
                  <a:srgbClr val="000000"/>
                </a:solidFill>
                <a:latin typeface="Times New Roman" panose="02020603050405020304" pitchFamily="18" charset="0"/>
                <a:cs typeface="Times New Roman" panose="02020603050405020304" pitchFamily="18" charset="0"/>
              </a:rPr>
              <a:t>: Doğru sözlülük yalan söylememe, içten ve dürüst davranma.</a:t>
            </a:r>
          </a:p>
          <a:p>
            <a:pPr lvl="0" eaLnBrk="0" fontAlgn="base" hangingPunct="0">
              <a:spcBef>
                <a:spcPct val="0"/>
              </a:spcBef>
              <a:spcAft>
                <a:spcPct val="0"/>
              </a:spcAft>
              <a:buFontTx/>
              <a:buChar char="•"/>
            </a:pPr>
            <a:r>
              <a:rPr lang="tr-TR" altLang="tr-TR" b="1" dirty="0">
                <a:solidFill>
                  <a:srgbClr val="FF0000"/>
                </a:solidFill>
                <a:latin typeface="Times New Roman" panose="02020603050405020304" pitchFamily="18" charset="0"/>
                <a:cs typeface="Times New Roman" panose="02020603050405020304" pitchFamily="18" charset="0"/>
              </a:rPr>
              <a:t>Yasallık</a:t>
            </a:r>
            <a:r>
              <a:rPr lang="tr-TR" altLang="tr-TR" b="1" dirty="0">
                <a:solidFill>
                  <a:srgbClr val="000000"/>
                </a:solidFill>
                <a:latin typeface="Times New Roman" panose="02020603050405020304" pitchFamily="18" charset="0"/>
                <a:cs typeface="Times New Roman" panose="02020603050405020304" pitchFamily="18" charset="0"/>
              </a:rPr>
              <a:t>: İş hayatında yasalara bağlı kalmak.</a:t>
            </a:r>
          </a:p>
          <a:p>
            <a:pPr lvl="0" eaLnBrk="0" fontAlgn="base" hangingPunct="0">
              <a:spcBef>
                <a:spcPct val="0"/>
              </a:spcBef>
              <a:spcAft>
                <a:spcPct val="0"/>
              </a:spcAft>
              <a:buFontTx/>
              <a:buChar char="•"/>
            </a:pPr>
            <a:r>
              <a:rPr lang="tr-TR" altLang="tr-TR" b="1" dirty="0">
                <a:solidFill>
                  <a:srgbClr val="FF0000"/>
                </a:solidFill>
                <a:latin typeface="Times New Roman" panose="02020603050405020304" pitchFamily="18" charset="0"/>
                <a:cs typeface="Times New Roman" panose="02020603050405020304" pitchFamily="18" charset="0"/>
              </a:rPr>
              <a:t>Yeterlik</a:t>
            </a:r>
            <a:r>
              <a:rPr lang="tr-TR" altLang="tr-TR" b="1" dirty="0">
                <a:solidFill>
                  <a:srgbClr val="000000"/>
                </a:solidFill>
                <a:latin typeface="Times New Roman" panose="02020603050405020304" pitchFamily="18" charset="0"/>
                <a:cs typeface="Times New Roman" panose="02020603050405020304" pitchFamily="18" charset="0"/>
              </a:rPr>
              <a:t>:  Sorumluluk alma, mesleğinde yetkin olma, nitelikli olma.</a:t>
            </a:r>
          </a:p>
          <a:p>
            <a:pPr lvl="0" eaLnBrk="0" fontAlgn="base" hangingPunct="0">
              <a:spcBef>
                <a:spcPct val="0"/>
              </a:spcBef>
              <a:spcAft>
                <a:spcPct val="0"/>
              </a:spcAft>
              <a:buFontTx/>
              <a:buChar char="•"/>
            </a:pPr>
            <a:r>
              <a:rPr lang="tr-TR" altLang="tr-TR" b="1" dirty="0">
                <a:solidFill>
                  <a:srgbClr val="FF0000"/>
                </a:solidFill>
                <a:latin typeface="Times New Roman" panose="02020603050405020304" pitchFamily="18" charset="0"/>
                <a:cs typeface="Times New Roman" panose="02020603050405020304" pitchFamily="18" charset="0"/>
              </a:rPr>
              <a:t>Güvenirlik</a:t>
            </a:r>
            <a:r>
              <a:rPr lang="tr-TR" altLang="tr-TR" b="1" dirty="0">
                <a:solidFill>
                  <a:srgbClr val="000000"/>
                </a:solidFill>
                <a:latin typeface="Times New Roman" panose="02020603050405020304" pitchFamily="18" charset="0"/>
                <a:cs typeface="Times New Roman" panose="02020603050405020304" pitchFamily="18" charset="0"/>
              </a:rPr>
              <a:t>: Mesleğin gerektirdiği etik ilkelere bağlı olmak, rekabette doğru, dürüst davranmak.</a:t>
            </a:r>
          </a:p>
          <a:p>
            <a:pPr lvl="0" eaLnBrk="0" fontAlgn="base" hangingPunct="0">
              <a:spcBef>
                <a:spcPct val="0"/>
              </a:spcBef>
              <a:spcAft>
                <a:spcPct val="0"/>
              </a:spcAft>
              <a:buFontTx/>
              <a:buChar char="•"/>
            </a:pPr>
            <a:r>
              <a:rPr lang="tr-TR" altLang="tr-TR" b="1" dirty="0">
                <a:solidFill>
                  <a:srgbClr val="FF0000"/>
                </a:solidFill>
                <a:latin typeface="Times New Roman" panose="02020603050405020304" pitchFamily="18" charset="0"/>
                <a:cs typeface="Times New Roman" panose="02020603050405020304" pitchFamily="18" charset="0"/>
              </a:rPr>
              <a:t>Mesleğe bağlılık</a:t>
            </a:r>
            <a:r>
              <a:rPr lang="tr-TR" altLang="tr-TR" b="1" dirty="0">
                <a:solidFill>
                  <a:srgbClr val="000000"/>
                </a:solidFill>
                <a:latin typeface="Times New Roman" panose="02020603050405020304" pitchFamily="18" charset="0"/>
                <a:cs typeface="Times New Roman" panose="02020603050405020304" pitchFamily="18" charset="0"/>
              </a:rPr>
              <a:t>: Mesleği sevmek, mesleki gelişimine önem vermek.</a:t>
            </a:r>
          </a:p>
          <a:p>
            <a:pPr lvl="0" eaLnBrk="0" fontAlgn="base" hangingPunct="0">
              <a:spcBef>
                <a:spcPct val="0"/>
              </a:spcBef>
              <a:spcAft>
                <a:spcPct val="0"/>
              </a:spcAft>
              <a:buFontTx/>
              <a:buChar char="•"/>
            </a:pPr>
            <a:r>
              <a:rPr lang="tr-TR" altLang="tr-TR" b="1" dirty="0">
                <a:solidFill>
                  <a:srgbClr val="FF0000"/>
                </a:solidFill>
                <a:latin typeface="Times New Roman" panose="02020603050405020304" pitchFamily="18" charset="0"/>
                <a:cs typeface="Times New Roman" panose="02020603050405020304" pitchFamily="18" charset="0"/>
              </a:rPr>
              <a:t>Sorumluluk</a:t>
            </a:r>
            <a:r>
              <a:rPr lang="tr-TR" altLang="tr-TR" b="1" dirty="0">
                <a:solidFill>
                  <a:srgbClr val="000000"/>
                </a:solidFill>
                <a:latin typeface="Times New Roman" panose="02020603050405020304" pitchFamily="18" charset="0"/>
                <a:cs typeface="Times New Roman" panose="02020603050405020304" pitchFamily="18" charset="0"/>
              </a:rPr>
              <a:t>: Mesleği ile ilgili konularda kendi sorumluluklarının bilincinde olmak.</a:t>
            </a:r>
          </a:p>
          <a:p>
            <a:pPr lvl="0" eaLnBrk="0" fontAlgn="base" hangingPunct="0">
              <a:spcBef>
                <a:spcPct val="0"/>
              </a:spcBef>
              <a:spcAft>
                <a:spcPct val="0"/>
              </a:spcAft>
              <a:buFontTx/>
              <a:buChar char="•"/>
            </a:pPr>
            <a:r>
              <a:rPr lang="tr-TR" altLang="tr-TR" b="1" dirty="0">
                <a:solidFill>
                  <a:srgbClr val="FF0000"/>
                </a:solidFill>
                <a:latin typeface="Times New Roman" panose="02020603050405020304" pitchFamily="18" charset="0"/>
                <a:cs typeface="Times New Roman" panose="02020603050405020304" pitchFamily="18" charset="0"/>
              </a:rPr>
              <a:t>İnsan haklarına saygı</a:t>
            </a:r>
            <a:r>
              <a:rPr lang="tr-TR" altLang="tr-TR" b="1" dirty="0">
                <a:solidFill>
                  <a:srgbClr val="000000"/>
                </a:solidFill>
                <a:latin typeface="Times New Roman" panose="02020603050405020304" pitchFamily="18" charset="0"/>
                <a:cs typeface="Times New Roman" panose="02020603050405020304" pitchFamily="18" charset="0"/>
              </a:rPr>
              <a:t>: Temel insan haklarına iş yaşamının gerektirdiği boyutlarda saygılı olma.</a:t>
            </a:r>
          </a:p>
          <a:p>
            <a:pPr lvl="0" eaLnBrk="0" fontAlgn="base" hangingPunct="0">
              <a:spcBef>
                <a:spcPct val="0"/>
              </a:spcBef>
              <a:spcAft>
                <a:spcPct val="0"/>
              </a:spcAft>
              <a:buFontTx/>
              <a:buChar char="•"/>
            </a:pPr>
            <a:r>
              <a:rPr lang="tr-TR" altLang="tr-TR" b="1" dirty="0">
                <a:solidFill>
                  <a:srgbClr val="FF0000"/>
                </a:solidFill>
                <a:latin typeface="Times New Roman" panose="02020603050405020304" pitchFamily="18" charset="0"/>
                <a:cs typeface="Times New Roman" panose="02020603050405020304" pitchFamily="18" charset="0"/>
              </a:rPr>
              <a:t>Sevgi-hoşgörü</a:t>
            </a:r>
            <a:r>
              <a:rPr lang="tr-TR" altLang="tr-TR" b="1" dirty="0">
                <a:solidFill>
                  <a:srgbClr val="000000"/>
                </a:solidFill>
                <a:latin typeface="Times New Roman" panose="02020603050405020304" pitchFamily="18" charset="0"/>
                <a:cs typeface="Times New Roman" panose="02020603050405020304" pitchFamily="18" charset="0"/>
              </a:rPr>
              <a:t>: Mesleği ile ilgili insan ilişkilerinde sevgiyle ve hoşgörülü davranma.</a:t>
            </a:r>
          </a:p>
          <a:p>
            <a:pPr lvl="0" eaLnBrk="0" fontAlgn="base" hangingPunct="0">
              <a:spcBef>
                <a:spcPct val="0"/>
              </a:spcBef>
              <a:spcAft>
                <a:spcPct val="0"/>
              </a:spcAft>
            </a:pPr>
            <a:endParaRPr lang="tr-TR" alt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38354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756"/>
            <a:ext cx="2388921" cy="201622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212976"/>
            <a:ext cx="8928992" cy="3168352"/>
          </a:xfrm>
          <a:prstGeom prst="rect">
            <a:avLst/>
          </a:prstGeom>
        </p:spPr>
      </p:pic>
      <p:sp>
        <p:nvSpPr>
          <p:cNvPr id="5" name="Dikdörtgen 4"/>
          <p:cNvSpPr/>
          <p:nvPr/>
        </p:nvSpPr>
        <p:spPr>
          <a:xfrm>
            <a:off x="107504" y="863777"/>
            <a:ext cx="8424936" cy="461665"/>
          </a:xfrm>
          <a:prstGeom prst="rect">
            <a:avLst/>
          </a:prstGeom>
        </p:spPr>
        <p:txBody>
          <a:bodyPr wrap="square">
            <a:spAutoFit/>
          </a:bodyPr>
          <a:lstStyle/>
          <a:p>
            <a:r>
              <a:rPr lang="tr-TR" sz="2400" dirty="0">
                <a:solidFill>
                  <a:srgbClr val="C00000"/>
                </a:solidFill>
              </a:rPr>
              <a:t>                   </a:t>
            </a:r>
            <a:r>
              <a:rPr lang="tr-TR" sz="2400" dirty="0">
                <a:solidFill>
                  <a:srgbClr val="1B1B81"/>
                </a:solidFill>
              </a:rPr>
              <a:t>LİSANSLI HARİTA KADASTRO </a:t>
            </a:r>
            <a:r>
              <a:rPr lang="tr-TR" sz="2000" dirty="0">
                <a:solidFill>
                  <a:srgbClr val="1B1B81"/>
                </a:solidFill>
              </a:rPr>
              <a:t>MÜHENDİSLİK</a:t>
            </a:r>
            <a:r>
              <a:rPr lang="tr-TR" sz="2400" dirty="0">
                <a:solidFill>
                  <a:srgbClr val="1B1B81"/>
                </a:solidFill>
              </a:rPr>
              <a:t> BÜROLARI</a:t>
            </a: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412776"/>
            <a:ext cx="3096343" cy="1656184"/>
          </a:xfrm>
          <a:prstGeom prst="rect">
            <a:avLst/>
          </a:prstGeom>
        </p:spPr>
      </p:pic>
      <p:pic>
        <p:nvPicPr>
          <p:cNvPr id="8" name="Resim 7">
            <a:extLst>
              <a:ext uri="{FF2B5EF4-FFF2-40B4-BE49-F238E27FC236}">
                <a16:creationId xmlns:a16="http://schemas.microsoft.com/office/drawing/2014/main" id="{084D94FA-7ADA-484B-AD3B-290066207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1412776"/>
            <a:ext cx="3672408" cy="1656184"/>
          </a:xfrm>
          <a:prstGeom prst="rect">
            <a:avLst/>
          </a:prstGeom>
        </p:spPr>
      </p:pic>
    </p:spTree>
    <p:extLst>
      <p:ext uri="{BB962C8B-B14F-4D97-AF65-F5344CB8AC3E}">
        <p14:creationId xmlns:p14="http://schemas.microsoft.com/office/powerpoint/2010/main" val="2885777645"/>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226394"/>
            <a:ext cx="9144000" cy="8694688"/>
          </a:xfrm>
          <a:prstGeom prst="rect">
            <a:avLst/>
          </a:prstGeom>
        </p:spPr>
        <p:txBody>
          <a:bodyPr wrap="square">
            <a:spAutoFit/>
          </a:bodyPr>
          <a:lstStyle/>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dirty="0">
              <a:latin typeface="Times New Roman" panose="02020603050405020304" pitchFamily="18" charset="0"/>
              <a:ea typeface="Times New Roman" panose="02020603050405020304" pitchFamily="18" charset="0"/>
            </a:endParaRPr>
          </a:p>
          <a:p>
            <a:pPr marL="450215" indent="449580" algn="just">
              <a:spcAft>
                <a:spcPts val="0"/>
              </a:spcAft>
            </a:pPr>
            <a:endParaRPr lang="tr-TR" sz="1600" dirty="0">
              <a:latin typeface="Times New Roman" panose="02020603050405020304" pitchFamily="18" charset="0"/>
              <a:ea typeface="Times New Roman" panose="02020603050405020304" pitchFamily="18" charset="0"/>
            </a:endParaRPr>
          </a:p>
          <a:p>
            <a:pPr marL="450215" indent="449580" algn="just">
              <a:spcAft>
                <a:spcPts val="0"/>
              </a:spcAft>
            </a:pPr>
            <a:r>
              <a:rPr lang="tr-TR" sz="1500" b="1" dirty="0">
                <a:solidFill>
                  <a:srgbClr val="C00000"/>
                </a:solidFill>
                <a:latin typeface="Times New Roman" panose="02020603050405020304" pitchFamily="18" charset="0"/>
                <a:ea typeface="Times New Roman" panose="02020603050405020304" pitchFamily="18" charset="0"/>
              </a:rPr>
              <a:t>Dönemin LİHKABDER. Başkanı Derneğin 3. Olağan Genel Kurulunda 09.02.2014 tarihinde yaptığı konuşmasının Etik ile ilgili bölümde; </a:t>
            </a:r>
          </a:p>
          <a:p>
            <a:pPr marL="450215" indent="449580" algn="just">
              <a:spcAft>
                <a:spcPts val="0"/>
              </a:spcAft>
            </a:pPr>
            <a:endParaRPr lang="tr-TR" sz="1500" b="1" dirty="0">
              <a:latin typeface="Times New Roman" panose="02020603050405020304" pitchFamily="18" charset="0"/>
              <a:ea typeface="Times New Roman" panose="02020603050405020304" pitchFamily="18" charset="0"/>
            </a:endParaRPr>
          </a:p>
          <a:p>
            <a:pPr marL="450215" indent="449580" algn="just">
              <a:spcAft>
                <a:spcPts val="0"/>
              </a:spcAft>
            </a:pPr>
            <a:r>
              <a:rPr lang="tr-TR" sz="1500" b="1" dirty="0">
                <a:latin typeface="Times New Roman" panose="02020603050405020304" pitchFamily="18" charset="0"/>
                <a:ea typeface="Times New Roman" panose="02020603050405020304" pitchFamily="18" charset="0"/>
              </a:rPr>
              <a:t>‘’..Değerli üyelerimiz, bir diğer önemli konu da mesleğimizin etik değerlerinin belirlenmesi ve korunmasıdır. </a:t>
            </a:r>
            <a:r>
              <a:rPr lang="tr-TR" sz="1500" b="1" dirty="0">
                <a:latin typeface="Times New Roman" panose="02020603050405020304" pitchFamily="18" charset="0"/>
                <a:ea typeface="TimesNewRoman"/>
              </a:rPr>
              <a:t>Hiç arzu etmememize rağmen aramızda etik kurallara riayet etmeyen büroların varlığı hepimizce bilinen bir gerçektir. </a:t>
            </a:r>
            <a:r>
              <a:rPr lang="tr-TR" sz="1500" b="1" dirty="0">
                <a:latin typeface="Times New Roman" panose="02020603050405020304" pitchFamily="18" charset="0"/>
                <a:ea typeface="Times New Roman" panose="02020603050405020304" pitchFamily="18" charset="0"/>
              </a:rPr>
              <a:t>Yönetim Kurulu olarak altını çizerek belirtmek istediğimiz önemli bir husus: üyelerimizden herhangi birinin yaptığı mevzuat dışı mesleki yanlışlıklar maalesef bu zor süreçte hepimize mal olmaktadır…</a:t>
            </a:r>
          </a:p>
          <a:p>
            <a:pPr marL="450215" indent="449580" algn="just">
              <a:lnSpc>
                <a:spcPct val="150000"/>
              </a:lnSpc>
              <a:spcAft>
                <a:spcPts val="0"/>
              </a:spcAft>
            </a:pPr>
            <a:r>
              <a:rPr lang="tr-TR" sz="1500" b="1" dirty="0">
                <a:latin typeface="Times New Roman" panose="02020603050405020304" pitchFamily="18" charset="0"/>
                <a:ea typeface="Times New Roman" panose="02020603050405020304" pitchFamily="18" charset="0"/>
              </a:rPr>
              <a:t>Bu konu ile ilgili Derneğimiz üyelerinin mesleğimiz adına;</a:t>
            </a:r>
          </a:p>
          <a:p>
            <a:pPr marL="342900" lvl="0" indent="-342900" algn="just">
              <a:lnSpc>
                <a:spcPct val="150000"/>
              </a:lnSpc>
              <a:spcAft>
                <a:spcPts val="0"/>
              </a:spcAft>
              <a:buFont typeface="Symbol" panose="05050102010706020507" pitchFamily="18" charset="2"/>
              <a:buChar char=""/>
            </a:pPr>
            <a:r>
              <a:rPr lang="tr-TR" sz="1500" b="1" dirty="0">
                <a:solidFill>
                  <a:srgbClr val="C00000"/>
                </a:solidFill>
                <a:latin typeface="Times New Roman" panose="02020603050405020304" pitchFamily="18" charset="0"/>
                <a:ea typeface="Times New Roman" panose="02020603050405020304" pitchFamily="18" charset="0"/>
              </a:rPr>
              <a:t>Dürüstlük,</a:t>
            </a:r>
          </a:p>
          <a:p>
            <a:pPr marL="342900" lvl="0" indent="-342900" algn="just">
              <a:lnSpc>
                <a:spcPct val="150000"/>
              </a:lnSpc>
              <a:spcAft>
                <a:spcPts val="0"/>
              </a:spcAft>
              <a:buFont typeface="Symbol" panose="05050102010706020507" pitchFamily="18" charset="2"/>
              <a:buChar char=""/>
            </a:pPr>
            <a:r>
              <a:rPr lang="tr-TR" sz="1500" b="1" dirty="0">
                <a:solidFill>
                  <a:srgbClr val="C00000"/>
                </a:solidFill>
                <a:latin typeface="Times New Roman" panose="02020603050405020304" pitchFamily="18" charset="0"/>
                <a:ea typeface="Times New Roman" panose="02020603050405020304" pitchFamily="18" charset="0"/>
              </a:rPr>
              <a:t>Gizlilik,</a:t>
            </a:r>
          </a:p>
          <a:p>
            <a:pPr marL="342900" lvl="0" indent="-342900" algn="just">
              <a:lnSpc>
                <a:spcPct val="150000"/>
              </a:lnSpc>
              <a:spcAft>
                <a:spcPts val="0"/>
              </a:spcAft>
              <a:buFont typeface="Symbol" panose="05050102010706020507" pitchFamily="18" charset="2"/>
              <a:buChar char=""/>
            </a:pPr>
            <a:r>
              <a:rPr lang="tr-TR" sz="1500" b="1" dirty="0">
                <a:solidFill>
                  <a:srgbClr val="C00000"/>
                </a:solidFill>
                <a:latin typeface="Times New Roman" panose="02020603050405020304" pitchFamily="18" charset="0"/>
                <a:ea typeface="Times New Roman" panose="02020603050405020304" pitchFamily="18" charset="0"/>
              </a:rPr>
              <a:t>Tarafsızlık,</a:t>
            </a:r>
          </a:p>
          <a:p>
            <a:pPr marL="342900" lvl="0" indent="-342900" algn="just">
              <a:lnSpc>
                <a:spcPct val="150000"/>
              </a:lnSpc>
              <a:spcAft>
                <a:spcPts val="0"/>
              </a:spcAft>
              <a:buFont typeface="Symbol" panose="05050102010706020507" pitchFamily="18" charset="2"/>
              <a:buChar char=""/>
            </a:pPr>
            <a:r>
              <a:rPr lang="tr-TR" sz="1500" b="1" dirty="0">
                <a:solidFill>
                  <a:srgbClr val="C00000"/>
                </a:solidFill>
                <a:latin typeface="Times New Roman" panose="02020603050405020304" pitchFamily="18" charset="0"/>
                <a:ea typeface="Times New Roman" panose="02020603050405020304" pitchFamily="18" charset="0"/>
              </a:rPr>
              <a:t>Rekabet yapmama,</a:t>
            </a:r>
          </a:p>
          <a:p>
            <a:pPr marL="342900" lvl="0" indent="-342900" algn="just">
              <a:lnSpc>
                <a:spcPct val="150000"/>
              </a:lnSpc>
              <a:spcAft>
                <a:spcPts val="0"/>
              </a:spcAft>
              <a:buFont typeface="Symbol" panose="05050102010706020507" pitchFamily="18" charset="2"/>
              <a:buChar char=""/>
            </a:pPr>
            <a:r>
              <a:rPr lang="tr-TR" sz="1500" b="1" dirty="0">
                <a:solidFill>
                  <a:srgbClr val="C00000"/>
                </a:solidFill>
                <a:latin typeface="Times New Roman" panose="02020603050405020304" pitchFamily="18" charset="0"/>
                <a:ea typeface="Times New Roman" panose="02020603050405020304" pitchFamily="18" charset="0"/>
              </a:rPr>
              <a:t>Mevzuat ve standartlara bağlılık,</a:t>
            </a:r>
          </a:p>
          <a:p>
            <a:pPr marL="342900" lvl="0" indent="-342900" algn="just">
              <a:lnSpc>
                <a:spcPct val="150000"/>
              </a:lnSpc>
              <a:spcAft>
                <a:spcPts val="0"/>
              </a:spcAft>
              <a:buFont typeface="Symbol" panose="05050102010706020507" pitchFamily="18" charset="2"/>
              <a:buChar char=""/>
            </a:pPr>
            <a:r>
              <a:rPr lang="tr-TR" sz="1500" b="1" dirty="0">
                <a:solidFill>
                  <a:srgbClr val="C00000"/>
                </a:solidFill>
                <a:latin typeface="Times New Roman" panose="02020603050405020304" pitchFamily="18" charset="0"/>
                <a:ea typeface="Times New Roman" panose="02020603050405020304" pitchFamily="18" charset="0"/>
              </a:rPr>
              <a:t>Yetkinlik, </a:t>
            </a:r>
          </a:p>
          <a:p>
            <a:pPr lvl="0" algn="just">
              <a:lnSpc>
                <a:spcPct val="150000"/>
              </a:lnSpc>
              <a:spcAft>
                <a:spcPts val="0"/>
              </a:spcAft>
            </a:pPr>
            <a:r>
              <a:rPr lang="tr-TR" sz="1500" b="1" dirty="0">
                <a:latin typeface="Times New Roman" panose="02020603050405020304" pitchFamily="18" charset="0"/>
                <a:ea typeface="Times New Roman" panose="02020603050405020304" pitchFamily="18" charset="0"/>
              </a:rPr>
              <a:t>      Etik değerlerine uygun hareket etmeleri gerektiği, uygun hareket etmeyenleri Genel Kurulumuzda seçeceğimiz Etik ve Disiplin Kurulumuzca sözlü ve yazılı olarak uyaracağımızı belirtmemizde de yarar görmekteyiz..’’</a:t>
            </a:r>
          </a:p>
          <a:p>
            <a:pPr marL="450215" indent="449580" algn="just">
              <a:spcAft>
                <a:spcPts val="0"/>
              </a:spcAft>
            </a:pPr>
            <a:r>
              <a:rPr lang="tr-TR" b="1" dirty="0">
                <a:latin typeface="Times New Roman" panose="02020603050405020304" pitchFamily="18" charset="0"/>
                <a:ea typeface="Times New Roman" panose="02020603050405020304" pitchFamily="18" charset="0"/>
              </a:rPr>
              <a:t> </a:t>
            </a:r>
            <a:endParaRPr lang="tr-TR"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771612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A2810DF-A217-4F12-9F7F-4F4437863115}"/>
              </a:ext>
            </a:extLst>
          </p:cNvPr>
          <p:cNvSpPr txBox="1"/>
          <p:nvPr/>
        </p:nvSpPr>
        <p:spPr>
          <a:xfrm>
            <a:off x="9359" y="597455"/>
            <a:ext cx="9125282" cy="6186309"/>
          </a:xfrm>
          <a:prstGeom prst="rect">
            <a:avLst/>
          </a:prstGeom>
          <a:noFill/>
        </p:spPr>
        <p:txBody>
          <a:bodyPr wrap="square">
            <a:spAutoFit/>
          </a:bodyPr>
          <a:lstStyle/>
          <a:p>
            <a:r>
              <a:rPr lang="tr-TR" sz="2400" b="1" dirty="0">
                <a:solidFill>
                  <a:srgbClr val="C00000"/>
                </a:solidFill>
                <a:latin typeface="Times New Roman" charset="0"/>
                <a:cs typeface="Times New Roman" charset="0"/>
              </a:rPr>
              <a:t>    ETİK VE ETİK DAVRANMAK NEDİR ?</a:t>
            </a:r>
          </a:p>
          <a:p>
            <a:r>
              <a:rPr lang="tr-TR" sz="2400" b="1" dirty="0">
                <a:solidFill>
                  <a:srgbClr val="0070C0"/>
                </a:solidFill>
                <a:latin typeface="Times New Roman" charset="0"/>
                <a:cs typeface="Times New Roman" charset="0"/>
              </a:rPr>
              <a:t>    </a:t>
            </a:r>
            <a:r>
              <a:rPr lang="tr-TR" sz="1800" b="1" dirty="0">
                <a:solidFill>
                  <a:srgbClr val="002060"/>
                </a:solidFill>
                <a:latin typeface="Times New Roman" charset="0"/>
                <a:cs typeface="Times New Roman" charset="0"/>
              </a:rPr>
              <a:t>Etik, doğru davranmaktır. Davranışlarımızda, yanlış yapmamaktır.</a:t>
            </a:r>
          </a:p>
          <a:p>
            <a:r>
              <a:rPr lang="tr-TR" sz="1800" b="1" dirty="0">
                <a:solidFill>
                  <a:srgbClr val="002060"/>
                </a:solidFill>
                <a:latin typeface="Times New Roman" charset="0"/>
                <a:cs typeface="Times New Roman" charset="0"/>
              </a:rPr>
              <a:t>     Vicdanlarımızın rahat etmesidir. Vicdanlarımızda rahatsızlık veren davranışları yapmamaktır.</a:t>
            </a:r>
          </a:p>
          <a:p>
            <a:r>
              <a:rPr lang="tr-TR" sz="1800" b="1" dirty="0">
                <a:solidFill>
                  <a:srgbClr val="002060"/>
                </a:solidFill>
                <a:latin typeface="Times New Roman" charset="0"/>
                <a:cs typeface="Times New Roman" charset="0"/>
              </a:rPr>
              <a:t>     Vicdanlarımızda rahatsızlık veren her davranış, etik dışı davranıştır.</a:t>
            </a:r>
          </a:p>
          <a:p>
            <a:r>
              <a:rPr lang="tr-TR" sz="1800" b="1" dirty="0">
                <a:solidFill>
                  <a:srgbClr val="002060"/>
                </a:solidFill>
                <a:latin typeface="Times New Roman" charset="0"/>
                <a:cs typeface="Times New Roman" charset="0"/>
              </a:rPr>
              <a:t>     </a:t>
            </a:r>
            <a:r>
              <a:rPr lang="tr-TR" sz="2400" b="1" dirty="0">
                <a:solidFill>
                  <a:srgbClr val="C00000"/>
                </a:solidFill>
                <a:latin typeface="Times New Roman" charset="0"/>
                <a:cs typeface="Times New Roman" charset="0"/>
              </a:rPr>
              <a:t>ETİK EĞİTİMLERİ NEDEN YAPILIYOR ?</a:t>
            </a:r>
          </a:p>
          <a:p>
            <a:pPr algn="just"/>
            <a:r>
              <a:rPr lang="tr-TR" sz="2400" b="1" dirty="0">
                <a:solidFill>
                  <a:srgbClr val="C00000"/>
                </a:solidFill>
                <a:latin typeface="Times New Roman" charset="0"/>
                <a:cs typeface="Times New Roman" charset="0"/>
              </a:rPr>
              <a:t>    </a:t>
            </a:r>
            <a:r>
              <a:rPr lang="tr-TR" sz="1800" b="1" dirty="0">
                <a:solidFill>
                  <a:srgbClr val="002060"/>
                </a:solidFill>
                <a:latin typeface="Times New Roman" charset="0"/>
                <a:cs typeface="Times New Roman" charset="0"/>
              </a:rPr>
              <a:t>Etik, kamu hizmetinin  ve </a:t>
            </a:r>
            <a:r>
              <a:rPr lang="tr-TR" b="1" dirty="0">
                <a:solidFill>
                  <a:srgbClr val="002060"/>
                </a:solidFill>
                <a:latin typeface="Times New Roman" charset="0"/>
                <a:cs typeface="Times New Roman" charset="0"/>
              </a:rPr>
              <a:t>meslek hizmetlerinin </a:t>
            </a:r>
            <a:r>
              <a:rPr lang="tr-TR" sz="1800" b="1" dirty="0">
                <a:solidFill>
                  <a:srgbClr val="002060"/>
                </a:solidFill>
                <a:latin typeface="Times New Roman" charset="0"/>
                <a:cs typeface="Times New Roman" charset="0"/>
              </a:rPr>
              <a:t>yerine getirilmesi sırasında hizmet verdiğimiz vatandaşlarımıza ve birlikte çalıştığımız mesai arkadaşlarımıza, amirlerimize, memurlarımıza davranışlarımızda etik kuralları uygun davranabilmemiz için bilgilendirme ve rehberlik etmektir.</a:t>
            </a:r>
            <a:endParaRPr lang="tr-TR" sz="2000" b="1" dirty="0">
              <a:solidFill>
                <a:srgbClr val="C00000"/>
              </a:solidFill>
              <a:latin typeface="Times New Roman" charset="0"/>
              <a:cs typeface="Times New Roman" charset="0"/>
            </a:endParaRPr>
          </a:p>
          <a:p>
            <a:pPr algn="just"/>
            <a:r>
              <a:rPr lang="tr-TR" sz="2000" b="1" dirty="0">
                <a:solidFill>
                  <a:srgbClr val="C00000"/>
                </a:solidFill>
                <a:latin typeface="Times New Roman" charset="0"/>
                <a:cs typeface="Times New Roman" charset="0"/>
              </a:rPr>
              <a:t>    </a:t>
            </a:r>
            <a:r>
              <a:rPr lang="tr-TR" sz="2400" b="1" dirty="0">
                <a:solidFill>
                  <a:srgbClr val="C00000"/>
                </a:solidFill>
                <a:latin typeface="Times New Roman" charset="0"/>
                <a:cs typeface="Times New Roman" charset="0"/>
              </a:rPr>
              <a:t>ETİK  EĞİTİMLERİNDEN NE BEKLİYORUZ ?</a:t>
            </a:r>
          </a:p>
          <a:p>
            <a:pPr algn="just"/>
            <a:r>
              <a:rPr lang="tr-TR" sz="1800" b="1" dirty="0">
                <a:solidFill>
                  <a:srgbClr val="002060"/>
                </a:solidFill>
                <a:latin typeface="Times New Roman" charset="0"/>
                <a:cs typeface="Times New Roman" charset="0"/>
              </a:rPr>
              <a:t>    Etik kurallara uygun davranışlarımız sonucunda, kamu hizmetinin ve mesleğin kalitesi artacaktır.</a:t>
            </a:r>
          </a:p>
          <a:p>
            <a:pPr algn="just"/>
            <a:r>
              <a:rPr lang="tr-TR" b="1" dirty="0">
                <a:solidFill>
                  <a:srgbClr val="002060"/>
                </a:solidFill>
                <a:latin typeface="Times New Roman" charset="0"/>
                <a:cs typeface="Times New Roman" charset="0"/>
              </a:rPr>
              <a:t>    </a:t>
            </a:r>
            <a:r>
              <a:rPr lang="tr-TR" sz="1800" b="1" dirty="0">
                <a:solidFill>
                  <a:srgbClr val="002060"/>
                </a:solidFill>
                <a:latin typeface="Times New Roman" charset="0"/>
                <a:cs typeface="Times New Roman" charset="0"/>
              </a:rPr>
              <a:t>Çalışan ve hizmet alan vatandaş memnuniyeti yükselecektir. </a:t>
            </a:r>
          </a:p>
          <a:p>
            <a:pPr algn="just"/>
            <a:r>
              <a:rPr lang="tr-TR" b="1" dirty="0">
                <a:solidFill>
                  <a:srgbClr val="002060"/>
                </a:solidFill>
                <a:latin typeface="Times New Roman" charset="0"/>
                <a:cs typeface="Times New Roman" charset="0"/>
              </a:rPr>
              <a:t>  </a:t>
            </a:r>
            <a:r>
              <a:rPr lang="tr-TR" sz="1800" b="1" dirty="0">
                <a:solidFill>
                  <a:srgbClr val="002060"/>
                </a:solidFill>
                <a:latin typeface="Times New Roman" charset="0"/>
                <a:cs typeface="Times New Roman" charset="0"/>
              </a:rPr>
              <a:t>  Kamudaki ve meslekteki yozlaşmalar ve suiistimaller azalacaktır. </a:t>
            </a:r>
          </a:p>
          <a:p>
            <a:pPr algn="just"/>
            <a:r>
              <a:rPr lang="tr-TR" sz="1800" b="1" dirty="0">
                <a:solidFill>
                  <a:srgbClr val="002060"/>
                </a:solidFill>
                <a:latin typeface="Times New Roman" charset="0"/>
                <a:cs typeface="Times New Roman" charset="0"/>
              </a:rPr>
              <a:t>    Toplum, kamu hizmeti ve meslekten hizmet alan vatandaşlarımız, kamu çalışanları ve meslek mensupları daha mutlu olacaktır.</a:t>
            </a:r>
          </a:p>
          <a:p>
            <a:pPr algn="just"/>
            <a:r>
              <a:rPr lang="tr-TR" b="1" dirty="0">
                <a:solidFill>
                  <a:srgbClr val="002060"/>
                </a:solidFill>
                <a:latin typeface="Times New Roman" charset="0"/>
                <a:cs typeface="Times New Roman" charset="0"/>
              </a:rPr>
              <a:t>    Kurumda ve meslekte bir kültür oluşmasına yardımcı olacaktır.</a:t>
            </a:r>
          </a:p>
          <a:p>
            <a:pPr algn="just"/>
            <a:r>
              <a:rPr lang="tr-TR" sz="1800" b="1" dirty="0">
                <a:solidFill>
                  <a:srgbClr val="002060"/>
                </a:solidFill>
                <a:latin typeface="Times New Roman" charset="0"/>
                <a:cs typeface="Times New Roman" charset="0"/>
              </a:rPr>
              <a:t>    Mesleğin gelişmesini ve meslekte var olan sorunların giderilmesini sağlayacaktır.</a:t>
            </a:r>
          </a:p>
          <a:p>
            <a:r>
              <a:rPr lang="tr-TR" sz="2400" b="1" dirty="0">
                <a:solidFill>
                  <a:srgbClr val="C00000"/>
                </a:solidFill>
                <a:latin typeface="Times New Roman" charset="0"/>
                <a:cs typeface="Times New Roman" charset="0"/>
              </a:rPr>
              <a:t>    </a:t>
            </a:r>
          </a:p>
        </p:txBody>
      </p:sp>
    </p:spTree>
    <p:extLst>
      <p:ext uri="{BB962C8B-B14F-4D97-AF65-F5344CB8AC3E}">
        <p14:creationId xmlns:p14="http://schemas.microsoft.com/office/powerpoint/2010/main" val="728899474"/>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9 Dikdörtgen"/>
          <p:cNvSpPr>
            <a:spLocks noChangeArrowheads="1"/>
          </p:cNvSpPr>
          <p:nvPr/>
        </p:nvSpPr>
        <p:spPr bwMode="auto">
          <a:xfrm>
            <a:off x="5649" y="548680"/>
            <a:ext cx="9144000" cy="7725192"/>
          </a:xfrm>
          <a:prstGeom prst="rect">
            <a:avLst/>
          </a:prstGeom>
          <a:noFill/>
          <a:ln w="9525">
            <a:noFill/>
            <a:miter lim="800000"/>
            <a:headEnd/>
            <a:tailEnd/>
          </a:ln>
        </p:spPr>
        <p:txBody>
          <a:bodyPr wrap="square">
            <a:spAutoFit/>
          </a:bodyPr>
          <a:lstStyle/>
          <a:p>
            <a:pPr algn="just">
              <a:defRPr/>
            </a:pPr>
            <a:r>
              <a:rPr lang="tr-TR" sz="2000" b="1" dirty="0">
                <a:solidFill>
                  <a:schemeClr val="tx1">
                    <a:lumMod val="95000"/>
                    <a:lumOff val="5000"/>
                  </a:schemeClr>
                </a:solidFill>
                <a:latin typeface="Times New Roman" pitchFamily="18" charset="0"/>
                <a:cs typeface="Times New Roman" pitchFamily="18" charset="0"/>
              </a:rPr>
              <a:t>        </a:t>
            </a:r>
            <a:r>
              <a:rPr lang="tr-TR" sz="2400" b="1" dirty="0">
                <a:solidFill>
                  <a:schemeClr val="tx1">
                    <a:lumMod val="95000"/>
                    <a:lumOff val="5000"/>
                  </a:schemeClr>
                </a:solidFill>
                <a:latin typeface="Times New Roman" pitchFamily="18" charset="0"/>
                <a:cs typeface="Times New Roman" pitchFamily="18" charset="0"/>
              </a:rPr>
              <a:t>     </a:t>
            </a:r>
          </a:p>
          <a:p>
            <a:pPr algn="just">
              <a:defRPr/>
            </a:pPr>
            <a:r>
              <a:rPr lang="tr-TR" sz="2400" b="1" dirty="0">
                <a:solidFill>
                  <a:schemeClr val="tx1">
                    <a:lumMod val="95000"/>
                    <a:lumOff val="5000"/>
                  </a:schemeClr>
                </a:solidFill>
                <a:latin typeface="Times New Roman" pitchFamily="18" charset="0"/>
                <a:cs typeface="Times New Roman" pitchFamily="18" charset="0"/>
              </a:rPr>
              <a:t>           </a:t>
            </a:r>
            <a:r>
              <a:rPr lang="tr-TR" sz="2000" b="1" u="sng" dirty="0">
                <a:solidFill>
                  <a:srgbClr val="C00000"/>
                </a:solidFill>
                <a:latin typeface="Times New Roman" pitchFamily="18" charset="0"/>
                <a:cs typeface="Times New Roman" pitchFamily="18" charset="0"/>
              </a:rPr>
              <a:t>ETİK DAVRANIŞ İLKELERİNİN AMACI</a:t>
            </a:r>
          </a:p>
          <a:p>
            <a:pPr algn="ctr">
              <a:defRPr/>
            </a:pPr>
            <a:endParaRPr lang="tr-TR" sz="2800" b="1" dirty="0">
              <a:solidFill>
                <a:srgbClr val="C00000"/>
              </a:solidFill>
              <a:latin typeface="Times New Roman" pitchFamily="18" charset="0"/>
              <a:cs typeface="Times New Roman" pitchFamily="18" charset="0"/>
            </a:endParaRPr>
          </a:p>
          <a:p>
            <a:pPr algn="just">
              <a:buFont typeface="Wingdings" pitchFamily="2" charset="2"/>
              <a:buChar char="Ø"/>
              <a:defRPr/>
            </a:pPr>
            <a:r>
              <a:rPr lang="tr-TR" sz="2400" b="1" dirty="0">
                <a:latin typeface="Times New Roman" pitchFamily="18" charset="0"/>
                <a:cs typeface="Times New Roman" pitchFamily="18" charset="0"/>
              </a:rPr>
              <a:t>	</a:t>
            </a:r>
            <a:r>
              <a:rPr lang="tr-TR" sz="2000" b="1" dirty="0">
                <a:latin typeface="Times New Roman" pitchFamily="18" charset="0"/>
                <a:cs typeface="Times New Roman" pitchFamily="18" charset="0"/>
              </a:rPr>
              <a:t>Etik ilkeler, iyi davranışta bulunma ve kötü davranışlardan kaçınma konusunda, kamu görevlilerine ve meslek mensuplarına rehberlik eder.</a:t>
            </a:r>
          </a:p>
          <a:p>
            <a:pPr algn="just">
              <a:defRPr/>
            </a:pPr>
            <a:r>
              <a:rPr lang="tr-TR" sz="2000" b="1" dirty="0">
                <a:latin typeface="Times New Roman" pitchFamily="18" charset="0"/>
                <a:cs typeface="Times New Roman" pitchFamily="18" charset="0"/>
              </a:rPr>
              <a:t>	</a:t>
            </a:r>
          </a:p>
          <a:p>
            <a:pPr algn="just">
              <a:buFont typeface="Wingdings" pitchFamily="2" charset="2"/>
              <a:buChar char="Ø"/>
              <a:defRPr/>
            </a:pPr>
            <a:r>
              <a:rPr lang="tr-TR" sz="2000" b="1" dirty="0">
                <a:latin typeface="Times New Roman" pitchFamily="18" charset="0"/>
                <a:cs typeface="Times New Roman" pitchFamily="18" charset="0"/>
              </a:rPr>
              <a:t>	Devlete olan güveni artırırlar ve kamu örgütlerindeki, mesleklerdeki yönetsel davranış standartlarını yüceltirler.</a:t>
            </a:r>
          </a:p>
          <a:p>
            <a:pPr algn="just">
              <a:defRPr/>
            </a:pPr>
            <a:r>
              <a:rPr lang="tr-TR" sz="2000" b="1" dirty="0">
                <a:latin typeface="Times New Roman" pitchFamily="18" charset="0"/>
                <a:cs typeface="Times New Roman" pitchFamily="18" charset="0"/>
              </a:rPr>
              <a:t>	</a:t>
            </a:r>
          </a:p>
          <a:p>
            <a:pPr algn="just">
              <a:buFont typeface="Wingdings" pitchFamily="2" charset="2"/>
              <a:buChar char="Ø"/>
              <a:defRPr/>
            </a:pPr>
            <a:r>
              <a:rPr lang="tr-TR" sz="2000" b="1" dirty="0">
                <a:latin typeface="Times New Roman" pitchFamily="18" charset="0"/>
                <a:cs typeface="Times New Roman" pitchFamily="18" charset="0"/>
              </a:rPr>
              <a:t>	Değerlerin çatıştığı durumlarda karar vericilere yol gösterirler.</a:t>
            </a:r>
          </a:p>
          <a:p>
            <a:pPr algn="just">
              <a:defRPr/>
            </a:pPr>
            <a:r>
              <a:rPr lang="tr-TR" sz="2400" b="1" dirty="0">
                <a:latin typeface="Times New Roman" charset="0"/>
                <a:cs typeface="Times New Roman" charset="0"/>
              </a:rPr>
              <a:t>        </a:t>
            </a:r>
          </a:p>
          <a:p>
            <a:pPr algn="just">
              <a:defRPr/>
            </a:pPr>
            <a:r>
              <a:rPr lang="tr-TR" sz="2400" b="1" dirty="0">
                <a:latin typeface="Times New Roman" charset="0"/>
                <a:cs typeface="Times New Roman" charset="0"/>
              </a:rPr>
              <a:t>        </a:t>
            </a:r>
            <a:r>
              <a:rPr lang="tr-TR" sz="2000" b="1" dirty="0">
                <a:latin typeface="Times New Roman" charset="0"/>
                <a:cs typeface="Times New Roman" charset="0"/>
              </a:rPr>
              <a:t>     </a:t>
            </a:r>
            <a:r>
              <a:rPr lang="tr-TR" sz="2000" b="1" u="sng" dirty="0">
                <a:solidFill>
                  <a:srgbClr val="C00000"/>
                </a:solidFill>
                <a:latin typeface="Times New Roman" charset="0"/>
                <a:cs typeface="Times New Roman" charset="0"/>
              </a:rPr>
              <a:t>KAMU GÖREVLİLERİ  ETİK DAVRANIŞ İLKELERİ:</a:t>
            </a:r>
            <a:r>
              <a:rPr lang="tr-TR" sz="2000" b="1" dirty="0">
                <a:solidFill>
                  <a:srgbClr val="C00000"/>
                </a:solidFill>
                <a:latin typeface="Times New Roman" charset="0"/>
                <a:cs typeface="Times New Roman" charset="0"/>
              </a:rPr>
              <a:t> </a:t>
            </a:r>
          </a:p>
          <a:p>
            <a:pPr algn="just">
              <a:defRPr/>
            </a:pPr>
            <a:endParaRPr lang="tr-TR" sz="2400" b="1" dirty="0">
              <a:latin typeface="Times New Roman" charset="0"/>
              <a:cs typeface="Times New Roman" charset="0"/>
            </a:endParaRPr>
          </a:p>
          <a:p>
            <a:pPr algn="just">
              <a:defRPr/>
            </a:pPr>
            <a:r>
              <a:rPr lang="tr-TR" sz="2400" b="1" dirty="0">
                <a:latin typeface="Times New Roman" charset="0"/>
                <a:cs typeface="Times New Roman" charset="0"/>
              </a:rPr>
              <a:t>          </a:t>
            </a:r>
            <a:r>
              <a:rPr lang="tr-TR" sz="2000" b="1" dirty="0">
                <a:latin typeface="Times New Roman" charset="0"/>
                <a:cs typeface="Times New Roman" charset="0"/>
              </a:rPr>
              <a:t>Kamu Görevlileri Etik Davranış İlkeleri 13.04.2005 tarih ve 25785 sayılı Resmi Gazete’de yayınlanan “Kamu Görevlileri Etik Davranış İlkeleri ile Başvuru Usul ve Esasları Hakkında Yönetmelik” de açıklanmıştır.</a:t>
            </a:r>
            <a:endParaRPr lang="tr-TR" sz="2000" b="1" u="sng" dirty="0">
              <a:latin typeface="Times New Roman" charset="0"/>
              <a:cs typeface="Times New Roman" charset="0"/>
            </a:endParaRPr>
          </a:p>
          <a:p>
            <a:pPr algn="just"/>
            <a:r>
              <a:rPr lang="tr-TR" sz="2000" b="1" dirty="0">
                <a:latin typeface="Times New Roman" charset="0"/>
                <a:cs typeface="Times New Roman" charset="0"/>
              </a:rPr>
              <a:t>	</a:t>
            </a:r>
          </a:p>
          <a:p>
            <a:pPr algn="just">
              <a:defRPr/>
            </a:pPr>
            <a:r>
              <a:rPr lang="tr-TR" sz="2000" b="1" dirty="0">
                <a:latin typeface="Times New Roman" charset="0"/>
                <a:cs typeface="Times New Roman" charset="0"/>
              </a:rPr>
              <a:t>         </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a:t>
            </a:r>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sp>
        <p:nvSpPr>
          <p:cNvPr id="2" name="Dikdörtgen 1"/>
          <p:cNvSpPr/>
          <p:nvPr/>
        </p:nvSpPr>
        <p:spPr>
          <a:xfrm>
            <a:off x="2339752" y="894770"/>
            <a:ext cx="4948855" cy="400110"/>
          </a:xfrm>
          <a:prstGeom prst="rect">
            <a:avLst/>
          </a:prstGeom>
        </p:spPr>
        <p:txBody>
          <a:bodyPr wrap="none">
            <a:spAutoFit/>
          </a:bodyPr>
          <a:lstStyle/>
          <a:p>
            <a:r>
              <a:rPr lang="tr-TR" sz="2000" b="1" dirty="0">
                <a:solidFill>
                  <a:srgbClr val="1B1B81"/>
                </a:solidFill>
              </a:rPr>
              <a:t>KAMU GÖREVLİLERİ ETİK DAVRANIŞ İLKELERİ</a:t>
            </a:r>
          </a:p>
        </p:txBody>
      </p:sp>
      <p:pic>
        <p:nvPicPr>
          <p:cNvPr id="1026" name="Picture 2" descr="ETÄ°K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4102"/>
            <a:ext cx="9036496" cy="5117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sp>
        <p:nvSpPr>
          <p:cNvPr id="3" name="19 Dikdörtgen"/>
          <p:cNvSpPr>
            <a:spLocks noChangeArrowheads="1"/>
          </p:cNvSpPr>
          <p:nvPr/>
        </p:nvSpPr>
        <p:spPr bwMode="auto">
          <a:xfrm>
            <a:off x="0" y="642918"/>
            <a:ext cx="9144000" cy="6893065"/>
          </a:xfrm>
          <a:prstGeom prst="rect">
            <a:avLst/>
          </a:prstGeom>
          <a:noFill/>
          <a:ln w="9525">
            <a:noFill/>
            <a:miter lim="800000"/>
            <a:headEnd/>
            <a:tailEnd/>
          </a:ln>
        </p:spPr>
        <p:txBody>
          <a:bodyPr wrap="square">
            <a:spAutoFit/>
          </a:bodyPr>
          <a:lstStyle/>
          <a:p>
            <a:pPr algn="just"/>
            <a:r>
              <a:rPr lang="tr-TR" sz="2400" b="1" dirty="0">
                <a:latin typeface="Times New Roman" pitchFamily="18" charset="0"/>
                <a:cs typeface="Times New Roman" pitchFamily="18" charset="0"/>
              </a:rPr>
              <a:t>           </a:t>
            </a:r>
          </a:p>
          <a:p>
            <a:pPr algn="just"/>
            <a:r>
              <a:rPr lang="tr-TR" sz="2000" b="1" dirty="0">
                <a:latin typeface="Times New Roman" charset="0"/>
                <a:cs typeface="Times New Roman" charset="0"/>
              </a:rPr>
              <a:t>         “</a:t>
            </a:r>
            <a:r>
              <a:rPr lang="tr-TR" sz="2000" b="1" dirty="0">
                <a:solidFill>
                  <a:srgbClr val="C00000"/>
                </a:solidFill>
                <a:latin typeface="Times New Roman" charset="0"/>
                <a:cs typeface="Times New Roman" charset="0"/>
              </a:rPr>
              <a:t>KAMU GÖREVLİLERİ ETİK DAVRANIŞ İLKELERİ İLE BAŞVURU USUL VE ESASLARI HAKKINDA YÖNETMELİK” de;</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Kamuda etik kültürünü, etik davranış ilkelerini yerleştirmek için Kamu personelinin ve kaynaklarının yönetimi gibi konularda dahil olmak, üzere  kamu görevlilerinin görev ve sorumluluklarını yerine getirirken oynadıkları rol ve davranışları düzenleyen etik ilke ve değerleri genel olarak düzenlemiştir.</a:t>
            </a:r>
          </a:p>
          <a:p>
            <a:pPr algn="just"/>
            <a:br>
              <a:rPr lang="tr-TR" sz="2000" b="1" dirty="0">
                <a:latin typeface="Times New Roman" charset="0"/>
                <a:cs typeface="Times New Roman" charset="0"/>
              </a:rPr>
            </a:br>
            <a:r>
              <a:rPr lang="tr-TR" sz="2000" b="1" dirty="0">
                <a:latin typeface="Times New Roman" charset="0"/>
                <a:cs typeface="Times New Roman" charset="0"/>
              </a:rPr>
              <a:t> 	 Yönetmelikte belirtilen ve Kamu Görevlilerin uyması gerekli Etik Davranış İlkeleri;</a:t>
            </a:r>
          </a:p>
          <a:p>
            <a:pPr algn="just"/>
            <a:r>
              <a:rPr lang="tr-TR" sz="2000" b="1" dirty="0">
                <a:solidFill>
                  <a:srgbClr val="FFC000"/>
                </a:solidFill>
                <a:latin typeface="Times New Roman" charset="0"/>
                <a:cs typeface="Times New Roman" charset="0"/>
              </a:rPr>
              <a:t>	</a:t>
            </a:r>
          </a:p>
          <a:p>
            <a:pPr algn="just"/>
            <a:r>
              <a:rPr lang="tr-TR" sz="2000" b="1" dirty="0">
                <a:solidFill>
                  <a:srgbClr val="FFC000"/>
                </a:solidFill>
                <a:latin typeface="Times New Roman" charset="0"/>
                <a:cs typeface="Times New Roman" charset="0"/>
              </a:rPr>
              <a:t>               </a:t>
            </a:r>
            <a:r>
              <a:rPr lang="tr-TR" sz="2000" b="1" dirty="0">
                <a:latin typeface="Times New Roman" charset="0"/>
                <a:cs typeface="Times New Roman" charset="0"/>
              </a:rPr>
              <a:t>-Kamu Hizmeti Bilinci</a:t>
            </a:r>
          </a:p>
          <a:p>
            <a:pPr algn="just"/>
            <a:r>
              <a:rPr lang="tr-TR" sz="2000" b="1" dirty="0">
                <a:solidFill>
                  <a:srgbClr val="FFC000"/>
                </a:solidFill>
                <a:latin typeface="Times New Roman" charset="0"/>
                <a:cs typeface="Times New Roman" charset="0"/>
              </a:rPr>
              <a:t>	</a:t>
            </a:r>
            <a:r>
              <a:rPr lang="tr-TR" sz="2000" b="1" dirty="0">
                <a:latin typeface="Times New Roman" charset="0"/>
                <a:cs typeface="Times New Roman" charset="0"/>
              </a:rPr>
              <a:t>-Halka Hizmet Bilinci</a:t>
            </a:r>
          </a:p>
          <a:p>
            <a:pPr algn="just"/>
            <a:r>
              <a:rPr lang="tr-TR" sz="2000" b="1" dirty="0">
                <a:solidFill>
                  <a:srgbClr val="FFC000"/>
                </a:solidFill>
                <a:latin typeface="Times New Roman" charset="0"/>
                <a:cs typeface="Times New Roman" charset="0"/>
              </a:rPr>
              <a:t>	</a:t>
            </a:r>
            <a:r>
              <a:rPr lang="tr-TR" sz="2000" b="1" dirty="0">
                <a:latin typeface="Times New Roman" charset="0"/>
                <a:cs typeface="Times New Roman" charset="0"/>
              </a:rPr>
              <a:t>-Hizmet Standartlarına Uyma</a:t>
            </a:r>
          </a:p>
          <a:p>
            <a:pPr algn="just"/>
            <a:r>
              <a:rPr lang="tr-TR" sz="2000" b="1" dirty="0">
                <a:solidFill>
                  <a:srgbClr val="FFC000"/>
                </a:solidFill>
                <a:latin typeface="Times New Roman" charset="0"/>
                <a:cs typeface="Times New Roman" charset="0"/>
              </a:rPr>
              <a:t>	</a:t>
            </a:r>
            <a:r>
              <a:rPr lang="tr-TR" sz="2000" b="1" dirty="0">
                <a:latin typeface="Times New Roman" charset="0"/>
                <a:cs typeface="Times New Roman" charset="0"/>
              </a:rPr>
              <a:t>-Amaç ve Misyona Bağlılık</a:t>
            </a:r>
          </a:p>
          <a:p>
            <a:pPr algn="just"/>
            <a:r>
              <a:rPr lang="tr-TR" sz="2000" b="1" dirty="0">
                <a:solidFill>
                  <a:srgbClr val="FFC000"/>
                </a:solidFill>
                <a:latin typeface="Times New Roman" charset="0"/>
                <a:cs typeface="Times New Roman" charset="0"/>
              </a:rPr>
              <a:t>	</a:t>
            </a:r>
            <a:r>
              <a:rPr lang="tr-TR" sz="2000" b="1" dirty="0">
                <a:latin typeface="Times New Roman" charset="0"/>
                <a:cs typeface="Times New Roman" charset="0"/>
              </a:rPr>
              <a:t>-Dürüstlük ve Tarafsızlık</a:t>
            </a:r>
          </a:p>
          <a:p>
            <a:pPr algn="just"/>
            <a:r>
              <a:rPr lang="tr-TR" sz="2000" b="1" dirty="0">
                <a:solidFill>
                  <a:srgbClr val="FFC000"/>
                </a:solidFill>
                <a:latin typeface="Times New Roman" charset="0"/>
                <a:cs typeface="Times New Roman" charset="0"/>
              </a:rPr>
              <a:t>	</a:t>
            </a:r>
            <a:r>
              <a:rPr lang="tr-TR" sz="2000" b="1" dirty="0">
                <a:latin typeface="Times New Roman" charset="0"/>
                <a:cs typeface="Times New Roman" charset="0"/>
              </a:rPr>
              <a:t>-Saygınlık ve Güven</a:t>
            </a:r>
          </a:p>
          <a:p>
            <a:r>
              <a:rPr lang="tr-TR" sz="2400" b="1" dirty="0">
                <a:latin typeface="Times New Roman" pitchFamily="18" charset="0"/>
                <a:cs typeface="Times New Roman" pitchFamily="18" charset="0"/>
              </a:rPr>
              <a:t> </a:t>
            </a:r>
            <a:endParaRPr lang="tr-TR" sz="2400" dirty="0">
              <a:latin typeface="Times New Roman" pitchFamily="18" charset="0"/>
              <a:cs typeface="Times New Roman" pitchFamily="18" charset="0"/>
            </a:endParaRPr>
          </a:p>
          <a:p>
            <a:r>
              <a:rPr lang="tr-TR" sz="2000" b="1" dirty="0">
                <a:latin typeface="Times New Roman" pitchFamily="18" charset="0"/>
                <a:cs typeface="Times New Roman" pitchFamily="18" charset="0"/>
              </a:rPr>
              <a:t>            </a:t>
            </a:r>
          </a:p>
          <a:p>
            <a:pPr algn="just"/>
            <a:r>
              <a:rPr lang="tr-TR" sz="2000" b="1" dirty="0">
                <a:latin typeface="Times New Roman" pitchFamily="18" charset="0"/>
                <a:cs typeface="Times New Roman" pitchFamily="18" charset="0"/>
              </a:rPr>
              <a:t>           </a:t>
            </a:r>
          </a:p>
        </p:txBody>
      </p:sp>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sp>
        <p:nvSpPr>
          <p:cNvPr id="3" name="19 Dikdörtgen"/>
          <p:cNvSpPr>
            <a:spLocks noChangeArrowheads="1"/>
          </p:cNvSpPr>
          <p:nvPr/>
        </p:nvSpPr>
        <p:spPr bwMode="auto">
          <a:xfrm>
            <a:off x="0" y="857232"/>
            <a:ext cx="9144000" cy="6247864"/>
          </a:xfrm>
          <a:prstGeom prst="rect">
            <a:avLst/>
          </a:prstGeom>
          <a:noFill/>
          <a:ln w="9525">
            <a:noFill/>
            <a:miter lim="800000"/>
            <a:headEnd/>
            <a:tailEnd/>
          </a:ln>
        </p:spPr>
        <p:txBody>
          <a:bodyPr wrap="square">
            <a:spAutoFit/>
          </a:bodyPr>
          <a:lstStyle/>
          <a:p>
            <a:r>
              <a:rPr lang="tr-TR" sz="2000" b="1" dirty="0">
                <a:latin typeface="Times New Roman" pitchFamily="18" charset="0"/>
                <a:cs typeface="Times New Roman" pitchFamily="18" charset="0"/>
              </a:rPr>
              <a:t>    </a:t>
            </a:r>
            <a:r>
              <a:rPr lang="tr-TR" sz="2000" b="1" dirty="0">
                <a:latin typeface="Times New Roman" charset="0"/>
                <a:cs typeface="Times New Roman" charset="0"/>
              </a:rPr>
              <a:t>         </a:t>
            </a:r>
          </a:p>
          <a:p>
            <a:r>
              <a:rPr lang="tr-TR" sz="2000" b="1" dirty="0">
                <a:latin typeface="Times New Roman" charset="0"/>
                <a:cs typeface="Times New Roman" charset="0"/>
              </a:rPr>
              <a:t>              </a:t>
            </a:r>
          </a:p>
          <a:p>
            <a:r>
              <a:rPr lang="tr-TR" sz="2000" b="1" dirty="0">
                <a:latin typeface="Times New Roman" charset="0"/>
                <a:cs typeface="Times New Roman" charset="0"/>
              </a:rPr>
              <a:t>               -Nezaket ve Saygı</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-Yetkili Makamlara Bildirim</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-Çıkar Çatışmalarından Kaçınma</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Görev ve Yetkilerin Menfaat Sağlama Amacı ile Kullanılmaması</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Hediye Alma ve Menfaat Sağlama Yasağı</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Kamu Malları ve Kaynaklarının Kullanımı </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Savurganlıktan Kaçınma</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Bağlayıcı Açıklamalar ve Gerçek Dışı Beyan</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Bilgi Verme Saydamlık ve Katılımcılık</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Yöneticilerin Hesap Verme Sorumluluğu</a:t>
            </a:r>
            <a:br>
              <a:rPr lang="tr-TR" sz="2000" dirty="0">
                <a:latin typeface="Times New Roman" charset="0"/>
                <a:cs typeface="Times New Roman" charset="0"/>
              </a:rPr>
            </a:br>
            <a:r>
              <a:rPr lang="tr-TR" sz="2000" dirty="0">
                <a:latin typeface="Times New Roman" charset="0"/>
                <a:cs typeface="Times New Roman" charset="0"/>
              </a:rPr>
              <a:t>	-</a:t>
            </a:r>
            <a:r>
              <a:rPr lang="tr-TR" sz="2000" b="1" dirty="0">
                <a:latin typeface="Times New Roman" charset="0"/>
                <a:cs typeface="Times New Roman" charset="0"/>
              </a:rPr>
              <a:t>Eski Kamu Görevlileri ile İlişkiler </a:t>
            </a:r>
          </a:p>
          <a:p>
            <a:r>
              <a:rPr lang="tr-TR" sz="2000" b="1" dirty="0">
                <a:latin typeface="Times New Roman" charset="0"/>
                <a:cs typeface="Times New Roman" charset="0"/>
              </a:rPr>
              <a:t>	-Mal Bildiriminde Bulunma</a:t>
            </a:r>
          </a:p>
          <a:p>
            <a:r>
              <a:rPr lang="tr-TR" sz="2000" b="1" dirty="0">
                <a:latin typeface="Times New Roman" charset="0"/>
                <a:cs typeface="Times New Roman" charset="0"/>
              </a:rPr>
              <a:t> 	</a:t>
            </a:r>
          </a:p>
          <a:p>
            <a:r>
              <a:rPr lang="tr-TR" sz="2000" b="1" dirty="0">
                <a:latin typeface="Times New Roman" charset="0"/>
                <a:cs typeface="Times New Roman" charset="0"/>
              </a:rPr>
              <a:t>                olarak sayılmıştır.</a:t>
            </a:r>
            <a:endParaRPr lang="tr-TR" sz="2000" dirty="0">
              <a:latin typeface="Times New Roman" charset="0"/>
              <a:cs typeface="Times New Roman" charset="0"/>
            </a:endParaRPr>
          </a:p>
          <a:p>
            <a:pPr algn="just"/>
            <a:endParaRPr lang="tr-TR" sz="2000" b="1" dirty="0">
              <a:latin typeface="Times New Roman" pitchFamily="18" charset="0"/>
              <a:cs typeface="Times New Roman" pitchFamily="18" charset="0"/>
            </a:endParaRPr>
          </a:p>
          <a:p>
            <a:pPr lvl="0" algn="just" eaLnBrk="0" fontAlgn="base" hangingPunct="0">
              <a:spcBef>
                <a:spcPct val="0"/>
              </a:spcBef>
              <a:spcAft>
                <a:spcPct val="0"/>
              </a:spcAft>
            </a:pPr>
            <a:r>
              <a:rPr lang="tr-TR" sz="2000" dirty="0">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pPr>
            <a:r>
              <a:rPr lang="tr-TR" sz="2000" dirty="0">
                <a:latin typeface="Times New Roman" pitchFamily="18" charset="0"/>
                <a:ea typeface="Times New Roman" pitchFamily="18" charset="0"/>
                <a:cs typeface="Times New Roman" pitchFamily="18" charset="0"/>
              </a:rPr>
              <a:t>	</a:t>
            </a:r>
            <a:endParaRPr lang="tr-TR" sz="2000" dirty="0">
              <a:latin typeface="Times New Roman" pitchFamily="18" charset="0"/>
              <a:cs typeface="Times New Roman" pitchFamily="18" charset="0"/>
            </a:endParaRPr>
          </a:p>
          <a:p>
            <a:pPr algn="just"/>
            <a:endParaRPr lang="tr-TR" sz="2000" b="1" dirty="0">
              <a:latin typeface="Times New Roman" pitchFamily="18" charset="0"/>
              <a:cs typeface="Times New Roman" pitchFamily="18" charset="0"/>
            </a:endParaRPr>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5BEEA95-44F5-4392-BA6B-D404E7F67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764704"/>
            <a:ext cx="8424936" cy="5616623"/>
          </a:xfrm>
          <a:prstGeom prst="rect">
            <a:avLst/>
          </a:prstGeom>
        </p:spPr>
      </p:pic>
    </p:spTree>
    <p:extLst>
      <p:ext uri="{BB962C8B-B14F-4D97-AF65-F5344CB8AC3E}">
        <p14:creationId xmlns:p14="http://schemas.microsoft.com/office/powerpoint/2010/main" val="1855197361"/>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sp>
        <p:nvSpPr>
          <p:cNvPr id="3" name="19 Dikdörtgen"/>
          <p:cNvSpPr>
            <a:spLocks noChangeArrowheads="1"/>
          </p:cNvSpPr>
          <p:nvPr/>
        </p:nvSpPr>
        <p:spPr bwMode="auto">
          <a:xfrm>
            <a:off x="0" y="857232"/>
            <a:ext cx="9144000" cy="6863417"/>
          </a:xfrm>
          <a:prstGeom prst="rect">
            <a:avLst/>
          </a:prstGeom>
          <a:noFill/>
          <a:ln w="9525">
            <a:noFill/>
            <a:miter lim="800000"/>
            <a:headEnd/>
            <a:tailEnd/>
          </a:ln>
        </p:spPr>
        <p:txBody>
          <a:bodyPr wrap="square">
            <a:spAutoFit/>
          </a:bodyPr>
          <a:lstStyle/>
          <a:p>
            <a:pPr algn="just"/>
            <a:r>
              <a:rPr lang="tr-TR" sz="2000" b="1" dirty="0">
                <a:latin typeface="Times New Roman" pitchFamily="18" charset="0"/>
                <a:cs typeface="Times New Roman" pitchFamily="18" charset="0"/>
              </a:rPr>
              <a:t>    </a:t>
            </a:r>
            <a:r>
              <a:rPr lang="tr-TR" sz="2000" b="1" dirty="0">
                <a:latin typeface="Times New Roman" charset="0"/>
                <a:cs typeface="Times New Roman" charset="0"/>
              </a:rPr>
              <a:t>                  </a:t>
            </a:r>
            <a:r>
              <a:rPr lang="tr-TR" sz="2000" b="1" u="sng" dirty="0" err="1">
                <a:solidFill>
                  <a:srgbClr val="C00000"/>
                </a:solidFill>
                <a:latin typeface="Times New Roman" charset="0"/>
                <a:cs typeface="Times New Roman" charset="0"/>
              </a:rPr>
              <a:t>Lihkab’lar</a:t>
            </a:r>
            <a:r>
              <a:rPr lang="tr-TR" sz="2000" b="1" u="sng" dirty="0">
                <a:solidFill>
                  <a:srgbClr val="C00000"/>
                </a:solidFill>
                <a:latin typeface="Times New Roman" charset="0"/>
                <a:cs typeface="Times New Roman" charset="0"/>
              </a:rPr>
              <a:t> için </a:t>
            </a:r>
            <a:r>
              <a:rPr lang="tr-TR" sz="2000" b="1" u="sng" dirty="0">
                <a:solidFill>
                  <a:srgbClr val="C00000"/>
                </a:solidFill>
                <a:latin typeface="Times New Roman" pitchFamily="18" charset="0"/>
                <a:cs typeface="Times New Roman" pitchFamily="18" charset="0"/>
              </a:rPr>
              <a:t>önemli bazı etik davranış ilkeleri </a:t>
            </a:r>
            <a:endParaRPr lang="tr-TR" sz="2000" b="1" dirty="0">
              <a:solidFill>
                <a:srgbClr val="C00000"/>
              </a:solidFill>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	</a:t>
            </a:r>
          </a:p>
          <a:p>
            <a:pPr algn="just"/>
            <a:r>
              <a:rPr lang="tr-TR" sz="2000" b="1" dirty="0">
                <a:latin typeface="Times New Roman" pitchFamily="18" charset="0"/>
                <a:cs typeface="Times New Roman" pitchFamily="18" charset="0"/>
              </a:rPr>
              <a:t>               - Dürüstlük ve tarafsızlık,</a:t>
            </a:r>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               - Mevzuat ve hizmet standartlarına uymak,</a:t>
            </a:r>
          </a:p>
          <a:p>
            <a:pPr algn="just"/>
            <a:r>
              <a:rPr lang="tr-TR" sz="2000" b="1" dirty="0">
                <a:latin typeface="Times New Roman" pitchFamily="18" charset="0"/>
                <a:cs typeface="Times New Roman" pitchFamily="18" charset="0"/>
              </a:rPr>
              <a:t>               - </a:t>
            </a:r>
            <a:r>
              <a:rPr lang="tr-TR" sz="2000" b="1" dirty="0">
                <a:latin typeface="Times New Roman" charset="0"/>
                <a:cs typeface="Times New Roman" charset="0"/>
              </a:rPr>
              <a:t>Yetkili makamlara bildirim ,</a:t>
            </a:r>
            <a:r>
              <a:rPr lang="tr-TR" sz="2000" dirty="0">
                <a:latin typeface="Times New Roman" charset="0"/>
                <a:cs typeface="Times New Roman" charset="0"/>
              </a:rPr>
              <a:t> </a:t>
            </a:r>
          </a:p>
          <a:p>
            <a:pPr algn="just"/>
            <a:r>
              <a:rPr lang="tr-TR" sz="2000" dirty="0">
                <a:latin typeface="Times New Roman" charset="0"/>
                <a:cs typeface="Times New Roman" charset="0"/>
              </a:rPr>
              <a:t>               -</a:t>
            </a:r>
            <a:r>
              <a:rPr lang="tr-TR" sz="2000" b="1" dirty="0">
                <a:latin typeface="Times New Roman" charset="0"/>
                <a:cs typeface="Times New Roman" charset="0"/>
              </a:rPr>
              <a:t> Hesap verme sorumluluğu,</a:t>
            </a:r>
          </a:p>
          <a:p>
            <a:pPr algn="just"/>
            <a:r>
              <a:rPr lang="tr-TR" sz="2000" b="1" dirty="0">
                <a:latin typeface="Times New Roman" charset="0"/>
                <a:cs typeface="Times New Roman" charset="0"/>
              </a:rPr>
              <a:t>               - Gizlilik,</a:t>
            </a:r>
          </a:p>
          <a:p>
            <a:pPr algn="just"/>
            <a:r>
              <a:rPr lang="tr-TR" sz="2000" b="1" dirty="0">
                <a:latin typeface="Times New Roman" charset="0"/>
                <a:cs typeface="Times New Roman" charset="0"/>
              </a:rPr>
              <a:t>               - Saygınlık ve güven,</a:t>
            </a:r>
          </a:p>
          <a:p>
            <a:pPr algn="just"/>
            <a:r>
              <a:rPr lang="tr-TR" sz="2000" b="1" dirty="0">
                <a:latin typeface="Times New Roman" charset="0"/>
                <a:cs typeface="Times New Roman" charset="0"/>
              </a:rPr>
              <a:t>               - Nezaket ve saygı,</a:t>
            </a:r>
          </a:p>
          <a:p>
            <a:pPr algn="just"/>
            <a:r>
              <a:rPr lang="tr-TR" sz="2000" b="1" dirty="0">
                <a:latin typeface="Times New Roman" charset="0"/>
                <a:cs typeface="Times New Roman" charset="0"/>
              </a:rPr>
              <a:t>               - Rekabet yapmamak,</a:t>
            </a:r>
          </a:p>
          <a:p>
            <a:pPr algn="just"/>
            <a:r>
              <a:rPr lang="tr-TR" sz="2000" b="1" dirty="0">
                <a:latin typeface="Times New Roman" charset="0"/>
                <a:cs typeface="Times New Roman" charset="0"/>
              </a:rPr>
              <a:t>               - Bağlayıcı açıklamalar ve gerçek dışı beyan,</a:t>
            </a:r>
          </a:p>
          <a:p>
            <a:pPr algn="just"/>
            <a:r>
              <a:rPr lang="tr-TR" sz="2000" b="1" dirty="0">
                <a:latin typeface="Times New Roman" charset="0"/>
                <a:cs typeface="Times New Roman" charset="0"/>
              </a:rPr>
              <a:t>               - Yetkinlik,</a:t>
            </a:r>
          </a:p>
          <a:p>
            <a:pPr algn="just"/>
            <a:endParaRPr lang="tr-TR" sz="2000" b="1"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            </a:t>
            </a:r>
            <a:r>
              <a:rPr lang="tr-TR" sz="2000" b="1" dirty="0" err="1">
                <a:latin typeface="Times New Roman" pitchFamily="18" charset="0"/>
                <a:cs typeface="Times New Roman" pitchFamily="18" charset="0"/>
              </a:rPr>
              <a:t>Lihkab’lar</a:t>
            </a:r>
            <a:r>
              <a:rPr lang="tr-TR" sz="2000" b="1" dirty="0">
                <a:latin typeface="Times New Roman" pitchFamily="18" charset="0"/>
                <a:cs typeface="Times New Roman" pitchFamily="18" charset="0"/>
              </a:rPr>
              <a:t> için önemli sayılabilecek başlıca etik davranış ilkeleridir. Etik sorunlar genelde bu etik ilkelere uymamaktan meydana gelmektedir.</a:t>
            </a:r>
            <a:r>
              <a:rPr lang="tr-TR" sz="2000" dirty="0">
                <a:latin typeface="Times New Roman" pitchFamily="18" charset="0"/>
                <a:cs typeface="Times New Roman" pitchFamily="18" charset="0"/>
              </a:rPr>
              <a:t> </a:t>
            </a:r>
            <a:r>
              <a:rPr lang="tr-TR" sz="2000" b="1" dirty="0">
                <a:latin typeface="Times New Roman" pitchFamily="18" charset="0"/>
                <a:cs typeface="Times New Roman" pitchFamily="18" charset="0"/>
              </a:rPr>
              <a:t>Kamuoyunda mesleği yıpratan olayların temelini, genelde bu etik davranışların ihlal edilmesi oluşturmaktadır. Bu konuları daha özen göstermeli ve  tüm etik davranış ilkelerini uymalıyız.</a:t>
            </a:r>
            <a:r>
              <a:rPr lang="tr-TR" sz="2000" b="1" dirty="0">
                <a:latin typeface="Times New Roman" pitchFamily="18" charset="0"/>
                <a:ea typeface="Calibri" pitchFamily="34" charset="0"/>
                <a:cs typeface="Times New Roman" pitchFamily="18" charset="0"/>
              </a:rPr>
              <a:t>	</a:t>
            </a:r>
          </a:p>
          <a:p>
            <a:pPr algn="just"/>
            <a:endParaRPr lang="tr-TR" sz="2000" b="1" dirty="0">
              <a:latin typeface="Times New Roman" pitchFamily="18" charset="0"/>
              <a:cs typeface="Times New Roman" pitchFamily="18" charset="0"/>
            </a:endParaRPr>
          </a:p>
          <a:p>
            <a:pPr lvl="0" algn="just" eaLnBrk="0" fontAlgn="base" hangingPunct="0">
              <a:spcBef>
                <a:spcPct val="0"/>
              </a:spcBef>
              <a:spcAft>
                <a:spcPct val="0"/>
              </a:spcAft>
            </a:pPr>
            <a:r>
              <a:rPr lang="tr-TR" sz="2000" dirty="0">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pPr>
            <a:r>
              <a:rPr lang="tr-TR" sz="2000" dirty="0">
                <a:latin typeface="Times New Roman" pitchFamily="18" charset="0"/>
                <a:ea typeface="Times New Roman" pitchFamily="18" charset="0"/>
                <a:cs typeface="Times New Roman" pitchFamily="18" charset="0"/>
              </a:rPr>
              <a:t>	</a:t>
            </a:r>
            <a:endParaRPr lang="tr-TR" sz="2000" dirty="0">
              <a:latin typeface="Times New Roman" pitchFamily="18" charset="0"/>
              <a:cs typeface="Times New Roman" pitchFamily="18" charset="0"/>
            </a:endParaRPr>
          </a:p>
          <a:p>
            <a:pPr algn="just"/>
            <a:endParaRPr lang="tr-TR" sz="2000" b="1" dirty="0">
              <a:latin typeface="Times New Roman" pitchFamily="18" charset="0"/>
              <a:cs typeface="Times New Roman" pitchFamily="18" charset="0"/>
            </a:endParaRPr>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Rectangle 1"/>
          <p:cNvSpPr>
            <a:spLocks noChangeArrowheads="1"/>
          </p:cNvSpPr>
          <p:nvPr/>
        </p:nvSpPr>
        <p:spPr bwMode="auto">
          <a:xfrm>
            <a:off x="0" y="1428736"/>
            <a:ext cx="9144000" cy="4154984"/>
          </a:xfrm>
          <a:prstGeom prst="rect">
            <a:avLst/>
          </a:prstGeom>
          <a:noFill/>
          <a:ln w="9525">
            <a:noFill/>
            <a:miter lim="800000"/>
            <a:headEnd/>
            <a:tailEnd/>
          </a:ln>
        </p:spPr>
        <p:txBody>
          <a:bodyPr wrap="square" anchor="ctr">
            <a:spAutoFit/>
          </a:bodyPr>
          <a:lstStyle/>
          <a:p>
            <a:pPr algn="ctr"/>
            <a:r>
              <a:rPr lang="tr-TR" sz="3200" b="1" dirty="0">
                <a:solidFill>
                  <a:srgbClr val="C00000"/>
                </a:solidFill>
                <a:latin typeface="Times New Roman" charset="0"/>
                <a:cs typeface="Times New Roman" charset="0"/>
              </a:rPr>
              <a:t>         </a:t>
            </a:r>
            <a:r>
              <a:rPr lang="tr-TR" sz="2800" b="1" dirty="0">
                <a:solidFill>
                  <a:srgbClr val="C00000"/>
                </a:solidFill>
                <a:latin typeface="Times New Roman" charset="0"/>
                <a:cs typeface="Times New Roman" charset="0"/>
              </a:rPr>
              <a:t>DÜRÜSTLÜK  VE  TARAFSIZLIK</a:t>
            </a:r>
            <a:endParaRPr lang="tr-TR" sz="2800" dirty="0">
              <a:solidFill>
                <a:srgbClr val="C00000"/>
              </a:solidFill>
              <a:latin typeface="Times New Roman" charset="0"/>
              <a:cs typeface="Times New Roman" charset="0"/>
            </a:endParaRPr>
          </a:p>
          <a:p>
            <a:pPr algn="ctr"/>
            <a:endParaRPr lang="tr-TR" sz="3200" b="1" dirty="0">
              <a:solidFill>
                <a:srgbClr val="C00000"/>
              </a:solidFill>
              <a:latin typeface="Times New Roman" charset="0"/>
              <a:cs typeface="Times New Roman" charset="0"/>
            </a:endParaRPr>
          </a:p>
          <a:p>
            <a:pPr algn="just"/>
            <a:r>
              <a:rPr lang="tr-TR" sz="3200" b="1" dirty="0">
                <a:solidFill>
                  <a:srgbClr val="C00000"/>
                </a:solidFill>
                <a:latin typeface="Times New Roman" charset="0"/>
                <a:cs typeface="Times New Roman" charset="0"/>
              </a:rPr>
              <a:t>	</a:t>
            </a:r>
            <a:r>
              <a:rPr lang="tr-TR" sz="2400" b="1" dirty="0">
                <a:latin typeface="Times New Roman" charset="0"/>
                <a:cs typeface="Times New Roman" charset="0"/>
              </a:rPr>
              <a:t>Kamu görevlileri ve </a:t>
            </a:r>
            <a:r>
              <a:rPr lang="tr-TR" sz="2400" b="1" dirty="0" err="1">
                <a:latin typeface="Times New Roman" charset="0"/>
                <a:cs typeface="Times New Roman" charset="0"/>
              </a:rPr>
              <a:t>Lihkab’lar</a:t>
            </a:r>
            <a:r>
              <a:rPr lang="tr-TR" sz="2400" b="1" dirty="0">
                <a:latin typeface="Times New Roman" charset="0"/>
                <a:cs typeface="Times New Roman" charset="0"/>
              </a:rPr>
              <a:t>, meslek mensupları tüm eylem ve işlemlerinde yasallık, adalet, eşitlik ve dürüstlük ilkeleri doğrultusunda hareket ederler, görevlerini yerine getirirken ve hizmetlerden yararlandırmada dil, din, felsefi inanç, siyasi düşünce, ırk, cinsiyet ve benzeri sebeplerle ayrım yapamazlar, insan hak ve özgürlüklerine aykırı veya kısıtlayıcı muamelede ve fırsat eşitliğini engelleyici davranış ve uygulamalarda bulunamazlar.</a:t>
            </a:r>
          </a:p>
          <a:p>
            <a:pPr algn="just" eaLnBrk="0" hangingPunct="0"/>
            <a:r>
              <a:rPr lang="tr-TR" sz="2400" b="1" dirty="0">
                <a:latin typeface="Times New Roman" charset="0"/>
                <a:cs typeface="Times New Roman" charset="0"/>
              </a:rPr>
              <a:t>	</a:t>
            </a:r>
          </a:p>
        </p:txBody>
      </p:sp>
    </p:spTree>
    <p:extLst>
      <p:ext uri="{BB962C8B-B14F-4D97-AF65-F5344CB8AC3E}">
        <p14:creationId xmlns:p14="http://schemas.microsoft.com/office/powerpoint/2010/main" val="333777699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7 Dikdörtgen"/>
          <p:cNvSpPr>
            <a:spLocks noChangeArrowheads="1"/>
          </p:cNvSpPr>
          <p:nvPr/>
        </p:nvSpPr>
        <p:spPr bwMode="auto">
          <a:xfrm>
            <a:off x="0" y="1071563"/>
            <a:ext cx="9144000" cy="5016758"/>
          </a:xfrm>
          <a:prstGeom prst="rect">
            <a:avLst/>
          </a:prstGeom>
          <a:noFill/>
          <a:ln w="9525">
            <a:noFill/>
            <a:miter lim="800000"/>
            <a:headEnd/>
            <a:tailEnd/>
          </a:ln>
        </p:spPr>
        <p:txBody>
          <a:bodyPr>
            <a:spAutoFit/>
          </a:bodyPr>
          <a:lstStyle/>
          <a:p>
            <a:pPr indent="449263" algn="just" eaLnBrk="0" hangingPunct="0"/>
            <a:r>
              <a:rPr lang="tr-TR" sz="2800" b="1" dirty="0">
                <a:latin typeface="Times New Roman" charset="0"/>
                <a:cs typeface="Times New Roman" charset="0"/>
              </a:rPr>
              <a:t>	</a:t>
            </a:r>
          </a:p>
          <a:p>
            <a:pPr indent="449263" algn="just" eaLnBrk="0" hangingPunct="0"/>
            <a:r>
              <a:rPr lang="tr-TR" sz="2400" b="1" dirty="0">
                <a:latin typeface="Times New Roman" charset="0"/>
                <a:cs typeface="Times New Roman" charset="0"/>
              </a:rPr>
              <a:t>	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ve meslek mensupları takdir yetkilerini, kamu yararı ve hizmet gerekleri doğrultusunda, her türlü keyfilikten uzak, tarafsızlık ve eşitlik ilkelerine uygun olarak kullanırlar.</a:t>
            </a:r>
          </a:p>
          <a:p>
            <a:pPr indent="449263" algn="just" eaLnBrk="0" hangingPunct="0"/>
            <a:r>
              <a:rPr lang="tr-TR" sz="2400" b="1" dirty="0">
                <a:latin typeface="Times New Roman" charset="0"/>
                <a:cs typeface="Times New Roman" charset="0"/>
              </a:rPr>
              <a:t>	</a:t>
            </a:r>
          </a:p>
          <a:p>
            <a:pPr indent="449263" algn="just" eaLnBrk="0" hangingPunct="0"/>
            <a:r>
              <a:rPr lang="tr-TR" sz="2400" b="1" dirty="0">
                <a:latin typeface="Times New Roman" charset="0"/>
                <a:cs typeface="Times New Roman" charset="0"/>
              </a:rPr>
              <a:t>	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ve meslek mensupları gerçek veya tüzel kişilere öncelikli, ayrıcalıklı, taraflı ve eşitlik ilkesine aykırı muamele ve uygulama yapamazlar, herhangi bir siyasi parti, kişi veya zümrenin yararını veya zararını hedef alan bir davranışta bulunamazlar, kamu makamlarının mevzuata uygun politikalarını, kararlarını ve eylemlerini engelleyemezler.  </a:t>
            </a:r>
            <a:endParaRPr lang="tr-TR" sz="2800" b="1" dirty="0">
              <a:latin typeface="Times New Roman" charset="0"/>
              <a:cs typeface="Times New Roman" charset="0"/>
            </a:endParaRPr>
          </a:p>
          <a:p>
            <a:pPr indent="449263" algn="just" eaLnBrk="0" hangingPunct="0"/>
            <a:endParaRPr lang="tr-TR" sz="2800" b="1" dirty="0">
              <a:latin typeface="Times New Roman" charset="0"/>
              <a:cs typeface="Times New Roman" charset="0"/>
            </a:endParaRPr>
          </a:p>
        </p:txBody>
      </p:sp>
    </p:spTree>
    <p:extLst>
      <p:ext uri="{BB962C8B-B14F-4D97-AF65-F5344CB8AC3E}">
        <p14:creationId xmlns:p14="http://schemas.microsoft.com/office/powerpoint/2010/main" val="566367923"/>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F60B446-F3BF-4CCB-B709-414AE868B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8784976" cy="5688632"/>
          </a:xfrm>
          <a:prstGeom prst="rect">
            <a:avLst/>
          </a:prstGeom>
        </p:spPr>
      </p:pic>
    </p:spTree>
    <p:extLst>
      <p:ext uri="{BB962C8B-B14F-4D97-AF65-F5344CB8AC3E}">
        <p14:creationId xmlns:p14="http://schemas.microsoft.com/office/powerpoint/2010/main" val="3030968171"/>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Rectangle 1"/>
          <p:cNvSpPr>
            <a:spLocks noChangeArrowheads="1"/>
          </p:cNvSpPr>
          <p:nvPr/>
        </p:nvSpPr>
        <p:spPr bwMode="auto">
          <a:xfrm>
            <a:off x="0" y="827420"/>
            <a:ext cx="9144000" cy="5447645"/>
          </a:xfrm>
          <a:prstGeom prst="rect">
            <a:avLst/>
          </a:prstGeom>
          <a:noFill/>
          <a:ln w="9525">
            <a:noFill/>
            <a:miter lim="800000"/>
            <a:headEnd/>
            <a:tailEnd/>
          </a:ln>
        </p:spPr>
        <p:txBody>
          <a:bodyPr anchor="ctr">
            <a:spAutoFit/>
          </a:bodyPr>
          <a:lstStyle/>
          <a:p>
            <a:pPr algn="ctr"/>
            <a:r>
              <a:rPr lang="tr-TR" sz="3200" b="1" dirty="0">
                <a:solidFill>
                  <a:srgbClr val="C00000"/>
                </a:solidFill>
                <a:latin typeface="Times New Roman" charset="0"/>
                <a:cs typeface="Times New Roman" charset="0"/>
              </a:rPr>
              <a:t>   </a:t>
            </a:r>
            <a:r>
              <a:rPr lang="tr-TR" sz="2600" b="1" dirty="0">
                <a:solidFill>
                  <a:srgbClr val="C00000"/>
                </a:solidFill>
                <a:latin typeface="Times New Roman" charset="0"/>
                <a:cs typeface="Times New Roman" charset="0"/>
              </a:rPr>
              <a:t>MEVZUAT VE HİZMET STANDARTLARINA UYMA</a:t>
            </a:r>
          </a:p>
          <a:p>
            <a:pPr algn="just"/>
            <a:endParaRPr lang="tr-TR" sz="2400" b="1" dirty="0">
              <a:latin typeface="Times New Roman" charset="0"/>
              <a:cs typeface="Times New Roman" charset="0"/>
            </a:endParaRPr>
          </a:p>
          <a:p>
            <a:pPr algn="just"/>
            <a:r>
              <a:rPr lang="tr-TR" sz="2800" b="1" dirty="0">
                <a:latin typeface="Times New Roman" charset="0"/>
                <a:cs typeface="Times New Roman" charset="0"/>
              </a:rPr>
              <a:t>	</a:t>
            </a:r>
            <a:r>
              <a:rPr lang="tr-TR" sz="2400" b="1" dirty="0">
                <a:latin typeface="Times New Roman" charset="0"/>
                <a:cs typeface="Times New Roman" charset="0"/>
              </a:rPr>
              <a:t>Kamu kurum ve kuruluşlarının yöneticileri ve diğer personeli, </a:t>
            </a:r>
            <a:r>
              <a:rPr lang="tr-TR" sz="2400" b="1" dirty="0" err="1">
                <a:latin typeface="Times New Roman" charset="0"/>
                <a:cs typeface="Times New Roman" charset="0"/>
              </a:rPr>
              <a:t>lihkab’lar</a:t>
            </a:r>
            <a:r>
              <a:rPr lang="tr-TR" sz="2400" b="1" dirty="0">
                <a:latin typeface="Times New Roman" charset="0"/>
                <a:cs typeface="Times New Roman" charset="0"/>
              </a:rPr>
              <a:t>, meslek mensupları kamu hizmetlerini ile kanunen kendilerine verilen görevlerini  belirlenen standartlara ve süreçlere uygun şekilde yürütürler, hizmetten yararlananlara iş ve işlemlerle ilgili gerekli açıklayıcı bilgileri vererek onları hizmet süreci boyunca aydınlatırlar</a:t>
            </a:r>
            <a:r>
              <a:rPr lang="tr-TR" sz="2400" b="1" dirty="0">
                <a:latin typeface="Calibri" pitchFamily="34" charset="0"/>
                <a:cs typeface="Times New Roman" charset="0"/>
              </a:rPr>
              <a:t>.</a:t>
            </a:r>
            <a:r>
              <a:rPr lang="tr-TR" sz="2400" b="1" dirty="0">
                <a:latin typeface="Times New Roman" charset="0"/>
                <a:cs typeface="Times New Roman" charset="0"/>
              </a:rPr>
              <a:t> </a:t>
            </a:r>
          </a:p>
          <a:p>
            <a:pPr algn="just"/>
            <a:endParaRPr lang="tr-TR" sz="2400" b="1" dirty="0">
              <a:latin typeface="Times New Roman" charset="0"/>
              <a:cs typeface="Times New Roman" charset="0"/>
            </a:endParaRPr>
          </a:p>
          <a:p>
            <a:pPr algn="just"/>
            <a:r>
              <a:rPr lang="tr-TR" sz="2400" b="1" dirty="0">
                <a:latin typeface="Times New Roman" charset="0"/>
                <a:cs typeface="Times New Roman" charset="0"/>
              </a:rPr>
              <a:t>          Kamu görevlileri, meslek mensupları, </a:t>
            </a:r>
            <a:r>
              <a:rPr lang="tr-TR" sz="2400" b="1" dirty="0" err="1">
                <a:latin typeface="Times New Roman" charset="0"/>
                <a:cs typeface="Times New Roman" charset="0"/>
              </a:rPr>
              <a:t>Lihkab’lar</a:t>
            </a:r>
            <a:r>
              <a:rPr lang="tr-TR" sz="2400" b="1" dirty="0">
                <a:latin typeface="Times New Roman" charset="0"/>
                <a:cs typeface="Times New Roman" charset="0"/>
              </a:rPr>
              <a:t> hizmetlerini mevzuata uygun olarak yerine getirirler. Hizmetleri yerine getirilmesi aşamasında mevzuat dışına çıkamazlar. Mevzuat uygulamasında karşılaştıkları sorunları yetkili makamlara bildirerek, alacakları görüşe göre işlem yaparlar.</a:t>
            </a:r>
            <a:endParaRPr lang="tr-TR" sz="2400" b="1" dirty="0"/>
          </a:p>
        </p:txBody>
      </p:sp>
    </p:spTree>
    <p:extLst>
      <p:ext uri="{BB962C8B-B14F-4D97-AF65-F5344CB8AC3E}">
        <p14:creationId xmlns:p14="http://schemas.microsoft.com/office/powerpoint/2010/main" val="291528881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BEFE4FF-4A30-45AE-9FBC-86971FCC9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306" y="962894"/>
            <a:ext cx="4482694" cy="5328592"/>
          </a:xfrm>
          <a:prstGeom prst="rect">
            <a:avLst/>
          </a:prstGeom>
        </p:spPr>
      </p:pic>
      <p:pic>
        <p:nvPicPr>
          <p:cNvPr id="9" name="Resim 8">
            <a:extLst>
              <a:ext uri="{FF2B5EF4-FFF2-40B4-BE49-F238E27FC236}">
                <a16:creationId xmlns:a16="http://schemas.microsoft.com/office/drawing/2014/main" id="{0C48247C-F76E-4A6D-8F5E-62319233D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7086"/>
            <a:ext cx="4646142" cy="5324400"/>
          </a:xfrm>
          <a:prstGeom prst="rect">
            <a:avLst/>
          </a:prstGeom>
        </p:spPr>
      </p:pic>
    </p:spTree>
    <p:extLst>
      <p:ext uri="{BB962C8B-B14F-4D97-AF65-F5344CB8AC3E}">
        <p14:creationId xmlns:p14="http://schemas.microsoft.com/office/powerpoint/2010/main" val="779536504"/>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Rectangle 1"/>
          <p:cNvSpPr>
            <a:spLocks noChangeArrowheads="1"/>
          </p:cNvSpPr>
          <p:nvPr/>
        </p:nvSpPr>
        <p:spPr bwMode="auto">
          <a:xfrm>
            <a:off x="0" y="1059091"/>
            <a:ext cx="9144000" cy="5139869"/>
          </a:xfrm>
          <a:prstGeom prst="rect">
            <a:avLst/>
          </a:prstGeom>
          <a:noFill/>
          <a:ln w="9525">
            <a:noFill/>
            <a:miter lim="800000"/>
            <a:headEnd/>
            <a:tailEnd/>
          </a:ln>
        </p:spPr>
        <p:txBody>
          <a:bodyPr anchor="ctr">
            <a:spAutoFit/>
          </a:bodyPr>
          <a:lstStyle/>
          <a:p>
            <a:pPr algn="ctr"/>
            <a:r>
              <a:rPr lang="tr-TR" sz="3200" b="1" dirty="0">
                <a:solidFill>
                  <a:srgbClr val="C00000"/>
                </a:solidFill>
                <a:latin typeface="Times New Roman" charset="0"/>
                <a:cs typeface="Times New Roman" charset="0"/>
              </a:rPr>
              <a:t>          </a:t>
            </a:r>
            <a:r>
              <a:rPr lang="tr-TR" sz="2800" b="1" dirty="0">
                <a:solidFill>
                  <a:srgbClr val="C00000"/>
                </a:solidFill>
                <a:latin typeface="Times New Roman" charset="0"/>
                <a:cs typeface="Times New Roman" charset="0"/>
              </a:rPr>
              <a:t>YETKİLİ MAKAMLARA BİLDİRİM</a:t>
            </a:r>
          </a:p>
          <a:p>
            <a:pPr algn="just"/>
            <a:r>
              <a:rPr lang="tr-TR" sz="2800" b="1" dirty="0">
                <a:latin typeface="Times New Roman" charset="0"/>
                <a:cs typeface="Times New Roman" charset="0"/>
              </a:rPr>
              <a:t>	</a:t>
            </a:r>
          </a:p>
          <a:p>
            <a:pPr algn="just"/>
            <a:r>
              <a:rPr lang="tr-TR" sz="2800" b="1" dirty="0">
                <a:latin typeface="Times New Roman" charset="0"/>
                <a:cs typeface="Times New Roman" charset="0"/>
              </a:rPr>
              <a:t>	</a:t>
            </a:r>
            <a:r>
              <a:rPr lang="tr-TR" sz="2400" b="1" dirty="0">
                <a:latin typeface="Times New Roman" charset="0"/>
                <a:cs typeface="Times New Roman" charset="0"/>
              </a:rPr>
              <a:t>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ve meslek mensupları yönetmelikte, etik davranış ilkelerinde belirlenen etik davranış ilkeleriyle bağdaşmayan veya yasadışı iş ve eylemlerde bulunmalarının talep edilmesi halinde veya hizmetlerini yürütürken bu tür bir eylem veya işlemden haberdar olduklarında ya da gördüklerinde durumu yetkili makamlara bildirirler.</a:t>
            </a:r>
          </a:p>
          <a:p>
            <a:pPr algn="just" eaLnBrk="0" hangingPunct="0"/>
            <a:endParaRPr lang="tr-TR" sz="2400" b="1" dirty="0">
              <a:latin typeface="Times New Roman" charset="0"/>
              <a:cs typeface="Times New Roman" charset="0"/>
            </a:endParaRPr>
          </a:p>
          <a:p>
            <a:pPr algn="just" eaLnBrk="0" hangingPunct="0"/>
            <a:r>
              <a:rPr lang="tr-TR" sz="2400" b="1" dirty="0">
                <a:latin typeface="Times New Roman" charset="0"/>
                <a:cs typeface="Times New Roman" charset="0"/>
              </a:rPr>
              <a:t>	Kurum ve kuruluş amirleri, ihbarda bulunan kamu görevlilerinin, </a:t>
            </a:r>
            <a:r>
              <a:rPr lang="tr-TR" sz="2400" b="1" dirty="0" err="1">
                <a:latin typeface="Times New Roman" charset="0"/>
                <a:cs typeface="Times New Roman" charset="0"/>
              </a:rPr>
              <a:t>Lihkab’ların</a:t>
            </a:r>
            <a:r>
              <a:rPr lang="tr-TR" sz="2400" b="1" dirty="0">
                <a:latin typeface="Times New Roman" charset="0"/>
                <a:cs typeface="Times New Roman" charset="0"/>
              </a:rPr>
              <a:t>, meslek mensuplarının kimliğini gizli tutar ve kendilerine herhangi bir zarar gelmemesi için gerekli tedbirleri alırlar. </a:t>
            </a:r>
          </a:p>
        </p:txBody>
      </p:sp>
    </p:spTree>
    <p:extLst>
      <p:ext uri="{BB962C8B-B14F-4D97-AF65-F5344CB8AC3E}">
        <p14:creationId xmlns:p14="http://schemas.microsoft.com/office/powerpoint/2010/main" val="2530277273"/>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Rectangle 2"/>
          <p:cNvSpPr>
            <a:spLocks noChangeArrowheads="1"/>
          </p:cNvSpPr>
          <p:nvPr/>
        </p:nvSpPr>
        <p:spPr bwMode="auto">
          <a:xfrm>
            <a:off x="0" y="1004532"/>
            <a:ext cx="9144000" cy="4801314"/>
          </a:xfrm>
          <a:prstGeom prst="rect">
            <a:avLst/>
          </a:prstGeom>
          <a:noFill/>
          <a:ln w="9525">
            <a:noFill/>
            <a:miter lim="800000"/>
            <a:headEnd/>
            <a:tailEnd/>
          </a:ln>
        </p:spPr>
        <p:txBody>
          <a:bodyPr anchor="ctr">
            <a:spAutoFit/>
          </a:bodyPr>
          <a:lstStyle/>
          <a:p>
            <a:endParaRPr lang="tr-TR" sz="3200" b="1" dirty="0">
              <a:latin typeface="Times New Roman" charset="0"/>
              <a:cs typeface="Times New Roman" charset="0"/>
            </a:endParaRPr>
          </a:p>
          <a:p>
            <a:pPr algn="ctr"/>
            <a:r>
              <a:rPr lang="tr-TR" sz="2600" b="1" dirty="0">
                <a:solidFill>
                  <a:srgbClr val="C00000"/>
                </a:solidFill>
                <a:latin typeface="Times New Roman" charset="0"/>
                <a:cs typeface="Times New Roman" charset="0"/>
              </a:rPr>
              <a:t>HESAP VERME SORUMLULUĞU</a:t>
            </a:r>
          </a:p>
          <a:p>
            <a:pPr eaLnBrk="0" hangingPunct="0"/>
            <a:r>
              <a:rPr lang="tr-TR" sz="2800" b="1" dirty="0">
                <a:latin typeface="Times New Roman" charset="0"/>
                <a:cs typeface="Times New Roman" charset="0"/>
              </a:rPr>
              <a:t>	</a:t>
            </a:r>
          </a:p>
          <a:p>
            <a:pPr algn="just" eaLnBrk="0" hangingPunct="0"/>
            <a:r>
              <a:rPr lang="tr-TR" sz="2800" b="1" dirty="0">
                <a:latin typeface="Times New Roman" charset="0"/>
                <a:cs typeface="Times New Roman" charset="0"/>
              </a:rPr>
              <a:t>	</a:t>
            </a:r>
            <a:r>
              <a:rPr lang="tr-TR" sz="2400" b="1" dirty="0">
                <a:latin typeface="Times New Roman" charset="0"/>
                <a:cs typeface="Times New Roman" charset="0"/>
              </a:rPr>
              <a:t>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ve meslek mensupları kamu hizmetlerinin yerine getirilmesi sırasında sorumlulukları ve yükümlülükleri konusunda hesap verebilir ve kamusal değerlendirme ve denetime her zaman açık ve hazır olurlar.</a:t>
            </a:r>
          </a:p>
          <a:p>
            <a:pPr algn="just" eaLnBrk="0" hangingPunct="0"/>
            <a:r>
              <a:rPr lang="tr-TR" sz="2400" b="1" dirty="0">
                <a:latin typeface="Times New Roman" charset="0"/>
                <a:cs typeface="Times New Roman" charset="0"/>
              </a:rPr>
              <a:t>	</a:t>
            </a:r>
          </a:p>
          <a:p>
            <a:pPr algn="just" eaLnBrk="0" hangingPunct="0"/>
            <a:r>
              <a:rPr lang="tr-TR" sz="2400" b="1" dirty="0">
                <a:latin typeface="Times New Roman" charset="0"/>
                <a:cs typeface="Times New Roman" charset="0"/>
              </a:rPr>
              <a:t>	Yönetici 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meslek mensupları kurumlarının ve mesleklerinin amaç ve politikalarına uygun olmayan işlem veya eylemleri engellemek için görev ve yetkilerinin gerektirdiği önlemleri zamanında alırlar. </a:t>
            </a:r>
          </a:p>
        </p:txBody>
      </p:sp>
    </p:spTree>
    <p:extLst>
      <p:ext uri="{BB962C8B-B14F-4D97-AF65-F5344CB8AC3E}">
        <p14:creationId xmlns:p14="http://schemas.microsoft.com/office/powerpoint/2010/main" val="848075823"/>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Rectangle 1"/>
          <p:cNvSpPr>
            <a:spLocks noChangeArrowheads="1"/>
          </p:cNvSpPr>
          <p:nvPr/>
        </p:nvSpPr>
        <p:spPr bwMode="auto">
          <a:xfrm>
            <a:off x="0" y="1214638"/>
            <a:ext cx="9144000" cy="4585871"/>
          </a:xfrm>
          <a:prstGeom prst="rect">
            <a:avLst/>
          </a:prstGeom>
          <a:noFill/>
          <a:ln w="9525">
            <a:noFill/>
            <a:miter lim="800000"/>
            <a:headEnd/>
            <a:tailEnd/>
          </a:ln>
        </p:spPr>
        <p:txBody>
          <a:bodyPr wrap="square" anchor="ctr">
            <a:spAutoFit/>
          </a:bodyPr>
          <a:lstStyle/>
          <a:p>
            <a:pPr algn="just"/>
            <a:r>
              <a:rPr lang="tr-TR" sz="2800" b="1" dirty="0">
                <a:latin typeface="Times New Roman" charset="0"/>
                <a:cs typeface="Times New Roman" charset="0"/>
              </a:rPr>
              <a:t>	</a:t>
            </a:r>
            <a:r>
              <a:rPr lang="tr-TR" sz="2400" b="1" dirty="0">
                <a:latin typeface="Times New Roman" charset="0"/>
                <a:cs typeface="Times New Roman" charset="0"/>
              </a:rPr>
              <a:t>Yönetici 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emri, yetkisi altındaki personelin yolsuzluk yapmasını önlemek için gerekli tedbirleri alırlar. Bu tedbirler; yasal ve idari düzenlemeleri uygulamayı, eğitim ve bilgilendirme konusunda uygun çalışmalar yapmayı, personelinin karşı karşıya kaldığı mali ve diğer zorluklar konusunda dikkatli davranmayı ve kişisel davranışlarıyla personeline örnek olmayı kapsar.</a:t>
            </a:r>
          </a:p>
          <a:p>
            <a:pPr algn="just" eaLnBrk="0" hangingPunct="0"/>
            <a:r>
              <a:rPr lang="tr-TR" sz="2400" b="1" dirty="0">
                <a:latin typeface="Times New Roman" charset="0"/>
                <a:cs typeface="Times New Roman" charset="0"/>
              </a:rPr>
              <a:t>	</a:t>
            </a:r>
          </a:p>
          <a:p>
            <a:pPr algn="just" eaLnBrk="0" hangingPunct="0"/>
            <a:r>
              <a:rPr lang="tr-TR" sz="2400" b="1" dirty="0">
                <a:latin typeface="Times New Roman" charset="0"/>
                <a:cs typeface="Times New Roman" charset="0"/>
              </a:rPr>
              <a:t>	Yönetici kamu görevlileri, </a:t>
            </a:r>
            <a:r>
              <a:rPr lang="tr-TR" sz="2400" b="1" dirty="0" err="1">
                <a:latin typeface="Times New Roman" charset="0"/>
                <a:cs typeface="Times New Roman" charset="0"/>
              </a:rPr>
              <a:t>lihkab</a:t>
            </a:r>
            <a:r>
              <a:rPr lang="tr-TR" sz="2400" b="1" dirty="0">
                <a:latin typeface="Times New Roman" charset="0"/>
                <a:cs typeface="Times New Roman" charset="0"/>
              </a:rPr>
              <a:t>. yetkilileri personeline etik davranış ilkeleri konusunda uygun eğitimi sağlamak, bu ilkelere uyulup uyulmadığını gözetlemek, geliriyle bağdaşmayan yaşantısını izlemek ve etik davranış konusunda rehberlik etmekle yükümlüdür.</a:t>
            </a:r>
          </a:p>
        </p:txBody>
      </p:sp>
    </p:spTree>
    <p:extLst>
      <p:ext uri="{BB962C8B-B14F-4D97-AF65-F5344CB8AC3E}">
        <p14:creationId xmlns:p14="http://schemas.microsoft.com/office/powerpoint/2010/main" val="1526310804"/>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8640"/>
            <a:ext cx="9150690" cy="5970865"/>
          </a:xfrm>
          <a:prstGeom prst="rect">
            <a:avLst/>
          </a:prstGeom>
        </p:spPr>
        <p:txBody>
          <a:bodyPr wrap="square">
            <a:spAutoFit/>
          </a:bodyPr>
          <a:lstStyle/>
          <a:p>
            <a:r>
              <a:rPr lang="tr-TR" sz="2600" dirty="0">
                <a:solidFill>
                  <a:srgbClr val="121213"/>
                </a:solidFill>
                <a:latin typeface="Times New Roman" panose="02020603050405020304" pitchFamily="18" charset="0"/>
                <a:cs typeface="Times New Roman" panose="02020603050405020304" pitchFamily="18" charset="0"/>
              </a:rPr>
              <a:t>                                            </a:t>
            </a:r>
          </a:p>
          <a:p>
            <a:endParaRPr lang="tr-TR" sz="2600" dirty="0">
              <a:solidFill>
                <a:srgbClr val="121213"/>
              </a:solidFill>
              <a:latin typeface="Times New Roman" panose="02020603050405020304" pitchFamily="18" charset="0"/>
              <a:cs typeface="Times New Roman" panose="02020603050405020304" pitchFamily="18" charset="0"/>
            </a:endParaRPr>
          </a:p>
          <a:p>
            <a:endParaRPr lang="tr-TR" sz="2600" dirty="0">
              <a:solidFill>
                <a:srgbClr val="121213"/>
              </a:solidFill>
              <a:latin typeface="Times New Roman" panose="02020603050405020304" pitchFamily="18" charset="0"/>
              <a:cs typeface="Times New Roman" panose="02020603050405020304" pitchFamily="18" charset="0"/>
            </a:endParaRPr>
          </a:p>
          <a:p>
            <a:r>
              <a:rPr lang="tr-TR" sz="2600" dirty="0">
                <a:solidFill>
                  <a:srgbClr val="121213"/>
                </a:solidFill>
                <a:latin typeface="Times New Roman" panose="02020603050405020304" pitchFamily="18" charset="0"/>
                <a:cs typeface="Times New Roman" panose="02020603050405020304" pitchFamily="18" charset="0"/>
              </a:rPr>
              <a:t>                                     </a:t>
            </a:r>
            <a:r>
              <a:rPr lang="tr-TR" sz="2600" b="1" dirty="0">
                <a:solidFill>
                  <a:srgbClr val="C00000"/>
                </a:solidFill>
                <a:latin typeface="Times New Roman" panose="02020603050405020304" pitchFamily="18" charset="0"/>
                <a:cs typeface="Times New Roman" panose="02020603050405020304" pitchFamily="18" charset="0"/>
              </a:rPr>
              <a:t>GİZLİLİK</a:t>
            </a:r>
          </a:p>
          <a:p>
            <a:endParaRPr lang="tr-TR" dirty="0">
              <a:solidFill>
                <a:srgbClr val="121213"/>
              </a:solidFill>
              <a:latin typeface="Roboto"/>
            </a:endParaRPr>
          </a:p>
          <a:p>
            <a:pPr algn="just"/>
            <a:r>
              <a:rPr lang="tr-TR" dirty="0">
                <a:solidFill>
                  <a:srgbClr val="121213"/>
                </a:solidFill>
                <a:latin typeface="Roboto"/>
              </a:rPr>
              <a:t>              </a:t>
            </a:r>
            <a:r>
              <a:rPr lang="tr-TR" sz="2400" b="1" dirty="0">
                <a:solidFill>
                  <a:srgbClr val="121213"/>
                </a:solidFill>
                <a:latin typeface="Times New Roman" panose="02020603050405020304" pitchFamily="18" charset="0"/>
                <a:cs typeface="Times New Roman" panose="02020603050405020304" pitchFamily="18" charset="0"/>
              </a:rPr>
              <a:t>Gizli ve özel bilgiler </a:t>
            </a:r>
            <a:r>
              <a:rPr lang="tr-TR" sz="2400" b="1" dirty="0" err="1">
                <a:solidFill>
                  <a:srgbClr val="121213"/>
                </a:solidFill>
                <a:latin typeface="Times New Roman" panose="02020603050405020304" pitchFamily="18" charset="0"/>
                <a:cs typeface="Times New Roman" panose="02020603050405020304" pitchFamily="18" charset="0"/>
              </a:rPr>
              <a:t>Lihkab</a:t>
            </a:r>
            <a:r>
              <a:rPr lang="tr-TR" sz="2400" b="1" dirty="0">
                <a:solidFill>
                  <a:srgbClr val="121213"/>
                </a:solidFill>
                <a:latin typeface="Times New Roman" panose="02020603050405020304" pitchFamily="18" charset="0"/>
                <a:cs typeface="Times New Roman" panose="02020603050405020304" pitchFamily="18" charset="0"/>
              </a:rPr>
              <a:t> açısından dezavantaj yaratabilecek bilgileri, ticari sırları, henüz kamuya açıklanmamış mali ve diğer  bilgileri, personel özlük haklarına ait bilgileri ve yapılan işlerdeki mülkiyet bilgilerini kapsar.</a:t>
            </a:r>
          </a:p>
          <a:p>
            <a:pPr algn="just"/>
            <a:endParaRPr lang="tr-TR" sz="2400" b="1" dirty="0">
              <a:solidFill>
                <a:srgbClr val="121213"/>
              </a:solidFill>
              <a:latin typeface="Times New Roman" panose="02020603050405020304" pitchFamily="18" charset="0"/>
              <a:cs typeface="Times New Roman" panose="02020603050405020304" pitchFamily="18" charset="0"/>
            </a:endParaRPr>
          </a:p>
          <a:p>
            <a:pPr algn="just"/>
            <a:r>
              <a:rPr lang="tr-TR" sz="2400" b="1" dirty="0">
                <a:solidFill>
                  <a:srgbClr val="121213"/>
                </a:solidFill>
                <a:latin typeface="Times New Roman" panose="02020603050405020304" pitchFamily="18" charset="0"/>
                <a:cs typeface="Times New Roman" panose="02020603050405020304" pitchFamily="18" charset="0"/>
              </a:rPr>
              <a:t>           </a:t>
            </a:r>
            <a:r>
              <a:rPr lang="tr-TR" sz="2400" b="1" dirty="0" err="1">
                <a:solidFill>
                  <a:srgbClr val="121213"/>
                </a:solidFill>
                <a:latin typeface="Times New Roman" panose="02020603050405020304" pitchFamily="18" charset="0"/>
                <a:cs typeface="Times New Roman" panose="02020603050405020304" pitchFamily="18" charset="0"/>
              </a:rPr>
              <a:t>Lihkab</a:t>
            </a:r>
            <a:r>
              <a:rPr lang="tr-TR" sz="2400" b="1" dirty="0">
                <a:solidFill>
                  <a:srgbClr val="121213"/>
                </a:solidFill>
                <a:latin typeface="Times New Roman" panose="02020603050405020304" pitchFamily="18" charset="0"/>
                <a:cs typeface="Times New Roman" panose="02020603050405020304" pitchFamily="18" charset="0"/>
              </a:rPr>
              <a:t> çalışanları olarak; hizmet verilen kişilerin, çalışanların ve çalışılan diğer ilgili kişi ve kuruluşların gizliliklerine ve özel bilgilerinin korunmasına özen gösterilmelidir.  Yetkili makam ve kişiler tarafından istenmedikçe bu bilgilerin gizliliğinin sağlanması gereklidir.</a:t>
            </a:r>
          </a:p>
          <a:p>
            <a:endParaRPr lang="tr-TR" sz="2000" b="1" dirty="0">
              <a:solidFill>
                <a:srgbClr val="12121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481901"/>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Rectangle 1"/>
          <p:cNvSpPr>
            <a:spLocks noChangeArrowheads="1"/>
          </p:cNvSpPr>
          <p:nvPr/>
        </p:nvSpPr>
        <p:spPr bwMode="auto">
          <a:xfrm>
            <a:off x="0" y="660391"/>
            <a:ext cx="9144000" cy="5878532"/>
          </a:xfrm>
          <a:prstGeom prst="rect">
            <a:avLst/>
          </a:prstGeom>
          <a:noFill/>
          <a:ln w="9525">
            <a:noFill/>
            <a:miter lim="800000"/>
            <a:headEnd/>
            <a:tailEnd/>
          </a:ln>
        </p:spPr>
        <p:txBody>
          <a:bodyPr anchor="ctr">
            <a:spAutoFit/>
          </a:bodyPr>
          <a:lstStyle/>
          <a:p>
            <a:pPr algn="ctr"/>
            <a:r>
              <a:rPr lang="tr-TR" sz="3200" b="1" dirty="0">
                <a:latin typeface="Times New Roman" charset="0"/>
                <a:cs typeface="Times New Roman" charset="0"/>
              </a:rPr>
              <a:t>          </a:t>
            </a:r>
            <a:r>
              <a:rPr lang="tr-TR" sz="2800" b="1" dirty="0">
                <a:solidFill>
                  <a:srgbClr val="C00000"/>
                </a:solidFill>
                <a:latin typeface="Times New Roman" charset="0"/>
                <a:cs typeface="Times New Roman" charset="0"/>
              </a:rPr>
              <a:t>SAYGINLIK VE GÜVEN</a:t>
            </a:r>
          </a:p>
          <a:p>
            <a:pPr algn="ctr" eaLnBrk="0" hangingPunct="0"/>
            <a:r>
              <a:rPr lang="tr-TR" sz="2800" b="1" dirty="0">
                <a:solidFill>
                  <a:srgbClr val="C00000"/>
                </a:solidFill>
                <a:latin typeface="Calibri" pitchFamily="34" charset="0"/>
                <a:cs typeface="Times New Roman" charset="0"/>
              </a:rPr>
              <a:t>	</a:t>
            </a:r>
          </a:p>
          <a:p>
            <a:pPr algn="just" eaLnBrk="0" hangingPunct="0"/>
            <a:r>
              <a:rPr lang="tr-TR" sz="2800" b="1" dirty="0">
                <a:latin typeface="Calibri" pitchFamily="34" charset="0"/>
                <a:cs typeface="Times New Roman" charset="0"/>
              </a:rPr>
              <a:t>	</a:t>
            </a:r>
            <a:r>
              <a:rPr lang="tr-TR" sz="2400" b="1" dirty="0">
                <a:latin typeface="Times New Roman" charset="0"/>
                <a:cs typeface="Times New Roman" charset="0"/>
              </a:rPr>
              <a:t>Kamu görevlileri, kamu yönetimine ve </a:t>
            </a:r>
            <a:r>
              <a:rPr lang="tr-TR" sz="2400" b="1" dirty="0" err="1">
                <a:latin typeface="Times New Roman" charset="0"/>
                <a:cs typeface="Times New Roman" charset="0"/>
              </a:rPr>
              <a:t>lihkab’lar</a:t>
            </a:r>
            <a:r>
              <a:rPr lang="tr-TR" sz="2400" b="1" dirty="0">
                <a:latin typeface="Times New Roman" charset="0"/>
                <a:cs typeface="Times New Roman" charset="0"/>
              </a:rPr>
              <a:t> mesleklerini  güveni sağlayacak şekilde davranırlar ve görevin gerektirdiği itibar ve güvene layık olduklarını davranışlarıyla gösterirler. Halkın kamu hizmetine ve </a:t>
            </a:r>
            <a:r>
              <a:rPr lang="tr-TR" sz="2400" b="1" dirty="0" err="1">
                <a:latin typeface="Times New Roman" charset="0"/>
                <a:cs typeface="Times New Roman" charset="0"/>
              </a:rPr>
              <a:t>lihkab</a:t>
            </a:r>
            <a:r>
              <a:rPr lang="tr-TR" sz="2400" b="1" dirty="0">
                <a:latin typeface="Times New Roman" charset="0"/>
                <a:cs typeface="Times New Roman" charset="0"/>
              </a:rPr>
              <a:t> mesleğine güven duygusunu zedeleyen, şüphe yaratan ve adalet ilkesine zarar veren davranışlarda bulunmaktan kaçınırlar.</a:t>
            </a:r>
          </a:p>
          <a:p>
            <a:pPr algn="just" eaLnBrk="0" hangingPunct="0"/>
            <a:endParaRPr lang="tr-TR" sz="2400" b="1" dirty="0">
              <a:latin typeface="Times New Roman" charset="0"/>
              <a:cs typeface="Times New Roman" charset="0"/>
            </a:endParaRPr>
          </a:p>
          <a:p>
            <a:pPr algn="just" eaLnBrk="0" hangingPunct="0"/>
            <a:r>
              <a:rPr lang="tr-TR" sz="2400" b="1" dirty="0">
                <a:latin typeface="Times New Roman" charset="0"/>
                <a:cs typeface="Times New Roman" charset="0"/>
              </a:rPr>
              <a:t>	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halka hizmetin kişisel veya özel her türlü menfaatin üzerinde bir görev olduğu bilinciyle hizmet gereklerine uygun hareket eder, hizmetten yararlananlara kötü davranamaz, işi savsaklayamaz, çifte standart uygulayamaz ve taraf tutamazlar.</a:t>
            </a:r>
          </a:p>
          <a:p>
            <a:pPr algn="just" eaLnBrk="0" hangingPunct="0"/>
            <a:r>
              <a:rPr lang="tr-TR" sz="2400" dirty="0">
                <a:latin typeface="Times New Roman" charset="0"/>
                <a:cs typeface="Times New Roman" charset="0"/>
              </a:rPr>
              <a:t>	</a:t>
            </a:r>
          </a:p>
        </p:txBody>
      </p:sp>
    </p:spTree>
    <p:extLst>
      <p:ext uri="{BB962C8B-B14F-4D97-AF65-F5344CB8AC3E}">
        <p14:creationId xmlns:p14="http://schemas.microsoft.com/office/powerpoint/2010/main" val="3904759185"/>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7 Dikdörtgen"/>
          <p:cNvSpPr>
            <a:spLocks noChangeArrowheads="1"/>
          </p:cNvSpPr>
          <p:nvPr/>
        </p:nvSpPr>
        <p:spPr bwMode="auto">
          <a:xfrm>
            <a:off x="0" y="1285875"/>
            <a:ext cx="9144000" cy="2800350"/>
          </a:xfrm>
          <a:prstGeom prst="rect">
            <a:avLst/>
          </a:prstGeom>
          <a:noFill/>
          <a:ln w="9525">
            <a:noFill/>
            <a:miter lim="800000"/>
            <a:headEnd/>
            <a:tailEnd/>
          </a:ln>
        </p:spPr>
        <p:txBody>
          <a:bodyPr>
            <a:spAutoFit/>
          </a:bodyPr>
          <a:lstStyle/>
          <a:p>
            <a:pPr algn="just"/>
            <a:r>
              <a:rPr lang="tr-TR" sz="2800" b="1" dirty="0">
                <a:latin typeface="Times New Roman" charset="0"/>
                <a:cs typeface="Times New Roman" charset="0"/>
              </a:rPr>
              <a:t>	</a:t>
            </a:r>
          </a:p>
          <a:p>
            <a:pPr algn="just"/>
            <a:r>
              <a:rPr lang="tr-TR" sz="2800" b="1" dirty="0">
                <a:latin typeface="Times New Roman" charset="0"/>
                <a:cs typeface="Times New Roman" charset="0"/>
              </a:rPr>
              <a:t>	</a:t>
            </a:r>
            <a:r>
              <a:rPr lang="tr-TR" sz="2400" b="1" dirty="0">
                <a:latin typeface="Times New Roman" charset="0"/>
                <a:cs typeface="Times New Roman" charset="0"/>
              </a:rPr>
              <a:t>Yönetici veya denetleyici konumunda bulunan 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keyfi davranışlarda, baskı, hakaret ve tehdit edici uygulamalarda bulunamaz, açık ve kesin kanıtlara dayanmayan rapor ve belge düzenleyemez, mevzuata aykırı olarak kendileri için hizmet, imkân veya benzeri çıkarlar talep edemez ve talep olmasa dahi sunulanı kabul edemezler.</a:t>
            </a:r>
          </a:p>
        </p:txBody>
      </p:sp>
    </p:spTree>
    <p:extLst>
      <p:ext uri="{BB962C8B-B14F-4D97-AF65-F5344CB8AC3E}">
        <p14:creationId xmlns:p14="http://schemas.microsoft.com/office/powerpoint/2010/main" val="3196536366"/>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Rectangle 1"/>
          <p:cNvSpPr>
            <a:spLocks noChangeArrowheads="1"/>
          </p:cNvSpPr>
          <p:nvPr/>
        </p:nvSpPr>
        <p:spPr bwMode="auto">
          <a:xfrm>
            <a:off x="0" y="1571612"/>
            <a:ext cx="9144000" cy="2554301"/>
          </a:xfrm>
          <a:prstGeom prst="rect">
            <a:avLst/>
          </a:prstGeom>
          <a:noFill/>
          <a:ln w="9525">
            <a:noFill/>
            <a:miter lim="800000"/>
            <a:headEnd/>
            <a:tailEnd/>
          </a:ln>
        </p:spPr>
        <p:txBody>
          <a:bodyPr wrap="square" anchor="ctr">
            <a:spAutoFit/>
          </a:bodyPr>
          <a:lstStyle/>
          <a:p>
            <a:pPr algn="ctr"/>
            <a:r>
              <a:rPr lang="tr-TR" sz="2800" b="1" dirty="0">
                <a:latin typeface="Times New Roman" charset="0"/>
                <a:cs typeface="Times New Roman" charset="0"/>
              </a:rPr>
              <a:t>  </a:t>
            </a:r>
            <a:r>
              <a:rPr lang="tr-TR" sz="2800" b="1" dirty="0">
                <a:solidFill>
                  <a:srgbClr val="C00000"/>
                </a:solidFill>
                <a:latin typeface="Times New Roman" charset="0"/>
                <a:cs typeface="Times New Roman" charset="0"/>
              </a:rPr>
              <a:t>NEZAKET VE SAYGI</a:t>
            </a:r>
            <a:endParaRPr lang="tr-TR" sz="2800" dirty="0">
              <a:solidFill>
                <a:srgbClr val="C00000"/>
              </a:solidFill>
              <a:latin typeface="Times New Roman" charset="0"/>
              <a:cs typeface="Times New Roman" charset="0"/>
            </a:endParaRPr>
          </a:p>
          <a:p>
            <a:pPr eaLnBrk="0" hangingPunct="0"/>
            <a:r>
              <a:rPr lang="tr-TR" sz="2800" b="1" dirty="0">
                <a:latin typeface="Times New Roman" charset="0"/>
                <a:cs typeface="Times New Roman" charset="0"/>
              </a:rPr>
              <a:t>	</a:t>
            </a:r>
          </a:p>
          <a:p>
            <a:pPr algn="just" eaLnBrk="0" hangingPunct="0"/>
            <a:r>
              <a:rPr lang="tr-TR" sz="2800" b="1" dirty="0">
                <a:latin typeface="Times New Roman" charset="0"/>
                <a:cs typeface="Times New Roman" charset="0"/>
              </a:rPr>
              <a:t>	</a:t>
            </a:r>
            <a:r>
              <a:rPr lang="tr-TR" sz="2400" b="1" dirty="0">
                <a:latin typeface="Times New Roman" charset="0"/>
                <a:cs typeface="Times New Roman" charset="0"/>
              </a:rPr>
              <a:t>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üstleri, meslektaşları, astları, diğer personel ile hizmetten yararlananlara karşı nazik ve saygılı davranırlar ve gerekli ilgiyi gösterirler, konu yetkilerinin dışındaysa ilgili birime veya yetkiliye yönlendirirler. </a:t>
            </a:r>
          </a:p>
        </p:txBody>
      </p:sp>
    </p:spTree>
    <p:extLst>
      <p:ext uri="{BB962C8B-B14F-4D97-AF65-F5344CB8AC3E}">
        <p14:creationId xmlns:p14="http://schemas.microsoft.com/office/powerpoint/2010/main" val="3094402098"/>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13695" y="980728"/>
            <a:ext cx="3910173" cy="661207"/>
          </a:xfrm>
          <a:prstGeom prst="rect">
            <a:avLst/>
          </a:prstGeom>
        </p:spPr>
        <p:txBody>
          <a:bodyPr wrap="none">
            <a:spAutoFit/>
          </a:bodyPr>
          <a:lstStyle/>
          <a:p>
            <a:pPr lvl="0" algn="just">
              <a:lnSpc>
                <a:spcPct val="150000"/>
              </a:lnSpc>
              <a:spcAft>
                <a:spcPts val="0"/>
              </a:spcAft>
            </a:pPr>
            <a:r>
              <a:rPr lang="tr-TR" sz="2800" b="1" dirty="0">
                <a:solidFill>
                  <a:srgbClr val="C00000"/>
                </a:solidFill>
                <a:latin typeface="Times New Roman" panose="02020603050405020304" pitchFamily="18" charset="0"/>
                <a:ea typeface="Times New Roman" panose="02020603050405020304" pitchFamily="18" charset="0"/>
              </a:rPr>
              <a:t>REKABET YAPMAMA</a:t>
            </a:r>
          </a:p>
        </p:txBody>
      </p:sp>
      <p:sp>
        <p:nvSpPr>
          <p:cNvPr id="3" name="Dikdörtgen 2"/>
          <p:cNvSpPr/>
          <p:nvPr/>
        </p:nvSpPr>
        <p:spPr>
          <a:xfrm>
            <a:off x="-16064" y="1916832"/>
            <a:ext cx="9160064" cy="4154984"/>
          </a:xfrm>
          <a:prstGeom prst="rect">
            <a:avLst/>
          </a:prstGeom>
        </p:spPr>
        <p:txBody>
          <a:bodyPr wrap="square">
            <a:spAutoFit/>
          </a:bodyPr>
          <a:lstStyle/>
          <a:p>
            <a:pPr algn="just"/>
            <a:r>
              <a:rPr lang="tr-TR" sz="2400" dirty="0">
                <a:latin typeface="Times New Roman" panose="02020603050405020304" pitchFamily="18" charset="0"/>
                <a:ea typeface="Times New Roman" panose="02020603050405020304" pitchFamily="18" charset="0"/>
              </a:rPr>
              <a:t>                 </a:t>
            </a:r>
            <a:r>
              <a:rPr lang="tr-TR" sz="2400" b="1" dirty="0" err="1">
                <a:latin typeface="Times New Roman" panose="02020603050405020304" pitchFamily="18" charset="0"/>
                <a:ea typeface="Times New Roman" panose="02020603050405020304" pitchFamily="18" charset="0"/>
              </a:rPr>
              <a:t>Lihkab’lar</a:t>
            </a:r>
            <a:r>
              <a:rPr lang="tr-TR" sz="2400" b="1" dirty="0">
                <a:latin typeface="Times New Roman" panose="02020603050405020304" pitchFamily="18" charset="0"/>
                <a:ea typeface="Times New Roman" panose="02020603050405020304" pitchFamily="18" charset="0"/>
              </a:rPr>
              <a:t>,</a:t>
            </a:r>
            <a:r>
              <a:rPr lang="tr-TR" sz="2400" dirty="0">
                <a:latin typeface="Times New Roman" panose="02020603050405020304" pitchFamily="18" charset="0"/>
                <a:ea typeface="Times New Roman" panose="02020603050405020304" pitchFamily="18" charset="0"/>
              </a:rPr>
              <a:t> </a:t>
            </a:r>
            <a:r>
              <a:rPr lang="tr-TR" sz="2400" b="1" dirty="0">
                <a:latin typeface="Times New Roman" panose="02020603050405020304" pitchFamily="18" charset="0"/>
                <a:ea typeface="Times New Roman" panose="02020603050405020304" pitchFamily="18" charset="0"/>
              </a:rPr>
              <a:t>yapılan hizmetin yerine getirilmesinde belirlenen ücret tarifeleri dışına çıkılmaması, her işlemin yapımına yönelik sözleşme yapılması, işlemle ilgili alınan ücretlerle ilgili fatura kesilerek ve gerekli bildirimler yapılarak  mali sorumlulukların yerine getirilmesi gereklidir.</a:t>
            </a:r>
          </a:p>
          <a:p>
            <a:pPr algn="just"/>
            <a:endParaRPr lang="tr-TR" sz="2400" b="1" dirty="0">
              <a:latin typeface="Times New Roman" panose="02020603050405020304" pitchFamily="18" charset="0"/>
              <a:ea typeface="Times New Roman" panose="02020603050405020304" pitchFamily="18" charset="0"/>
            </a:endParaRPr>
          </a:p>
          <a:p>
            <a:pPr algn="just"/>
            <a:r>
              <a:rPr lang="tr-TR" sz="2400" b="1" dirty="0">
                <a:latin typeface="Times New Roman" panose="02020603050405020304" pitchFamily="18" charset="0"/>
                <a:ea typeface="Times New Roman" panose="02020603050405020304" pitchFamily="18" charset="0"/>
              </a:rPr>
              <a:t>                 Aynı yetki alanı içinde birden fazla </a:t>
            </a:r>
            <a:r>
              <a:rPr lang="tr-TR" sz="2400" b="1" dirty="0" err="1">
                <a:latin typeface="Times New Roman" panose="02020603050405020304" pitchFamily="18" charset="0"/>
                <a:ea typeface="Times New Roman" panose="02020603050405020304" pitchFamily="18" charset="0"/>
              </a:rPr>
              <a:t>Lihkab</a:t>
            </a:r>
            <a:r>
              <a:rPr lang="tr-TR" sz="2400" b="1" dirty="0">
                <a:latin typeface="Times New Roman" panose="02020603050405020304" pitchFamily="18" charset="0"/>
                <a:ea typeface="Times New Roman" panose="02020603050405020304" pitchFamily="18" charset="0"/>
              </a:rPr>
              <a:t> olması durumunda ücret indirimi vb. uygulamalarla rekabet yapılmaması, yapılmasının tespiti ve duyumu halinde yetkili makamlara bildirilmesi.</a:t>
            </a:r>
          </a:p>
          <a:p>
            <a:pPr algn="just"/>
            <a:r>
              <a:rPr lang="tr-TR" sz="2400" b="1" dirty="0">
                <a:latin typeface="Times New Roman" panose="02020603050405020304" pitchFamily="18" charset="0"/>
                <a:ea typeface="Times New Roman" panose="02020603050405020304" pitchFamily="18" charset="0"/>
              </a:rPr>
              <a:t>               </a:t>
            </a:r>
            <a:endParaRPr lang="tr-TR" sz="2400" b="1" dirty="0"/>
          </a:p>
        </p:txBody>
      </p:sp>
    </p:spTree>
    <p:extLst>
      <p:ext uri="{BB962C8B-B14F-4D97-AF65-F5344CB8AC3E}">
        <p14:creationId xmlns:p14="http://schemas.microsoft.com/office/powerpoint/2010/main" val="2687083385"/>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Rectangle 1"/>
          <p:cNvSpPr>
            <a:spLocks noChangeArrowheads="1"/>
          </p:cNvSpPr>
          <p:nvPr/>
        </p:nvSpPr>
        <p:spPr bwMode="auto">
          <a:xfrm>
            <a:off x="-18024" y="868070"/>
            <a:ext cx="9144000" cy="4770537"/>
          </a:xfrm>
          <a:prstGeom prst="rect">
            <a:avLst/>
          </a:prstGeom>
          <a:noFill/>
          <a:ln w="9525">
            <a:noFill/>
            <a:miter lim="800000"/>
            <a:headEnd/>
            <a:tailEnd/>
          </a:ln>
        </p:spPr>
        <p:txBody>
          <a:bodyPr anchor="ctr">
            <a:spAutoFit/>
          </a:bodyPr>
          <a:lstStyle/>
          <a:p>
            <a:pPr algn="ctr"/>
            <a:endParaRPr lang="tr-TR" sz="3200" b="1" dirty="0">
              <a:solidFill>
                <a:srgbClr val="C00000"/>
              </a:solidFill>
              <a:latin typeface="Times New Roman" charset="0"/>
              <a:cs typeface="Times New Roman" charset="0"/>
            </a:endParaRPr>
          </a:p>
          <a:p>
            <a:r>
              <a:rPr lang="tr-TR" sz="2400" b="1" dirty="0">
                <a:solidFill>
                  <a:srgbClr val="C00000"/>
                </a:solidFill>
                <a:latin typeface="Times New Roman" charset="0"/>
                <a:cs typeface="Times New Roman" charset="0"/>
              </a:rPr>
              <a:t>        BAĞLAYICI AÇIKLAMALAR VE GERÇEK DIŞI BEYAN</a:t>
            </a:r>
          </a:p>
          <a:p>
            <a:pPr algn="just" eaLnBrk="0" hangingPunct="0"/>
            <a:r>
              <a:rPr lang="tr-TR" sz="2800" b="1" dirty="0">
                <a:latin typeface="Times New Roman" charset="0"/>
                <a:cs typeface="Times New Roman" charset="0"/>
              </a:rPr>
              <a:t>	</a:t>
            </a:r>
          </a:p>
          <a:p>
            <a:pPr algn="just" eaLnBrk="0" hangingPunct="0"/>
            <a:r>
              <a:rPr lang="tr-TR" sz="2800" b="1" dirty="0">
                <a:latin typeface="Times New Roman" charset="0"/>
                <a:cs typeface="Times New Roman" charset="0"/>
              </a:rPr>
              <a:t>	</a:t>
            </a:r>
            <a:r>
              <a:rPr lang="tr-TR" sz="2400" b="1" dirty="0">
                <a:latin typeface="Times New Roman" charset="0"/>
                <a:cs typeface="Times New Roman" charset="0"/>
              </a:rPr>
              <a:t>Kamu görevlileri, </a:t>
            </a:r>
            <a:r>
              <a:rPr lang="tr-TR" sz="2400" b="1" dirty="0" err="1">
                <a:latin typeface="Times New Roman" charset="0"/>
                <a:cs typeface="Times New Roman" charset="0"/>
              </a:rPr>
              <a:t>lihkab’lar</a:t>
            </a:r>
            <a:r>
              <a:rPr lang="tr-TR" sz="2400" b="1" dirty="0">
                <a:latin typeface="Times New Roman" charset="0"/>
                <a:cs typeface="Times New Roman" charset="0"/>
              </a:rPr>
              <a:t> görevlerini yerine getirirken yetkilerini aşarak çalıştıkları kurumlarını bağlayıcı açıklama, taahhüt, vaat veya girişimlerde bulunamazlar, aldatıcı ve gerçek dışı beyanat veremezler.</a:t>
            </a:r>
          </a:p>
          <a:p>
            <a:pPr algn="just" eaLnBrk="0" hangingPunct="0"/>
            <a:endParaRPr lang="tr-TR" sz="2400" b="1" dirty="0">
              <a:latin typeface="Times New Roman" charset="0"/>
              <a:cs typeface="Times New Roman" charset="0"/>
            </a:endParaRPr>
          </a:p>
          <a:p>
            <a:pPr algn="just" eaLnBrk="0" hangingPunct="0"/>
            <a:r>
              <a:rPr lang="tr-TR" sz="2400" b="1" dirty="0">
                <a:latin typeface="Times New Roman" charset="0"/>
                <a:cs typeface="Times New Roman" charset="0"/>
              </a:rPr>
              <a:t>           </a:t>
            </a:r>
            <a:r>
              <a:rPr lang="tr-TR" sz="2400" b="1" dirty="0" err="1">
                <a:latin typeface="Times New Roman" charset="0"/>
                <a:cs typeface="Times New Roman" charset="0"/>
              </a:rPr>
              <a:t>Lihkab’lar</a:t>
            </a:r>
            <a:r>
              <a:rPr lang="tr-TR" sz="2400" b="1" dirty="0">
                <a:latin typeface="Times New Roman" charset="0"/>
                <a:cs typeface="Times New Roman" charset="0"/>
              </a:rPr>
              <a:t> yetkilerinde olmayan işleri yapacakları konusunda vaatlerde bulunmazlar ve yetkilerinde olmayan işleri yapamazlar. Mevcut bilgi, belge, duruma ve mevzuata aykırı belge düzenleyemezler.</a:t>
            </a:r>
          </a:p>
        </p:txBody>
      </p:sp>
    </p:spTree>
    <p:extLst>
      <p:ext uri="{BB962C8B-B14F-4D97-AF65-F5344CB8AC3E}">
        <p14:creationId xmlns:p14="http://schemas.microsoft.com/office/powerpoint/2010/main" val="2229620213"/>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6261" y="-1892474"/>
            <a:ext cx="9144000" cy="846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lang="tr-TR" altLang="tr-TR" sz="900" b="1" dirty="0">
                <a:solidFill>
                  <a:srgbClr val="000000"/>
                </a:solidFill>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900"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900" b="1" dirty="0">
                <a:solidFill>
                  <a:srgbClr val="000000"/>
                </a:solidFill>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900" b="1" dirty="0">
                <a:solidFill>
                  <a:srgbClr val="000000"/>
                </a:solidFill>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900" b="1" dirty="0">
                <a:solidFill>
                  <a:srgbClr val="000000"/>
                </a:solidFill>
                <a:latin typeface="Times New Roman" panose="02020603050405020304" pitchFamily="18" charset="0"/>
                <a:cs typeface="Times New Roman" panose="02020603050405020304" pitchFamily="18" charset="0"/>
              </a:rPr>
              <a:t>                                                 </a:t>
            </a:r>
            <a:r>
              <a:rPr lang="tr-TR" altLang="tr-TR" sz="2800" b="1" dirty="0">
                <a:solidFill>
                  <a:srgbClr val="C00000"/>
                </a:solidFill>
                <a:latin typeface="Times New Roman" panose="02020603050405020304" pitchFamily="18" charset="0"/>
                <a:cs typeface="Times New Roman" panose="02020603050405020304" pitchFamily="18" charset="0"/>
              </a:rPr>
              <a:t>YETKİNLİK VE MESLEKİ ÖZEN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9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altLang="tr-TR" sz="2400" b="1" dirty="0">
                <a:solidFill>
                  <a:srgbClr val="000000"/>
                </a:solidFill>
                <a:latin typeface="Times New Roman" panose="02020603050405020304" pitchFamily="18" charset="0"/>
                <a:cs typeface="Times New Roman" panose="02020603050405020304" pitchFamily="18" charset="0"/>
              </a:rPr>
              <a:t>           </a:t>
            </a:r>
            <a:r>
              <a:rPr lang="tr-TR" altLang="tr-TR" sz="2400" b="1" dirty="0" err="1">
                <a:solidFill>
                  <a:srgbClr val="000000"/>
                </a:solidFill>
                <a:latin typeface="Times New Roman" panose="02020603050405020304" pitchFamily="18" charset="0"/>
                <a:cs typeface="Times New Roman" panose="02020603050405020304" pitchFamily="18" charset="0"/>
              </a:rPr>
              <a:t>Lihkab’lar</a:t>
            </a:r>
            <a:r>
              <a:rPr lang="tr-TR" altLang="tr-TR" sz="2400" b="1" dirty="0"/>
              <a:t>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mesleğin</a:t>
            </a:r>
            <a:r>
              <a:rPr kumimoji="0" lang="tr-TR" altLang="tr-TR" sz="2400" b="1"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gerektirdiği bilgi, beceri ve deneyime sahip olur </a:t>
            </a:r>
            <a:r>
              <a:rPr kumimoji="0" lang="tr-TR" altLang="tr-TR" sz="20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ve</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görevlerine azami özen ve dikkat gösterir.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lang="tr-TR" altLang="tr-TR" sz="2400" b="1" dirty="0">
                <a:solidFill>
                  <a:srgbClr val="000000"/>
                </a:solidFill>
                <a:latin typeface="Times New Roman" panose="02020603050405020304" pitchFamily="18" charset="0"/>
                <a:cs typeface="Times New Roman" panose="02020603050405020304" pitchFamily="18" charset="0"/>
              </a:rPr>
              <a:t>  </a:t>
            </a:r>
            <a:r>
              <a:rPr kumimoji="0" lang="tr-TR" altLang="tr-TR"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Lihkab</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faaliyetinin amacına uygun bir şekilde yerine getirilebilmesi için meslekî bilgi, beceri ve bireysel yeteneklerini sürekli geliştirmeye gayret eder.</a:t>
            </a:r>
            <a:r>
              <a:rPr lang="tr-TR" altLang="tr-TR" sz="2400" b="1" dirty="0">
                <a:solidFill>
                  <a:srgbClr val="000000"/>
                </a:solidFill>
                <a:latin typeface="Times New Roman" panose="02020603050405020304" pitchFamily="18" charset="0"/>
                <a:cs typeface="Times New Roman" panose="02020603050405020304" pitchFamily="18" charset="0"/>
              </a:rPr>
              <a:t> Meslekle ilgili mevzuatı takip eder. </a:t>
            </a:r>
          </a:p>
          <a:p>
            <a:pPr algn="just"/>
            <a:r>
              <a:rPr lang="tr-TR" altLang="tr-TR" sz="2400" b="1" dirty="0">
                <a:solidFill>
                  <a:srgbClr val="000000"/>
                </a:solidFill>
                <a:latin typeface="Times New Roman" panose="02020603050405020304" pitchFamily="18" charset="0"/>
                <a:cs typeface="Times New Roman" panose="02020603050405020304" pitchFamily="18" charset="0"/>
              </a:rPr>
              <a:t> </a:t>
            </a:r>
            <a:endParaRPr kumimoji="0" lang="tr-TR" altLang="tr-TR"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tr-TR" altLang="tr-TR" sz="2400"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Lihkab</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hizmetlerini yürütürken meslektaşları arasında ekip çalışmasına ve işbirliğine önem verir ve kendisinden beklenen gerekli desteği sağlar.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tr-TR" altLang="tr-TR" sz="2400" b="1" dirty="0">
                <a:solidFill>
                  <a:srgbClr val="000000"/>
                </a:solidFill>
                <a:latin typeface="Times New Roman" panose="02020603050405020304" pitchFamily="18" charset="0"/>
                <a:cs typeface="Times New Roman" panose="02020603050405020304" pitchFamily="18" charset="0"/>
              </a:rPr>
              <a:t>         </a:t>
            </a:r>
            <a:r>
              <a:rPr kumimoji="0" lang="tr-TR" altLang="tr-TR"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Meslekle ilgili gelişmeleri</a:t>
            </a:r>
            <a:r>
              <a:rPr kumimoji="0" lang="tr-TR" altLang="tr-TR" sz="2400" b="1"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yakından takip eder, kongre ,seminer ve eğitimlere katılarak kendini geliştirir, beraber çalıştığı personelinin gelişmesine yardımcı olur. </a:t>
            </a:r>
            <a:endParaRPr kumimoji="0" lang="tr-TR" altLang="tr-TR" sz="8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2457208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20688"/>
            <a:ext cx="9144000" cy="5770811"/>
          </a:xfrm>
          <a:prstGeom prst="rect">
            <a:avLst/>
          </a:prstGeom>
        </p:spPr>
        <p:txBody>
          <a:bodyPr wrap="square">
            <a:spAutoFit/>
          </a:bodyPr>
          <a:lstStyle/>
          <a:p>
            <a:pPr algn="just"/>
            <a:r>
              <a:rPr lang="tr-TR" sz="2000" b="1" dirty="0">
                <a:solidFill>
                  <a:srgbClr val="050505"/>
                </a:solidFill>
                <a:latin typeface="Times New Roman" panose="02020603050405020304" pitchFamily="18" charset="0"/>
                <a:cs typeface="Times New Roman" panose="02020603050405020304" pitchFamily="18" charset="0"/>
              </a:rPr>
              <a:t>      </a:t>
            </a:r>
          </a:p>
          <a:p>
            <a:pPr algn="just"/>
            <a:r>
              <a:rPr lang="tr-TR" sz="2000" b="1" dirty="0">
                <a:solidFill>
                  <a:srgbClr val="00B050"/>
                </a:solidFill>
                <a:latin typeface="Times New Roman" panose="02020603050405020304" pitchFamily="18" charset="0"/>
                <a:cs typeface="Times New Roman" panose="02020603050405020304" pitchFamily="18" charset="0"/>
              </a:rPr>
              <a:t>        Davranışlarımızda ikilemlerde kalabiliriz. Önemli olan etik olanı yapmaktır.</a:t>
            </a:r>
          </a:p>
          <a:p>
            <a:pPr algn="just"/>
            <a:endParaRPr lang="tr-TR" sz="2000" b="1" dirty="0">
              <a:solidFill>
                <a:srgbClr val="FF0000"/>
              </a:solidFill>
              <a:latin typeface="Times New Roman" panose="02020603050405020304" pitchFamily="18" charset="0"/>
              <a:cs typeface="Times New Roman" panose="02020603050405020304" pitchFamily="18" charset="0"/>
            </a:endParaRPr>
          </a:p>
          <a:p>
            <a:pPr algn="just"/>
            <a:r>
              <a:rPr lang="tr-TR" sz="2200" b="1" dirty="0">
                <a:solidFill>
                  <a:srgbClr val="050505"/>
                </a:solidFill>
                <a:latin typeface="Times New Roman" panose="02020603050405020304" pitchFamily="18" charset="0"/>
                <a:cs typeface="Times New Roman" panose="02020603050405020304" pitchFamily="18" charset="0"/>
              </a:rPr>
              <a:t>1- Vatandaş parselinin aplikasyonunu, koordinatlara göre zeminde belirlenmesini ve köşe noktalarına zemin tesisi yaptırmak istiyor. Resmi bir işlemde kullanmayacağını ve fatura da istemediğini belirterek, aplikasyon  ücretinde indirim istiyor.</a:t>
            </a:r>
          </a:p>
          <a:p>
            <a:r>
              <a:rPr lang="tr-TR" sz="2200" b="1" dirty="0">
                <a:solidFill>
                  <a:srgbClr val="FF0000"/>
                </a:solidFill>
                <a:latin typeface="Times New Roman" panose="02020603050405020304" pitchFamily="18" charset="0"/>
                <a:cs typeface="Times New Roman" panose="02020603050405020304" pitchFamily="18" charset="0"/>
              </a:rPr>
              <a:t>     a) Aplikasyon işlemini, vatandaşın dediği gibi fatura kesmeden, kayda almadan , aplikasyon krokisi vermeden yaparak, indirimli ücret alırım.</a:t>
            </a:r>
          </a:p>
          <a:p>
            <a:r>
              <a:rPr lang="tr-TR" sz="2200" b="1" dirty="0">
                <a:solidFill>
                  <a:srgbClr val="050505"/>
                </a:solidFill>
                <a:latin typeface="Times New Roman" panose="02020603050405020304" pitchFamily="18" charset="0"/>
                <a:cs typeface="Times New Roman" panose="02020603050405020304" pitchFamily="18" charset="0"/>
              </a:rPr>
              <a:t>     </a:t>
            </a:r>
            <a:r>
              <a:rPr lang="tr-TR" sz="2200" b="1" dirty="0">
                <a:solidFill>
                  <a:srgbClr val="0070C0"/>
                </a:solidFill>
                <a:latin typeface="Times New Roman" panose="02020603050405020304" pitchFamily="18" charset="0"/>
                <a:cs typeface="Times New Roman" panose="02020603050405020304" pitchFamily="18" charset="0"/>
              </a:rPr>
              <a:t>b) Mevzuat ne diyorsa onu yaparım.    </a:t>
            </a:r>
          </a:p>
          <a:p>
            <a:r>
              <a:rPr lang="tr-TR" sz="2200" b="1" dirty="0">
                <a:solidFill>
                  <a:srgbClr val="050505"/>
                </a:solidFill>
                <a:latin typeface="Times New Roman" panose="02020603050405020304" pitchFamily="18" charset="0"/>
                <a:cs typeface="Times New Roman" panose="02020603050405020304" pitchFamily="18" charset="0"/>
              </a:rPr>
              <a:t> </a:t>
            </a:r>
          </a:p>
          <a:p>
            <a:pPr algn="just"/>
            <a:r>
              <a:rPr lang="tr-TR" sz="2200" b="1" dirty="0">
                <a:solidFill>
                  <a:srgbClr val="050505"/>
                </a:solidFill>
                <a:latin typeface="Times New Roman" panose="02020603050405020304" pitchFamily="18" charset="0"/>
                <a:cs typeface="Times New Roman" panose="02020603050405020304" pitchFamily="18" charset="0"/>
              </a:rPr>
              <a:t>2-  Yapılan aplikasyon talebi sonucunda, parselin içindeki binanın komşu parsele, tecavüzlü olduğunu tespit ettiniz, aplikasyon krokisinde tecavüz durumunu mal sahibi gösterilmesini istemiyor, aksi takdirde inşaat izni alamayacağını söylüyor.</a:t>
            </a:r>
          </a:p>
          <a:p>
            <a:r>
              <a:rPr lang="tr-TR" sz="2200" b="1" dirty="0">
                <a:solidFill>
                  <a:srgbClr val="050505"/>
                </a:solidFill>
                <a:latin typeface="Times New Roman" panose="02020603050405020304" pitchFamily="18" charset="0"/>
                <a:cs typeface="Times New Roman" panose="02020603050405020304" pitchFamily="18" charset="0"/>
              </a:rPr>
              <a:t>      </a:t>
            </a:r>
            <a:r>
              <a:rPr lang="tr-TR" sz="2200" b="1" dirty="0">
                <a:solidFill>
                  <a:srgbClr val="FF0000"/>
                </a:solidFill>
                <a:latin typeface="Times New Roman" panose="02020603050405020304" pitchFamily="18" charset="0"/>
                <a:cs typeface="Times New Roman" panose="02020603050405020304" pitchFamily="18" charset="0"/>
              </a:rPr>
              <a:t>a) Vatandaşa iyilik olsun diye, sınır tecavüz durumunu göstermem.</a:t>
            </a:r>
          </a:p>
          <a:p>
            <a:r>
              <a:rPr lang="tr-TR" sz="2200" b="1" dirty="0">
                <a:solidFill>
                  <a:srgbClr val="050505"/>
                </a:solidFill>
                <a:latin typeface="Times New Roman" panose="02020603050405020304" pitchFamily="18" charset="0"/>
                <a:cs typeface="Times New Roman" panose="02020603050405020304" pitchFamily="18" charset="0"/>
              </a:rPr>
              <a:t>      </a:t>
            </a:r>
            <a:r>
              <a:rPr lang="tr-TR" sz="2200" b="1" dirty="0">
                <a:solidFill>
                  <a:srgbClr val="0070C0"/>
                </a:solidFill>
                <a:latin typeface="Times New Roman" panose="02020603050405020304" pitchFamily="18" charset="0"/>
                <a:cs typeface="Times New Roman" panose="02020603050405020304" pitchFamily="18" charset="0"/>
              </a:rPr>
              <a:t>b) Mevzuat gereğince gösteririm ve tecavüz miktarını belirtirim</a:t>
            </a:r>
            <a:r>
              <a:rPr lang="tr-TR" sz="2300" dirty="0">
                <a:solidFill>
                  <a:srgbClr val="0070C0"/>
                </a:solidFill>
                <a:latin typeface="Times New Roman" panose="02020603050405020304" pitchFamily="18" charset="0"/>
                <a:cs typeface="Times New Roman" panose="02020603050405020304" pitchFamily="18" charset="0"/>
              </a:rPr>
              <a:t>.</a:t>
            </a:r>
            <a:r>
              <a:rPr lang="tr-TR" sz="2300" dirty="0">
                <a:solidFill>
                  <a:srgbClr val="0070C0"/>
                </a:solidFill>
                <a:latin typeface="Segoe UI Historic"/>
              </a:rPr>
              <a:t> </a:t>
            </a:r>
            <a:r>
              <a:rPr lang="tr-TR" sz="2300" dirty="0">
                <a:solidFill>
                  <a:srgbClr val="050505"/>
                </a:solidFill>
                <a:latin typeface="Segoe UI Historic"/>
              </a:rPr>
              <a:t>                                                               </a:t>
            </a:r>
            <a:endParaRPr lang="tr-TR" sz="2300" dirty="0">
              <a:solidFill>
                <a:srgbClr val="050505"/>
              </a:solidFill>
            </a:endParaRPr>
          </a:p>
        </p:txBody>
      </p:sp>
    </p:spTree>
    <p:extLst>
      <p:ext uri="{BB962C8B-B14F-4D97-AF65-F5344CB8AC3E}">
        <p14:creationId xmlns:p14="http://schemas.microsoft.com/office/powerpoint/2010/main" val="4021335479"/>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7801801-D4D4-46D1-A40F-22DD1A20D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92696"/>
            <a:ext cx="4032448" cy="5760639"/>
          </a:xfrm>
          <a:prstGeom prst="rect">
            <a:avLst/>
          </a:prstGeom>
        </p:spPr>
      </p:pic>
      <p:pic>
        <p:nvPicPr>
          <p:cNvPr id="5" name="Resim 4">
            <a:extLst>
              <a:ext uri="{FF2B5EF4-FFF2-40B4-BE49-F238E27FC236}">
                <a16:creationId xmlns:a16="http://schemas.microsoft.com/office/drawing/2014/main" id="{A4B9EA2B-B965-4E33-AA1D-470244078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692696"/>
            <a:ext cx="4176464" cy="5760639"/>
          </a:xfrm>
          <a:prstGeom prst="rect">
            <a:avLst/>
          </a:prstGeom>
        </p:spPr>
      </p:pic>
    </p:spTree>
    <p:extLst>
      <p:ext uri="{BB962C8B-B14F-4D97-AF65-F5344CB8AC3E}">
        <p14:creationId xmlns:p14="http://schemas.microsoft.com/office/powerpoint/2010/main" val="1439365879"/>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sp>
        <p:nvSpPr>
          <p:cNvPr id="2049" name="Rectangle 1"/>
          <p:cNvSpPr>
            <a:spLocks noChangeArrowheads="1"/>
          </p:cNvSpPr>
          <p:nvPr/>
        </p:nvSpPr>
        <p:spPr bwMode="auto">
          <a:xfrm>
            <a:off x="0" y="1071546"/>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tr-T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tr-T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4817" name="Rectangle 1"/>
          <p:cNvSpPr>
            <a:spLocks noChangeArrowheads="1"/>
          </p:cNvSpPr>
          <p:nvPr/>
        </p:nvSpPr>
        <p:spPr bwMode="auto">
          <a:xfrm>
            <a:off x="0" y="212032"/>
            <a:ext cx="9144000"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endParaRPr kumimoji="0" lang="tr-TR" sz="2400" b="0" i="0" u="none" strike="noStrike" cap="none" normalizeH="0" baseline="0" dirty="0">
              <a:ln>
                <a:noFill/>
              </a:ln>
              <a:solidFill>
                <a:schemeClr val="tx1"/>
              </a:solidFill>
              <a:effectLst/>
              <a:latin typeface="Times New Roman" pitchFamily="18" charset="0"/>
              <a:cs typeface="Times New Roman" pitchFamily="18" charset="0"/>
            </a:endParaRPr>
          </a:p>
          <a:p>
            <a:r>
              <a:rPr lang="tr-TR" sz="2400" b="1" dirty="0">
                <a:latin typeface="Times New Roman" charset="0"/>
                <a:cs typeface="Times New Roman" charset="0"/>
              </a:rPr>
              <a:t>            </a:t>
            </a:r>
          </a:p>
          <a:p>
            <a:r>
              <a:rPr lang="tr-TR" sz="2400" b="1" dirty="0">
                <a:latin typeface="Times New Roman" charset="0"/>
                <a:cs typeface="Times New Roman" charset="0"/>
              </a:rPr>
              <a:t>                         </a:t>
            </a:r>
            <a:r>
              <a:rPr lang="tr-TR" sz="2400" b="1" dirty="0">
                <a:solidFill>
                  <a:srgbClr val="0070C0"/>
                </a:solidFill>
                <a:latin typeface="Times New Roman" charset="0"/>
                <a:cs typeface="Times New Roman" charset="0"/>
              </a:rPr>
              <a:t>ETİK  DAVRANIŞ  İLKELERİNE UYMA</a:t>
            </a:r>
          </a:p>
          <a:p>
            <a:pPr algn="just"/>
            <a:r>
              <a:rPr lang="tr-TR" sz="2000" b="1" dirty="0">
                <a:latin typeface="Times New Roman" charset="0"/>
                <a:cs typeface="Times New Roman" charset="0"/>
              </a:rPr>
              <a:t>	</a:t>
            </a:r>
          </a:p>
          <a:p>
            <a:pPr algn="just"/>
            <a:r>
              <a:rPr lang="tr-TR" sz="2400" b="1" dirty="0">
                <a:latin typeface="Times New Roman" charset="0"/>
                <a:cs typeface="Times New Roman" charset="0"/>
              </a:rPr>
              <a:t>	</a:t>
            </a:r>
            <a:r>
              <a:rPr lang="tr-TR" sz="2000" b="1" dirty="0">
                <a:latin typeface="Times New Roman" charset="0"/>
                <a:cs typeface="Times New Roman" charset="0"/>
              </a:rPr>
              <a:t>Kamu görevlileri, görevlerini yürütürken yukarıda belirtilen etik davranış ilkelerine yönetmelik gereği uymakla yükümlüdürler. Bu ilkeler, kamu görevlilerinin istihdamını düzenleyen mevzuat hükümlerinin bir parçasını oluşturur. </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Bu Kanun kapsamındaki kamu görevlileri, ilk göreve başlarken "Etik Sözleşme" belgesini imzalamakla yükümlüdürler. Bu belge, personelin özlük dosyasına konur.</a:t>
            </a:r>
          </a:p>
          <a:p>
            <a:pPr algn="just"/>
            <a:r>
              <a:rPr lang="tr-TR" sz="2000" b="1" dirty="0">
                <a:latin typeface="Times New Roman" charset="0"/>
                <a:cs typeface="Times New Roman" charset="0"/>
              </a:rPr>
              <a:t>      </a:t>
            </a:r>
          </a:p>
          <a:p>
            <a:pPr algn="just"/>
            <a:r>
              <a:rPr lang="tr-TR" sz="2000" b="1" dirty="0">
                <a:latin typeface="Times New Roman" charset="0"/>
                <a:cs typeface="Times New Roman" charset="0"/>
              </a:rPr>
              <a:t>              Kurum ve kuruluşların yetkili  amirleri, personelin  performansını, bu Yönetmelikte düzenlenen etik davranış ilkelerine uygunluk açısından da değerlendirirler.</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a:t>
            </a:r>
            <a:r>
              <a:rPr lang="tr-TR" sz="2000" b="1" dirty="0" err="1">
                <a:latin typeface="Times New Roman" charset="0"/>
                <a:cs typeface="Times New Roman" charset="0"/>
              </a:rPr>
              <a:t>Lihkab’lar</a:t>
            </a:r>
            <a:r>
              <a:rPr lang="tr-TR" sz="2000" b="1" dirty="0">
                <a:latin typeface="Times New Roman" charset="0"/>
                <a:cs typeface="Times New Roman" charset="0"/>
              </a:rPr>
              <a:t> mesleğin gerektirdiği etik kurallara ve tapu kadastro çalışanlarının uyması gerekli etik davranış ilkelerine uymakla yükümlüdür. </a:t>
            </a:r>
          </a:p>
          <a:p>
            <a:pPr lvl="0" eaLnBrk="0" fontAlgn="base" hangingPunct="0">
              <a:spcBef>
                <a:spcPct val="0"/>
              </a:spcBef>
              <a:spcAft>
                <a:spcPct val="0"/>
              </a:spcAft>
            </a:pPr>
            <a:endParaRPr lang="tr-TR" sz="2400" b="1"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tr-TR" sz="2400" b="1" dirty="0">
                <a:latin typeface="Times New Roman" pitchFamily="18" charset="0"/>
                <a:ea typeface="Times New Roman" pitchFamily="18" charset="0"/>
                <a:cs typeface="Times New Roman" pitchFamily="18" charset="0"/>
              </a:rPr>
              <a:t>            </a:t>
            </a:r>
            <a:endParaRPr kumimoji="0" lang="tr-TR" sz="2000"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sp>
        <p:nvSpPr>
          <p:cNvPr id="2049" name="Rectangle 1"/>
          <p:cNvSpPr>
            <a:spLocks noChangeArrowheads="1"/>
          </p:cNvSpPr>
          <p:nvPr/>
        </p:nvSpPr>
        <p:spPr bwMode="auto">
          <a:xfrm>
            <a:off x="0" y="1071546"/>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tr-T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tr-T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4817" name="Rectangle 1"/>
          <p:cNvSpPr>
            <a:spLocks noChangeArrowheads="1"/>
          </p:cNvSpPr>
          <p:nvPr/>
        </p:nvSpPr>
        <p:spPr bwMode="auto">
          <a:xfrm>
            <a:off x="0" y="642918"/>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endParaRPr kumimoji="0" lang="tr-T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6865" name="Rectangle 1"/>
          <p:cNvSpPr>
            <a:spLocks noChangeArrowheads="1"/>
          </p:cNvSpPr>
          <p:nvPr/>
        </p:nvSpPr>
        <p:spPr bwMode="auto">
          <a:xfrm>
            <a:off x="0" y="631906"/>
            <a:ext cx="91440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400" b="1" dirty="0">
                <a:latin typeface="Times New Roman" pitchFamily="18" charset="0"/>
                <a:ea typeface="Times New Roman" pitchFamily="18" charset="0"/>
                <a:cs typeface="Times New Roman" pitchFamily="18" charset="0"/>
              </a:rPr>
              <a:t>                                          </a:t>
            </a:r>
            <a:r>
              <a:rPr lang="tr-TR" sz="2000" b="1" dirty="0">
                <a:solidFill>
                  <a:srgbClr val="0070C0"/>
                </a:solidFill>
                <a:latin typeface="Times New Roman" pitchFamily="18" charset="0"/>
                <a:ea typeface="Calibri" pitchFamily="34" charset="0"/>
                <a:cs typeface="Times New Roman" pitchFamily="18" charset="0"/>
              </a:rPr>
              <a:t>ETİK  OLMAYAN </a:t>
            </a:r>
          </a:p>
          <a:p>
            <a:r>
              <a:rPr lang="tr-TR" sz="2000" b="1" dirty="0">
                <a:solidFill>
                  <a:srgbClr val="0070C0"/>
                </a:solidFill>
                <a:latin typeface="Times New Roman" pitchFamily="18" charset="0"/>
                <a:ea typeface="Calibri" pitchFamily="34" charset="0"/>
                <a:cs typeface="Times New Roman" pitchFamily="18" charset="0"/>
              </a:rPr>
              <a:t>       DAVRANIŞLAR VE TEKLİFLER  KARŞISINDA  NE  YAPMALISINIZ?</a:t>
            </a:r>
          </a:p>
          <a:p>
            <a:pPr algn="just"/>
            <a:r>
              <a:rPr lang="tr-TR" sz="2000" b="1" dirty="0">
                <a:latin typeface="Times New Roman" pitchFamily="18" charset="0"/>
                <a:cs typeface="Times New Roman" pitchFamily="18" charset="0"/>
              </a:rPr>
              <a:t>      </a:t>
            </a:r>
          </a:p>
          <a:p>
            <a:pPr algn="just"/>
            <a:r>
              <a:rPr lang="tr-TR" sz="2000" b="1" dirty="0">
                <a:latin typeface="Times New Roman" pitchFamily="18" charset="0"/>
                <a:cs typeface="Times New Roman" pitchFamily="18" charset="0"/>
              </a:rPr>
              <a:t>	Birlikte çalıştığınız arkadaşlarınızın, vatandaşların, kamu görevlilerinin etik dışı davranışları olduğu takdirde öncelikle davranışlarını düzeltmesi konusunda ikaz etmelisiniz.Konusu suç olan eylemleri varsa her kamu görevlisinin vakıf olduğu sucu haber vermesi gerektiği göz önüne alınarak yetkili mercilere bildirimlerde bulunmalısınız. Eğer bunlar yapılmadığı takdirde kurumumuzda ve mesleğimizde etik kültürünü geliştiremeyiz. Bazen birkaç meslektaşımızın yaptığı etik davranış ihlalleri nedeniyle bütün kurum veya meslek olarak kamuoyunda yıpranırız. </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Hizmetlerimizden yararlanan vatandaş vb.nin etik dışı olan teklifleri olduğunda teklif ne olursa olsun kesinlikle reddetmelisiniz.Kendilerine ikaz ederek uyarmalısınız. Özellikle konusu suç olan teklifler  yapıldığında etrafta tanık olanlarla birlikte tutanak düzenleyerek, gerekli işlemler yapılması için yetkili mercilere suç duyurusunda bulunulmalıdır. Bu tür davranışlarımızda kamu görevlileri etik davranış ilkelerin gereğidir.</a:t>
            </a:r>
          </a:p>
          <a:p>
            <a:pPr algn="just" eaLnBrk="0" hangingPunct="0"/>
            <a:r>
              <a:rPr lang="tr-TR" sz="2000" b="1" dirty="0">
                <a:latin typeface="Times New Roman" charset="0"/>
                <a:cs typeface="Times New Roman" charset="0"/>
              </a:rPr>
              <a:t>   	</a:t>
            </a:r>
          </a:p>
          <a:p>
            <a:pPr algn="just"/>
            <a:endParaRPr lang="tr-TR" sz="2000" b="1"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tr-TR" sz="2000"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dirty="0">
              <a:latin typeface="Arial Black" pitchFamily="34" charset="0"/>
            </a:endParaRPr>
          </a:p>
        </p:txBody>
      </p:sp>
      <p:sp>
        <p:nvSpPr>
          <p:cNvPr id="2049" name="Rectangle 1"/>
          <p:cNvSpPr>
            <a:spLocks noChangeArrowheads="1"/>
          </p:cNvSpPr>
          <p:nvPr/>
        </p:nvSpPr>
        <p:spPr bwMode="auto">
          <a:xfrm>
            <a:off x="0" y="1071546"/>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r>
              <a:rPr kumimoji="0" lang="tr-TR" sz="2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tr-T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4817" name="Rectangle 1"/>
          <p:cNvSpPr>
            <a:spLocks noChangeArrowheads="1"/>
          </p:cNvSpPr>
          <p:nvPr/>
        </p:nvSpPr>
        <p:spPr bwMode="auto">
          <a:xfrm>
            <a:off x="0" y="642918"/>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Arial" pitchFamily="34" charset="0"/>
                <a:ea typeface="Times New Roman" pitchFamily="18" charset="0"/>
                <a:cs typeface="Times New Roman" pitchFamily="18" charset="0"/>
              </a:rPr>
              <a:t>         </a:t>
            </a:r>
            <a:endParaRPr kumimoji="0" lang="tr-TR" sz="24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6865" name="Rectangle 1"/>
          <p:cNvSpPr>
            <a:spLocks noChangeArrowheads="1"/>
          </p:cNvSpPr>
          <p:nvPr/>
        </p:nvSpPr>
        <p:spPr bwMode="auto">
          <a:xfrm>
            <a:off x="0" y="414536"/>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tr-TR" sz="2400" b="1" dirty="0">
                <a:latin typeface="Times New Roman" pitchFamily="18" charset="0"/>
                <a:cs typeface="Times New Roman" pitchFamily="18" charset="0"/>
              </a:rPr>
              <a:t>           </a:t>
            </a:r>
          </a:p>
          <a:p>
            <a:pPr algn="just"/>
            <a:r>
              <a:rPr lang="tr-TR" sz="2400" b="1" dirty="0">
                <a:latin typeface="Times New Roman" pitchFamily="18" charset="0"/>
                <a:cs typeface="Times New Roman" pitchFamily="18" charset="0"/>
              </a:rPr>
              <a:t>           </a:t>
            </a:r>
            <a:r>
              <a:rPr lang="tr-TR" sz="2000" b="1" dirty="0">
                <a:latin typeface="Times New Roman" pitchFamily="18" charset="0"/>
                <a:cs typeface="Times New Roman" pitchFamily="18" charset="0"/>
              </a:rPr>
              <a:t>Görevlerinizi yerine getirirken karşılaştığınız etik sorunları yetkili birimlere ve etik komisyonumuza çözüm önerileri geliştirmeleri konusunda iletebilirsiniz.</a:t>
            </a:r>
          </a:p>
          <a:p>
            <a:pPr algn="just"/>
            <a:endParaRPr lang="tr-TR" sz="2000" b="1"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              Etik Komisyonu bir şikayet mercii değildir. Etik Komisyonu etik sorunlara çözüm bulmaya çalışan , öneriler geliştiren ve tavsiyelerde bulunarak, kurumlarında ve mesleklerinde etik kültürü yerleştirmeye çalışan bir birimdir. Etik’ in temelinde cezalandırma yoktur. Doğru davranışları gösterme ve yönlendirme vardır. </a:t>
            </a:r>
          </a:p>
          <a:p>
            <a:pPr algn="just"/>
            <a:endParaRPr lang="tr-TR" sz="2000" b="1"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	Kamu hizmetinin yerine getirilmesi sırasında etik davranış ilkelerine uygun davranmak her kamu görevlisinin ve meslektaşımızın görevidir.</a:t>
            </a:r>
          </a:p>
          <a:p>
            <a:pPr algn="just"/>
            <a:endParaRPr lang="tr-TR" sz="2000" b="1"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	Etik davranış ilkelerine uyarak hizmetlerimizi yerine getirdiğimiz takdirde; kurum ve mesleğimizde etik kültürü yerleşecek ve kamu hizmetinin kalitesi artacaktır. Hizmetlerimizden yararlanan vatandaşlar ve toplum daha mutlu olacaktır. Bu nedenle etik, kamu hizmetlerinin daha iyi verilmesi ve kamudaki yozlaşmaların önüne geçilmesi için çok önemli bir araçtır.</a:t>
            </a:r>
          </a:p>
          <a:p>
            <a:pPr algn="just"/>
            <a:r>
              <a:rPr lang="tr-TR" sz="2000" b="1" dirty="0">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tr-TR" sz="2000" b="1"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785794"/>
            <a:ext cx="9144000" cy="6186309"/>
          </a:xfrm>
          <a:prstGeom prst="rect">
            <a:avLst/>
          </a:prstGeom>
        </p:spPr>
        <p:txBody>
          <a:bodyPr wrap="square">
            <a:spAutoFit/>
          </a:bodyPr>
          <a:lstStyle/>
          <a:p>
            <a:pPr lvl="0" indent="449263" algn="just" fontAlgn="base">
              <a:spcBef>
                <a:spcPct val="0"/>
              </a:spcBef>
              <a:spcAft>
                <a:spcPct val="0"/>
              </a:spcAft>
            </a:pPr>
            <a:r>
              <a:rPr lang="tr-TR" b="1" dirty="0">
                <a:latin typeface="Times New Roman" pitchFamily="18" charset="0"/>
                <a:ea typeface="Calibri" pitchFamily="34" charset="0"/>
                <a:cs typeface="Times New Roman" pitchFamily="18" charset="0"/>
              </a:rPr>
              <a:t>      </a:t>
            </a:r>
          </a:p>
          <a:p>
            <a:pPr lvl="0" indent="449263" algn="just" fontAlgn="base">
              <a:spcBef>
                <a:spcPct val="0"/>
              </a:spcBef>
              <a:spcAft>
                <a:spcPct val="0"/>
              </a:spcAft>
            </a:pPr>
            <a:r>
              <a:rPr lang="tr-TR" b="1" dirty="0">
                <a:solidFill>
                  <a:srgbClr val="C00000"/>
                </a:solidFill>
                <a:latin typeface="Times New Roman" pitchFamily="18" charset="0"/>
                <a:ea typeface="Calibri" pitchFamily="34" charset="0"/>
                <a:cs typeface="Times New Roman" pitchFamily="18" charset="0"/>
              </a:rPr>
              <a:t>        MESLEK KÜLTÜRÜ OLMAYAN VE MESLEK ETİK KURALLARI BULUNMAYAN, MESLEK ETİK KURALLARA UYGUN DAVRANMAYAN BİR MESLEĞİN GELİŞMESİ VE KAMUOYUNDA GÜVEN VE SAYGINLIĞININ ARTMASI MÜMKÜN DEĞİLDİR.</a:t>
            </a:r>
          </a:p>
          <a:p>
            <a:pPr lvl="0" indent="449263" algn="just" fontAlgn="base">
              <a:spcBef>
                <a:spcPct val="0"/>
              </a:spcBef>
              <a:spcAft>
                <a:spcPct val="0"/>
              </a:spcAft>
            </a:pPr>
            <a:endParaRPr lang="tr-TR" b="1" dirty="0">
              <a:latin typeface="Times New Roman" pitchFamily="18" charset="0"/>
              <a:ea typeface="Calibri" pitchFamily="34" charset="0"/>
              <a:cs typeface="Times New Roman" pitchFamily="18" charset="0"/>
            </a:endParaRPr>
          </a:p>
          <a:p>
            <a:pPr lvl="0" indent="449263" algn="just" fontAlgn="base">
              <a:spcBef>
                <a:spcPct val="0"/>
              </a:spcBef>
              <a:spcAft>
                <a:spcPct val="0"/>
              </a:spcAft>
            </a:pPr>
            <a:r>
              <a:rPr lang="tr-TR" b="1" dirty="0">
                <a:latin typeface="Times New Roman" pitchFamily="18" charset="0"/>
                <a:ea typeface="Calibri" pitchFamily="34" charset="0"/>
                <a:cs typeface="Times New Roman" pitchFamily="18" charset="0"/>
              </a:rPr>
              <a:t>        Bu nedenle burada HKMO ile </a:t>
            </a:r>
            <a:r>
              <a:rPr lang="tr-TR" b="1" dirty="0" err="1">
                <a:latin typeface="Times New Roman" pitchFamily="18" charset="0"/>
                <a:ea typeface="Calibri" pitchFamily="34" charset="0"/>
                <a:cs typeface="Times New Roman" pitchFamily="18" charset="0"/>
              </a:rPr>
              <a:t>lihkab’ların</a:t>
            </a:r>
            <a:r>
              <a:rPr lang="tr-TR" b="1" dirty="0">
                <a:latin typeface="Times New Roman" pitchFamily="18" charset="0"/>
                <a:ea typeface="Calibri" pitchFamily="34" charset="0"/>
                <a:cs typeface="Times New Roman" pitchFamily="18" charset="0"/>
              </a:rPr>
              <a:t> dernek vb. şekilde örgütlenmesine çok önemli görevler düşmektedir. </a:t>
            </a:r>
            <a:r>
              <a:rPr lang="tr-TR" b="1" dirty="0" err="1">
                <a:latin typeface="Times New Roman" pitchFamily="18" charset="0"/>
                <a:ea typeface="Calibri" pitchFamily="34" charset="0"/>
                <a:cs typeface="Times New Roman" pitchFamily="18" charset="0"/>
              </a:rPr>
              <a:t>Lihkab’ların</a:t>
            </a:r>
            <a:r>
              <a:rPr lang="tr-TR" b="1" dirty="0">
                <a:latin typeface="Times New Roman" pitchFamily="18" charset="0"/>
                <a:ea typeface="Calibri" pitchFamily="34" charset="0"/>
                <a:cs typeface="Times New Roman" pitchFamily="18" charset="0"/>
              </a:rPr>
              <a:t> Meslek Kuralları ( Etik Davranış İlkeleri ) oluşturmalı, </a:t>
            </a:r>
            <a:r>
              <a:rPr lang="tr-TR" b="1" dirty="0" err="1">
                <a:latin typeface="Times New Roman" pitchFamily="18" charset="0"/>
                <a:ea typeface="Calibri" pitchFamily="34" charset="0"/>
                <a:cs typeface="Times New Roman" pitchFamily="18" charset="0"/>
              </a:rPr>
              <a:t>Lihkab’ların</a:t>
            </a:r>
            <a:r>
              <a:rPr lang="tr-TR" b="1" dirty="0">
                <a:latin typeface="Times New Roman" pitchFamily="18" charset="0"/>
                <a:ea typeface="Calibri" pitchFamily="34" charset="0"/>
                <a:cs typeface="Times New Roman" pitchFamily="18" charset="0"/>
              </a:rPr>
              <a:t> Etik Sözleşmesini hazırlamalı ve HKMO ve derneğin internet sitesinde yayınlayarak duyurmalıdır. Bu konuda TKGM. Etik Komisyonu ve Türkiye Değerleme Uzmanları Birliği vb. internet sayfalarındaki benzer hazırlanmış dokümanlardan </a:t>
            </a:r>
            <a:r>
              <a:rPr lang="tr-TR" b="1" dirty="0" err="1">
                <a:latin typeface="Times New Roman" pitchFamily="18" charset="0"/>
                <a:ea typeface="Calibri" pitchFamily="34" charset="0"/>
                <a:cs typeface="Times New Roman" pitchFamily="18" charset="0"/>
              </a:rPr>
              <a:t>Lihkab’lar</a:t>
            </a:r>
            <a:r>
              <a:rPr lang="tr-TR" b="1" dirty="0">
                <a:latin typeface="Times New Roman" pitchFamily="18" charset="0"/>
                <a:ea typeface="Calibri" pitchFamily="34" charset="0"/>
                <a:cs typeface="Times New Roman" pitchFamily="18" charset="0"/>
              </a:rPr>
              <a:t> özelinde yararlanılabilir.</a:t>
            </a:r>
          </a:p>
          <a:p>
            <a:pPr lvl="0" indent="449263" algn="just" fontAlgn="base">
              <a:spcBef>
                <a:spcPct val="0"/>
              </a:spcBef>
              <a:spcAft>
                <a:spcPct val="0"/>
              </a:spcAft>
            </a:pPr>
            <a:endParaRPr lang="tr-TR" b="1" dirty="0">
              <a:latin typeface="Times New Roman" pitchFamily="18" charset="0"/>
              <a:ea typeface="Calibri" pitchFamily="34" charset="0"/>
              <a:cs typeface="Times New Roman" pitchFamily="18" charset="0"/>
            </a:endParaRPr>
          </a:p>
          <a:p>
            <a:pPr lvl="0" indent="449263" algn="just" fontAlgn="base">
              <a:spcBef>
                <a:spcPct val="0"/>
              </a:spcBef>
              <a:spcAft>
                <a:spcPct val="0"/>
              </a:spcAft>
            </a:pPr>
            <a:r>
              <a:rPr lang="tr-TR" b="1" dirty="0">
                <a:latin typeface="Times New Roman" pitchFamily="18" charset="0"/>
                <a:ea typeface="Calibri" pitchFamily="34" charset="0"/>
                <a:cs typeface="Times New Roman" pitchFamily="18" charset="0"/>
              </a:rPr>
              <a:t>Ayrıca;</a:t>
            </a:r>
          </a:p>
          <a:p>
            <a:pPr lvl="0" indent="449263" algn="just" fontAlgn="base">
              <a:spcBef>
                <a:spcPct val="0"/>
              </a:spcBef>
              <a:spcAft>
                <a:spcPct val="0"/>
              </a:spcAft>
            </a:pPr>
            <a:r>
              <a:rPr lang="tr-TR" b="1" dirty="0">
                <a:latin typeface="Times New Roman" pitchFamily="18" charset="0"/>
                <a:ea typeface="Calibri" pitchFamily="34" charset="0"/>
                <a:cs typeface="Times New Roman" pitchFamily="18" charset="0"/>
              </a:rPr>
              <a:t>       </a:t>
            </a:r>
          </a:p>
          <a:p>
            <a:pPr lvl="0" indent="449263" algn="just" fontAlgn="base">
              <a:spcBef>
                <a:spcPct val="0"/>
              </a:spcBef>
              <a:spcAft>
                <a:spcPct val="0"/>
              </a:spcAft>
            </a:pPr>
            <a:r>
              <a:rPr lang="tr-TR" b="1" dirty="0">
                <a:latin typeface="Times New Roman" pitchFamily="18" charset="0"/>
                <a:ea typeface="Calibri" pitchFamily="34" charset="0"/>
                <a:cs typeface="Times New Roman" pitchFamily="18" charset="0"/>
              </a:rPr>
              <a:t> </a:t>
            </a:r>
            <a:r>
              <a:rPr lang="tr-TR" b="1" dirty="0" err="1">
                <a:latin typeface="Times New Roman" pitchFamily="18" charset="0"/>
                <a:ea typeface="Calibri" pitchFamily="34" charset="0"/>
                <a:cs typeface="Times New Roman" pitchFamily="18" charset="0"/>
              </a:rPr>
              <a:t>Lihkab’ların</a:t>
            </a:r>
            <a:r>
              <a:rPr lang="tr-TR" b="1" dirty="0">
                <a:latin typeface="Times New Roman" pitchFamily="18" charset="0"/>
                <a:ea typeface="Calibri" pitchFamily="34" charset="0"/>
                <a:cs typeface="Times New Roman" pitchFamily="18" charset="0"/>
              </a:rPr>
              <a:t> ve çalışanlarının kamu görevlileriyle, vatandaşla ve birbiri ile olan davranışlarının iyileştirilmesi ve geliştirilmesi büyük önem arz etmektedir. Meslek üyelerinin daha hala doğru bildiğini zannettikleri yanlış davranışları olduğu görülmektedir. Sorunlar da buralardan kaynaklanmaktadır.</a:t>
            </a: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Bu sorunların çözümünde etik ön plana çıkmaktadır.</a:t>
            </a: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	</a:t>
            </a: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	</a:t>
            </a:r>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286178751"/>
      </p:ext>
    </p:extLst>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98" y="836712"/>
            <a:ext cx="9180512" cy="7571303"/>
          </a:xfrm>
          <a:prstGeom prst="rect">
            <a:avLst/>
          </a:prstGeom>
        </p:spPr>
        <p:txBody>
          <a:bodyPr wrap="square">
            <a:spAutoFit/>
          </a:bodyPr>
          <a:lstStyle/>
          <a:p>
            <a:pPr lvl="0" indent="449263"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    İyi davranışta bulunma, kötü davranışlardan kaçınma konusunda yol gösteren ve rehberlik eden etik konusunda hepimizin gerekli duyarlılığı göstermesi  ve üzerine düşeni yapması gerekmektedir.</a:t>
            </a: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	</a:t>
            </a:r>
          </a:p>
          <a:p>
            <a:pPr lvl="0" indent="449263"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  Davranışların iyileştirilmesi ve geliştirilmesi ancak eğitimle,  onları rehberlik etmekle, yanlış davranışlarını göstererek, yanlış davranışlarını yaptırmamak ve doğru davranışları  yönlendirmekle olur. </a:t>
            </a:r>
          </a:p>
          <a:p>
            <a:pPr lvl="0" indent="449263" algn="just" eaLnBrk="0" fontAlgn="base" hangingPunct="0">
              <a:spcBef>
                <a:spcPct val="0"/>
              </a:spcBef>
              <a:spcAft>
                <a:spcPct val="0"/>
              </a:spcAft>
            </a:pPr>
            <a:endParaRPr lang="tr-TR" b="1" dirty="0">
              <a:latin typeface="Times New Roman" pitchFamily="18" charset="0"/>
              <a:ea typeface="Calibri" pitchFamily="34" charset="0"/>
              <a:cs typeface="Times New Roman" pitchFamily="18" charset="0"/>
            </a:endParaRPr>
          </a:p>
          <a:p>
            <a:pPr lvl="0" indent="449263"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   Tapu ve Kadastro Genel Müdürlüğünde yapılan </a:t>
            </a:r>
            <a:r>
              <a:rPr lang="tr-TR" b="1" dirty="0">
                <a:solidFill>
                  <a:srgbClr val="C00000"/>
                </a:solidFill>
                <a:latin typeface="Times New Roman" pitchFamily="18" charset="0"/>
                <a:ea typeface="Calibri" pitchFamily="34" charset="0"/>
                <a:cs typeface="Times New Roman" pitchFamily="18" charset="0"/>
              </a:rPr>
              <a:t>Etik</a:t>
            </a:r>
            <a:r>
              <a:rPr lang="tr-TR" b="1" dirty="0">
                <a:latin typeface="Times New Roman" pitchFamily="18" charset="0"/>
                <a:ea typeface="Calibri" pitchFamily="34" charset="0"/>
                <a:cs typeface="Times New Roman" pitchFamily="18" charset="0"/>
              </a:rPr>
              <a:t>’le ilgili çalışmalar sonucunda son yıllarda vatandaş şikâyet ve yakınmalarında ciddi azalmalar olmuştur. Buna karşılıkta hizmet alan vatandaşlarımızın memnuniyet oranlarında ciddi oranda artış sağlanmıştır.</a:t>
            </a:r>
          </a:p>
          <a:p>
            <a:pPr lvl="0" indent="450000" algn="just"/>
            <a:endParaRPr lang="tr-TR" b="1" u="sng" dirty="0">
              <a:latin typeface="Times New Roman" pitchFamily="18" charset="0"/>
              <a:ea typeface="Calibri" pitchFamily="34" charset="0"/>
              <a:cs typeface="Times New Roman" pitchFamily="18" charset="0"/>
            </a:endParaRPr>
          </a:p>
          <a:p>
            <a:pPr lvl="0" indent="450000" algn="just"/>
            <a:r>
              <a:rPr lang="tr-TR" b="1" dirty="0">
                <a:latin typeface="Times New Roman" pitchFamily="18" charset="0"/>
                <a:ea typeface="Calibri" pitchFamily="34" charset="0"/>
                <a:cs typeface="Times New Roman" pitchFamily="18" charset="0"/>
              </a:rPr>
              <a:t>         </a:t>
            </a:r>
            <a:r>
              <a:rPr lang="tr-TR" b="1" u="sng" dirty="0">
                <a:solidFill>
                  <a:srgbClr val="C00000"/>
                </a:solidFill>
                <a:latin typeface="Times New Roman" pitchFamily="18" charset="0"/>
                <a:ea typeface="Calibri" pitchFamily="34" charset="0"/>
                <a:cs typeface="Times New Roman" pitchFamily="18" charset="0"/>
              </a:rPr>
              <a:t>Bu konularla ilgili </a:t>
            </a:r>
            <a:r>
              <a:rPr lang="tr-TR" b="1" u="sng" dirty="0" err="1">
                <a:solidFill>
                  <a:srgbClr val="C00000"/>
                </a:solidFill>
                <a:latin typeface="Times New Roman" pitchFamily="18" charset="0"/>
                <a:ea typeface="Calibri" pitchFamily="34" charset="0"/>
                <a:cs typeface="Times New Roman" pitchFamily="18" charset="0"/>
              </a:rPr>
              <a:t>LİHKAB’lar</a:t>
            </a:r>
            <a:endParaRPr lang="tr-TR" b="1" u="sng" dirty="0">
              <a:solidFill>
                <a:srgbClr val="C00000"/>
              </a:solidFill>
              <a:latin typeface="Times New Roman" pitchFamily="18" charset="0"/>
              <a:cs typeface="Times New Roman" pitchFamily="18" charset="0"/>
            </a:endParaRPr>
          </a:p>
          <a:p>
            <a:pPr lvl="0" indent="450000" algn="just" eaLnBrk="0" hangingPunct="0"/>
            <a:endParaRPr lang="tr-TR" b="1" dirty="0">
              <a:latin typeface="Times New Roman" pitchFamily="18" charset="0"/>
              <a:ea typeface="Calibri" pitchFamily="34" charset="0"/>
              <a:cs typeface="Times New Roman" pitchFamily="18" charset="0"/>
            </a:endParaRPr>
          </a:p>
          <a:p>
            <a:pPr lvl="0" indent="450000" algn="just" eaLnBrk="0" hangingPunct="0"/>
            <a:r>
              <a:rPr lang="tr-TR" b="1" dirty="0">
                <a:latin typeface="Times New Roman" pitchFamily="18" charset="0"/>
                <a:ea typeface="Calibri" pitchFamily="34" charset="0"/>
                <a:cs typeface="Times New Roman" pitchFamily="18" charset="0"/>
              </a:rPr>
              <a:t>	-Yaptıkları her hizmetin, attıkları her imzanın hesabını verebilmelidir.</a:t>
            </a:r>
            <a:endParaRPr lang="tr-TR" b="1" dirty="0">
              <a:latin typeface="Times New Roman" pitchFamily="18" charset="0"/>
              <a:cs typeface="Times New Roman" pitchFamily="18" charset="0"/>
            </a:endParaRPr>
          </a:p>
          <a:p>
            <a:pPr lvl="0" indent="450000" algn="just" eaLnBrk="0" hangingPunct="0"/>
            <a:endParaRPr lang="tr-TR" b="1" dirty="0">
              <a:latin typeface="Times New Roman" pitchFamily="18" charset="0"/>
              <a:ea typeface="Calibri" pitchFamily="34" charset="0"/>
              <a:cs typeface="Times New Roman" pitchFamily="18" charset="0"/>
            </a:endParaRPr>
          </a:p>
          <a:p>
            <a:pPr lvl="0" indent="450000" algn="just" eaLnBrk="0" hangingPunct="0"/>
            <a:r>
              <a:rPr lang="tr-TR" b="1" dirty="0">
                <a:latin typeface="Times New Roman" pitchFamily="18" charset="0"/>
                <a:ea typeface="Calibri" pitchFamily="34" charset="0"/>
                <a:cs typeface="Times New Roman" pitchFamily="18" charset="0"/>
              </a:rPr>
              <a:t>	-Kamusal değerlendirme ve denetime her zaman hazır olmalıdır.</a:t>
            </a:r>
            <a:endParaRPr lang="tr-TR" b="1" dirty="0">
              <a:latin typeface="Times New Roman" pitchFamily="18" charset="0"/>
              <a:cs typeface="Times New Roman" pitchFamily="18" charset="0"/>
            </a:endParaRPr>
          </a:p>
          <a:p>
            <a:pPr lvl="0" indent="450000" algn="just" eaLnBrk="0" hangingPunct="0"/>
            <a:endParaRPr lang="tr-TR" b="1" dirty="0">
              <a:latin typeface="Times New Roman" pitchFamily="18" charset="0"/>
              <a:ea typeface="Calibri" pitchFamily="34" charset="0"/>
              <a:cs typeface="Times New Roman" pitchFamily="18" charset="0"/>
            </a:endParaRPr>
          </a:p>
          <a:p>
            <a:pPr lvl="0" indent="450000" algn="just" eaLnBrk="0" hangingPunct="0"/>
            <a:r>
              <a:rPr lang="tr-TR" b="1" dirty="0">
                <a:latin typeface="Times New Roman" pitchFamily="18" charset="0"/>
                <a:ea typeface="Calibri" pitchFamily="34" charset="0"/>
                <a:cs typeface="Times New Roman" pitchFamily="18" charset="0"/>
              </a:rPr>
              <a:t>	-</a:t>
            </a:r>
            <a:r>
              <a:rPr lang="tr-TR" b="1" dirty="0" err="1">
                <a:latin typeface="Times New Roman" pitchFamily="18" charset="0"/>
                <a:ea typeface="Calibri" pitchFamily="34" charset="0"/>
                <a:cs typeface="Times New Roman" pitchFamily="18" charset="0"/>
              </a:rPr>
              <a:t>Lihkab’ların</a:t>
            </a:r>
            <a:r>
              <a:rPr lang="tr-TR" b="1" dirty="0">
                <a:latin typeface="Times New Roman" pitchFamily="18" charset="0"/>
                <a:ea typeface="Calibri" pitchFamily="34" charset="0"/>
                <a:cs typeface="Times New Roman" pitchFamily="18" charset="0"/>
              </a:rPr>
              <a:t> amaç ve politikalarına uygun olmayan işlem ve eylemleri engelleyerek, bu konuda gerekli tedbirleri almalıdır.</a:t>
            </a: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endParaRPr lang="tr-TR" b="1" dirty="0">
              <a:latin typeface="Times New Roman" pitchFamily="18" charset="0"/>
              <a:cs typeface="Times New Roman" pitchFamily="18" charset="0"/>
            </a:endParaRPr>
          </a:p>
          <a:p>
            <a:pPr lvl="0" indent="449263" algn="just" eaLnBrk="0" fontAlgn="base" hangingPunct="0">
              <a:spcBef>
                <a:spcPct val="0"/>
              </a:spcBef>
              <a:spcAft>
                <a:spcPct val="0"/>
              </a:spcAft>
            </a:pPr>
            <a:endParaRPr 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3434134295"/>
      </p:ext>
    </p:extLst>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785793"/>
            <a:ext cx="9144000" cy="5632311"/>
          </a:xfrm>
          <a:prstGeom prst="rect">
            <a:avLst/>
          </a:prstGeom>
        </p:spPr>
        <p:txBody>
          <a:bodyPr wrap="square">
            <a:spAutoFit/>
          </a:bodyPr>
          <a:lstStyle/>
          <a:p>
            <a:pPr lvl="0" indent="450000"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    </a:t>
            </a:r>
          </a:p>
          <a:p>
            <a:pPr lvl="0" indent="450000"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         -</a:t>
            </a:r>
            <a:r>
              <a:rPr lang="tr-TR" b="1" dirty="0" err="1">
                <a:latin typeface="Times New Roman" pitchFamily="18" charset="0"/>
                <a:ea typeface="Calibri" pitchFamily="34" charset="0"/>
                <a:cs typeface="Times New Roman" pitchFamily="18" charset="0"/>
              </a:rPr>
              <a:t>Lihkab</a:t>
            </a:r>
            <a:r>
              <a:rPr lang="tr-TR" b="1" dirty="0">
                <a:latin typeface="Times New Roman" pitchFamily="18" charset="0"/>
                <a:ea typeface="Calibri" pitchFamily="34" charset="0"/>
                <a:cs typeface="Times New Roman" pitchFamily="18" charset="0"/>
              </a:rPr>
              <a:t> personelinin ve kendisinin etik davranış ilkelerine uygun davranmasını sağlamak için gerekli tedbirleri almalıdır.</a:t>
            </a:r>
            <a:endParaRPr lang="tr-TR" b="1" dirty="0">
              <a:latin typeface="Times New Roman" pitchFamily="18" charset="0"/>
              <a:cs typeface="Times New Roman" pitchFamily="18" charset="0"/>
            </a:endParaRPr>
          </a:p>
          <a:p>
            <a:pPr lvl="0" indent="450000" algn="just" eaLnBrk="0" fontAlgn="base" hangingPunct="0">
              <a:spcBef>
                <a:spcPct val="0"/>
              </a:spcBef>
              <a:spcAft>
                <a:spcPct val="0"/>
              </a:spcAft>
            </a:pPr>
            <a:endParaRPr lang="tr-TR" b="1" dirty="0">
              <a:latin typeface="Times New Roman" pitchFamily="18" charset="0"/>
              <a:ea typeface="Calibri" pitchFamily="34" charset="0"/>
              <a:cs typeface="Times New Roman" pitchFamily="18" charset="0"/>
            </a:endParaRPr>
          </a:p>
          <a:p>
            <a:pPr lvl="0" indent="450000" algn="just" eaLnBrk="0" fontAlgn="base" hangingPunct="0">
              <a:spcBef>
                <a:spcPct val="0"/>
              </a:spcBef>
              <a:spcAft>
                <a:spcPct val="0"/>
              </a:spcAft>
            </a:pPr>
            <a:r>
              <a:rPr lang="tr-TR" b="1" dirty="0">
                <a:latin typeface="Times New Roman" pitchFamily="18" charset="0"/>
                <a:ea typeface="Calibri" pitchFamily="34" charset="0"/>
                <a:cs typeface="Times New Roman" pitchFamily="18" charset="0"/>
              </a:rPr>
              <a:t>	-Lisans sahibi </a:t>
            </a:r>
            <a:r>
              <a:rPr lang="tr-TR" b="1" dirty="0" err="1">
                <a:latin typeface="Times New Roman" pitchFamily="18" charset="0"/>
                <a:ea typeface="Calibri" pitchFamily="34" charset="0"/>
                <a:cs typeface="Times New Roman" pitchFamily="18" charset="0"/>
              </a:rPr>
              <a:t>Lihkab</a:t>
            </a:r>
            <a:r>
              <a:rPr lang="tr-TR" b="1" dirty="0">
                <a:latin typeface="Times New Roman" pitchFamily="18" charset="0"/>
                <a:ea typeface="Calibri" pitchFamily="34" charset="0"/>
                <a:cs typeface="Times New Roman" pitchFamily="18" charset="0"/>
              </a:rPr>
              <a:t> kişisel davranışları ile personeline örnek olmalı ve etik davranışlar konusunda personeline rehberlik etmelidir.</a:t>
            </a:r>
            <a:endParaRPr lang="tr-TR" b="1" dirty="0">
              <a:latin typeface="Times New Roman" pitchFamily="18" charset="0"/>
              <a:cs typeface="Times New Roman" pitchFamily="18" charset="0"/>
            </a:endParaRPr>
          </a:p>
          <a:p>
            <a:pPr lvl="0" indent="450000" algn="just" eaLnBrk="0" fontAlgn="base" hangingPunct="0">
              <a:spcBef>
                <a:spcPct val="0"/>
              </a:spcBef>
              <a:spcAft>
                <a:spcPct val="0"/>
              </a:spcAft>
            </a:pPr>
            <a:endParaRPr lang="tr-TR" b="1" dirty="0">
              <a:latin typeface="Times New Roman" pitchFamily="18" charset="0"/>
              <a:ea typeface="Calibri" pitchFamily="34" charset="0"/>
              <a:cs typeface="Times New Roman" pitchFamily="18" charset="0"/>
            </a:endParaRPr>
          </a:p>
          <a:p>
            <a:pPr algn="just"/>
            <a:r>
              <a:rPr lang="tr-TR" b="1" dirty="0">
                <a:latin typeface="Times New Roman" pitchFamily="18" charset="0"/>
                <a:ea typeface="Calibri" pitchFamily="34" charset="0"/>
                <a:cs typeface="Times New Roman" pitchFamily="18" charset="0"/>
              </a:rPr>
              <a:t>	-Personeline etik konusunda gerekli eğitimi sağlamalıdır.</a:t>
            </a:r>
            <a:r>
              <a:rPr lang="tr-TR" b="1" dirty="0">
                <a:latin typeface="Times New Roman" pitchFamily="18" charset="0"/>
                <a:cs typeface="Times New Roman" pitchFamily="18" charset="0"/>
              </a:rPr>
              <a:t> </a:t>
            </a:r>
          </a:p>
          <a:p>
            <a:pPr algn="just"/>
            <a:r>
              <a:rPr lang="tr-TR" b="1" dirty="0">
                <a:latin typeface="Times New Roman" pitchFamily="18" charset="0"/>
                <a:cs typeface="Times New Roman" pitchFamily="18" charset="0"/>
              </a:rPr>
              <a:t>	</a:t>
            </a:r>
          </a:p>
          <a:p>
            <a:pPr algn="just"/>
            <a:r>
              <a:rPr lang="tr-TR" b="1" dirty="0">
                <a:latin typeface="Times New Roman" pitchFamily="18" charset="0"/>
                <a:cs typeface="Times New Roman" pitchFamily="18" charset="0"/>
              </a:rPr>
              <a:t>	-Personelin etik davranış ilkelerine uyup uymadığını gözetlemek, etik sorunlarını çözecek gerekli tedbirleri almalıdır.</a:t>
            </a:r>
            <a:endParaRPr lang="tr-TR" dirty="0">
              <a:latin typeface="Times New Roman" pitchFamily="18" charset="0"/>
              <a:cs typeface="Times New Roman" pitchFamily="18" charset="0"/>
            </a:endParaRPr>
          </a:p>
          <a:p>
            <a:pPr algn="just"/>
            <a:endParaRPr lang="tr-TR" b="1" dirty="0">
              <a:latin typeface="Times New Roman" pitchFamily="18" charset="0"/>
              <a:cs typeface="Times New Roman" pitchFamily="18" charset="0"/>
            </a:endParaRPr>
          </a:p>
          <a:p>
            <a:pPr algn="just"/>
            <a:r>
              <a:rPr lang="tr-TR" b="1" dirty="0">
                <a:latin typeface="Times New Roman" pitchFamily="18" charset="0"/>
                <a:cs typeface="Times New Roman" pitchFamily="18" charset="0"/>
              </a:rPr>
              <a:t>                 Bunlar yapıldığı takdirde </a:t>
            </a:r>
            <a:r>
              <a:rPr lang="tr-TR" b="1" dirty="0" err="1">
                <a:latin typeface="Times New Roman" pitchFamily="18" charset="0"/>
                <a:cs typeface="Times New Roman" pitchFamily="18" charset="0"/>
              </a:rPr>
              <a:t>Lihkab’ların</a:t>
            </a:r>
            <a:r>
              <a:rPr lang="tr-TR" b="1" dirty="0">
                <a:latin typeface="Times New Roman" pitchFamily="18" charset="0"/>
                <a:cs typeface="Times New Roman" pitchFamily="18" charset="0"/>
              </a:rPr>
              <a:t> saygınlığı daha da artacak , en önemlisi mesleğin davranış kuralları ve kültürü oluşacak, mesleğin daha da gelişmesi sağlanacaktır.</a:t>
            </a:r>
          </a:p>
          <a:p>
            <a:pPr algn="just"/>
            <a:endParaRPr lang="tr-TR" b="1" dirty="0">
              <a:latin typeface="Times New Roman" pitchFamily="18" charset="0"/>
              <a:cs typeface="Times New Roman" pitchFamily="18" charset="0"/>
            </a:endParaRPr>
          </a:p>
          <a:p>
            <a:pPr algn="just"/>
            <a:r>
              <a:rPr lang="tr-TR" b="1" dirty="0">
                <a:latin typeface="Times New Roman" pitchFamily="18" charset="0"/>
                <a:cs typeface="Times New Roman" pitchFamily="18" charset="0"/>
              </a:rPr>
              <a:t>                Kamuoyunun ve basının gündemine </a:t>
            </a:r>
            <a:r>
              <a:rPr lang="tr-TR" b="1" dirty="0" err="1">
                <a:latin typeface="Times New Roman" pitchFamily="18" charset="0"/>
                <a:cs typeface="Times New Roman" pitchFamily="18" charset="0"/>
              </a:rPr>
              <a:t>Lihkab’lar</a:t>
            </a:r>
            <a:r>
              <a:rPr lang="tr-TR" b="1" dirty="0">
                <a:latin typeface="Times New Roman" pitchFamily="18" charset="0"/>
                <a:cs typeface="Times New Roman" pitchFamily="18" charset="0"/>
              </a:rPr>
              <a:t> yaptığı iyi hizmetler ile gündeme gelecektir. Son zamanlarda ülkemizde </a:t>
            </a:r>
            <a:r>
              <a:rPr lang="tr-TR" b="1" dirty="0" err="1">
                <a:latin typeface="Times New Roman" pitchFamily="18" charset="0"/>
                <a:cs typeface="Times New Roman" pitchFamily="18" charset="0"/>
              </a:rPr>
              <a:t>Lihkab’ların</a:t>
            </a:r>
            <a:r>
              <a:rPr lang="tr-TR" b="1" dirty="0">
                <a:latin typeface="Times New Roman" pitchFamily="18" charset="0"/>
                <a:cs typeface="Times New Roman" pitchFamily="18" charset="0"/>
              </a:rPr>
              <a:t> yeni olmasından dolayı bazı  olumsuzluklar çıkartılmaktaysa da, bu konularda </a:t>
            </a:r>
            <a:r>
              <a:rPr lang="tr-TR" b="1" dirty="0" err="1">
                <a:latin typeface="Times New Roman" pitchFamily="18" charset="0"/>
                <a:cs typeface="Times New Roman" pitchFamily="18" charset="0"/>
              </a:rPr>
              <a:t>Lihkab</a:t>
            </a:r>
            <a:r>
              <a:rPr lang="tr-TR" b="1" dirty="0">
                <a:latin typeface="Times New Roman" pitchFamily="18" charset="0"/>
                <a:cs typeface="Times New Roman" pitchFamily="18" charset="0"/>
              </a:rPr>
              <a:t> uygulamalarını gerekli platformlarda ve kamuoyuna tanıtmak TKGM olarak bizimle birlikte siz </a:t>
            </a:r>
            <a:r>
              <a:rPr lang="tr-TR" b="1" dirty="0" err="1">
                <a:latin typeface="Times New Roman" pitchFamily="18" charset="0"/>
                <a:cs typeface="Times New Roman" pitchFamily="18" charset="0"/>
              </a:rPr>
              <a:t>LİHKAB’larada</a:t>
            </a:r>
            <a:r>
              <a:rPr lang="tr-TR" b="1" dirty="0">
                <a:latin typeface="Times New Roman" pitchFamily="18" charset="0"/>
                <a:cs typeface="Times New Roman" pitchFamily="18" charset="0"/>
              </a:rPr>
              <a:t> önemli görevler düşmektedir. </a:t>
            </a:r>
            <a:endParaRPr lang="tr-TR" dirty="0">
              <a:solidFill>
                <a:srgbClr val="0000FF"/>
              </a:solidFill>
              <a:latin typeface="Times New Roman" pitchFamily="18" charset="0"/>
              <a:cs typeface="Times New Roman" pitchFamily="18" charset="0"/>
            </a:endParaRPr>
          </a:p>
        </p:txBody>
      </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8 Dikdörtgen"/>
          <p:cNvSpPr>
            <a:spLocks noChangeArrowheads="1"/>
          </p:cNvSpPr>
          <p:nvPr/>
        </p:nvSpPr>
        <p:spPr bwMode="auto">
          <a:xfrm>
            <a:off x="0" y="836712"/>
            <a:ext cx="9144000" cy="6647974"/>
          </a:xfrm>
          <a:prstGeom prst="rect">
            <a:avLst/>
          </a:prstGeom>
          <a:noFill/>
          <a:ln w="9525">
            <a:noFill/>
            <a:miter lim="800000"/>
            <a:headEnd/>
            <a:tailEnd/>
          </a:ln>
        </p:spPr>
        <p:txBody>
          <a:bodyPr>
            <a:spAutoFit/>
          </a:bodyPr>
          <a:lstStyle/>
          <a:p>
            <a:pPr algn="just"/>
            <a:endParaRPr lang="tr-TR" sz="2400" b="1" dirty="0">
              <a:latin typeface="Times New Roman" charset="0"/>
              <a:cs typeface="Times New Roman" charset="0"/>
            </a:endParaRPr>
          </a:p>
          <a:p>
            <a:pPr algn="just"/>
            <a:r>
              <a:rPr lang="tr-TR" sz="2400" b="1" dirty="0">
                <a:latin typeface="Times New Roman" charset="0"/>
                <a:cs typeface="Times New Roman" charset="0"/>
              </a:rPr>
              <a:t>	Kamu  hizmetinin ve </a:t>
            </a:r>
            <a:r>
              <a:rPr lang="tr-TR" sz="2400" b="1" dirty="0" err="1">
                <a:latin typeface="Times New Roman" charset="0"/>
                <a:cs typeface="Times New Roman" charset="0"/>
              </a:rPr>
              <a:t>Lihkab</a:t>
            </a:r>
            <a:r>
              <a:rPr lang="tr-TR" sz="2400" b="1" dirty="0">
                <a:latin typeface="Times New Roman" charset="0"/>
                <a:cs typeface="Times New Roman" charset="0"/>
              </a:rPr>
              <a:t> hizmetlerinin  yerine getirilmesi sırasında etik davranış ilkelerine uygun davranmak her kamu görevlisi ile </a:t>
            </a:r>
            <a:r>
              <a:rPr lang="tr-TR" sz="2400" b="1" dirty="0" err="1">
                <a:latin typeface="Times New Roman" charset="0"/>
                <a:cs typeface="Times New Roman" charset="0"/>
              </a:rPr>
              <a:t>Lihkab’ların</a:t>
            </a:r>
            <a:r>
              <a:rPr lang="tr-TR" sz="2400" b="1" dirty="0">
                <a:latin typeface="Times New Roman" charset="0"/>
                <a:cs typeface="Times New Roman" charset="0"/>
              </a:rPr>
              <a:t> görevidir.</a:t>
            </a:r>
          </a:p>
          <a:p>
            <a:pPr algn="just"/>
            <a:endParaRPr lang="tr-TR" sz="2400" b="1" dirty="0">
              <a:latin typeface="Times New Roman" charset="0"/>
              <a:cs typeface="Times New Roman" charset="0"/>
            </a:endParaRPr>
          </a:p>
          <a:p>
            <a:pPr algn="just"/>
            <a:r>
              <a:rPr lang="tr-TR" sz="2400" b="1" dirty="0">
                <a:latin typeface="Times New Roman" charset="0"/>
                <a:cs typeface="Times New Roman" charset="0"/>
              </a:rPr>
              <a:t>	Etik davranış ilkelerine uyarak hizmetlerimizi yerine getirdiğimiz takdirde; kurumlarımızda ve yaptığımız mesleğimizde etik kültürü yerleşecek ve kamu hizmetinin ve </a:t>
            </a:r>
            <a:r>
              <a:rPr lang="tr-TR" sz="2400" b="1" dirty="0" err="1">
                <a:latin typeface="Times New Roman" charset="0"/>
                <a:cs typeface="Times New Roman" charset="0"/>
              </a:rPr>
              <a:t>lihkab</a:t>
            </a:r>
            <a:r>
              <a:rPr lang="tr-TR" sz="2400" b="1" dirty="0">
                <a:latin typeface="Times New Roman" charset="0"/>
                <a:cs typeface="Times New Roman" charset="0"/>
              </a:rPr>
              <a:t> hizmetlerinin kalitesi artacaktır. </a:t>
            </a:r>
          </a:p>
          <a:p>
            <a:pPr algn="just"/>
            <a:endParaRPr lang="tr-TR" sz="2400" b="1" dirty="0">
              <a:latin typeface="Times New Roman" charset="0"/>
              <a:cs typeface="Times New Roman" charset="0"/>
            </a:endParaRPr>
          </a:p>
          <a:p>
            <a:pPr algn="just"/>
            <a:r>
              <a:rPr lang="tr-TR" sz="2400" b="1" dirty="0">
                <a:latin typeface="Times New Roman" charset="0"/>
                <a:cs typeface="Times New Roman" charset="0"/>
              </a:rPr>
              <a:t>         Hizmetlerimizden yararlanan vatandaşlar ve toplum daha mutlu olacaktır. Bu nedenle etik, kamu hizmetlerinin daha iyi verilmesi ve verilen hizmetler sırasında olması muhtemel yozlaşmaların önüne geçilmesi için çok önemli bir araçtır.</a:t>
            </a:r>
          </a:p>
          <a:p>
            <a:pPr algn="just"/>
            <a:r>
              <a:rPr lang="tr-TR" sz="2400" b="1" dirty="0">
                <a:solidFill>
                  <a:srgbClr val="C00000"/>
                </a:solidFill>
                <a:latin typeface="Times New Roman" charset="0"/>
                <a:cs typeface="Times New Roman" charset="0"/>
              </a:rPr>
              <a:t>                                                                          </a:t>
            </a:r>
          </a:p>
          <a:p>
            <a:pPr algn="just"/>
            <a:r>
              <a:rPr lang="tr-TR" sz="2400" b="1" dirty="0">
                <a:solidFill>
                  <a:srgbClr val="C00000"/>
                </a:solidFill>
                <a:latin typeface="Times New Roman" charset="0"/>
                <a:cs typeface="Times New Roman" charset="0"/>
              </a:rPr>
              <a:t>                                                                            </a:t>
            </a:r>
            <a:endParaRPr lang="tr-TR" sz="2400" b="1" dirty="0">
              <a:latin typeface="Times New Roman" charset="0"/>
              <a:cs typeface="Times New Roman" charset="0"/>
            </a:endParaRPr>
          </a:p>
          <a:p>
            <a:pPr algn="r"/>
            <a:endParaRPr lang="tr-TR" sz="1050" b="1" dirty="0">
              <a:solidFill>
                <a:srgbClr val="C00000"/>
              </a:solidFill>
              <a:latin typeface="Times New Roman" charset="0"/>
              <a:cs typeface="Times New Roman" charset="0"/>
            </a:endParaRPr>
          </a:p>
          <a:p>
            <a:pPr algn="r"/>
            <a:endParaRPr lang="tr-TR" sz="1050" b="1" dirty="0">
              <a:solidFill>
                <a:srgbClr val="C00000"/>
              </a:solidFill>
              <a:latin typeface="Times New Roman" charset="0"/>
              <a:cs typeface="Times New Roman" charset="0"/>
            </a:endParaRPr>
          </a:p>
          <a:p>
            <a:pPr algn="r"/>
            <a:endParaRPr lang="tr-TR" sz="1050" b="1" dirty="0">
              <a:solidFill>
                <a:srgbClr val="C00000"/>
              </a:solidFill>
              <a:latin typeface="Times New Roman" charset="0"/>
              <a:cs typeface="Times New Roman" charset="0"/>
            </a:endParaRPr>
          </a:p>
          <a:p>
            <a:pPr algn="r"/>
            <a:endParaRPr lang="tr-TR" sz="1050" b="1" dirty="0">
              <a:solidFill>
                <a:srgbClr val="C00000"/>
              </a:solidFill>
              <a:latin typeface="Times New Roman" charset="0"/>
              <a:cs typeface="Times New Roman" charset="0"/>
            </a:endParaRPr>
          </a:p>
        </p:txBody>
      </p:sp>
    </p:spTree>
    <p:extLst>
      <p:ext uri="{BB962C8B-B14F-4D97-AF65-F5344CB8AC3E}">
        <p14:creationId xmlns:p14="http://schemas.microsoft.com/office/powerpoint/2010/main" val="2811067738"/>
      </p:ext>
    </p:extLst>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6DD2BA3-2589-4142-95BF-C2223AC92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8" y="692696"/>
            <a:ext cx="8856984" cy="5760640"/>
          </a:xfrm>
          <a:prstGeom prst="rect">
            <a:avLst/>
          </a:prstGeom>
        </p:spPr>
      </p:pic>
    </p:spTree>
    <p:extLst>
      <p:ext uri="{BB962C8B-B14F-4D97-AF65-F5344CB8AC3E}">
        <p14:creationId xmlns:p14="http://schemas.microsoft.com/office/powerpoint/2010/main" val="3842242768"/>
      </p:ext>
    </p:extLst>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17 Dikdörtgen"/>
          <p:cNvSpPr>
            <a:spLocks noChangeArrowheads="1"/>
          </p:cNvSpPr>
          <p:nvPr/>
        </p:nvSpPr>
        <p:spPr bwMode="auto">
          <a:xfrm>
            <a:off x="0" y="928688"/>
            <a:ext cx="8929688" cy="5693866"/>
          </a:xfrm>
          <a:prstGeom prst="rect">
            <a:avLst/>
          </a:prstGeom>
          <a:noFill/>
          <a:ln w="9525">
            <a:noFill/>
            <a:miter lim="800000"/>
            <a:headEnd/>
            <a:tailEnd/>
          </a:ln>
        </p:spPr>
        <p:txBody>
          <a:bodyPr>
            <a:spAutoFit/>
          </a:bodyPr>
          <a:lstStyle/>
          <a:p>
            <a:pPr eaLnBrk="0" hangingPunct="0"/>
            <a:r>
              <a:rPr lang="tr-TR" sz="2800" b="1" dirty="0">
                <a:latin typeface="Times New Roman" charset="0"/>
                <a:ea typeface="Calibri" pitchFamily="34" charset="0"/>
                <a:cs typeface="Times New Roman" charset="0"/>
              </a:rPr>
              <a:t>                    </a:t>
            </a:r>
            <a:r>
              <a:rPr lang="tr-TR" sz="2800" b="1" dirty="0">
                <a:solidFill>
                  <a:srgbClr val="FF0000"/>
                </a:solidFill>
                <a:latin typeface="Times New Roman" charset="0"/>
                <a:ea typeface="Calibri" pitchFamily="34" charset="0"/>
                <a:cs typeface="Times New Roman" charset="0"/>
              </a:rPr>
              <a:t>ÖRNEK OLAY ÇALIŞMASI-1</a:t>
            </a:r>
          </a:p>
          <a:p>
            <a:pPr algn="just" eaLnBrk="0" hangingPunct="0"/>
            <a:r>
              <a:rPr lang="tr-TR" sz="2800" b="1" dirty="0">
                <a:latin typeface="Times New Roman" charset="0"/>
                <a:ea typeface="Calibri" pitchFamily="34" charset="0"/>
                <a:cs typeface="Times New Roman" charset="0"/>
              </a:rPr>
              <a:t>         (Burada geçen kurum, şahıs ve olayların gerçekle hiç bir ilgisi yoktur. Sadece etik eğitimlerinde kullanılmak üzere eğitim materyali olması için, hayal ürünü olarak yazılmış ve hazırlanmıştır.)</a:t>
            </a:r>
          </a:p>
          <a:p>
            <a:pPr eaLnBrk="0" hangingPunct="0"/>
            <a:endParaRPr lang="tr-TR" sz="2800" b="1" dirty="0">
              <a:latin typeface="Times New Roman" charset="0"/>
              <a:ea typeface="Calibri" pitchFamily="34" charset="0"/>
              <a:cs typeface="Times New Roman" charset="0"/>
            </a:endParaRPr>
          </a:p>
          <a:p>
            <a:pPr algn="just" eaLnBrk="0" hangingPunct="0"/>
            <a:r>
              <a:rPr lang="tr-TR" sz="2800" b="1" dirty="0">
                <a:latin typeface="Times New Roman" charset="0"/>
                <a:ea typeface="Calibri" pitchFamily="34" charset="0"/>
                <a:cs typeface="Times New Roman" charset="0"/>
              </a:rPr>
              <a:t>     Olayın kahramanları;</a:t>
            </a:r>
          </a:p>
          <a:p>
            <a:pPr algn="just" eaLnBrk="0" hangingPunct="0"/>
            <a:r>
              <a:rPr lang="tr-TR" sz="2800" b="1" dirty="0">
                <a:latin typeface="Times New Roman" charset="0"/>
                <a:ea typeface="Calibri" pitchFamily="34" charset="0"/>
                <a:cs typeface="Times New Roman" charset="0"/>
              </a:rPr>
              <a:t>— </a:t>
            </a:r>
            <a:r>
              <a:rPr lang="tr-TR" sz="2800" b="1" dirty="0">
                <a:solidFill>
                  <a:srgbClr val="1B1B81"/>
                </a:solidFill>
                <a:latin typeface="Times New Roman" charset="0"/>
                <a:ea typeface="Calibri" pitchFamily="34" charset="0"/>
                <a:cs typeface="Times New Roman" charset="0"/>
              </a:rPr>
              <a:t>Arsa sahibi vatandaş Ejder bey.</a:t>
            </a:r>
          </a:p>
          <a:p>
            <a:pPr algn="just" eaLnBrk="0" hangingPunct="0"/>
            <a:r>
              <a:rPr lang="tr-TR" sz="2800" b="1" dirty="0">
                <a:solidFill>
                  <a:srgbClr val="1B1B81"/>
                </a:solidFill>
                <a:latin typeface="Times New Roman" charset="0"/>
                <a:ea typeface="Calibri" pitchFamily="34" charset="0"/>
                <a:cs typeface="Times New Roman" charset="0"/>
              </a:rPr>
              <a:t>— Lisanslı Mühendis Taner bey.</a:t>
            </a:r>
          </a:p>
          <a:p>
            <a:pPr algn="just" eaLnBrk="0" hangingPunct="0"/>
            <a:r>
              <a:rPr lang="tr-TR" sz="2800" b="1" dirty="0">
                <a:solidFill>
                  <a:srgbClr val="1B1B81"/>
                </a:solidFill>
                <a:latin typeface="Times New Roman" charset="0"/>
                <a:ea typeface="Calibri" pitchFamily="34" charset="0"/>
                <a:cs typeface="Times New Roman" charset="0"/>
              </a:rPr>
              <a:t>— Mahalle Muhtarı Osman bey</a:t>
            </a:r>
          </a:p>
          <a:p>
            <a:pPr algn="just" eaLnBrk="0" hangingPunct="0"/>
            <a:r>
              <a:rPr lang="tr-TR" sz="2800" b="1" dirty="0">
                <a:solidFill>
                  <a:srgbClr val="1B1B81"/>
                </a:solidFill>
                <a:latin typeface="Times New Roman" charset="0"/>
                <a:ea typeface="Calibri" pitchFamily="34" charset="0"/>
                <a:cs typeface="Times New Roman" charset="0"/>
              </a:rPr>
              <a:t>— Devlet Memuru Bekir bey.</a:t>
            </a:r>
          </a:p>
          <a:p>
            <a:pPr algn="just" eaLnBrk="0" hangingPunct="0"/>
            <a:r>
              <a:rPr lang="tr-TR" sz="2800" b="1" dirty="0">
                <a:solidFill>
                  <a:srgbClr val="1B1B81"/>
                </a:solidFill>
                <a:latin typeface="Times New Roman" charset="0"/>
                <a:ea typeface="Calibri" pitchFamily="34" charset="0"/>
                <a:cs typeface="Times New Roman" charset="0"/>
              </a:rPr>
              <a:t>— Arsa sahibi  Bürokrat Veysel bey.</a:t>
            </a:r>
          </a:p>
          <a:p>
            <a:pPr algn="just" eaLnBrk="0" hangingPunct="0"/>
            <a:r>
              <a:rPr lang="tr-TR" sz="2800" b="1">
                <a:solidFill>
                  <a:srgbClr val="1B1B81"/>
                </a:solidFill>
                <a:latin typeface="Times New Roman" charset="0"/>
                <a:ea typeface="Calibri" pitchFamily="34" charset="0"/>
                <a:cs typeface="Times New Roman" charset="0"/>
              </a:rPr>
              <a:t>— Lisanslı </a:t>
            </a:r>
            <a:r>
              <a:rPr lang="tr-TR" sz="2800" b="1" dirty="0">
                <a:solidFill>
                  <a:srgbClr val="1B1B81"/>
                </a:solidFill>
                <a:latin typeface="Times New Roman" charset="0"/>
                <a:ea typeface="Calibri" pitchFamily="34" charset="0"/>
                <a:cs typeface="Times New Roman" charset="0"/>
              </a:rPr>
              <a:t>Mühendis Ayşe hanım.</a:t>
            </a:r>
          </a:p>
        </p:txBody>
      </p:sp>
    </p:spTree>
    <p:extLst>
      <p:ext uri="{BB962C8B-B14F-4D97-AF65-F5344CB8AC3E}">
        <p14:creationId xmlns:p14="http://schemas.microsoft.com/office/powerpoint/2010/main" val="225772608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A50295F-DFFF-46D3-8610-1C7C9679C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64704"/>
            <a:ext cx="8712968" cy="5616624"/>
          </a:xfrm>
          <a:prstGeom prst="rect">
            <a:avLst/>
          </a:prstGeom>
        </p:spPr>
      </p:pic>
    </p:spTree>
    <p:extLst>
      <p:ext uri="{BB962C8B-B14F-4D97-AF65-F5344CB8AC3E}">
        <p14:creationId xmlns:p14="http://schemas.microsoft.com/office/powerpoint/2010/main" val="3398432288"/>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57" y="836712"/>
            <a:ext cx="9144000" cy="5738622"/>
          </a:xfrm>
          <a:prstGeom prst="rect">
            <a:avLst/>
          </a:prstGeom>
        </p:spPr>
        <p:txBody>
          <a:bodyPr wrap="square">
            <a:spAutoFit/>
          </a:bodyPr>
          <a:lstStyle/>
          <a:p>
            <a:pPr algn="just">
              <a:lnSpc>
                <a:spcPct val="115000"/>
              </a:lnSpc>
              <a:spcAft>
                <a:spcPts val="10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              </a:t>
            </a:r>
            <a:r>
              <a:rPr lang="tr-TR" b="1" dirty="0">
                <a:latin typeface="Times New Roman" panose="02020603050405020304" pitchFamily="18" charset="0"/>
                <a:ea typeface="Times New Roman" panose="02020603050405020304" pitchFamily="18" charset="0"/>
                <a:cs typeface="Times New Roman" panose="02020603050405020304" pitchFamily="18" charset="0"/>
              </a:rPr>
              <a:t>A ili, B ilçesinde yetkili, C Bakanlığı, D Genel Müdürlüğünden aldıkları lisansla vatandaşa hizmet veren iki adet lisanslı mühendislik bürosu vardır. Bu lisanslı mühendislik büroları gayrimenkullerin ölçü işleriyle uğraşmaktadırlar. Görev yaptıkları il ve ilçe ülkemizin güney sahil ve turizm bölgesinde yer almaktadır. </a:t>
            </a:r>
            <a:endParaRPr lang="tr-TR" sz="16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	B ilçesinden yaklaşık 5 yıl kadar önce akrabasına vekâlet  göndererek yatırım amaçlı arsa satın alan Almanya’da ikamet eden Ejder bey yazın tatile geldiğinde arsasının olduğu </a:t>
            </a:r>
            <a:r>
              <a:rPr lang="tr-TR" b="1" dirty="0" err="1">
                <a:latin typeface="Times New Roman" panose="02020603050405020304" pitchFamily="18" charset="0"/>
                <a:ea typeface="Times New Roman" panose="02020603050405020304" pitchFamily="18" charset="0"/>
                <a:cs typeface="Times New Roman" panose="02020603050405020304" pitchFamily="18" charset="0"/>
              </a:rPr>
              <a:t>mevkiye</a:t>
            </a:r>
            <a:r>
              <a:rPr lang="tr-TR" b="1" dirty="0">
                <a:latin typeface="Times New Roman" panose="02020603050405020304" pitchFamily="18" charset="0"/>
                <a:ea typeface="Times New Roman" panose="02020603050405020304" pitchFamily="18" charset="0"/>
                <a:cs typeface="Times New Roman" panose="02020603050405020304" pitchFamily="18" charset="0"/>
              </a:rPr>
              <a:t> gider, arsasının sınırlarının belli olmadığını görünce mahalle muhtarı Osman Beyi bulur. Muhtar Osman bey yerinin ölçülmesi gerektiğini, bu ölçü işlerini de tanıdığı olan lisanslı mühendis Taner beyin daha ucuza yaptığını belirterek, lisanslı mühendis Taner beyden bahseder. Muhtar Osman gayrimenkul alım satım işlerinde işbirliği yaptığı mühendis Taner beyin kartvizitini vererek arsa sahibi Almancı Ejder beyi mühendis Taner beyin bürosuna gönderir. </a:t>
            </a:r>
          </a:p>
          <a:p>
            <a:pPr algn="just">
              <a:lnSpc>
                <a:spcPct val="1150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               Muhtar Osman Ejder bey yanından ayrıldıktan sonra mühendis Taner’i telefonla arayarak, ölçü için bir Almancı gönderdiğini,  kazancından kendi payına düşeni de ayırmasını ister, eğer ayırmaz ise bundan sonra diğer lisans sahibi mühendis Ayşe hanıma işleri yönlendireceğini söyler. Mühendis Taner muhtar Osman’ın talebini önceden de olduğu gibi gene kabul eder.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166903"/>
      </p:ext>
    </p:extLst>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629" y="836712"/>
            <a:ext cx="9108504" cy="5579476"/>
          </a:xfrm>
          <a:prstGeom prst="rect">
            <a:avLst/>
          </a:prstGeom>
        </p:spPr>
        <p:txBody>
          <a:bodyPr wrap="square">
            <a:spAutoFit/>
          </a:bodyPr>
          <a:lstStyle/>
          <a:p>
            <a:pPr algn="just">
              <a:lnSpc>
                <a:spcPct val="115000"/>
              </a:lnSpc>
              <a:spcAft>
                <a:spcPts val="100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           </a:t>
            </a:r>
            <a:r>
              <a:rPr lang="tr-TR" sz="1780" b="1" dirty="0">
                <a:latin typeface="Times New Roman" panose="02020603050405020304" pitchFamily="18" charset="0"/>
                <a:ea typeface="Times New Roman" panose="02020603050405020304" pitchFamily="18" charset="0"/>
                <a:cs typeface="Times New Roman" panose="02020603050405020304" pitchFamily="18" charset="0"/>
              </a:rPr>
              <a:t>Almancı arsa sahibi Ejder bey Taner beyin kartvizitindeki adrese giderek, mühendis Taner bey ile görüşür. 101 ada 41 parselin ölçüsünü yaptırmak istediğini belirtir. Taner bey Ejder beye arsaya inşaat mı yaptıracaksın dediğinde, Ejder bey hayır cevabını verir ve ölçü için alınması gerekli ücreti iki kat söyleyerek, Ejder beyden parselin aplikasyonu için fazla ücret talep eder. Ejder bey ücretler konusunda bir bilgisi olmadığından hemen parayı öder, kendisine ücret karşılığında makbuz verilmez, bir belge de imzalaması istenmez. </a:t>
            </a:r>
          </a:p>
          <a:p>
            <a:pPr algn="just">
              <a:lnSpc>
                <a:spcPct val="115000"/>
              </a:lnSpc>
              <a:spcAft>
                <a:spcPts val="1000"/>
              </a:spcAft>
            </a:pPr>
            <a:r>
              <a:rPr lang="tr-TR" sz="1780" b="1" dirty="0">
                <a:latin typeface="Times New Roman" panose="02020603050405020304" pitchFamily="18" charset="0"/>
                <a:ea typeface="Times New Roman" panose="02020603050405020304" pitchFamily="18" charset="0"/>
                <a:cs typeface="Times New Roman" panose="02020603050405020304" pitchFamily="18" charset="0"/>
              </a:rPr>
              <a:t>          Mühendis Taner bey tescilli ölçülerin bulunduğu devlet dairesindeki Bekir beye telefon ederek 101 ada 41 parselin aplikasyonuna yönelik ölçüleri tarayarak hemen e-mail atmasını ister. Mühendis Taner ile devlet memuru Bekir bey arasında önceden beri bir menfaat ilişkisi bulunmaktadır. Devlet memuru Bekir bey aplikasyon için iki poligon ile gerekli kroki ve ölçüleri Taner beye elektronik ortamda yarım saat içinde gönderir. Mühendis Taner, devlet memuru Bekir’e bu ölçü değerlerinin alınması işini kayda sokmamasını, akşam kendisini göreceğini söyler. Devlet memuru Bekir bey de aralarındaki şifreli konuşmada ne demek istediğini anlar ve talebi kayda almaz. Mühendis Taner bey gelen ölçü ve poligon değerlerine göre personeline zemine aplikasyon yapması için gönderir. Mühendis Taner’in personelleri poligon 201’e elektronik aleti kurarak 202’ye bakarak parselin köşelerini kutupsal şekilde zemine aplike eder ve parselin köşelerine kazıkları çakarlar. </a:t>
            </a:r>
            <a:endParaRPr lang="tr-TR" sz="178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56722"/>
      </p:ext>
    </p:extLst>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836712"/>
            <a:ext cx="9144000" cy="5892382"/>
          </a:xfrm>
          <a:prstGeom prst="rect">
            <a:avLst/>
          </a:prstGeom>
        </p:spPr>
        <p:txBody>
          <a:bodyPr wrap="square">
            <a:spAutoFit/>
          </a:bodyPr>
          <a:lstStyle/>
          <a:p>
            <a:pPr algn="just">
              <a:lnSpc>
                <a:spcPct val="115000"/>
              </a:lnSpc>
              <a:spcAft>
                <a:spcPts val="10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20" b="1" dirty="0">
                <a:latin typeface="Times New Roman" panose="02020603050405020304" pitchFamily="18" charset="0"/>
                <a:ea typeface="Times New Roman" panose="02020603050405020304" pitchFamily="18" charset="0"/>
                <a:cs typeface="Times New Roman" panose="02020603050405020304" pitchFamily="18" charset="0"/>
              </a:rPr>
              <a:t>Mühendis Taner’in personeli poligon 201’in elektronik alete koordinatları girilirken Y koordinatının son rakamını 53.85 girilmesi gerekirken 58.35 girilmiş, iki poligon arasında mesafe kontrolü de yapılmadığından, zeminde 101 ada 41 parselin dört köşesi de Y koordinatı yönünde zeminde hatalı belirlenmiştir. Hatalı aplikasyon yapıldığını mühendis Taner’in personeli de fark etmemiştir. Arsa sahibi Almancı Ejder hatalı çakılmış parsel köşeleri esas alarak zeminde arsasının dört tarafına masraf yaparak taş duvar çektirerek bir hafta sonra da ikamet ettiği Almanya’ya geri dönmüştür. Mühendis Taner Almancı Ejder’e aldığı ücret karşılığında makbuz kesmemiş, yapılan ölçü sonunda da aplikasyon krokisi vermemiştir. Ayrıca Ejder beyin talebini kayda da almamıştır. </a:t>
            </a:r>
          </a:p>
          <a:p>
            <a:pPr algn="just">
              <a:lnSpc>
                <a:spcPct val="115000"/>
              </a:lnSpc>
              <a:spcAft>
                <a:spcPts val="1000"/>
              </a:spcAft>
            </a:pPr>
            <a:r>
              <a:rPr lang="tr-TR" sz="1620" b="1" dirty="0">
                <a:latin typeface="Times New Roman" panose="02020603050405020304" pitchFamily="18" charset="0"/>
                <a:ea typeface="Times New Roman" panose="02020603050405020304" pitchFamily="18" charset="0"/>
                <a:cs typeface="Times New Roman" panose="02020603050405020304" pitchFamily="18" charset="0"/>
              </a:rPr>
              <a:t>               Almancı Ejder ölçü sonunda bir belge istediğinde buna gerek olmadığını, bir sorun olduğunda kendisinin burada olduğunu söyleyerek Ejder beyi ikna etmiştir. Arsa sahibi Almancı Ejder de Türkiye’deki uygulamayı ve mevzuatı bilmediği için ısrarda etmemiştir.</a:t>
            </a:r>
          </a:p>
          <a:p>
            <a:pPr algn="just">
              <a:lnSpc>
                <a:spcPct val="115000"/>
              </a:lnSpc>
              <a:spcAft>
                <a:spcPts val="1000"/>
              </a:spcAft>
            </a:pPr>
            <a:r>
              <a:rPr lang="tr-TR" sz="1620" b="1" dirty="0">
                <a:latin typeface="Times New Roman" panose="02020603050405020304" pitchFamily="18" charset="0"/>
                <a:ea typeface="Times New Roman" panose="02020603050405020304" pitchFamily="18" charset="0"/>
                <a:cs typeface="Times New Roman" panose="02020603050405020304" pitchFamily="18" charset="0"/>
              </a:rPr>
              <a:t> </a:t>
            </a:r>
            <a:r>
              <a:rPr lang="tr-TR" sz="1620" b="1" dirty="0">
                <a:latin typeface="Times New Roman" panose="02020603050405020304" pitchFamily="18" charset="0"/>
                <a:cs typeface="Times New Roman" panose="02020603050405020304" pitchFamily="18" charset="0"/>
              </a:rPr>
              <a:t>	Yaklaşık iki ay sonra aynı mahalledeki komşu bitişik 101 ada 42 parselin Ankara’da ikamet eden bürokrat Veysel bey, aynı ilçede yetkili diğer lisanslı mühendis Ayşe hanıma parselinin ölçümü ve zemindeki sınırlarının belirlenmesi için müracaat eder. Lisanslı mühendis Ayşe hanım talebi resmi olarak kayda alır, Veysel beyle iş yapım sözleşmesi imzalar, normal alınması gerekli ücreti alarak ve makbuzunu keserek ve devlet dairesinden parselin </a:t>
            </a:r>
            <a:r>
              <a:rPr lang="tr-TR" sz="1620" b="1" dirty="0">
                <a:latin typeface="Times New Roman" panose="02020603050405020304" pitchFamily="18" charset="0"/>
                <a:ea typeface="Times New Roman" panose="02020603050405020304" pitchFamily="18" charset="0"/>
                <a:cs typeface="Times New Roman" panose="02020603050405020304" pitchFamily="18" charset="0"/>
              </a:rPr>
              <a:t>aplikasyonuna yönelik ölçü, kroki ve değerleri poligonları normal prosedürle ücreti karşılığında alır, 41 parselin komşusu bitişik 42 parselin aplikasyonunu mevzuatta belirtilen şekilde kontrollü olarak aplikasyonunu yapar</a:t>
            </a:r>
            <a:r>
              <a:rPr lang="tr-TR" sz="1620" dirty="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1000"/>
              </a:spcAft>
            </a:pP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534628"/>
      </p:ext>
    </p:extLst>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836712"/>
            <a:ext cx="9180512" cy="5762796"/>
          </a:xfrm>
          <a:prstGeom prst="rect">
            <a:avLst/>
          </a:prstGeom>
        </p:spPr>
        <p:txBody>
          <a:bodyPr wrap="square">
            <a:spAutoFit/>
          </a:bodyPr>
          <a:lstStyle/>
          <a:p>
            <a:pPr algn="just">
              <a:lnSpc>
                <a:spcPct val="115000"/>
              </a:lnSpc>
              <a:spcAft>
                <a:spcPts val="100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               </a:t>
            </a:r>
            <a:r>
              <a:rPr lang="tr-TR" sz="1700" b="1" dirty="0">
                <a:latin typeface="Times New Roman" panose="02020603050405020304" pitchFamily="18" charset="0"/>
                <a:ea typeface="Times New Roman" panose="02020603050405020304" pitchFamily="18" charset="0"/>
                <a:cs typeface="Times New Roman" panose="02020603050405020304" pitchFamily="18" charset="0"/>
              </a:rPr>
              <a:t>Mühendis Ayşe hanım yaptığı büro ve arazi çalışmaları sırasında duvarlarının yeni çekildiği belli olan 41 parselin zeminde kayıklık sonucu hatalı aplikasyonun yapıldığını anlamış, bu durumu devlet dairesine bildirmiş ve 41 </a:t>
            </a:r>
            <a:r>
              <a:rPr lang="tr-TR" sz="1700" b="1" dirty="0" err="1">
                <a:latin typeface="Times New Roman" panose="02020603050405020304" pitchFamily="18" charset="0"/>
                <a:ea typeface="Times New Roman" panose="02020603050405020304" pitchFamily="18" charset="0"/>
                <a:cs typeface="Times New Roman" panose="02020603050405020304" pitchFamily="18" charset="0"/>
              </a:rPr>
              <a:t>nolu</a:t>
            </a:r>
            <a:r>
              <a:rPr lang="tr-TR" sz="1700" b="1" dirty="0">
                <a:latin typeface="Times New Roman" panose="02020603050405020304" pitchFamily="18" charset="0"/>
                <a:ea typeface="Times New Roman" panose="02020603050405020304" pitchFamily="18" charset="0"/>
                <a:cs typeface="Times New Roman" panose="02020603050405020304" pitchFamily="18" charset="0"/>
              </a:rPr>
              <a:t> parselin aplikasyonunun ne zaman ve kim tarafından yapıldığını araştırmış, ancak 41 </a:t>
            </a:r>
            <a:r>
              <a:rPr lang="tr-TR" sz="1700" b="1" dirty="0" err="1">
                <a:latin typeface="Times New Roman" panose="02020603050405020304" pitchFamily="18" charset="0"/>
                <a:ea typeface="Times New Roman" panose="02020603050405020304" pitchFamily="18" charset="0"/>
                <a:cs typeface="Times New Roman" panose="02020603050405020304" pitchFamily="18" charset="0"/>
              </a:rPr>
              <a:t>nolu</a:t>
            </a:r>
            <a:r>
              <a:rPr lang="tr-TR" sz="1700" b="1" dirty="0">
                <a:latin typeface="Times New Roman" panose="02020603050405020304" pitchFamily="18" charset="0"/>
                <a:ea typeface="Times New Roman" panose="02020603050405020304" pitchFamily="18" charset="0"/>
                <a:cs typeface="Times New Roman" panose="02020603050405020304" pitchFamily="18" charset="0"/>
              </a:rPr>
              <a:t> parselin yapılan aplikasyonun kayda alınmadığından resmi olmadığını anlamıştır. </a:t>
            </a:r>
          </a:p>
          <a:p>
            <a:pPr algn="just">
              <a:lnSpc>
                <a:spcPct val="115000"/>
              </a:lnSpc>
              <a:spcAft>
                <a:spcPts val="1000"/>
              </a:spcAft>
            </a:pPr>
            <a:r>
              <a:rPr lang="tr-TR" sz="1700" b="1" dirty="0">
                <a:latin typeface="Times New Roman" panose="02020603050405020304" pitchFamily="18" charset="0"/>
                <a:ea typeface="Times New Roman" panose="02020603050405020304" pitchFamily="18" charset="0"/>
                <a:cs typeface="Times New Roman" panose="02020603050405020304" pitchFamily="18" charset="0"/>
              </a:rPr>
              <a:t>              Muhtar Osman’dan alınan bilgiler sonucunda Almancı Ejder’in telefonuna ulaşılmış, Almancı Ejder’e 42 parselin maliki Veysel bey tarafından telefonla durum anlatılmış, parselinin duvarlarının zeminde hatalı çekildiği söylenilmiştir. Almancı Ejder 41 parselinin ölçüsünü mühendis Taner’in yaptığını belirtmiştir. Almancı Ejder mühendis Taner’i telefonla arayarak hatalı ölçü yapmış olduğunu, ölçüyü düzeltip, yanlış çektirdiği duvar masraflarını Taner’den talep etmiştir. Mühendis Taner Ejder’e ölçüyü yaptığını inkâr etmiş ve kendisini tanımadığını, ölçüyü yapmış olsam kaydı olurdu demiştir. </a:t>
            </a:r>
          </a:p>
          <a:p>
            <a:pPr algn="just">
              <a:lnSpc>
                <a:spcPct val="115000"/>
              </a:lnSpc>
              <a:spcAft>
                <a:spcPts val="1000"/>
              </a:spcAft>
            </a:pPr>
            <a:r>
              <a:rPr lang="tr-TR" sz="1700" b="1" dirty="0">
                <a:latin typeface="Times New Roman" panose="02020603050405020304" pitchFamily="18" charset="0"/>
                <a:ea typeface="Times New Roman" panose="02020603050405020304" pitchFamily="18" charset="0"/>
                <a:cs typeface="Times New Roman" panose="02020603050405020304" pitchFamily="18" charset="0"/>
              </a:rPr>
              <a:t>           Bu durum üzerine Almancı Ejder bey dilekçe yazarak konuyu yetkili mercilere ileterek şikâyette bulunmuştur. Dilekçesinde Almancı Ejder bey iddiaları ile ilgili muhtar Osman’ı tanık göstermiştir. Dilekçe üzerine denetim elemanlarınca yapılan inceleme ve soruşturmada muhtar Osman her şeyi dosdoğru anlatmıştır. İdare tarafından görevlendirilen denetim elemanı inceleme ve soruşturmasını yaparak raporu gerekli makam ve mercilere sunmuş ve lisanslı mühendis Taner hakkında gerekli önerilerde bulunmuştur.</a:t>
            </a:r>
            <a:endParaRPr lang="tr-TR" sz="17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096899"/>
      </p:ext>
    </p:extLst>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3850" y="1628775"/>
            <a:ext cx="8640763" cy="1079500"/>
          </a:xfrm>
          <a:prstGeom prst="rect">
            <a:avLst/>
          </a:prstGeom>
          <a:noFill/>
          <a:ln w="9525">
            <a:noFill/>
            <a:miter lim="800000"/>
            <a:headEnd/>
            <a:tailEnd/>
          </a:ln>
        </p:spPr>
        <p:txBody>
          <a:bodyPr anchor="ctr"/>
          <a:lstStyle/>
          <a:p>
            <a:pPr algn="ctr"/>
            <a:endParaRPr lang="tr-TR" sz="3000" b="1">
              <a:latin typeface="Arial Black" pitchFamily="34" charset="0"/>
            </a:endParaRPr>
          </a:p>
        </p:txBody>
      </p:sp>
      <p:sp>
        <p:nvSpPr>
          <p:cNvPr id="3" name="Rectangle 2"/>
          <p:cNvSpPr>
            <a:spLocks noChangeArrowheads="1"/>
          </p:cNvSpPr>
          <p:nvPr/>
        </p:nvSpPr>
        <p:spPr bwMode="auto">
          <a:xfrm>
            <a:off x="0" y="657195"/>
            <a:ext cx="9144000" cy="5201424"/>
          </a:xfrm>
          <a:prstGeom prst="rect">
            <a:avLst/>
          </a:prstGeom>
          <a:noFill/>
          <a:ln w="9525">
            <a:noFill/>
            <a:miter lim="800000"/>
            <a:headEnd/>
            <a:tailEnd/>
          </a:ln>
        </p:spPr>
        <p:txBody>
          <a:bodyPr anchor="ctr">
            <a:spAutoFit/>
          </a:bodyPr>
          <a:lstStyle/>
          <a:p>
            <a:r>
              <a:rPr lang="tr-TR" sz="3200" b="1" dirty="0">
                <a:solidFill>
                  <a:srgbClr val="7030A0"/>
                </a:solidFill>
                <a:latin typeface="Times New Roman" charset="0"/>
                <a:ea typeface="Calibri" pitchFamily="34" charset="0"/>
                <a:cs typeface="Times New Roman" charset="0"/>
              </a:rPr>
              <a:t>    </a:t>
            </a:r>
          </a:p>
          <a:p>
            <a:r>
              <a:rPr lang="tr-TR" sz="3200" b="1" dirty="0">
                <a:solidFill>
                  <a:srgbClr val="7030A0"/>
                </a:solidFill>
                <a:latin typeface="Times New Roman" charset="0"/>
                <a:ea typeface="Calibri" pitchFamily="34" charset="0"/>
                <a:cs typeface="Times New Roman" charset="0"/>
              </a:rPr>
              <a:t>               </a:t>
            </a:r>
            <a:r>
              <a:rPr lang="tr-TR" sz="2400" b="1" dirty="0">
                <a:solidFill>
                  <a:srgbClr val="C00000"/>
                </a:solidFill>
                <a:latin typeface="Times New Roman" charset="0"/>
                <a:ea typeface="Calibri" pitchFamily="34" charset="0"/>
                <a:cs typeface="Times New Roman" charset="0"/>
              </a:rPr>
              <a:t>TARTIŞABİLCEĞİMİZ KONULAR-1</a:t>
            </a:r>
          </a:p>
          <a:p>
            <a:pPr algn="ctr"/>
            <a:endParaRPr lang="tr-TR" sz="2400" b="1" dirty="0">
              <a:latin typeface="Times New Roman" charset="0"/>
              <a:ea typeface="Calibri" pitchFamily="34" charset="0"/>
              <a:cs typeface="Times New Roman" charset="0"/>
            </a:endParaRPr>
          </a:p>
          <a:p>
            <a:pPr algn="just" eaLnBrk="0" hangingPunct="0"/>
            <a:r>
              <a:rPr lang="tr-TR" sz="2400" b="1" dirty="0">
                <a:latin typeface="Times New Roman" charset="0"/>
                <a:ea typeface="Calibri" pitchFamily="34" charset="0"/>
                <a:cs typeface="Times New Roman" charset="0"/>
              </a:rPr>
              <a:t>—Örnek olayda, hangi etik davranış ilkeleri ihlal edilmiştir ?</a:t>
            </a:r>
          </a:p>
          <a:p>
            <a:pPr algn="just" eaLnBrk="0" hangingPunct="0"/>
            <a:r>
              <a:rPr lang="tr-TR" sz="2400" b="1" dirty="0">
                <a:latin typeface="Times New Roman" charset="0"/>
                <a:ea typeface="Calibri" pitchFamily="34" charset="0"/>
                <a:cs typeface="Times New Roman" charset="0"/>
              </a:rPr>
              <a:t>—Olay kahramanlarının davranışları sizce etik mi?</a:t>
            </a:r>
          </a:p>
          <a:p>
            <a:pPr algn="just" eaLnBrk="0" hangingPunct="0"/>
            <a:r>
              <a:rPr lang="tr-TR" sz="2400" b="1" dirty="0">
                <a:latin typeface="Times New Roman" charset="0"/>
                <a:ea typeface="Calibri" pitchFamily="34" charset="0"/>
                <a:cs typeface="Times New Roman" charset="0"/>
              </a:rPr>
              <a:t>—Olay kahramanları yerinde siz olsaydınız nasıl davranırdınız?</a:t>
            </a:r>
          </a:p>
          <a:p>
            <a:pPr algn="just" eaLnBrk="0" hangingPunct="0"/>
            <a:r>
              <a:rPr lang="tr-TR" sz="2400" b="1" dirty="0">
                <a:latin typeface="Times New Roman" charset="0"/>
                <a:ea typeface="Calibri" pitchFamily="34" charset="0"/>
                <a:cs typeface="Times New Roman" charset="0"/>
              </a:rPr>
              <a:t>—Olay kahramanlarının karşı karşıya kaldığı etik ikilemler var mıdır?</a:t>
            </a:r>
          </a:p>
          <a:p>
            <a:pPr algn="just" eaLnBrk="0" hangingPunct="0"/>
            <a:r>
              <a:rPr lang="tr-TR" sz="2400" b="1" dirty="0">
                <a:latin typeface="Times New Roman" charset="0"/>
                <a:ea typeface="Calibri" pitchFamily="34" charset="0"/>
                <a:cs typeface="Times New Roman" charset="0"/>
              </a:rPr>
              <a:t>—Bu tür etik dışı davranışların olmaması için mesleğimizle ilgili neler yapılabilir, ne tür tedbirler alınabilir?</a:t>
            </a:r>
          </a:p>
          <a:p>
            <a:pPr algn="just" eaLnBrk="0" hangingPunct="0"/>
            <a:r>
              <a:rPr lang="tr-TR" sz="2400" b="1" dirty="0">
                <a:latin typeface="Times New Roman" charset="0"/>
                <a:ea typeface="Calibri" pitchFamily="34" charset="0"/>
                <a:cs typeface="Times New Roman" charset="0"/>
              </a:rPr>
              <a:t>—Olaydaki kahramanların tutum ve davranışlarını doğru ve yanlış yönleri ile birlikte ayrı - ayrı değerlendirin</a:t>
            </a:r>
            <a:r>
              <a:rPr lang="tr-TR" sz="2600" b="1" dirty="0">
                <a:latin typeface="Times New Roman" charset="0"/>
                <a:ea typeface="Calibri" pitchFamily="34" charset="0"/>
                <a:cs typeface="Times New Roman" charset="0"/>
              </a:rPr>
              <a:t> ?</a:t>
            </a:r>
          </a:p>
          <a:p>
            <a:pPr algn="just" eaLnBrk="0" hangingPunct="0"/>
            <a:endParaRPr lang="tr-TR" sz="2600" b="1" dirty="0">
              <a:latin typeface="Times New Roman" charset="0"/>
              <a:ea typeface="Calibri" pitchFamily="34" charset="0"/>
              <a:cs typeface="Times New Roman" charset="0"/>
            </a:endParaRPr>
          </a:p>
        </p:txBody>
      </p:sp>
    </p:spTree>
    <p:extLst>
      <p:ext uri="{BB962C8B-B14F-4D97-AF65-F5344CB8AC3E}">
        <p14:creationId xmlns:p14="http://schemas.microsoft.com/office/powerpoint/2010/main" val="1869049062"/>
      </p:ext>
    </p:extLst>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07179"/>
            <a:ext cx="250390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tkgm.gov.tr/bxslider/images/etik_ho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680" y="1117504"/>
            <a:ext cx="2880320" cy="1985148"/>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00781" y="9084853"/>
            <a:ext cx="8496944" cy="2862322"/>
          </a:xfrm>
          <a:prstGeom prst="rect">
            <a:avLst/>
          </a:prstGeom>
        </p:spPr>
        <p:txBody>
          <a:bodyPr wrap="square">
            <a:spAutoFit/>
          </a:bodyPr>
          <a:lstStyle/>
          <a:p>
            <a:pPr algn="just">
              <a:defRPr/>
            </a:pPr>
            <a:r>
              <a:rPr lang="tr-TR" b="1" dirty="0">
                <a:solidFill>
                  <a:srgbClr val="FF0000"/>
                </a:solidFill>
                <a:latin typeface="Calibri" panose="020F0502020204030204" pitchFamily="34" charset="0"/>
                <a:ea typeface="Verdana" pitchFamily="34" charset="0"/>
                <a:cs typeface="Times New Roman" pitchFamily="18" charset="0"/>
              </a:rPr>
              <a:t>                                 </a:t>
            </a:r>
          </a:p>
          <a:p>
            <a:pPr algn="just">
              <a:defRPr/>
            </a:pPr>
            <a:r>
              <a:rPr lang="tr-TR" b="1" dirty="0">
                <a:solidFill>
                  <a:srgbClr val="FF0000"/>
                </a:solidFill>
                <a:latin typeface="Calibri" panose="020F0502020204030204" pitchFamily="34" charset="0"/>
                <a:ea typeface="Verdana" pitchFamily="34" charset="0"/>
                <a:cs typeface="Times New Roman" pitchFamily="18" charset="0"/>
              </a:rPr>
              <a:t>                                                     </a:t>
            </a:r>
            <a:r>
              <a:rPr lang="tr-TR" b="1" dirty="0">
                <a:solidFill>
                  <a:srgbClr val="0033CC"/>
                </a:solidFill>
                <a:latin typeface="Calibri" panose="020F0502020204030204" pitchFamily="34" charset="0"/>
                <a:ea typeface="Verdana" pitchFamily="34" charset="0"/>
                <a:cs typeface="Times New Roman" pitchFamily="18" charset="0"/>
              </a:rPr>
              <a:t> </a:t>
            </a:r>
          </a:p>
          <a:p>
            <a:pPr algn="just">
              <a:defRPr/>
            </a:pPr>
            <a:endParaRPr lang="tr-TR" b="1" dirty="0">
              <a:solidFill>
                <a:srgbClr val="0033CC"/>
              </a:solidFill>
              <a:latin typeface="Calibri" panose="020F0502020204030204" pitchFamily="34" charset="0"/>
              <a:ea typeface="Verdana" pitchFamily="34" charset="0"/>
              <a:cs typeface="Times New Roman" pitchFamily="18" charset="0"/>
            </a:endParaRPr>
          </a:p>
          <a:p>
            <a:pPr algn="just">
              <a:defRPr/>
            </a:pPr>
            <a:endParaRPr lang="tr-TR" b="1" dirty="0">
              <a:solidFill>
                <a:srgbClr val="0033CC"/>
              </a:solidFill>
              <a:latin typeface="Calibri" panose="020F0502020204030204" pitchFamily="34" charset="0"/>
              <a:ea typeface="Verdana" pitchFamily="34" charset="0"/>
              <a:cs typeface="Times New Roman" pitchFamily="18" charset="0"/>
            </a:endParaRPr>
          </a:p>
          <a:p>
            <a:pPr algn="just">
              <a:defRPr/>
            </a:pPr>
            <a:r>
              <a:rPr lang="tr-TR" b="1" dirty="0">
                <a:solidFill>
                  <a:srgbClr val="0033CC"/>
                </a:solidFill>
                <a:latin typeface="Calibri" panose="020F0502020204030204" pitchFamily="34" charset="0"/>
                <a:ea typeface="Verdana" pitchFamily="34" charset="0"/>
                <a:cs typeface="Times New Roman" pitchFamily="18" charset="0"/>
              </a:rPr>
              <a:t>                                                          TEŞEKKÜR EDERİM</a:t>
            </a:r>
          </a:p>
          <a:p>
            <a:pPr algn="just">
              <a:defRPr/>
            </a:pPr>
            <a:r>
              <a:rPr lang="tr-TR" b="1" dirty="0">
                <a:solidFill>
                  <a:srgbClr val="FF0000"/>
                </a:solidFill>
                <a:latin typeface="Calibri" panose="020F0502020204030204" pitchFamily="34" charset="0"/>
                <a:ea typeface="Verdana" pitchFamily="34" charset="0"/>
                <a:cs typeface="Times New Roman" pitchFamily="18" charset="0"/>
              </a:rPr>
              <a:t>                                                        ykaratas@tkgm.gov.tr</a:t>
            </a:r>
          </a:p>
          <a:p>
            <a:pPr algn="just">
              <a:defRPr/>
            </a:pPr>
            <a:endParaRPr lang="tr-TR" b="1" dirty="0">
              <a:solidFill>
                <a:srgbClr val="FF0000"/>
              </a:solidFill>
              <a:latin typeface="Calibri" panose="020F0502020204030204" pitchFamily="34" charset="0"/>
              <a:ea typeface="Verdana" pitchFamily="34" charset="0"/>
              <a:cs typeface="Times New Roman" pitchFamily="18" charset="0"/>
            </a:endParaRPr>
          </a:p>
          <a:p>
            <a:pPr algn="just">
              <a:defRPr/>
            </a:pPr>
            <a:endParaRPr lang="tr-TR" b="1" dirty="0">
              <a:solidFill>
                <a:srgbClr val="FF0000"/>
              </a:solidFill>
              <a:latin typeface="Calibri" panose="020F0502020204030204" pitchFamily="34" charset="0"/>
              <a:ea typeface="Verdana" pitchFamily="34" charset="0"/>
              <a:cs typeface="Times New Roman" pitchFamily="18" charset="0"/>
            </a:endParaRPr>
          </a:p>
          <a:p>
            <a:pPr algn="just">
              <a:defRPr/>
            </a:pPr>
            <a:endParaRPr lang="tr-TR" b="1" dirty="0">
              <a:solidFill>
                <a:srgbClr val="FF0000"/>
              </a:solidFill>
              <a:latin typeface="Calibri" panose="020F0502020204030204" pitchFamily="34" charset="0"/>
              <a:ea typeface="Verdana" pitchFamily="34" charset="0"/>
              <a:cs typeface="Times New Roman" pitchFamily="18" charset="0"/>
              <a:hlinkClick r:id="rId4"/>
            </a:endParaRPr>
          </a:p>
          <a:p>
            <a:pPr algn="just">
              <a:defRPr/>
            </a:pPr>
            <a:r>
              <a:rPr lang="tr-TR" b="1" dirty="0">
                <a:solidFill>
                  <a:srgbClr val="FF0000"/>
                </a:solidFill>
                <a:latin typeface="Calibri" panose="020F0502020204030204" pitchFamily="34" charset="0"/>
                <a:ea typeface="Verdana" pitchFamily="34" charset="0"/>
                <a:cs typeface="Times New Roman" pitchFamily="18" charset="0"/>
                <a:hlinkClick r:id="rId4"/>
              </a:rPr>
              <a:t>www.tkgm.gov.tr</a:t>
            </a:r>
            <a:r>
              <a:rPr lang="tr-TR" b="1" dirty="0">
                <a:solidFill>
                  <a:srgbClr val="FF0000"/>
                </a:solidFill>
                <a:latin typeface="Calibri" panose="020F0502020204030204" pitchFamily="34" charset="0"/>
                <a:ea typeface="Verdana" pitchFamily="34" charset="0"/>
                <a:cs typeface="Times New Roman" pitchFamily="18" charset="0"/>
              </a:rPr>
              <a:t>                                                                                          etik@tkgm.gov.tr</a:t>
            </a:r>
          </a:p>
        </p:txBody>
      </p:sp>
      <p:pic>
        <p:nvPicPr>
          <p:cNvPr id="8" name="Picture 2" descr="İ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3909" y="1061405"/>
            <a:ext cx="4012307" cy="2366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Ä°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89040"/>
            <a:ext cx="3119091" cy="2576451"/>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104" y="3645024"/>
            <a:ext cx="3456384" cy="2720467"/>
          </a:xfrm>
          <a:prstGeom prst="rect">
            <a:avLst/>
          </a:prstGeom>
        </p:spPr>
      </p:pic>
      <p:sp>
        <p:nvSpPr>
          <p:cNvPr id="9" name="Dikdörtgen 8"/>
          <p:cNvSpPr/>
          <p:nvPr/>
        </p:nvSpPr>
        <p:spPr>
          <a:xfrm>
            <a:off x="2555776" y="3455451"/>
            <a:ext cx="2952328" cy="1015663"/>
          </a:xfrm>
          <a:prstGeom prst="rect">
            <a:avLst/>
          </a:prstGeom>
        </p:spPr>
        <p:txBody>
          <a:bodyPr wrap="square">
            <a:spAutoFit/>
          </a:bodyPr>
          <a:lstStyle/>
          <a:p>
            <a:pPr algn="just">
              <a:defRPr/>
            </a:pPr>
            <a:endParaRPr lang="tr-TR" b="1" dirty="0">
              <a:solidFill>
                <a:srgbClr val="0033CC"/>
              </a:solidFill>
              <a:latin typeface="Calibri" panose="020F0502020204030204" pitchFamily="34" charset="0"/>
              <a:ea typeface="Verdana" pitchFamily="34" charset="0"/>
              <a:cs typeface="Times New Roman" pitchFamily="18" charset="0"/>
            </a:endParaRPr>
          </a:p>
          <a:p>
            <a:pPr algn="just">
              <a:defRPr/>
            </a:pPr>
            <a:r>
              <a:rPr lang="tr-TR" b="1" dirty="0">
                <a:solidFill>
                  <a:srgbClr val="0033CC"/>
                </a:solidFill>
                <a:latin typeface="Calibri" panose="020F0502020204030204" pitchFamily="34" charset="0"/>
                <a:ea typeface="Verdana" pitchFamily="34" charset="0"/>
                <a:cs typeface="Times New Roman" pitchFamily="18" charset="0"/>
              </a:rPr>
              <a:t>    </a:t>
            </a:r>
            <a:r>
              <a:rPr lang="tr-TR" sz="2400" b="1" dirty="0">
                <a:solidFill>
                  <a:srgbClr val="0033CC"/>
                </a:solidFill>
                <a:latin typeface="Calibri" panose="020F0502020204030204" pitchFamily="34" charset="0"/>
                <a:ea typeface="Verdana" pitchFamily="34" charset="0"/>
                <a:cs typeface="Times New Roman" pitchFamily="18" charset="0"/>
              </a:rPr>
              <a:t>TEŞEKKÜR EDERİM</a:t>
            </a:r>
          </a:p>
          <a:p>
            <a:pPr algn="just">
              <a:defRPr/>
            </a:pPr>
            <a:r>
              <a:rPr lang="tr-TR" b="1" dirty="0">
                <a:solidFill>
                  <a:srgbClr val="FF0000"/>
                </a:solidFill>
                <a:latin typeface="Calibri" panose="020F0502020204030204" pitchFamily="34" charset="0"/>
                <a:ea typeface="Verdana" pitchFamily="34" charset="0"/>
                <a:cs typeface="Times New Roman" pitchFamily="18" charset="0"/>
              </a:rPr>
              <a:t>                                    </a:t>
            </a:r>
          </a:p>
        </p:txBody>
      </p:sp>
      <p:sp>
        <p:nvSpPr>
          <p:cNvPr id="10" name="Dikdörtgen 9"/>
          <p:cNvSpPr/>
          <p:nvPr/>
        </p:nvSpPr>
        <p:spPr>
          <a:xfrm>
            <a:off x="2514649" y="4037008"/>
            <a:ext cx="2707088" cy="646331"/>
          </a:xfrm>
          <a:prstGeom prst="rect">
            <a:avLst/>
          </a:prstGeom>
        </p:spPr>
        <p:txBody>
          <a:bodyPr wrap="none">
            <a:spAutoFit/>
          </a:bodyPr>
          <a:lstStyle/>
          <a:p>
            <a:pPr algn="just">
              <a:defRPr/>
            </a:pPr>
            <a:r>
              <a:rPr lang="tr-TR" b="1" dirty="0">
                <a:solidFill>
                  <a:srgbClr val="FF0000"/>
                </a:solidFill>
                <a:latin typeface="Calibri" panose="020F0502020204030204" pitchFamily="34" charset="0"/>
                <a:ea typeface="Verdana" pitchFamily="34" charset="0"/>
                <a:cs typeface="Times New Roman" pitchFamily="18" charset="0"/>
              </a:rPr>
              <a:t>    </a:t>
            </a:r>
          </a:p>
          <a:p>
            <a:pPr algn="just">
              <a:defRPr/>
            </a:pPr>
            <a:r>
              <a:rPr lang="tr-TR" b="1" dirty="0">
                <a:solidFill>
                  <a:srgbClr val="FF0000"/>
                </a:solidFill>
                <a:latin typeface="Calibri" panose="020F0502020204030204" pitchFamily="34" charset="0"/>
                <a:ea typeface="Verdana" pitchFamily="34" charset="0"/>
                <a:cs typeface="Times New Roman" pitchFamily="18" charset="0"/>
              </a:rPr>
              <a:t>        ykaratas@tkgm.gov.tr</a:t>
            </a:r>
          </a:p>
        </p:txBody>
      </p:sp>
      <p:sp>
        <p:nvSpPr>
          <p:cNvPr id="11" name="Dikdörtgen 10"/>
          <p:cNvSpPr/>
          <p:nvPr/>
        </p:nvSpPr>
        <p:spPr>
          <a:xfrm>
            <a:off x="3162686" y="4960338"/>
            <a:ext cx="2592288" cy="1200329"/>
          </a:xfrm>
          <a:prstGeom prst="rect">
            <a:avLst/>
          </a:prstGeom>
        </p:spPr>
        <p:txBody>
          <a:bodyPr wrap="square">
            <a:spAutoFit/>
          </a:bodyPr>
          <a:lstStyle/>
          <a:p>
            <a:r>
              <a:rPr lang="tr-TR" b="1" u="sng" dirty="0">
                <a:solidFill>
                  <a:srgbClr val="FF0000"/>
                </a:solidFill>
                <a:latin typeface="Calibri" panose="020F0502020204030204" pitchFamily="34" charset="0"/>
                <a:ea typeface="Verdana" pitchFamily="34" charset="0"/>
                <a:cs typeface="Times New Roman" pitchFamily="18" charset="0"/>
                <a:hlinkClick r:id="rId4"/>
              </a:rPr>
              <a:t>www.tkgm.gov.tr</a:t>
            </a:r>
          </a:p>
          <a:p>
            <a:endParaRPr lang="tr-TR" b="1" u="sng" dirty="0">
              <a:solidFill>
                <a:srgbClr val="FF0000"/>
              </a:solidFill>
              <a:latin typeface="Calibri" panose="020F0502020204030204" pitchFamily="34" charset="0"/>
              <a:ea typeface="Verdana" pitchFamily="34" charset="0"/>
              <a:cs typeface="Times New Roman" pitchFamily="18" charset="0"/>
              <a:hlinkClick r:id="rId4"/>
            </a:endParaRPr>
          </a:p>
          <a:p>
            <a:endParaRPr lang="tr-TR" b="1" u="sng" dirty="0">
              <a:solidFill>
                <a:srgbClr val="C00000"/>
              </a:solidFill>
              <a:latin typeface="Calibri" panose="020F0502020204030204" pitchFamily="34" charset="0"/>
              <a:ea typeface="Verdana" pitchFamily="34" charset="0"/>
              <a:cs typeface="Times New Roman" pitchFamily="18" charset="0"/>
              <a:hlinkClick r:id="rId4"/>
            </a:endParaRPr>
          </a:p>
          <a:p>
            <a:r>
              <a:rPr lang="tr-TR" b="1" u="sng" dirty="0">
                <a:solidFill>
                  <a:srgbClr val="C00000"/>
                </a:solidFill>
                <a:latin typeface="Calibri" panose="020F0502020204030204" pitchFamily="34" charset="0"/>
                <a:ea typeface="Verdana" pitchFamily="34" charset="0"/>
                <a:cs typeface="Times New Roman" pitchFamily="18" charset="0"/>
                <a:hlinkClick r:id="rId4"/>
              </a:rPr>
              <a:t>etik@tkgm.gov.tr</a:t>
            </a:r>
            <a:r>
              <a:rPr lang="tr-TR" b="1" u="sng" dirty="0">
                <a:solidFill>
                  <a:srgbClr val="C00000"/>
                </a:solidFill>
                <a:latin typeface="Calibri" panose="020F0502020204030204" pitchFamily="34" charset="0"/>
                <a:ea typeface="Verdana" pitchFamily="34" charset="0"/>
                <a:cs typeface="Times New Roman" pitchFamily="18" charset="0"/>
              </a:rPr>
              <a:t> </a:t>
            </a:r>
            <a:endParaRPr lang="tr-TR" u="sng" dirty="0">
              <a:solidFill>
                <a:srgbClr val="C00000"/>
              </a:solidFill>
            </a:endParaRPr>
          </a:p>
        </p:txBody>
      </p:sp>
    </p:spTree>
    <p:extLst>
      <p:ext uri="{BB962C8B-B14F-4D97-AF65-F5344CB8AC3E}">
        <p14:creationId xmlns:p14="http://schemas.microsoft.com/office/powerpoint/2010/main" val="107433861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32950" y="404664"/>
            <a:ext cx="9144001" cy="5808708"/>
          </a:xfrm>
          <a:prstGeom prst="rect">
            <a:avLst/>
          </a:prstGeom>
          <a:noFill/>
          <a:ln w="9525">
            <a:noFill/>
            <a:miter lim="800000"/>
            <a:headEnd/>
            <a:tailEnd/>
          </a:ln>
        </p:spPr>
        <p:txBody>
          <a:bodyPr anchor="ctr"/>
          <a:lstStyle/>
          <a:p>
            <a:r>
              <a:rPr lang="tr-TR" sz="2000" b="1" dirty="0">
                <a:latin typeface="Times New Roman" charset="0"/>
                <a:cs typeface="Times New Roman" charset="0"/>
              </a:rPr>
              <a:t>                     </a:t>
            </a:r>
          </a:p>
          <a:p>
            <a:endParaRPr lang="tr-TR" sz="2000" b="1" dirty="0">
              <a:latin typeface="Times New Roman" charset="0"/>
              <a:cs typeface="Times New Roman" charset="0"/>
            </a:endParaRPr>
          </a:p>
          <a:p>
            <a:r>
              <a:rPr lang="tr-TR" sz="2000" b="1" dirty="0">
                <a:latin typeface="Times New Roman" charset="0"/>
                <a:cs typeface="Times New Roman" charset="0"/>
              </a:rPr>
              <a:t>                           </a:t>
            </a:r>
            <a:r>
              <a:rPr lang="tr-TR" sz="2000" b="1" dirty="0">
                <a:solidFill>
                  <a:srgbClr val="FF0000"/>
                </a:solidFill>
                <a:latin typeface="Times New Roman" charset="0"/>
                <a:cs typeface="Times New Roman" charset="0"/>
              </a:rPr>
              <a:t>    </a:t>
            </a:r>
          </a:p>
          <a:p>
            <a:endParaRPr lang="tr-TR" sz="2000" b="1" dirty="0">
              <a:solidFill>
                <a:srgbClr val="FF0000"/>
              </a:solidFill>
              <a:latin typeface="Times New Roman" charset="0"/>
              <a:cs typeface="Times New Roman" charset="0"/>
            </a:endParaRPr>
          </a:p>
          <a:p>
            <a:endParaRPr lang="tr-TR" sz="2000" b="1" dirty="0">
              <a:solidFill>
                <a:srgbClr val="FF0000"/>
              </a:solidFill>
              <a:latin typeface="Times New Roman" charset="0"/>
              <a:cs typeface="Times New Roman" charset="0"/>
            </a:endParaRPr>
          </a:p>
          <a:p>
            <a:endParaRPr lang="tr-TR" sz="2000" b="1" dirty="0">
              <a:solidFill>
                <a:srgbClr val="FF0000"/>
              </a:solidFill>
              <a:latin typeface="Times New Roman" charset="0"/>
              <a:cs typeface="Times New Roman" charset="0"/>
            </a:endParaRPr>
          </a:p>
          <a:p>
            <a:pPr algn="ctr"/>
            <a:r>
              <a:rPr lang="tr-TR" sz="2000" b="1" dirty="0">
                <a:solidFill>
                  <a:srgbClr val="FF0000"/>
                </a:solidFill>
                <a:latin typeface="Times New Roman" charset="0"/>
                <a:cs typeface="Times New Roman" charset="0"/>
              </a:rPr>
              <a:t>          </a:t>
            </a:r>
          </a:p>
          <a:p>
            <a:pPr algn="ctr"/>
            <a:r>
              <a:rPr lang="tr-TR" sz="2000" b="1" dirty="0">
                <a:solidFill>
                  <a:srgbClr val="FF0000"/>
                </a:solidFill>
                <a:latin typeface="Times New Roman" charset="0"/>
                <a:cs typeface="Times New Roman" charset="0"/>
              </a:rPr>
              <a:t>  </a:t>
            </a:r>
          </a:p>
          <a:p>
            <a:pPr algn="ctr"/>
            <a:endParaRPr lang="tr-TR" sz="2000" b="1" dirty="0">
              <a:solidFill>
                <a:srgbClr val="FF0000"/>
              </a:solidFill>
              <a:latin typeface="Times New Roman" charset="0"/>
              <a:cs typeface="Times New Roman" charset="0"/>
            </a:endParaRPr>
          </a:p>
          <a:p>
            <a:pPr algn="ctr"/>
            <a:endParaRPr lang="tr-TR" sz="2000" b="1" dirty="0">
              <a:solidFill>
                <a:srgbClr val="FF0000"/>
              </a:solidFill>
              <a:latin typeface="Times New Roman" charset="0"/>
              <a:cs typeface="Times New Roman" charset="0"/>
            </a:endParaRPr>
          </a:p>
          <a:p>
            <a:pPr algn="ctr"/>
            <a:endParaRPr lang="tr-TR" sz="2000" b="1" dirty="0">
              <a:solidFill>
                <a:srgbClr val="FF0000"/>
              </a:solidFill>
              <a:latin typeface="Times New Roman" charset="0"/>
              <a:cs typeface="Times New Roman" charset="0"/>
            </a:endParaRPr>
          </a:p>
          <a:p>
            <a:pPr algn="ctr"/>
            <a:r>
              <a:rPr lang="tr-TR" sz="2000" b="1" dirty="0">
                <a:solidFill>
                  <a:srgbClr val="FF0000"/>
                </a:solidFill>
                <a:latin typeface="Times New Roman" charset="0"/>
                <a:cs typeface="Times New Roman" charset="0"/>
              </a:rPr>
              <a:t>ÜLKEMİZDE  ETİK ÇALIŞMALARI  VE ETİK MEVZUATI</a:t>
            </a:r>
          </a:p>
          <a:p>
            <a:r>
              <a:rPr lang="tr-TR" sz="1600" b="1" dirty="0">
                <a:latin typeface="Times New Roman" charset="0"/>
                <a:cs typeface="Times New Roman" charset="0"/>
              </a:rPr>
              <a:t>                </a:t>
            </a:r>
          </a:p>
          <a:p>
            <a:pPr algn="just"/>
            <a:r>
              <a:rPr lang="tr-TR" sz="2000" b="1" dirty="0">
                <a:latin typeface="Times New Roman" charset="0"/>
                <a:cs typeface="Times New Roman" charset="0"/>
              </a:rPr>
              <a:t>               TBMM’de 25.05.2004 tarihinde kabul edilen 5176 Sayılı ‘’ </a:t>
            </a:r>
            <a:r>
              <a:rPr lang="tr-TR" sz="2000" b="1" dirty="0">
                <a:solidFill>
                  <a:srgbClr val="0070C0"/>
                </a:solidFill>
                <a:latin typeface="Times New Roman" charset="0"/>
                <a:cs typeface="Times New Roman" charset="0"/>
              </a:rPr>
              <a:t>KAMU GÖREVLİLERİ ETİK KURULU KURULMASI VE BAZI KANUNLARDA DEĞİŞİKLİK YAPILMASI HAKKINDA KANUNLA</a:t>
            </a:r>
            <a:r>
              <a:rPr lang="tr-TR" sz="2000" b="1" dirty="0">
                <a:latin typeface="Times New Roman" charset="0"/>
                <a:cs typeface="Times New Roman" charset="0"/>
              </a:rPr>
              <a:t>’’  Kamu Görevlileri Etik Kurulu kurulmuştur. </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13.04.2005 tarih ve 25785 sayılı Resmi Gazetede yayımlanarak yürürlüğe giren  </a:t>
            </a:r>
            <a:r>
              <a:rPr lang="tr-TR" sz="2000" b="1" dirty="0">
                <a:solidFill>
                  <a:srgbClr val="0070C0"/>
                </a:solidFill>
                <a:latin typeface="Times New Roman" charset="0"/>
                <a:cs typeface="Times New Roman" charset="0"/>
              </a:rPr>
              <a:t>“ KAMU GÖREVLİLERİ ETİK DAVRANIŞ İLKELERİ İLE BAŞVURU USUL VE ESASLARI HAKKINDA YÖNETMELİK</a:t>
            </a:r>
            <a:r>
              <a:rPr lang="tr-TR" sz="2000" b="1" dirty="0">
                <a:latin typeface="Times New Roman" charset="0"/>
                <a:cs typeface="Times New Roman" charset="0"/>
              </a:rPr>
              <a:t>” Kamuda etik kültürünü, etik davranış ilkelerini yerleştirmek için Kamu personelinin ve kaynaklarının yönetimi gibi konularda dahil olmak, üzere  kamu görevlilerinin görev ve sorumluluklarını yerine getirirken oynadıkları rol ve davranışları düzenleyen etik ilke ve değerleri genel olarak düzenlemiştir.</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Yönetmelikte etik ilkeler genel olarak belirlenmiştir. Kamu görevlilerinin uyması gerekli ilkeler yönetmelikte sayılmıştır.</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a:t>
            </a:r>
            <a:endParaRPr lang="tr-TR" sz="2000" b="1" dirty="0">
              <a:solidFill>
                <a:srgbClr val="000000"/>
              </a:solidFill>
              <a:latin typeface="Times New Roman" charset="0"/>
              <a:cs typeface="Times New Roman" charset="0"/>
            </a:endParaRPr>
          </a:p>
          <a:p>
            <a:pPr algn="ctr"/>
            <a:endParaRPr lang="tr-TR" sz="2800" b="1" dirty="0">
              <a:latin typeface="Times New Roman" charset="0"/>
              <a:cs typeface="Times New Roman" charset="0"/>
            </a:endParaRPr>
          </a:p>
          <a:p>
            <a:endParaRPr lang="tr-TR" sz="2800" b="1" dirty="0">
              <a:latin typeface="Times New Roman" charset="0"/>
              <a:cs typeface="Times New Roman" charset="0"/>
            </a:endParaRPr>
          </a:p>
          <a:p>
            <a:pPr algn="ctr"/>
            <a:endParaRPr lang="tr-TR" sz="1600" b="1" dirty="0">
              <a:latin typeface="Times New Roman" charset="0"/>
              <a:cs typeface="Times New Roman" charset="0"/>
            </a:endParaRPr>
          </a:p>
          <a:p>
            <a:pPr algn="ctr"/>
            <a:endParaRPr lang="tr-TR" sz="1600" b="1" dirty="0">
              <a:latin typeface="Times New Roman" charset="0"/>
              <a:cs typeface="Times New Roman" charset="0"/>
            </a:endParaRPr>
          </a:p>
          <a:p>
            <a:pPr algn="ctr"/>
            <a:endParaRPr lang="tr-TR" sz="1600" b="1" dirty="0">
              <a:latin typeface="Times New Roman" charset="0"/>
              <a:cs typeface="Times New Roman" charset="0"/>
            </a:endParaRPr>
          </a:p>
          <a:p>
            <a:pPr algn="ctr"/>
            <a:endParaRPr lang="tr-TR" sz="1600" b="1" dirty="0">
              <a:latin typeface="Times New Roman" charset="0"/>
              <a:cs typeface="Times New Roman" charset="0"/>
            </a:endParaRPr>
          </a:p>
          <a:p>
            <a:pPr algn="ctr"/>
            <a:endParaRPr lang="tr-TR" sz="1600" b="1" dirty="0">
              <a:latin typeface="Times New Roman" charset="0"/>
              <a:cs typeface="Times New Roman" charset="0"/>
            </a:endParaRPr>
          </a:p>
        </p:txBody>
      </p:sp>
    </p:spTree>
    <p:extLst>
      <p:ext uri="{BB962C8B-B14F-4D97-AF65-F5344CB8AC3E}">
        <p14:creationId xmlns:p14="http://schemas.microsoft.com/office/powerpoint/2010/main" val="3692111589"/>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980728"/>
            <a:ext cx="9144000" cy="5632311"/>
          </a:xfrm>
          <a:prstGeom prst="rect">
            <a:avLst/>
          </a:prstGeom>
        </p:spPr>
        <p:txBody>
          <a:bodyPr wrap="square">
            <a:spAutoFit/>
          </a:bodyPr>
          <a:lstStyle/>
          <a:p>
            <a:pPr algn="just"/>
            <a:r>
              <a:rPr lang="tr-TR" sz="2000" b="1" dirty="0">
                <a:latin typeface="Times New Roman" charset="0"/>
                <a:cs typeface="Times New Roman" charset="0"/>
              </a:rPr>
              <a:t>                Yönetmeliğin 26. maddesinde kurumsal etik ilkelerin </a:t>
            </a:r>
            <a:br>
              <a:rPr lang="tr-TR" sz="2000" dirty="0">
                <a:latin typeface="Times New Roman" charset="0"/>
                <a:cs typeface="Times New Roman" charset="0"/>
              </a:rPr>
            </a:br>
            <a:r>
              <a:rPr lang="tr-TR" sz="2000" b="1" dirty="0">
                <a:latin typeface="Times New Roman" charset="0"/>
                <a:cs typeface="Times New Roman" charset="0"/>
              </a:rPr>
              <a:t>belirlenebileceği ve belirlenen kurumsal etik ilkelerin kurulun inceleme ve onayına sunabileceği belirtilmiştir.</a:t>
            </a:r>
          </a:p>
          <a:p>
            <a:pPr algn="just"/>
            <a:br>
              <a:rPr lang="tr-TR" sz="2000" dirty="0">
                <a:latin typeface="Times New Roman" charset="0"/>
                <a:cs typeface="Times New Roman" charset="0"/>
              </a:rPr>
            </a:br>
            <a:r>
              <a:rPr lang="tr-TR" sz="2000" b="1" dirty="0">
                <a:latin typeface="Times New Roman" charset="0"/>
                <a:cs typeface="Times New Roman" charset="0"/>
              </a:rPr>
              <a:t>	Yönetmeliğin 29. maddesinde; Kurum ve Kuruluşlar Etik Kültürün geliştirmek ve personelin etik davranış ilkeleri konusunda karşılaştıkları sorunlarla ilgili olarak tavsiyelerde ve yönlendirmede bulunmak ve etik uygulamaları değerlendirmek üzere kurum ve kuruluşların üst yöneticisi tarafından kurum içinden en az üç kişilik etik komisyonu oluşturulacağı açıklanmıştır.</a:t>
            </a:r>
          </a:p>
          <a:p>
            <a:pPr algn="just"/>
            <a:r>
              <a:rPr lang="tr-TR" sz="2000" b="1" dirty="0">
                <a:latin typeface="Times New Roman" charset="0"/>
                <a:cs typeface="Times New Roman" charset="0"/>
              </a:rPr>
              <a:t> </a:t>
            </a:r>
            <a:br>
              <a:rPr lang="tr-TR" sz="2000" dirty="0">
                <a:latin typeface="Times New Roman" charset="0"/>
                <a:cs typeface="Times New Roman" charset="0"/>
              </a:rPr>
            </a:br>
            <a:r>
              <a:rPr lang="tr-TR" sz="2000" b="1" dirty="0">
                <a:latin typeface="Times New Roman" charset="0"/>
                <a:cs typeface="Times New Roman" charset="0"/>
              </a:rPr>
              <a:t>	Genel  Müdürlüğümüzde Genel Müdür Yardımcımızın başkanlığında altı kişilik Etik Komisyonu oluşturulmuş ve görevine başlamıştır. TKGM. Etik Komisyonu Yönetmelikte belirtilen görevlerini yerine getirmektedir.</a:t>
            </a:r>
          </a:p>
          <a:p>
            <a:pPr algn="just"/>
            <a:endParaRPr lang="tr-TR" sz="2000" b="1" dirty="0">
              <a:latin typeface="Times New Roman" charset="0"/>
              <a:cs typeface="Times New Roman" charset="0"/>
            </a:endParaRPr>
          </a:p>
          <a:p>
            <a:pPr algn="just"/>
            <a:r>
              <a:rPr lang="tr-TR" sz="2000" b="1" dirty="0">
                <a:latin typeface="Times New Roman" charset="0"/>
                <a:cs typeface="Times New Roman" charset="0"/>
              </a:rPr>
              <a:t>             Uygulamada kurumsal etik ilkelerin belirlenebileceği gibi, meslek gruplarına yönelik etik ilkeler belirlenebilmektedir. Mühendislik Etiği, Yargı Etiği, Tıp Etiği vb. </a:t>
            </a:r>
            <a:endParaRPr lang="tr-TR" sz="2000" dirty="0">
              <a:latin typeface="Times New Roman" charset="0"/>
              <a:cs typeface="Times New Roman" charset="0"/>
            </a:endParaRPr>
          </a:p>
        </p:txBody>
      </p:sp>
    </p:spTree>
    <p:extLst>
      <p:ext uri="{BB962C8B-B14F-4D97-AF65-F5344CB8AC3E}">
        <p14:creationId xmlns:p14="http://schemas.microsoft.com/office/powerpoint/2010/main" val="185592357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k39751\Desktop\tapu_ve_kadastro_yeni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2418677" cy="1754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APU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898883"/>
            <a:ext cx="4680520" cy="1917978"/>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05130">
            <a:off x="346307" y="2690929"/>
            <a:ext cx="3467979" cy="1324959"/>
          </a:xfrm>
          <a:prstGeom prst="rect">
            <a:avLst/>
          </a:prstGeom>
        </p:spPr>
      </p:pic>
      <p:pic>
        <p:nvPicPr>
          <p:cNvPr id="5" name="Picture 1" descr="\\10.6.20.252\özel kalem\Slayt Sunumları\İCONLAR\IMG_5358.JPG"/>
          <p:cNvPicPr>
            <a:picLocks noChangeAspect="1" noChangeArrowheads="1"/>
          </p:cNvPicPr>
          <p:nvPr/>
        </p:nvPicPr>
        <p:blipFill>
          <a:blip r:embed="rId5" cstate="print"/>
          <a:srcRect/>
          <a:stretch>
            <a:fillRect/>
          </a:stretch>
        </p:blipFill>
        <p:spPr bwMode="auto">
          <a:xfrm>
            <a:off x="6672613" y="3052640"/>
            <a:ext cx="2375669" cy="3338247"/>
          </a:xfrm>
          <a:prstGeom prst="rect">
            <a:avLst/>
          </a:prstGeom>
          <a:noFill/>
        </p:spPr>
      </p:pic>
      <p:sp>
        <p:nvSpPr>
          <p:cNvPr id="6" name="13 Metin kutusu"/>
          <p:cNvSpPr txBox="1"/>
          <p:nvPr/>
        </p:nvSpPr>
        <p:spPr>
          <a:xfrm>
            <a:off x="3628867" y="2768771"/>
            <a:ext cx="2599317" cy="1815882"/>
          </a:xfrm>
          <a:prstGeom prst="rect">
            <a:avLst/>
          </a:prstGeom>
          <a:noFill/>
        </p:spPr>
        <p:txBody>
          <a:bodyPr wrap="square" rtlCol="0">
            <a:spAutoFit/>
          </a:bodyPr>
          <a:ls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tr-TR" sz="2800" b="1" dirty="0">
                <a:solidFill>
                  <a:srgbClr val="003192"/>
                </a:solidFill>
                <a:latin typeface="Calibri" panose="020F0502020204030204" pitchFamily="34" charset="0"/>
              </a:rPr>
              <a:t>T</a:t>
            </a:r>
            <a:r>
              <a:rPr lang="tr-TR" sz="2800" b="1" dirty="0">
                <a:latin typeface="Calibri" panose="020F0502020204030204" pitchFamily="34" charset="0"/>
              </a:rPr>
              <a:t> </a:t>
            </a:r>
            <a:r>
              <a:rPr lang="tr-TR" sz="2800" b="1" dirty="0">
                <a:solidFill>
                  <a:srgbClr val="E88416"/>
                </a:solidFill>
                <a:latin typeface="Calibri" panose="020F0502020204030204" pitchFamily="34" charset="0"/>
              </a:rPr>
              <a:t>eknoloji</a:t>
            </a:r>
          </a:p>
          <a:p>
            <a:r>
              <a:rPr lang="tr-TR" sz="2800" b="1" dirty="0">
                <a:solidFill>
                  <a:srgbClr val="003192"/>
                </a:solidFill>
                <a:latin typeface="Calibri" panose="020F0502020204030204" pitchFamily="34" charset="0"/>
              </a:rPr>
              <a:t>K</a:t>
            </a:r>
            <a:r>
              <a:rPr lang="tr-TR" sz="2800" b="1" dirty="0">
                <a:latin typeface="Calibri" panose="020F0502020204030204" pitchFamily="34" charset="0"/>
              </a:rPr>
              <a:t> </a:t>
            </a:r>
            <a:r>
              <a:rPr lang="tr-TR" sz="2800" b="1" dirty="0">
                <a:solidFill>
                  <a:srgbClr val="E88416"/>
                </a:solidFill>
                <a:latin typeface="Calibri" panose="020F0502020204030204" pitchFamily="34" charset="0"/>
              </a:rPr>
              <a:t>alite</a:t>
            </a:r>
          </a:p>
          <a:p>
            <a:r>
              <a:rPr lang="tr-TR" sz="2800" b="1" dirty="0">
                <a:solidFill>
                  <a:srgbClr val="003192"/>
                </a:solidFill>
                <a:latin typeface="Calibri" panose="020F0502020204030204" pitchFamily="34" charset="0"/>
              </a:rPr>
              <a:t>G</a:t>
            </a:r>
            <a:r>
              <a:rPr lang="tr-TR" sz="2800" b="1" dirty="0">
                <a:latin typeface="Calibri" panose="020F0502020204030204" pitchFamily="34" charset="0"/>
              </a:rPr>
              <a:t> </a:t>
            </a:r>
            <a:r>
              <a:rPr lang="tr-TR" sz="2800" b="1" dirty="0">
                <a:solidFill>
                  <a:srgbClr val="E88416"/>
                </a:solidFill>
                <a:latin typeface="Calibri" panose="020F0502020204030204" pitchFamily="34" charset="0"/>
              </a:rPr>
              <a:t>üven</a:t>
            </a:r>
          </a:p>
          <a:p>
            <a:r>
              <a:rPr lang="tr-TR" sz="2800" b="1" dirty="0">
                <a:solidFill>
                  <a:srgbClr val="003192"/>
                </a:solidFill>
                <a:latin typeface="Calibri" panose="020F0502020204030204" pitchFamily="34" charset="0"/>
              </a:rPr>
              <a:t>M</a:t>
            </a:r>
            <a:r>
              <a:rPr lang="tr-TR" sz="2800" b="1" dirty="0">
                <a:latin typeface="Calibri" panose="020F0502020204030204" pitchFamily="34" charset="0"/>
              </a:rPr>
              <a:t> </a:t>
            </a:r>
            <a:r>
              <a:rPr lang="tr-TR" sz="2800" b="1" dirty="0">
                <a:solidFill>
                  <a:srgbClr val="E88416"/>
                </a:solidFill>
                <a:latin typeface="Calibri" panose="020F0502020204030204" pitchFamily="34" charset="0"/>
              </a:rPr>
              <a:t>emnuniyet</a:t>
            </a:r>
          </a:p>
        </p:txBody>
      </p:sp>
      <p:pic>
        <p:nvPicPr>
          <p:cNvPr id="7" name="Picture 6"/>
          <p:cNvPicPr>
            <a:picLocks noChangeAspect="1" noChangeArrowheads="1"/>
          </p:cNvPicPr>
          <p:nvPr/>
        </p:nvPicPr>
        <p:blipFill>
          <a:blip r:embed="rId6" cstate="print"/>
          <a:srcRect/>
          <a:stretch>
            <a:fillRect/>
          </a:stretch>
        </p:blipFill>
        <p:spPr bwMode="auto">
          <a:xfrm>
            <a:off x="3266612" y="4509119"/>
            <a:ext cx="3321611" cy="1881767"/>
          </a:xfrm>
          <a:prstGeom prst="rect">
            <a:avLst/>
          </a:prstGeom>
          <a:ln>
            <a:noFill/>
          </a:ln>
          <a:effectLst>
            <a:outerShdw blurRad="292100" dist="139700" dir="2700000" algn="tl" rotWithShape="0">
              <a:srgbClr val="333333">
                <a:alpha val="65000"/>
              </a:srgbClr>
            </a:outerShdw>
          </a:effectLst>
        </p:spPr>
      </p:pic>
      <p:pic>
        <p:nvPicPr>
          <p:cNvPr id="8" name="Resi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13" y="4509119"/>
            <a:ext cx="3074717" cy="1914061"/>
          </a:xfrm>
          <a:prstGeom prst="rect">
            <a:avLst/>
          </a:prstGeom>
        </p:spPr>
      </p:pic>
    </p:spTree>
    <p:extLst>
      <p:ext uri="{BB962C8B-B14F-4D97-AF65-F5344CB8AC3E}">
        <p14:creationId xmlns:p14="http://schemas.microsoft.com/office/powerpoint/2010/main" val="323142960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902 -0.01829 L 1.02882 -0.6831 " pathEditMode="relative" rAng="0" ptsTypes="AA">
                                      <p:cBhvr>
                                        <p:cTn id="6" dur="7000" fill="hold"/>
                                        <p:tgtEl>
                                          <p:spTgt spid="4"/>
                                        </p:tgtEl>
                                        <p:attrNameLst>
                                          <p:attrName>ppt_x</p:attrName>
                                          <p:attrName>ppt_y</p:attrName>
                                        </p:attrNameLst>
                                      </p:cBhvr>
                                      <p:rCtr x="50990" y="-3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2528</TotalTime>
  <Words>6375</Words>
  <Application>Microsoft Office PowerPoint</Application>
  <PresentationFormat>Ekran Gösterisi (4:3)</PresentationFormat>
  <Paragraphs>618</Paragraphs>
  <Slides>65</Slides>
  <Notes>34</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65</vt:i4>
      </vt:variant>
    </vt:vector>
  </HeadingPairs>
  <TitlesOfParts>
    <vt:vector size="80" baseType="lpstr">
      <vt:lpstr>Arial</vt:lpstr>
      <vt:lpstr>Arial Black</vt:lpstr>
      <vt:lpstr>Calibri</vt:lpstr>
      <vt:lpstr>Comic Sans MS</vt:lpstr>
      <vt:lpstr>Helvetica Neue</vt:lpstr>
      <vt:lpstr>ProximaNova</vt:lpstr>
      <vt:lpstr>Roboto</vt:lpstr>
      <vt:lpstr>robotoregular</vt:lpstr>
      <vt:lpstr>Segoe UI Historic</vt:lpstr>
      <vt:lpstr>Symbol</vt:lpstr>
      <vt:lpstr>Times New Roman</vt:lpstr>
      <vt:lpstr>Verdana</vt:lpstr>
      <vt:lpstr>wf_segoe-ui_normal</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Banu ELHAN</dc:creator>
  <cp:lastModifiedBy>YENER KARATAŞ</cp:lastModifiedBy>
  <cp:revision>453</cp:revision>
  <dcterms:created xsi:type="dcterms:W3CDTF">2011-01-03T10:20:21Z</dcterms:created>
  <dcterms:modified xsi:type="dcterms:W3CDTF">2024-10-01T10:27:41Z</dcterms:modified>
</cp:coreProperties>
</file>