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9"/>
  </p:notesMasterIdLst>
  <p:sldIdLst>
    <p:sldId id="308" r:id="rId4"/>
    <p:sldId id="307" r:id="rId5"/>
    <p:sldId id="373" r:id="rId6"/>
    <p:sldId id="354" r:id="rId7"/>
    <p:sldId id="355" r:id="rId8"/>
    <p:sldId id="309" r:id="rId9"/>
    <p:sldId id="310" r:id="rId10"/>
    <p:sldId id="311" r:id="rId11"/>
    <p:sldId id="313" r:id="rId12"/>
    <p:sldId id="339" r:id="rId13"/>
    <p:sldId id="340" r:id="rId14"/>
    <p:sldId id="341" r:id="rId15"/>
    <p:sldId id="342" r:id="rId16"/>
    <p:sldId id="357" r:id="rId17"/>
    <p:sldId id="356" r:id="rId18"/>
    <p:sldId id="361" r:id="rId19"/>
    <p:sldId id="358" r:id="rId20"/>
    <p:sldId id="359" r:id="rId21"/>
    <p:sldId id="360" r:id="rId22"/>
    <p:sldId id="362" r:id="rId23"/>
    <p:sldId id="320" r:id="rId24"/>
    <p:sldId id="322" r:id="rId25"/>
    <p:sldId id="332" r:id="rId26"/>
    <p:sldId id="335" r:id="rId27"/>
    <p:sldId id="336" r:id="rId28"/>
    <p:sldId id="367" r:id="rId29"/>
    <p:sldId id="337" r:id="rId30"/>
    <p:sldId id="368" r:id="rId31"/>
    <p:sldId id="370" r:id="rId32"/>
    <p:sldId id="372" r:id="rId33"/>
    <p:sldId id="325" r:id="rId34"/>
    <p:sldId id="375" r:id="rId35"/>
    <p:sldId id="376" r:id="rId36"/>
    <p:sldId id="377" r:id="rId37"/>
    <p:sldId id="292" r:id="rId38"/>
  </p:sldIdLst>
  <p:sldSz cx="24387175" cy="13716000"/>
  <p:notesSz cx="6858000" cy="9144000"/>
  <p:defaultTextStyle>
    <a:defPPr>
      <a:defRPr lang="en-US"/>
    </a:defPPr>
    <a:lvl1pPr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1pPr>
    <a:lvl2pPr marL="1087438" indent="-63023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2pPr>
    <a:lvl3pPr marL="2176463" indent="-126206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3pPr>
    <a:lvl4pPr marL="3265488" indent="-189388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4pPr>
    <a:lvl5pPr marL="4354513" indent="-252571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73B82"/>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4541"/>
  </p:normalViewPr>
  <p:slideViewPr>
    <p:cSldViewPr snapToGrid="0" snapToObjects="1">
      <p:cViewPr varScale="1">
        <p:scale>
          <a:sx n="54" d="100"/>
          <a:sy n="54" d="100"/>
        </p:scale>
        <p:origin x="1068" y="120"/>
      </p:cViewPr>
      <p:guideLst>
        <p:guide orient="horz" pos="4320"/>
        <p:guide pos="76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22-02-23T12:13:38.4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681 1335,'0'48,"0"96,0 0,0 47,0 1,0 0,48 47,0-47,-48 48,48-49,-48-47,0 0,0 0,0 0,0-1,48 49,-1 0,1-48,0-1,-48 1,0 0,0 48,0-97,48 97,-48-48,0 95,0-95,0 48,0 95,0-47,0-48,0-48,0-49,0 1,0-48,0 48,0 0,0 0,0 48,0-1,0 1,0 0,0 48,0-49,48 1,-48 0,0-48,0-48,0 0,0 95,0-95,0 48,0 0,0 48,0 0,0-1,0 1,0 48,0-48,0-1,0 1,0-48,0 48,0-1,0-47,0-48,0 48,0 0,0 48,0-96,0 47,0 1,0 0,0 48,0 0,0-48,0-1,0 1,0 0,0 48,0 0,0-96,0 95,0-95,0 96,0-48,0-48,0 48,0 0,0 47,0-47,-48 0,48 48,0-48,-48 47,48-47,0-48,0 48,0 0,0-48,0 48,0 0,0-1,0 49,0 0,0-48,0 0,0-48,0 47,0-95,0 96,0-48,0-48,0 96,0-48,0 48,0-48,0 95,0-47,0-48,0 0,0 48,0-96,0 48,0 0,0-48,0 48,0-48,0 48,0-48,0 96,0-96,0 47,0 1,48 48,-48-96,48 48,-48-48,48 48,-48-48,0 48,48 0,-48-48,48 48,0 0,48 48,-48-48,48 47,-1-95,49 96,0-48,-48 48,0-48,-1 0,-47 0,0-48,0 48,0-48,48 48,-48-48,0 48,144-48,-97 48,1-1,0-47,48 48,-48-48,0 48,-49 0,49-48,0 0,0 48,0-48,0 0,0 0,-1 48,1-48,48 0,-96 0,0 0,0 0,0 0,0 0,0 0,0 0,-1 0,1 0,0 0,0 0,0 0,0 0,48 0,-48 0,48 0,0 0,47 0,-95 0,0 0,0 0,48 0,-96 0,96 0,-48 0,0 0,95 0,1-48,-48 48,48 0,-96 0,48-48,-96 48,95-48,-95 48,48 0,-48-48,48 48,-48 0,96-95,-48 95,0-48,0 0,0 48,0-48,0 48,0-48,-48 0,48 0,-1 48,-47-48,96 0,-96 0,48 0,-48 0,48 48,0-48,-48 1,48-1,-48 48,48-48,0 0,0 0,-48 0,96-48,-48 48,-48 0,47-48,1 48,-48 0,48 1,48-1,-96 0,48-48,0 48,-48-48,48 48,-48 0,48 0,-48 48,0-48,0 0,48-47,-48 47,48 48,-48-96,0 48,0 0,0-48,0 48,48 0,-48-95,0 95,0-48,0 0,0 0,48-48,-48 96,0-47,0-1,0-48,0 48,0 48,0-48,0-48,0 97,0-97,0 48,0 0,0-48,0 1,0-1,-48 0,48 48,0-48,0 1,-48 47,48 0,0-48,0 48,0-47,0-1,0 48,0-48,0 0,0-47,0 95,0-48,0 0,0 48,0 1,0-1,-48-48,48 48,0 0,-48 48,48-95,0 47,0 48,0-96,0 48,-48-96,48 97,0-49,-48 48,48 0,0 0,0-48,-48 49,48 47,0-48,0 48,0-48,0 0,-48-48,48 49,0-49,-48 48,48 0,0 0,0-47,0 47,0 0,0 0,0 48,0-48,0 48,-48-48,48 1,0-1,0 48,0-48,0 0,0 0,-48 48,48-95,-48 95,48 0,0-48,0-48,0 96,0 0,0-48,0 1,-47-1,47 48,-48-96,48 48,-48 0,48 0,-48-47,48 47,0 48,-48 0,48-48,-48 48,48 0,0 0,0 0,0-47,0-1,0 48,0-48,0 0,-48 48,48 0,0 0,0 48,0-96,0 96,0-47,0-1,0 0,0 0,0 0,0 0,0 48,0-48,0 0,0 0,0 48,0-48,0 0,0 48,0-48,0 48,0-48,0-47,0 95,0-96,0 96,0-48,0-48,0 96,0-48,0 0,48 0,-48 48,0-96,0 96,0-48,0 48,0-47,0-1,0 48,0-48,0 48,48-48,-48 0,0 0,0 48,0-96,0 96,0-48,0 48,48-48,-48 48,0-48,0 0,0 48,0-48,0 1,0-1,0 0,48 48,-48-48,0 0,0 48,0-48,0 0,0 0,0 48,0-48,0 48,0-48,0 48,0-48,0 0,0 48,0-48,0 48,0-48,0 1,0 47,0 0,0-48,0 48,-48-48,0 0,0 0,0 48,0-48,0 0,0 0,-48 0,48 0,1 48,-49-48,48 0,0 48,-48 0,48-95,-48 95,48 0,-48 0,1-48,-49 0,48 0,-96 0,48 0,49 0,-1 0,-48 48,0-48,96 48,-48-48,-47 48,95 0,-48-48,48 48,-48 0,48 0,0 0,-95 0,47 0,-48 0,48 0,-48 0,48 0,1 0,-1 0,48 0,0 0,-48 0,0 0,48 0,-48 0,1 0,-1 0,48 0,-48 0,0 0,96 0,-96 0,48 0,0 0,0 0,1 0,-1 0,0 0,0 0,0 0,-48 0,0 0,48 0,-96 0,49 0,47 48,0-48,-48 0,0 0,48 0,-48 48,0 0,49-48,-49 48,96-48,-96 0,96 0,-48 48,0-48,0 0,0 0,0 48,0 0,48-48,-96 48,48-48,1 48,-49-48,48 48,0-1,48-47,-96 0,96 48,0 0,-96-48,96 0,-48 48,48-48,0 0,-48 48,48-48,-48 48,0 0,48-48,-47 48,47 0,-48-48,0 48,48 0,0 0,0 0,-48-48,48 47,0 1,0-48,-48 48,48-48,0 48,-48-48,48 48,0 0,0 0,0-48,0 48,0 0,0-48,0 48,0-48,0 48,48-48,-48 48,0-48,0 0,48 48,-48-48,0 0,48 0,-48 48,48-48,-48 0,48 0,-48 47,47-47,-47 48,48-48,0 0,-48 0,0 48,48-48,-48 0,48 0,-48 0,48 0,0 0,-48 0,48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8018D-88FA-D942-B7F0-EECBE130EF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368F510-32A8-7E49-8128-242C000A7A8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C9F1E84-099C-D04F-99C7-F609F5C814E9}" type="datetimeFigureOut">
              <a:rPr lang="en-US"/>
              <a:pPr>
                <a:defRPr/>
              </a:pPr>
              <a:t>9/30/2024</a:t>
            </a:fld>
            <a:endParaRPr lang="en-US"/>
          </a:p>
        </p:txBody>
      </p:sp>
      <p:sp>
        <p:nvSpPr>
          <p:cNvPr id="4" name="Slide Image Placeholder 3">
            <a:extLst>
              <a:ext uri="{FF2B5EF4-FFF2-40B4-BE49-F238E27FC236}">
                <a16:creationId xmlns:a16="http://schemas.microsoft.com/office/drawing/2014/main" id="{A9C63952-72D7-0543-81E4-517C4E2E4DA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FF7016F-ECC1-724A-BC79-9E34725FF12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A0A1313-F9A7-6A45-8AD5-49C453F9B2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B928292-5A8E-5242-BB12-B2A06B0F591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ECE3430-D5EA-9042-BFB7-2FFAFBBBEE9B}" type="slidenum">
              <a:rPr lang="en-US" altLang="tr-TR"/>
              <a:pPr>
                <a:defRPr/>
              </a:pPr>
              <a:t>‹#›</a:t>
            </a:fld>
            <a:endParaRPr lang="en-US" altLang="tr-TR"/>
          </a:p>
        </p:txBody>
      </p:sp>
    </p:spTree>
    <p:extLst>
      <p:ext uri="{BB962C8B-B14F-4D97-AF65-F5344CB8AC3E}">
        <p14:creationId xmlns:p14="http://schemas.microsoft.com/office/powerpoint/2010/main" val="2412814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Resmi Yer Tutucusu 1">
            <a:extLst>
              <a:ext uri="{FF2B5EF4-FFF2-40B4-BE49-F238E27FC236}">
                <a16:creationId xmlns:a16="http://schemas.microsoft.com/office/drawing/2014/main" id="{D849AEC5-A866-1C4B-9163-2FBA4D4E2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 Yer Tutucusu 2">
            <a:extLst>
              <a:ext uri="{FF2B5EF4-FFF2-40B4-BE49-F238E27FC236}">
                <a16:creationId xmlns:a16="http://schemas.microsoft.com/office/drawing/2014/main" id="{7AE2A3A6-744F-7F47-80CE-A593BB280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a:p>
        </p:txBody>
      </p:sp>
      <p:sp>
        <p:nvSpPr>
          <p:cNvPr id="55299" name="Slayt Numarası Yer Tutucusu 3">
            <a:extLst>
              <a:ext uri="{FF2B5EF4-FFF2-40B4-BE49-F238E27FC236}">
                <a16:creationId xmlns:a16="http://schemas.microsoft.com/office/drawing/2014/main" id="{E191543F-E184-B24F-B4E4-EB40416BB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1087438" rtl="0" eaLnBrk="0" fontAlgn="base" latinLnBrk="0" hangingPunct="0">
              <a:lnSpc>
                <a:spcPct val="100000"/>
              </a:lnSpc>
              <a:spcBef>
                <a:spcPct val="0"/>
              </a:spcBef>
              <a:spcAft>
                <a:spcPct val="0"/>
              </a:spcAft>
              <a:buClrTx/>
              <a:buSzTx/>
              <a:buFontTx/>
              <a:buNone/>
              <a:tabLst/>
              <a:defRPr/>
            </a:pPr>
            <a:fld id="{0330F3F8-48DD-F342-BA3E-0E4C9B80D7E5}" type="slidenum">
              <a:rPr kumimoji="0" lang="en-US" altLang="tr-T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1087438" rtl="0" eaLnBrk="0" fontAlgn="base" latinLnBrk="0" hangingPunct="0">
                <a:lnSpc>
                  <a:spcPct val="100000"/>
                </a:lnSpc>
                <a:spcBef>
                  <a:spcPct val="0"/>
                </a:spcBef>
                <a:spcAft>
                  <a:spcPct val="0"/>
                </a:spcAft>
                <a:buClrTx/>
                <a:buSzTx/>
                <a:buFontTx/>
                <a:buNone/>
                <a:tabLst/>
                <a:defRPr/>
              </a:pPr>
              <a:t>1</a:t>
            </a:fld>
            <a:endParaRPr kumimoji="0" lang="en-US" altLang="tr-TR"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9342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Resmi Yer Tutucusu 1">
            <a:extLst>
              <a:ext uri="{FF2B5EF4-FFF2-40B4-BE49-F238E27FC236}">
                <a16:creationId xmlns:a16="http://schemas.microsoft.com/office/drawing/2014/main" id="{D849AEC5-A866-1C4B-9163-2FBA4D4E2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 Yer Tutucusu 2">
            <a:extLst>
              <a:ext uri="{FF2B5EF4-FFF2-40B4-BE49-F238E27FC236}">
                <a16:creationId xmlns:a16="http://schemas.microsoft.com/office/drawing/2014/main" id="{7AE2A3A6-744F-7F47-80CE-A593BB280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5299" name="Slayt Numarası Yer Tutucusu 3">
            <a:extLst>
              <a:ext uri="{FF2B5EF4-FFF2-40B4-BE49-F238E27FC236}">
                <a16:creationId xmlns:a16="http://schemas.microsoft.com/office/drawing/2014/main" id="{E191543F-E184-B24F-B4E4-EB40416BB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30F3F8-48DD-F342-BA3E-0E4C9B80D7E5}" type="slidenum">
              <a:rPr lang="en-US" altLang="tr-TR" smtClean="0"/>
              <a:pPr/>
              <a:t>35</a:t>
            </a:fld>
            <a:endParaRPr lang="en-US" altLang="tr-TR"/>
          </a:p>
        </p:txBody>
      </p:sp>
    </p:spTree>
    <p:extLst>
      <p:ext uri="{BB962C8B-B14F-4D97-AF65-F5344CB8AC3E}">
        <p14:creationId xmlns:p14="http://schemas.microsoft.com/office/powerpoint/2010/main" val="115908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tr-TR"/>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tr-TR"/>
              <a:t>Click to edit Master subtitle style</a:t>
            </a:r>
            <a:endParaRPr lang="en-US"/>
          </a:p>
        </p:txBody>
      </p:sp>
      <p:sp>
        <p:nvSpPr>
          <p:cNvPr id="4" name="Date Placeholder 3">
            <a:extLst>
              <a:ext uri="{FF2B5EF4-FFF2-40B4-BE49-F238E27FC236}">
                <a16:creationId xmlns:a16="http://schemas.microsoft.com/office/drawing/2014/main" id="{32C81EC2-D577-BA4A-8ED4-18F40FCF3481}"/>
              </a:ext>
            </a:extLst>
          </p:cNvPr>
          <p:cNvSpPr>
            <a:spLocks noGrp="1"/>
          </p:cNvSpPr>
          <p:nvPr>
            <p:ph type="dt" sz="half" idx="10"/>
          </p:nvPr>
        </p:nvSpPr>
        <p:spPr/>
        <p:txBody>
          <a:bodyPr/>
          <a:lstStyle>
            <a:lvl1pPr>
              <a:defRPr/>
            </a:lvl1pPr>
          </a:lstStyle>
          <a:p>
            <a:pPr>
              <a:defRPr/>
            </a:pPr>
            <a:fld id="{C18DE89D-11BD-444E-98B4-8641DC267FC5}"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804B450-C6F3-F34C-BA50-48FABD6C1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733F57-620A-044A-911C-C65B8514E260}"/>
              </a:ext>
            </a:extLst>
          </p:cNvPr>
          <p:cNvSpPr>
            <a:spLocks noGrp="1"/>
          </p:cNvSpPr>
          <p:nvPr>
            <p:ph type="sldNum" sz="quarter" idx="12"/>
          </p:nvPr>
        </p:nvSpPr>
        <p:spPr/>
        <p:txBody>
          <a:bodyPr/>
          <a:lstStyle>
            <a:lvl1pPr>
              <a:defRPr/>
            </a:lvl1pPr>
          </a:lstStyle>
          <a:p>
            <a:pPr>
              <a:defRPr/>
            </a:pPr>
            <a:fld id="{C59BA56A-6975-7A47-8D89-FFA0BA4F8CB7}" type="slidenum">
              <a:rPr lang="en-US" altLang="en-US"/>
              <a:pPr>
                <a:defRPr/>
              </a:pPr>
              <a:t>‹#›</a:t>
            </a:fld>
            <a:endParaRPr lang="en-US" altLang="en-US"/>
          </a:p>
        </p:txBody>
      </p:sp>
    </p:spTree>
    <p:extLst>
      <p:ext uri="{BB962C8B-B14F-4D97-AF65-F5344CB8AC3E}">
        <p14:creationId xmlns:p14="http://schemas.microsoft.com/office/powerpoint/2010/main" val="274704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EA477AB-6E68-AF45-9023-65F20E3770E8}"/>
              </a:ext>
            </a:extLst>
          </p:cNvPr>
          <p:cNvSpPr>
            <a:spLocks noGrp="1"/>
          </p:cNvSpPr>
          <p:nvPr>
            <p:ph type="dt" sz="half" idx="10"/>
          </p:nvPr>
        </p:nvSpPr>
        <p:spPr/>
        <p:txBody>
          <a:bodyPr/>
          <a:lstStyle>
            <a:lvl1pPr>
              <a:defRPr/>
            </a:lvl1pPr>
          </a:lstStyle>
          <a:p>
            <a:pPr>
              <a:defRPr/>
            </a:pPr>
            <a:fld id="{7B76C87B-5F80-AE44-847D-BD0070B4E300}"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F6FDF35E-073C-824F-A006-C7774985F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F2FED-8DEF-8B47-B8D2-E8E40B2B6900}"/>
              </a:ext>
            </a:extLst>
          </p:cNvPr>
          <p:cNvSpPr>
            <a:spLocks noGrp="1"/>
          </p:cNvSpPr>
          <p:nvPr>
            <p:ph type="sldNum" sz="quarter" idx="12"/>
          </p:nvPr>
        </p:nvSpPr>
        <p:spPr/>
        <p:txBody>
          <a:bodyPr/>
          <a:lstStyle>
            <a:lvl1pPr>
              <a:defRPr/>
            </a:lvl1pPr>
          </a:lstStyle>
          <a:p>
            <a:pPr>
              <a:defRPr/>
            </a:pPr>
            <a:fld id="{A7C1DA7B-54D5-6E4A-BF67-3AFF2C555E6B}" type="slidenum">
              <a:rPr lang="en-US" altLang="en-US"/>
              <a:pPr>
                <a:defRPr/>
              </a:pPr>
              <a:t>‹#›</a:t>
            </a:fld>
            <a:endParaRPr lang="en-US" altLang="en-US"/>
          </a:p>
        </p:txBody>
      </p:sp>
    </p:spTree>
    <p:extLst>
      <p:ext uri="{BB962C8B-B14F-4D97-AF65-F5344CB8AC3E}">
        <p14:creationId xmlns:p14="http://schemas.microsoft.com/office/powerpoint/2010/main" val="6521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AAD005A-9B12-9548-BAA5-7B2053C1A277}"/>
              </a:ext>
            </a:extLst>
          </p:cNvPr>
          <p:cNvSpPr>
            <a:spLocks noGrp="1"/>
          </p:cNvSpPr>
          <p:nvPr>
            <p:ph type="dt" sz="half" idx="10"/>
          </p:nvPr>
        </p:nvSpPr>
        <p:spPr/>
        <p:txBody>
          <a:bodyPr/>
          <a:lstStyle>
            <a:lvl1pPr>
              <a:defRPr/>
            </a:lvl1pPr>
          </a:lstStyle>
          <a:p>
            <a:pPr>
              <a:defRPr/>
            </a:pPr>
            <a:fld id="{D7D8E5E3-3A25-8040-B466-FDF9D90B97EA}"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3C2A3E9D-CBD1-7C4C-A9DA-05214E4B9A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63FA6-4434-5246-99A4-01D3F68A06FC}"/>
              </a:ext>
            </a:extLst>
          </p:cNvPr>
          <p:cNvSpPr>
            <a:spLocks noGrp="1"/>
          </p:cNvSpPr>
          <p:nvPr>
            <p:ph type="sldNum" sz="quarter" idx="12"/>
          </p:nvPr>
        </p:nvSpPr>
        <p:spPr/>
        <p:txBody>
          <a:bodyPr/>
          <a:lstStyle>
            <a:lvl1pPr>
              <a:defRPr/>
            </a:lvl1pPr>
          </a:lstStyle>
          <a:p>
            <a:pPr>
              <a:defRPr/>
            </a:pPr>
            <a:fld id="{5AF93A9D-521F-464F-B30C-593DB2884841}" type="slidenum">
              <a:rPr lang="en-US" altLang="en-US"/>
              <a:pPr>
                <a:defRPr/>
              </a:pPr>
              <a:t>‹#›</a:t>
            </a:fld>
            <a:endParaRPr lang="en-US" altLang="en-US"/>
          </a:p>
        </p:txBody>
      </p:sp>
    </p:spTree>
    <p:extLst>
      <p:ext uri="{BB962C8B-B14F-4D97-AF65-F5344CB8AC3E}">
        <p14:creationId xmlns:p14="http://schemas.microsoft.com/office/powerpoint/2010/main" val="165837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tr-TR"/>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tr-TR"/>
              <a:t>Click to edit Master subtitle style</a:t>
            </a:r>
            <a:endParaRPr lang="en-US"/>
          </a:p>
        </p:txBody>
      </p:sp>
      <p:sp>
        <p:nvSpPr>
          <p:cNvPr id="4" name="Date Placeholder 3">
            <a:extLst>
              <a:ext uri="{FF2B5EF4-FFF2-40B4-BE49-F238E27FC236}">
                <a16:creationId xmlns:a16="http://schemas.microsoft.com/office/drawing/2014/main" id="{32C81EC2-D577-BA4A-8ED4-18F40FCF3481}"/>
              </a:ext>
            </a:extLst>
          </p:cNvPr>
          <p:cNvSpPr>
            <a:spLocks noGrp="1"/>
          </p:cNvSpPr>
          <p:nvPr>
            <p:ph type="dt" sz="half" idx="10"/>
          </p:nvPr>
        </p:nvSpPr>
        <p:spPr/>
        <p:txBody>
          <a:bodyPr/>
          <a:lstStyle>
            <a:lvl1pPr>
              <a:defRPr/>
            </a:lvl1pPr>
          </a:lstStyle>
          <a:p>
            <a:pPr>
              <a:defRPr/>
            </a:pPr>
            <a:fld id="{C18DE89D-11BD-444E-98B4-8641DC267FC5}"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804B450-C6F3-F34C-BA50-48FABD6C1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733F57-620A-044A-911C-C65B8514E260}"/>
              </a:ext>
            </a:extLst>
          </p:cNvPr>
          <p:cNvSpPr>
            <a:spLocks noGrp="1"/>
          </p:cNvSpPr>
          <p:nvPr>
            <p:ph type="sldNum" sz="quarter" idx="12"/>
          </p:nvPr>
        </p:nvSpPr>
        <p:spPr/>
        <p:txBody>
          <a:bodyPr/>
          <a:lstStyle>
            <a:lvl1pPr>
              <a:defRPr/>
            </a:lvl1pPr>
          </a:lstStyle>
          <a:p>
            <a:pPr>
              <a:defRPr/>
            </a:pPr>
            <a:fld id="{C59BA56A-6975-7A47-8D89-FFA0BA4F8CB7}" type="slidenum">
              <a:rPr lang="en-US" altLang="en-US"/>
              <a:pPr>
                <a:defRPr/>
              </a:pPr>
              <a:t>‹#›</a:t>
            </a:fld>
            <a:endParaRPr lang="en-US" altLang="en-US"/>
          </a:p>
        </p:txBody>
      </p:sp>
    </p:spTree>
    <p:extLst>
      <p:ext uri="{BB962C8B-B14F-4D97-AF65-F5344CB8AC3E}">
        <p14:creationId xmlns:p14="http://schemas.microsoft.com/office/powerpoint/2010/main" val="274704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fld id="{2F915E6D-6505-CF46-B5C3-7C43DDB7C3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a:p>
        </p:txBody>
      </p:sp>
    </p:spTree>
    <p:extLst>
      <p:ext uri="{BB962C8B-B14F-4D97-AF65-F5344CB8AC3E}">
        <p14:creationId xmlns:p14="http://schemas.microsoft.com/office/powerpoint/2010/main" val="50007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9500" b="1" cap="all"/>
            </a:lvl1pPr>
          </a:lstStyle>
          <a:p>
            <a:r>
              <a:rPr lang="tr-TR"/>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tr-TR"/>
              <a:t>Click to edit Master text styles</a:t>
            </a:r>
          </a:p>
        </p:txBody>
      </p:sp>
      <p:sp>
        <p:nvSpPr>
          <p:cNvPr id="4" name="Date Placeholder 3">
            <a:extLst>
              <a:ext uri="{FF2B5EF4-FFF2-40B4-BE49-F238E27FC236}">
                <a16:creationId xmlns:a16="http://schemas.microsoft.com/office/drawing/2014/main" id="{F8C69EDC-CE34-D74F-84C2-CF33F06E67E2}"/>
              </a:ext>
            </a:extLst>
          </p:cNvPr>
          <p:cNvSpPr>
            <a:spLocks noGrp="1"/>
          </p:cNvSpPr>
          <p:nvPr>
            <p:ph type="dt" sz="half" idx="10"/>
          </p:nvPr>
        </p:nvSpPr>
        <p:spPr/>
        <p:txBody>
          <a:bodyPr/>
          <a:lstStyle>
            <a:lvl1pPr>
              <a:defRPr/>
            </a:lvl1pPr>
          </a:lstStyle>
          <a:p>
            <a:pPr>
              <a:defRPr/>
            </a:pPr>
            <a:fld id="{A868019E-187B-F44E-BFBA-AAC247567A34}"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20B083A-CFEC-DC4A-9199-1D8FCD7E3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5B0DBC-FC92-B844-B324-3CF7730AC69F}"/>
              </a:ext>
            </a:extLst>
          </p:cNvPr>
          <p:cNvSpPr>
            <a:spLocks noGrp="1"/>
          </p:cNvSpPr>
          <p:nvPr>
            <p:ph type="sldNum" sz="quarter" idx="12"/>
          </p:nvPr>
        </p:nvSpPr>
        <p:spPr/>
        <p:txBody>
          <a:bodyPr/>
          <a:lstStyle>
            <a:lvl1pPr>
              <a:defRPr/>
            </a:lvl1pPr>
          </a:lstStyle>
          <a:p>
            <a:pPr>
              <a:defRPr/>
            </a:pPr>
            <a:fld id="{A434D3D0-9B4D-6D40-A73C-09FCBA8ADB78}" type="slidenum">
              <a:rPr lang="en-US" altLang="en-US"/>
              <a:pPr>
                <a:defRPr/>
              </a:pPr>
              <a:t>‹#›</a:t>
            </a:fld>
            <a:endParaRPr lang="en-US" altLang="en-US"/>
          </a:p>
        </p:txBody>
      </p:sp>
    </p:spTree>
    <p:extLst>
      <p:ext uri="{BB962C8B-B14F-4D97-AF65-F5344CB8AC3E}">
        <p14:creationId xmlns:p14="http://schemas.microsoft.com/office/powerpoint/2010/main" val="94898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3251623" y="6400801"/>
            <a:ext cx="29065619"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32723696" y="6400801"/>
            <a:ext cx="290656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3">
            <a:extLst>
              <a:ext uri="{FF2B5EF4-FFF2-40B4-BE49-F238E27FC236}">
                <a16:creationId xmlns:a16="http://schemas.microsoft.com/office/drawing/2014/main" id="{03D27C6E-2FA1-6949-8D12-D7CF711A9BE8}"/>
              </a:ext>
            </a:extLst>
          </p:cNvPr>
          <p:cNvSpPr>
            <a:spLocks noGrp="1"/>
          </p:cNvSpPr>
          <p:nvPr>
            <p:ph type="dt" sz="half" idx="10"/>
          </p:nvPr>
        </p:nvSpPr>
        <p:spPr/>
        <p:txBody>
          <a:bodyPr/>
          <a:lstStyle>
            <a:lvl1pPr>
              <a:defRPr/>
            </a:lvl1pPr>
          </a:lstStyle>
          <a:p>
            <a:pPr>
              <a:defRPr/>
            </a:pPr>
            <a:fld id="{5B5D1204-B863-9B41-9A1F-2A7961861162}"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31503A05-77FA-1645-98C5-36226D233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9C140-377A-A540-BC96-E318F555F578}"/>
              </a:ext>
            </a:extLst>
          </p:cNvPr>
          <p:cNvSpPr>
            <a:spLocks noGrp="1"/>
          </p:cNvSpPr>
          <p:nvPr>
            <p:ph type="sldNum" sz="quarter" idx="12"/>
          </p:nvPr>
        </p:nvSpPr>
        <p:spPr/>
        <p:txBody>
          <a:bodyPr/>
          <a:lstStyle>
            <a:lvl1pPr>
              <a:defRPr/>
            </a:lvl1pPr>
          </a:lstStyle>
          <a:p>
            <a:pPr>
              <a:defRPr/>
            </a:pPr>
            <a:fld id="{52506623-FD3A-B64B-9D12-423417864F90}" type="slidenum">
              <a:rPr lang="en-US" altLang="en-US"/>
              <a:pPr>
                <a:defRPr/>
              </a:pPr>
              <a:t>‹#›</a:t>
            </a:fld>
            <a:endParaRPr lang="en-US" altLang="en-US"/>
          </a:p>
        </p:txBody>
      </p:sp>
    </p:spTree>
    <p:extLst>
      <p:ext uri="{BB962C8B-B14F-4D97-AF65-F5344CB8AC3E}">
        <p14:creationId xmlns:p14="http://schemas.microsoft.com/office/powerpoint/2010/main" val="177818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3">
            <a:extLst>
              <a:ext uri="{FF2B5EF4-FFF2-40B4-BE49-F238E27FC236}">
                <a16:creationId xmlns:a16="http://schemas.microsoft.com/office/drawing/2014/main" id="{A4BE3B21-55F1-E142-B468-949CDBC8C965}"/>
              </a:ext>
            </a:extLst>
          </p:cNvPr>
          <p:cNvSpPr>
            <a:spLocks noGrp="1"/>
          </p:cNvSpPr>
          <p:nvPr>
            <p:ph type="dt" sz="half" idx="10"/>
          </p:nvPr>
        </p:nvSpPr>
        <p:spPr/>
        <p:txBody>
          <a:bodyPr/>
          <a:lstStyle>
            <a:lvl1pPr>
              <a:defRPr/>
            </a:lvl1pPr>
          </a:lstStyle>
          <a:p>
            <a:pPr>
              <a:defRPr/>
            </a:pPr>
            <a:fld id="{AEEB42F1-C210-314A-A409-23CA5EC4F7C2}" type="datetimeFigureOut">
              <a:rPr lang="en-US" altLang="en-US"/>
              <a:pPr>
                <a:defRPr/>
              </a:pPr>
              <a:t>9/30/2024</a:t>
            </a:fld>
            <a:endParaRPr lang="en-US" altLang="en-US"/>
          </a:p>
        </p:txBody>
      </p:sp>
      <p:sp>
        <p:nvSpPr>
          <p:cNvPr id="8" name="Footer Placeholder 4">
            <a:extLst>
              <a:ext uri="{FF2B5EF4-FFF2-40B4-BE49-F238E27FC236}">
                <a16:creationId xmlns:a16="http://schemas.microsoft.com/office/drawing/2014/main" id="{B64F23AD-2535-C442-A279-9499930857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F9C6E0-813F-0D40-8FA2-2E8560327B43}"/>
              </a:ext>
            </a:extLst>
          </p:cNvPr>
          <p:cNvSpPr>
            <a:spLocks noGrp="1"/>
          </p:cNvSpPr>
          <p:nvPr>
            <p:ph type="sldNum" sz="quarter" idx="12"/>
          </p:nvPr>
        </p:nvSpPr>
        <p:spPr/>
        <p:txBody>
          <a:bodyPr/>
          <a:lstStyle>
            <a:lvl1pPr>
              <a:defRPr/>
            </a:lvl1pPr>
          </a:lstStyle>
          <a:p>
            <a:pPr>
              <a:defRPr/>
            </a:pPr>
            <a:fld id="{14B09D1B-09D4-824E-87BF-876EC999FBD0}" type="slidenum">
              <a:rPr lang="en-US" altLang="en-US"/>
              <a:pPr>
                <a:defRPr/>
              </a:pPr>
              <a:t>‹#›</a:t>
            </a:fld>
            <a:endParaRPr lang="en-US" altLang="en-US"/>
          </a:p>
        </p:txBody>
      </p:sp>
    </p:spTree>
    <p:extLst>
      <p:ext uri="{BB962C8B-B14F-4D97-AF65-F5344CB8AC3E}">
        <p14:creationId xmlns:p14="http://schemas.microsoft.com/office/powerpoint/2010/main" val="298480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3">
            <a:extLst>
              <a:ext uri="{FF2B5EF4-FFF2-40B4-BE49-F238E27FC236}">
                <a16:creationId xmlns:a16="http://schemas.microsoft.com/office/drawing/2014/main" id="{9157704B-3127-F540-A3F1-FCBFA4022FCE}"/>
              </a:ext>
            </a:extLst>
          </p:cNvPr>
          <p:cNvSpPr>
            <a:spLocks noGrp="1"/>
          </p:cNvSpPr>
          <p:nvPr>
            <p:ph type="dt" sz="half" idx="10"/>
          </p:nvPr>
        </p:nvSpPr>
        <p:spPr/>
        <p:txBody>
          <a:bodyPr/>
          <a:lstStyle>
            <a:lvl1pPr>
              <a:defRPr/>
            </a:lvl1pPr>
          </a:lstStyle>
          <a:p>
            <a:pPr>
              <a:defRPr/>
            </a:pPr>
            <a:fld id="{B098922B-AC3C-574B-A64E-657C4A4333F3}" type="datetimeFigureOut">
              <a:rPr lang="en-US" altLang="en-US"/>
              <a:pPr>
                <a:defRPr/>
              </a:pPr>
              <a:t>9/30/2024</a:t>
            </a:fld>
            <a:endParaRPr lang="en-US" altLang="en-US"/>
          </a:p>
        </p:txBody>
      </p:sp>
      <p:sp>
        <p:nvSpPr>
          <p:cNvPr id="4" name="Footer Placeholder 4">
            <a:extLst>
              <a:ext uri="{FF2B5EF4-FFF2-40B4-BE49-F238E27FC236}">
                <a16:creationId xmlns:a16="http://schemas.microsoft.com/office/drawing/2014/main" id="{18AE56CB-1000-CE45-8129-37CF2940F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95497C-32BB-6647-B0DC-1EAD27BB8562}"/>
              </a:ext>
            </a:extLst>
          </p:cNvPr>
          <p:cNvSpPr>
            <a:spLocks noGrp="1"/>
          </p:cNvSpPr>
          <p:nvPr>
            <p:ph type="sldNum" sz="quarter" idx="12"/>
          </p:nvPr>
        </p:nvSpPr>
        <p:spPr/>
        <p:txBody>
          <a:bodyPr/>
          <a:lstStyle>
            <a:lvl1pPr>
              <a:defRPr/>
            </a:lvl1pPr>
          </a:lstStyle>
          <a:p>
            <a:pPr>
              <a:defRPr/>
            </a:pPr>
            <a:fld id="{A5CFEAC2-47ED-C449-95BB-CFA268261446}" type="slidenum">
              <a:rPr lang="en-US" altLang="en-US"/>
              <a:pPr>
                <a:defRPr/>
              </a:pPr>
              <a:t>‹#›</a:t>
            </a:fld>
            <a:endParaRPr lang="en-US" altLang="en-US"/>
          </a:p>
        </p:txBody>
      </p:sp>
    </p:spTree>
    <p:extLst>
      <p:ext uri="{BB962C8B-B14F-4D97-AF65-F5344CB8AC3E}">
        <p14:creationId xmlns:p14="http://schemas.microsoft.com/office/powerpoint/2010/main" val="3980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966ACA-C284-DC49-86C6-8B44AD78A1D1}"/>
              </a:ext>
            </a:extLst>
          </p:cNvPr>
          <p:cNvSpPr>
            <a:spLocks noGrp="1"/>
          </p:cNvSpPr>
          <p:nvPr>
            <p:ph type="dt" sz="half" idx="10"/>
          </p:nvPr>
        </p:nvSpPr>
        <p:spPr/>
        <p:txBody>
          <a:bodyPr/>
          <a:lstStyle>
            <a:lvl1pPr>
              <a:defRPr/>
            </a:lvl1pPr>
          </a:lstStyle>
          <a:p>
            <a:pPr>
              <a:defRPr/>
            </a:pPr>
            <a:fld id="{23ED67E1-C723-FB40-965A-20542F3BE38F}" type="datetimeFigureOut">
              <a:rPr lang="en-US" altLang="en-US"/>
              <a:pPr>
                <a:defRPr/>
              </a:pPr>
              <a:t>9/30/2024</a:t>
            </a:fld>
            <a:endParaRPr lang="en-US" altLang="en-US"/>
          </a:p>
        </p:txBody>
      </p:sp>
      <p:sp>
        <p:nvSpPr>
          <p:cNvPr id="3" name="Footer Placeholder 4">
            <a:extLst>
              <a:ext uri="{FF2B5EF4-FFF2-40B4-BE49-F238E27FC236}">
                <a16:creationId xmlns:a16="http://schemas.microsoft.com/office/drawing/2014/main" id="{E4052F62-03C9-6E43-8F64-18E1C424EB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8F3DD4-FC04-154F-A6EB-9E6C9BE7A518}"/>
              </a:ext>
            </a:extLst>
          </p:cNvPr>
          <p:cNvSpPr>
            <a:spLocks noGrp="1"/>
          </p:cNvSpPr>
          <p:nvPr>
            <p:ph type="sldNum" sz="quarter" idx="12"/>
          </p:nvPr>
        </p:nvSpPr>
        <p:spPr/>
        <p:txBody>
          <a:bodyPr/>
          <a:lstStyle>
            <a:lvl1pPr>
              <a:defRPr/>
            </a:lvl1pPr>
          </a:lstStyle>
          <a:p>
            <a:pPr>
              <a:defRPr/>
            </a:pPr>
            <a:fld id="{A5A3CE69-7658-7C46-A850-2218C675A501}" type="slidenum">
              <a:rPr lang="en-US" altLang="en-US"/>
              <a:pPr>
                <a:defRPr/>
              </a:pPr>
              <a:t>‹#›</a:t>
            </a:fld>
            <a:endParaRPr lang="en-US" altLang="en-US"/>
          </a:p>
        </p:txBody>
      </p:sp>
    </p:spTree>
    <p:extLst>
      <p:ext uri="{BB962C8B-B14F-4D97-AF65-F5344CB8AC3E}">
        <p14:creationId xmlns:p14="http://schemas.microsoft.com/office/powerpoint/2010/main" val="40329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tr-TR"/>
              <a:t>Click to edit Master title style</a:t>
            </a:r>
            <a:endParaRPr lang="en-US"/>
          </a:p>
        </p:txBody>
      </p:sp>
      <p:sp>
        <p:nvSpPr>
          <p:cNvPr id="3" name="Content Placeholder 2"/>
          <p:cNvSpPr>
            <a:spLocks noGrp="1"/>
          </p:cNvSpPr>
          <p:nvPr>
            <p:ph idx="1"/>
          </p:nvPr>
        </p:nvSpPr>
        <p:spPr>
          <a:xfrm>
            <a:off x="9534708" y="546101"/>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B08944A8-CCD7-ED4D-AB94-CA2CD09D6DD6}"/>
              </a:ext>
            </a:extLst>
          </p:cNvPr>
          <p:cNvSpPr>
            <a:spLocks noGrp="1"/>
          </p:cNvSpPr>
          <p:nvPr>
            <p:ph type="dt" sz="half" idx="10"/>
          </p:nvPr>
        </p:nvSpPr>
        <p:spPr/>
        <p:txBody>
          <a:bodyPr/>
          <a:lstStyle>
            <a:lvl1pPr>
              <a:defRPr/>
            </a:lvl1pPr>
          </a:lstStyle>
          <a:p>
            <a:pPr>
              <a:defRPr/>
            </a:pPr>
            <a:fld id="{32E9283D-A581-9E45-9B34-5096703E272F}"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9DA0FE1E-B1FD-A44D-A226-B0EC93A9B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4ECB5-E164-8E4D-9C9B-0DB5AA78A083}"/>
              </a:ext>
            </a:extLst>
          </p:cNvPr>
          <p:cNvSpPr>
            <a:spLocks noGrp="1"/>
          </p:cNvSpPr>
          <p:nvPr>
            <p:ph type="sldNum" sz="quarter" idx="12"/>
          </p:nvPr>
        </p:nvSpPr>
        <p:spPr/>
        <p:txBody>
          <a:bodyPr/>
          <a:lstStyle>
            <a:lvl1pPr>
              <a:defRPr/>
            </a:lvl1pPr>
          </a:lstStyle>
          <a:p>
            <a:pPr>
              <a:defRPr/>
            </a:pPr>
            <a:fld id="{A9899E44-4305-CC40-86AC-0C9CA4A21F5A}" type="slidenum">
              <a:rPr lang="en-US" altLang="en-US"/>
              <a:pPr>
                <a:defRPr/>
              </a:pPr>
              <a:t>‹#›</a:t>
            </a:fld>
            <a:endParaRPr lang="en-US" altLang="en-US"/>
          </a:p>
        </p:txBody>
      </p:sp>
    </p:spTree>
    <p:extLst>
      <p:ext uri="{BB962C8B-B14F-4D97-AF65-F5344CB8AC3E}">
        <p14:creationId xmlns:p14="http://schemas.microsoft.com/office/powerpoint/2010/main" val="316740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fld id="{2F915E6D-6505-CF46-B5C3-7C43DDB7C3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a:p>
        </p:txBody>
      </p:sp>
    </p:spTree>
    <p:extLst>
      <p:ext uri="{BB962C8B-B14F-4D97-AF65-F5344CB8AC3E}">
        <p14:creationId xmlns:p14="http://schemas.microsoft.com/office/powerpoint/2010/main" val="50007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800" b="1"/>
            </a:lvl1pPr>
          </a:lstStyle>
          <a:p>
            <a:r>
              <a:rPr lang="tr-TR"/>
              <a:t>Click to edit Master title style</a:t>
            </a:r>
            <a:endParaRPr lang="en-US"/>
          </a:p>
        </p:txBody>
      </p:sp>
      <p:sp>
        <p:nvSpPr>
          <p:cNvPr id="3" name="Picture Placeholder 2"/>
          <p:cNvSpPr>
            <a:spLocks noGrp="1"/>
          </p:cNvSpPr>
          <p:nvPr>
            <p:ph type="pic" idx="1"/>
          </p:nvPr>
        </p:nvSpPr>
        <p:spPr>
          <a:xfrm>
            <a:off x="4780057" y="1225550"/>
            <a:ext cx="14632305" cy="8229600"/>
          </a:xfrm>
        </p:spPr>
        <p:txBody>
          <a:bodyPr rtlCol="0">
            <a:normAutofit/>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pPr lvl="0"/>
            <a:endParaRPr lang="en-US" noProof="0"/>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14D3FC35-38A7-AA44-B879-1F43CDCDAB13}"/>
              </a:ext>
            </a:extLst>
          </p:cNvPr>
          <p:cNvSpPr>
            <a:spLocks noGrp="1"/>
          </p:cNvSpPr>
          <p:nvPr>
            <p:ph type="dt" sz="half" idx="10"/>
          </p:nvPr>
        </p:nvSpPr>
        <p:spPr/>
        <p:txBody>
          <a:bodyPr/>
          <a:lstStyle>
            <a:lvl1pPr>
              <a:defRPr/>
            </a:lvl1pPr>
          </a:lstStyle>
          <a:p>
            <a:pPr>
              <a:defRPr/>
            </a:pPr>
            <a:fld id="{FBE5D048-0139-0946-A10A-EB0A708E29C5}"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D98E9B59-5B9E-124D-88A2-E27F09D574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B90B8A-BA6C-6C4E-9586-C9109748D2B9}"/>
              </a:ext>
            </a:extLst>
          </p:cNvPr>
          <p:cNvSpPr>
            <a:spLocks noGrp="1"/>
          </p:cNvSpPr>
          <p:nvPr>
            <p:ph type="sldNum" sz="quarter" idx="12"/>
          </p:nvPr>
        </p:nvSpPr>
        <p:spPr/>
        <p:txBody>
          <a:bodyPr/>
          <a:lstStyle>
            <a:lvl1pPr>
              <a:defRPr/>
            </a:lvl1pPr>
          </a:lstStyle>
          <a:p>
            <a:pPr>
              <a:defRPr/>
            </a:pPr>
            <a:fld id="{AB68060B-9EA3-F244-9D46-B9167B2A9699}" type="slidenum">
              <a:rPr lang="en-US" altLang="en-US"/>
              <a:pPr>
                <a:defRPr/>
              </a:pPr>
              <a:t>‹#›</a:t>
            </a:fld>
            <a:endParaRPr lang="en-US" altLang="en-US"/>
          </a:p>
        </p:txBody>
      </p:sp>
    </p:spTree>
    <p:extLst>
      <p:ext uri="{BB962C8B-B14F-4D97-AF65-F5344CB8AC3E}">
        <p14:creationId xmlns:p14="http://schemas.microsoft.com/office/powerpoint/2010/main" val="428024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EA477AB-6E68-AF45-9023-65F20E3770E8}"/>
              </a:ext>
            </a:extLst>
          </p:cNvPr>
          <p:cNvSpPr>
            <a:spLocks noGrp="1"/>
          </p:cNvSpPr>
          <p:nvPr>
            <p:ph type="dt" sz="half" idx="10"/>
          </p:nvPr>
        </p:nvSpPr>
        <p:spPr/>
        <p:txBody>
          <a:bodyPr/>
          <a:lstStyle>
            <a:lvl1pPr>
              <a:defRPr/>
            </a:lvl1pPr>
          </a:lstStyle>
          <a:p>
            <a:pPr>
              <a:defRPr/>
            </a:pPr>
            <a:fld id="{7B76C87B-5F80-AE44-847D-BD0070B4E300}"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F6FDF35E-073C-824F-A006-C7774985F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F2FED-8DEF-8B47-B8D2-E8E40B2B6900}"/>
              </a:ext>
            </a:extLst>
          </p:cNvPr>
          <p:cNvSpPr>
            <a:spLocks noGrp="1"/>
          </p:cNvSpPr>
          <p:nvPr>
            <p:ph type="sldNum" sz="quarter" idx="12"/>
          </p:nvPr>
        </p:nvSpPr>
        <p:spPr/>
        <p:txBody>
          <a:bodyPr/>
          <a:lstStyle>
            <a:lvl1pPr>
              <a:defRPr/>
            </a:lvl1pPr>
          </a:lstStyle>
          <a:p>
            <a:pPr>
              <a:defRPr/>
            </a:pPr>
            <a:fld id="{A7C1DA7B-54D5-6E4A-BF67-3AFF2C555E6B}" type="slidenum">
              <a:rPr lang="en-US" altLang="en-US"/>
              <a:pPr>
                <a:defRPr/>
              </a:pPr>
              <a:t>‹#›</a:t>
            </a:fld>
            <a:endParaRPr lang="en-US" altLang="en-US"/>
          </a:p>
        </p:txBody>
      </p:sp>
    </p:spTree>
    <p:extLst>
      <p:ext uri="{BB962C8B-B14F-4D97-AF65-F5344CB8AC3E}">
        <p14:creationId xmlns:p14="http://schemas.microsoft.com/office/powerpoint/2010/main" val="652186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AAD005A-9B12-9548-BAA5-7B2053C1A277}"/>
              </a:ext>
            </a:extLst>
          </p:cNvPr>
          <p:cNvSpPr>
            <a:spLocks noGrp="1"/>
          </p:cNvSpPr>
          <p:nvPr>
            <p:ph type="dt" sz="half" idx="10"/>
          </p:nvPr>
        </p:nvSpPr>
        <p:spPr/>
        <p:txBody>
          <a:bodyPr/>
          <a:lstStyle>
            <a:lvl1pPr>
              <a:defRPr/>
            </a:lvl1pPr>
          </a:lstStyle>
          <a:p>
            <a:pPr>
              <a:defRPr/>
            </a:pPr>
            <a:fld id="{D7D8E5E3-3A25-8040-B466-FDF9D90B97EA}"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3C2A3E9D-CBD1-7C4C-A9DA-05214E4B9A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63FA6-4434-5246-99A4-01D3F68A06FC}"/>
              </a:ext>
            </a:extLst>
          </p:cNvPr>
          <p:cNvSpPr>
            <a:spLocks noGrp="1"/>
          </p:cNvSpPr>
          <p:nvPr>
            <p:ph type="sldNum" sz="quarter" idx="12"/>
          </p:nvPr>
        </p:nvSpPr>
        <p:spPr/>
        <p:txBody>
          <a:bodyPr/>
          <a:lstStyle>
            <a:lvl1pPr>
              <a:defRPr/>
            </a:lvl1pPr>
          </a:lstStyle>
          <a:p>
            <a:pPr>
              <a:defRPr/>
            </a:pPr>
            <a:fld id="{5AF93A9D-521F-464F-B30C-593DB2884841}" type="slidenum">
              <a:rPr lang="en-US" altLang="en-US"/>
              <a:pPr>
                <a:defRPr/>
              </a:pPr>
              <a:t>‹#›</a:t>
            </a:fld>
            <a:endParaRPr lang="en-US" altLang="en-US"/>
          </a:p>
        </p:txBody>
      </p:sp>
    </p:spTree>
    <p:extLst>
      <p:ext uri="{BB962C8B-B14F-4D97-AF65-F5344CB8AC3E}">
        <p14:creationId xmlns:p14="http://schemas.microsoft.com/office/powerpoint/2010/main" val="1658375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tr-TR"/>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tr-TR"/>
              <a:t>Click to edit Master subtitle style</a:t>
            </a:r>
            <a:endParaRPr lang="en-US"/>
          </a:p>
        </p:txBody>
      </p:sp>
      <p:sp>
        <p:nvSpPr>
          <p:cNvPr id="4" name="Date Placeholder 3">
            <a:extLst>
              <a:ext uri="{FF2B5EF4-FFF2-40B4-BE49-F238E27FC236}">
                <a16:creationId xmlns:a16="http://schemas.microsoft.com/office/drawing/2014/main" id="{32C81EC2-D577-BA4A-8ED4-18F40FCF3481}"/>
              </a:ext>
            </a:extLst>
          </p:cNvPr>
          <p:cNvSpPr>
            <a:spLocks noGrp="1"/>
          </p:cNvSpPr>
          <p:nvPr>
            <p:ph type="dt" sz="half" idx="10"/>
          </p:nvPr>
        </p:nvSpPr>
        <p:spPr/>
        <p:txBody>
          <a:bodyPr/>
          <a:lstStyle>
            <a:lvl1pPr>
              <a:defRPr/>
            </a:lvl1pPr>
          </a:lstStyle>
          <a:p>
            <a:pPr>
              <a:defRPr/>
            </a:pPr>
            <a:r>
              <a:rPr lang="en-US" altLang="en-US"/>
              <a:t>11/29/2021</a:t>
            </a:r>
          </a:p>
        </p:txBody>
      </p:sp>
      <p:sp>
        <p:nvSpPr>
          <p:cNvPr id="5" name="Footer Placeholder 4">
            <a:extLst>
              <a:ext uri="{FF2B5EF4-FFF2-40B4-BE49-F238E27FC236}">
                <a16:creationId xmlns:a16="http://schemas.microsoft.com/office/drawing/2014/main" id="{B804B450-C6F3-F34C-BA50-48FABD6C1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733F57-620A-044A-911C-C65B8514E260}"/>
              </a:ext>
            </a:extLst>
          </p:cNvPr>
          <p:cNvSpPr>
            <a:spLocks noGrp="1"/>
          </p:cNvSpPr>
          <p:nvPr>
            <p:ph type="sldNum" sz="quarter" idx="12"/>
          </p:nvPr>
        </p:nvSpPr>
        <p:spPr/>
        <p:txBody>
          <a:bodyPr/>
          <a:lstStyle>
            <a:lvl1pPr>
              <a:defRPr/>
            </a:lvl1pPr>
          </a:lstStyle>
          <a:p>
            <a:pPr>
              <a:defRPr/>
            </a:pPr>
            <a:fld id="{C59BA56A-6975-7A47-8D89-FFA0BA4F8CB7}" type="slidenum">
              <a:rPr lang="en-US" altLang="en-US"/>
              <a:pPr>
                <a:defRPr/>
              </a:pPr>
              <a:t>‹#›</a:t>
            </a:fld>
            <a:endParaRPr lang="en-US" altLang="en-US"/>
          </a:p>
        </p:txBody>
      </p:sp>
    </p:spTree>
    <p:extLst>
      <p:ext uri="{BB962C8B-B14F-4D97-AF65-F5344CB8AC3E}">
        <p14:creationId xmlns:p14="http://schemas.microsoft.com/office/powerpoint/2010/main" val="244093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r>
              <a:rPr lang="en-US" altLang="en-US"/>
              <a:t>11/29/2021</a:t>
            </a:r>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a:p>
        </p:txBody>
      </p:sp>
    </p:spTree>
    <p:extLst>
      <p:ext uri="{BB962C8B-B14F-4D97-AF65-F5344CB8AC3E}">
        <p14:creationId xmlns:p14="http://schemas.microsoft.com/office/powerpoint/2010/main" val="421862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9500" b="1" cap="all"/>
            </a:lvl1pPr>
          </a:lstStyle>
          <a:p>
            <a:r>
              <a:rPr lang="tr-TR"/>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tr-TR"/>
              <a:t>Click to edit Master text styles</a:t>
            </a:r>
          </a:p>
        </p:txBody>
      </p:sp>
      <p:sp>
        <p:nvSpPr>
          <p:cNvPr id="4" name="Date Placeholder 3">
            <a:extLst>
              <a:ext uri="{FF2B5EF4-FFF2-40B4-BE49-F238E27FC236}">
                <a16:creationId xmlns:a16="http://schemas.microsoft.com/office/drawing/2014/main" id="{F8C69EDC-CE34-D74F-84C2-CF33F06E67E2}"/>
              </a:ext>
            </a:extLst>
          </p:cNvPr>
          <p:cNvSpPr>
            <a:spLocks noGrp="1"/>
          </p:cNvSpPr>
          <p:nvPr>
            <p:ph type="dt" sz="half" idx="10"/>
          </p:nvPr>
        </p:nvSpPr>
        <p:spPr/>
        <p:txBody>
          <a:bodyPr/>
          <a:lstStyle>
            <a:lvl1pPr>
              <a:defRPr/>
            </a:lvl1pPr>
          </a:lstStyle>
          <a:p>
            <a:pPr>
              <a:defRPr/>
            </a:pPr>
            <a:r>
              <a:rPr lang="en-US" altLang="en-US"/>
              <a:t>11/29/2021</a:t>
            </a:r>
          </a:p>
        </p:txBody>
      </p:sp>
      <p:sp>
        <p:nvSpPr>
          <p:cNvPr id="5" name="Footer Placeholder 4">
            <a:extLst>
              <a:ext uri="{FF2B5EF4-FFF2-40B4-BE49-F238E27FC236}">
                <a16:creationId xmlns:a16="http://schemas.microsoft.com/office/drawing/2014/main" id="{B20B083A-CFEC-DC4A-9199-1D8FCD7E3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5B0DBC-FC92-B844-B324-3CF7730AC69F}"/>
              </a:ext>
            </a:extLst>
          </p:cNvPr>
          <p:cNvSpPr>
            <a:spLocks noGrp="1"/>
          </p:cNvSpPr>
          <p:nvPr>
            <p:ph type="sldNum" sz="quarter" idx="12"/>
          </p:nvPr>
        </p:nvSpPr>
        <p:spPr/>
        <p:txBody>
          <a:bodyPr/>
          <a:lstStyle>
            <a:lvl1pPr>
              <a:defRPr/>
            </a:lvl1pPr>
          </a:lstStyle>
          <a:p>
            <a:pPr>
              <a:defRPr/>
            </a:pPr>
            <a:fld id="{A434D3D0-9B4D-6D40-A73C-09FCBA8ADB78}" type="slidenum">
              <a:rPr lang="en-US" altLang="en-US"/>
              <a:pPr>
                <a:defRPr/>
              </a:pPr>
              <a:t>‹#›</a:t>
            </a:fld>
            <a:endParaRPr lang="en-US" altLang="en-US"/>
          </a:p>
        </p:txBody>
      </p:sp>
    </p:spTree>
    <p:extLst>
      <p:ext uri="{BB962C8B-B14F-4D97-AF65-F5344CB8AC3E}">
        <p14:creationId xmlns:p14="http://schemas.microsoft.com/office/powerpoint/2010/main" val="3125352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3251623" y="6400801"/>
            <a:ext cx="29065619"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32723696" y="6400801"/>
            <a:ext cx="290656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3">
            <a:extLst>
              <a:ext uri="{FF2B5EF4-FFF2-40B4-BE49-F238E27FC236}">
                <a16:creationId xmlns:a16="http://schemas.microsoft.com/office/drawing/2014/main" id="{03D27C6E-2FA1-6949-8D12-D7CF711A9BE8}"/>
              </a:ext>
            </a:extLst>
          </p:cNvPr>
          <p:cNvSpPr>
            <a:spLocks noGrp="1"/>
          </p:cNvSpPr>
          <p:nvPr>
            <p:ph type="dt" sz="half" idx="10"/>
          </p:nvPr>
        </p:nvSpPr>
        <p:spPr/>
        <p:txBody>
          <a:bodyPr/>
          <a:lstStyle>
            <a:lvl1pPr>
              <a:defRPr/>
            </a:lvl1pPr>
          </a:lstStyle>
          <a:p>
            <a:pPr>
              <a:defRPr/>
            </a:pPr>
            <a:r>
              <a:rPr lang="en-US" altLang="en-US"/>
              <a:t>11/29/2021</a:t>
            </a:r>
          </a:p>
        </p:txBody>
      </p:sp>
      <p:sp>
        <p:nvSpPr>
          <p:cNvPr id="6" name="Footer Placeholder 4">
            <a:extLst>
              <a:ext uri="{FF2B5EF4-FFF2-40B4-BE49-F238E27FC236}">
                <a16:creationId xmlns:a16="http://schemas.microsoft.com/office/drawing/2014/main" id="{31503A05-77FA-1645-98C5-36226D233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9C140-377A-A540-BC96-E318F555F578}"/>
              </a:ext>
            </a:extLst>
          </p:cNvPr>
          <p:cNvSpPr>
            <a:spLocks noGrp="1"/>
          </p:cNvSpPr>
          <p:nvPr>
            <p:ph type="sldNum" sz="quarter" idx="12"/>
          </p:nvPr>
        </p:nvSpPr>
        <p:spPr/>
        <p:txBody>
          <a:bodyPr/>
          <a:lstStyle>
            <a:lvl1pPr>
              <a:defRPr/>
            </a:lvl1pPr>
          </a:lstStyle>
          <a:p>
            <a:pPr>
              <a:defRPr/>
            </a:pPr>
            <a:fld id="{52506623-FD3A-B64B-9D12-423417864F90}" type="slidenum">
              <a:rPr lang="en-US" altLang="en-US"/>
              <a:pPr>
                <a:defRPr/>
              </a:pPr>
              <a:t>‹#›</a:t>
            </a:fld>
            <a:endParaRPr lang="en-US" altLang="en-US"/>
          </a:p>
        </p:txBody>
      </p:sp>
    </p:spTree>
    <p:extLst>
      <p:ext uri="{BB962C8B-B14F-4D97-AF65-F5344CB8AC3E}">
        <p14:creationId xmlns:p14="http://schemas.microsoft.com/office/powerpoint/2010/main" val="2738388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3">
            <a:extLst>
              <a:ext uri="{FF2B5EF4-FFF2-40B4-BE49-F238E27FC236}">
                <a16:creationId xmlns:a16="http://schemas.microsoft.com/office/drawing/2014/main" id="{A4BE3B21-55F1-E142-B468-949CDBC8C965}"/>
              </a:ext>
            </a:extLst>
          </p:cNvPr>
          <p:cNvSpPr>
            <a:spLocks noGrp="1"/>
          </p:cNvSpPr>
          <p:nvPr>
            <p:ph type="dt" sz="half" idx="10"/>
          </p:nvPr>
        </p:nvSpPr>
        <p:spPr/>
        <p:txBody>
          <a:bodyPr/>
          <a:lstStyle>
            <a:lvl1pPr>
              <a:defRPr/>
            </a:lvl1pPr>
          </a:lstStyle>
          <a:p>
            <a:pPr>
              <a:defRPr/>
            </a:pPr>
            <a:r>
              <a:rPr lang="en-US" altLang="en-US"/>
              <a:t>11/29/2021</a:t>
            </a:r>
          </a:p>
        </p:txBody>
      </p:sp>
      <p:sp>
        <p:nvSpPr>
          <p:cNvPr id="8" name="Footer Placeholder 4">
            <a:extLst>
              <a:ext uri="{FF2B5EF4-FFF2-40B4-BE49-F238E27FC236}">
                <a16:creationId xmlns:a16="http://schemas.microsoft.com/office/drawing/2014/main" id="{B64F23AD-2535-C442-A279-9499930857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F9C6E0-813F-0D40-8FA2-2E8560327B43}"/>
              </a:ext>
            </a:extLst>
          </p:cNvPr>
          <p:cNvSpPr>
            <a:spLocks noGrp="1"/>
          </p:cNvSpPr>
          <p:nvPr>
            <p:ph type="sldNum" sz="quarter" idx="12"/>
          </p:nvPr>
        </p:nvSpPr>
        <p:spPr/>
        <p:txBody>
          <a:bodyPr/>
          <a:lstStyle>
            <a:lvl1pPr>
              <a:defRPr/>
            </a:lvl1pPr>
          </a:lstStyle>
          <a:p>
            <a:pPr>
              <a:defRPr/>
            </a:pPr>
            <a:fld id="{14B09D1B-09D4-824E-87BF-876EC999FBD0}" type="slidenum">
              <a:rPr lang="en-US" altLang="en-US"/>
              <a:pPr>
                <a:defRPr/>
              </a:pPr>
              <a:t>‹#›</a:t>
            </a:fld>
            <a:endParaRPr lang="en-US" altLang="en-US"/>
          </a:p>
        </p:txBody>
      </p:sp>
    </p:spTree>
    <p:extLst>
      <p:ext uri="{BB962C8B-B14F-4D97-AF65-F5344CB8AC3E}">
        <p14:creationId xmlns:p14="http://schemas.microsoft.com/office/powerpoint/2010/main" val="2599486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3">
            <a:extLst>
              <a:ext uri="{FF2B5EF4-FFF2-40B4-BE49-F238E27FC236}">
                <a16:creationId xmlns:a16="http://schemas.microsoft.com/office/drawing/2014/main" id="{9157704B-3127-F540-A3F1-FCBFA4022FCE}"/>
              </a:ext>
            </a:extLst>
          </p:cNvPr>
          <p:cNvSpPr>
            <a:spLocks noGrp="1"/>
          </p:cNvSpPr>
          <p:nvPr>
            <p:ph type="dt" sz="half" idx="10"/>
          </p:nvPr>
        </p:nvSpPr>
        <p:spPr/>
        <p:txBody>
          <a:bodyPr/>
          <a:lstStyle>
            <a:lvl1pPr>
              <a:defRPr/>
            </a:lvl1pPr>
          </a:lstStyle>
          <a:p>
            <a:pPr>
              <a:defRPr/>
            </a:pPr>
            <a:r>
              <a:rPr lang="en-US" altLang="en-US"/>
              <a:t>11/29/2021</a:t>
            </a:r>
          </a:p>
        </p:txBody>
      </p:sp>
      <p:sp>
        <p:nvSpPr>
          <p:cNvPr id="4" name="Footer Placeholder 4">
            <a:extLst>
              <a:ext uri="{FF2B5EF4-FFF2-40B4-BE49-F238E27FC236}">
                <a16:creationId xmlns:a16="http://schemas.microsoft.com/office/drawing/2014/main" id="{18AE56CB-1000-CE45-8129-37CF2940F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95497C-32BB-6647-B0DC-1EAD27BB8562}"/>
              </a:ext>
            </a:extLst>
          </p:cNvPr>
          <p:cNvSpPr>
            <a:spLocks noGrp="1"/>
          </p:cNvSpPr>
          <p:nvPr>
            <p:ph type="sldNum" sz="quarter" idx="12"/>
          </p:nvPr>
        </p:nvSpPr>
        <p:spPr/>
        <p:txBody>
          <a:bodyPr/>
          <a:lstStyle>
            <a:lvl1pPr>
              <a:defRPr/>
            </a:lvl1pPr>
          </a:lstStyle>
          <a:p>
            <a:pPr>
              <a:defRPr/>
            </a:pPr>
            <a:fld id="{A5CFEAC2-47ED-C449-95BB-CFA268261446}" type="slidenum">
              <a:rPr lang="en-US" altLang="en-US"/>
              <a:pPr>
                <a:defRPr/>
              </a:pPr>
              <a:t>‹#›</a:t>
            </a:fld>
            <a:endParaRPr lang="en-US" altLang="en-US"/>
          </a:p>
        </p:txBody>
      </p:sp>
    </p:spTree>
    <p:extLst>
      <p:ext uri="{BB962C8B-B14F-4D97-AF65-F5344CB8AC3E}">
        <p14:creationId xmlns:p14="http://schemas.microsoft.com/office/powerpoint/2010/main" val="2586776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966ACA-C284-DC49-86C6-8B44AD78A1D1}"/>
              </a:ext>
            </a:extLst>
          </p:cNvPr>
          <p:cNvSpPr>
            <a:spLocks noGrp="1"/>
          </p:cNvSpPr>
          <p:nvPr>
            <p:ph type="dt" sz="half" idx="10"/>
          </p:nvPr>
        </p:nvSpPr>
        <p:spPr/>
        <p:txBody>
          <a:bodyPr/>
          <a:lstStyle>
            <a:lvl1pPr>
              <a:defRPr/>
            </a:lvl1pPr>
          </a:lstStyle>
          <a:p>
            <a:pPr>
              <a:defRPr/>
            </a:pPr>
            <a:r>
              <a:rPr lang="en-US" altLang="en-US"/>
              <a:t>11/29/2021</a:t>
            </a:r>
          </a:p>
        </p:txBody>
      </p:sp>
      <p:sp>
        <p:nvSpPr>
          <p:cNvPr id="3" name="Footer Placeholder 4">
            <a:extLst>
              <a:ext uri="{FF2B5EF4-FFF2-40B4-BE49-F238E27FC236}">
                <a16:creationId xmlns:a16="http://schemas.microsoft.com/office/drawing/2014/main" id="{E4052F62-03C9-6E43-8F64-18E1C424EB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8F3DD4-FC04-154F-A6EB-9E6C9BE7A518}"/>
              </a:ext>
            </a:extLst>
          </p:cNvPr>
          <p:cNvSpPr>
            <a:spLocks noGrp="1"/>
          </p:cNvSpPr>
          <p:nvPr>
            <p:ph type="sldNum" sz="quarter" idx="12"/>
          </p:nvPr>
        </p:nvSpPr>
        <p:spPr/>
        <p:txBody>
          <a:bodyPr/>
          <a:lstStyle>
            <a:lvl1pPr>
              <a:defRPr/>
            </a:lvl1pPr>
          </a:lstStyle>
          <a:p>
            <a:pPr>
              <a:defRPr/>
            </a:pPr>
            <a:fld id="{A5A3CE69-7658-7C46-A850-2218C675A501}" type="slidenum">
              <a:rPr lang="en-US" altLang="en-US"/>
              <a:pPr>
                <a:defRPr/>
              </a:pPr>
              <a:t>‹#›</a:t>
            </a:fld>
            <a:endParaRPr lang="en-US" altLang="en-US"/>
          </a:p>
        </p:txBody>
      </p:sp>
    </p:spTree>
    <p:extLst>
      <p:ext uri="{BB962C8B-B14F-4D97-AF65-F5344CB8AC3E}">
        <p14:creationId xmlns:p14="http://schemas.microsoft.com/office/powerpoint/2010/main" val="372157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9500" b="1" cap="all"/>
            </a:lvl1pPr>
          </a:lstStyle>
          <a:p>
            <a:r>
              <a:rPr lang="tr-TR"/>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tr-TR"/>
              <a:t>Click to edit Master text styles</a:t>
            </a:r>
          </a:p>
        </p:txBody>
      </p:sp>
      <p:sp>
        <p:nvSpPr>
          <p:cNvPr id="4" name="Date Placeholder 3">
            <a:extLst>
              <a:ext uri="{FF2B5EF4-FFF2-40B4-BE49-F238E27FC236}">
                <a16:creationId xmlns:a16="http://schemas.microsoft.com/office/drawing/2014/main" id="{F8C69EDC-CE34-D74F-84C2-CF33F06E67E2}"/>
              </a:ext>
            </a:extLst>
          </p:cNvPr>
          <p:cNvSpPr>
            <a:spLocks noGrp="1"/>
          </p:cNvSpPr>
          <p:nvPr>
            <p:ph type="dt" sz="half" idx="10"/>
          </p:nvPr>
        </p:nvSpPr>
        <p:spPr/>
        <p:txBody>
          <a:bodyPr/>
          <a:lstStyle>
            <a:lvl1pPr>
              <a:defRPr/>
            </a:lvl1pPr>
          </a:lstStyle>
          <a:p>
            <a:pPr>
              <a:defRPr/>
            </a:pPr>
            <a:fld id="{A868019E-187B-F44E-BFBA-AAC247567A34}"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20B083A-CFEC-DC4A-9199-1D8FCD7E3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5B0DBC-FC92-B844-B324-3CF7730AC69F}"/>
              </a:ext>
            </a:extLst>
          </p:cNvPr>
          <p:cNvSpPr>
            <a:spLocks noGrp="1"/>
          </p:cNvSpPr>
          <p:nvPr>
            <p:ph type="sldNum" sz="quarter" idx="12"/>
          </p:nvPr>
        </p:nvSpPr>
        <p:spPr/>
        <p:txBody>
          <a:bodyPr/>
          <a:lstStyle>
            <a:lvl1pPr>
              <a:defRPr/>
            </a:lvl1pPr>
          </a:lstStyle>
          <a:p>
            <a:pPr>
              <a:defRPr/>
            </a:pPr>
            <a:fld id="{A434D3D0-9B4D-6D40-A73C-09FCBA8ADB78}" type="slidenum">
              <a:rPr lang="en-US" altLang="en-US"/>
              <a:pPr>
                <a:defRPr/>
              </a:pPr>
              <a:t>‹#›</a:t>
            </a:fld>
            <a:endParaRPr lang="en-US" altLang="en-US"/>
          </a:p>
        </p:txBody>
      </p:sp>
    </p:spTree>
    <p:extLst>
      <p:ext uri="{BB962C8B-B14F-4D97-AF65-F5344CB8AC3E}">
        <p14:creationId xmlns:p14="http://schemas.microsoft.com/office/powerpoint/2010/main" val="948985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tr-TR"/>
              <a:t>Click to edit Master title style</a:t>
            </a:r>
            <a:endParaRPr lang="en-US"/>
          </a:p>
        </p:txBody>
      </p:sp>
      <p:sp>
        <p:nvSpPr>
          <p:cNvPr id="3" name="Content Placeholder 2"/>
          <p:cNvSpPr>
            <a:spLocks noGrp="1"/>
          </p:cNvSpPr>
          <p:nvPr>
            <p:ph idx="1"/>
          </p:nvPr>
        </p:nvSpPr>
        <p:spPr>
          <a:xfrm>
            <a:off x="9534708" y="546101"/>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B08944A8-CCD7-ED4D-AB94-CA2CD09D6DD6}"/>
              </a:ext>
            </a:extLst>
          </p:cNvPr>
          <p:cNvSpPr>
            <a:spLocks noGrp="1"/>
          </p:cNvSpPr>
          <p:nvPr>
            <p:ph type="dt" sz="half" idx="10"/>
          </p:nvPr>
        </p:nvSpPr>
        <p:spPr/>
        <p:txBody>
          <a:bodyPr/>
          <a:lstStyle>
            <a:lvl1pPr>
              <a:defRPr/>
            </a:lvl1pPr>
          </a:lstStyle>
          <a:p>
            <a:pPr>
              <a:defRPr/>
            </a:pPr>
            <a:r>
              <a:rPr lang="en-US" altLang="en-US"/>
              <a:t>11/29/2021</a:t>
            </a:r>
          </a:p>
        </p:txBody>
      </p:sp>
      <p:sp>
        <p:nvSpPr>
          <p:cNvPr id="6" name="Footer Placeholder 4">
            <a:extLst>
              <a:ext uri="{FF2B5EF4-FFF2-40B4-BE49-F238E27FC236}">
                <a16:creationId xmlns:a16="http://schemas.microsoft.com/office/drawing/2014/main" id="{9DA0FE1E-B1FD-A44D-A226-B0EC93A9B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4ECB5-E164-8E4D-9C9B-0DB5AA78A083}"/>
              </a:ext>
            </a:extLst>
          </p:cNvPr>
          <p:cNvSpPr>
            <a:spLocks noGrp="1"/>
          </p:cNvSpPr>
          <p:nvPr>
            <p:ph type="sldNum" sz="quarter" idx="12"/>
          </p:nvPr>
        </p:nvSpPr>
        <p:spPr/>
        <p:txBody>
          <a:bodyPr/>
          <a:lstStyle>
            <a:lvl1pPr>
              <a:defRPr/>
            </a:lvl1pPr>
          </a:lstStyle>
          <a:p>
            <a:pPr>
              <a:defRPr/>
            </a:pPr>
            <a:fld id="{A9899E44-4305-CC40-86AC-0C9CA4A21F5A}" type="slidenum">
              <a:rPr lang="en-US" altLang="en-US"/>
              <a:pPr>
                <a:defRPr/>
              </a:pPr>
              <a:t>‹#›</a:t>
            </a:fld>
            <a:endParaRPr lang="en-US" altLang="en-US"/>
          </a:p>
        </p:txBody>
      </p:sp>
    </p:spTree>
    <p:extLst>
      <p:ext uri="{BB962C8B-B14F-4D97-AF65-F5344CB8AC3E}">
        <p14:creationId xmlns:p14="http://schemas.microsoft.com/office/powerpoint/2010/main" val="550100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800" b="1"/>
            </a:lvl1pPr>
          </a:lstStyle>
          <a:p>
            <a:r>
              <a:rPr lang="tr-TR"/>
              <a:t>Click to edit Master title style</a:t>
            </a:r>
            <a:endParaRPr lang="en-US"/>
          </a:p>
        </p:txBody>
      </p:sp>
      <p:sp>
        <p:nvSpPr>
          <p:cNvPr id="3" name="Picture Placeholder 2"/>
          <p:cNvSpPr>
            <a:spLocks noGrp="1"/>
          </p:cNvSpPr>
          <p:nvPr>
            <p:ph type="pic" idx="1"/>
          </p:nvPr>
        </p:nvSpPr>
        <p:spPr>
          <a:xfrm>
            <a:off x="4780057" y="1225550"/>
            <a:ext cx="14632305" cy="8229600"/>
          </a:xfrm>
        </p:spPr>
        <p:txBody>
          <a:bodyPr rtlCol="0">
            <a:normAutofit/>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pPr lvl="0"/>
            <a:endParaRPr lang="en-US" noProof="0"/>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14D3FC35-38A7-AA44-B879-1F43CDCDAB13}"/>
              </a:ext>
            </a:extLst>
          </p:cNvPr>
          <p:cNvSpPr>
            <a:spLocks noGrp="1"/>
          </p:cNvSpPr>
          <p:nvPr>
            <p:ph type="dt" sz="half" idx="10"/>
          </p:nvPr>
        </p:nvSpPr>
        <p:spPr/>
        <p:txBody>
          <a:bodyPr/>
          <a:lstStyle>
            <a:lvl1pPr>
              <a:defRPr/>
            </a:lvl1pPr>
          </a:lstStyle>
          <a:p>
            <a:pPr>
              <a:defRPr/>
            </a:pPr>
            <a:r>
              <a:rPr lang="en-US" altLang="en-US"/>
              <a:t>11/29/2021</a:t>
            </a:r>
          </a:p>
        </p:txBody>
      </p:sp>
      <p:sp>
        <p:nvSpPr>
          <p:cNvPr id="6" name="Footer Placeholder 4">
            <a:extLst>
              <a:ext uri="{FF2B5EF4-FFF2-40B4-BE49-F238E27FC236}">
                <a16:creationId xmlns:a16="http://schemas.microsoft.com/office/drawing/2014/main" id="{D98E9B59-5B9E-124D-88A2-E27F09D574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B90B8A-BA6C-6C4E-9586-C9109748D2B9}"/>
              </a:ext>
            </a:extLst>
          </p:cNvPr>
          <p:cNvSpPr>
            <a:spLocks noGrp="1"/>
          </p:cNvSpPr>
          <p:nvPr>
            <p:ph type="sldNum" sz="quarter" idx="12"/>
          </p:nvPr>
        </p:nvSpPr>
        <p:spPr/>
        <p:txBody>
          <a:bodyPr/>
          <a:lstStyle>
            <a:lvl1pPr>
              <a:defRPr/>
            </a:lvl1pPr>
          </a:lstStyle>
          <a:p>
            <a:pPr>
              <a:defRPr/>
            </a:pPr>
            <a:fld id="{AB68060B-9EA3-F244-9D46-B9167B2A9699}" type="slidenum">
              <a:rPr lang="en-US" altLang="en-US"/>
              <a:pPr>
                <a:defRPr/>
              </a:pPr>
              <a:t>‹#›</a:t>
            </a:fld>
            <a:endParaRPr lang="en-US" altLang="en-US"/>
          </a:p>
        </p:txBody>
      </p:sp>
    </p:spTree>
    <p:extLst>
      <p:ext uri="{BB962C8B-B14F-4D97-AF65-F5344CB8AC3E}">
        <p14:creationId xmlns:p14="http://schemas.microsoft.com/office/powerpoint/2010/main" val="9116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EA477AB-6E68-AF45-9023-65F20E3770E8}"/>
              </a:ext>
            </a:extLst>
          </p:cNvPr>
          <p:cNvSpPr>
            <a:spLocks noGrp="1"/>
          </p:cNvSpPr>
          <p:nvPr>
            <p:ph type="dt" sz="half" idx="10"/>
          </p:nvPr>
        </p:nvSpPr>
        <p:spPr/>
        <p:txBody>
          <a:bodyPr/>
          <a:lstStyle>
            <a:lvl1pPr>
              <a:defRPr/>
            </a:lvl1pPr>
          </a:lstStyle>
          <a:p>
            <a:pPr>
              <a:defRPr/>
            </a:pPr>
            <a:r>
              <a:rPr lang="en-US" altLang="en-US"/>
              <a:t>11/29/2021</a:t>
            </a:r>
          </a:p>
        </p:txBody>
      </p:sp>
      <p:sp>
        <p:nvSpPr>
          <p:cNvPr id="5" name="Footer Placeholder 4">
            <a:extLst>
              <a:ext uri="{FF2B5EF4-FFF2-40B4-BE49-F238E27FC236}">
                <a16:creationId xmlns:a16="http://schemas.microsoft.com/office/drawing/2014/main" id="{F6FDF35E-073C-824F-A006-C7774985F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F2FED-8DEF-8B47-B8D2-E8E40B2B6900}"/>
              </a:ext>
            </a:extLst>
          </p:cNvPr>
          <p:cNvSpPr>
            <a:spLocks noGrp="1"/>
          </p:cNvSpPr>
          <p:nvPr>
            <p:ph type="sldNum" sz="quarter" idx="12"/>
          </p:nvPr>
        </p:nvSpPr>
        <p:spPr/>
        <p:txBody>
          <a:bodyPr/>
          <a:lstStyle>
            <a:lvl1pPr>
              <a:defRPr/>
            </a:lvl1pPr>
          </a:lstStyle>
          <a:p>
            <a:pPr>
              <a:defRPr/>
            </a:pPr>
            <a:fld id="{A7C1DA7B-54D5-6E4A-BF67-3AFF2C555E6B}" type="slidenum">
              <a:rPr lang="en-US" altLang="en-US"/>
              <a:pPr>
                <a:defRPr/>
              </a:pPr>
              <a:t>‹#›</a:t>
            </a:fld>
            <a:endParaRPr lang="en-US" altLang="en-US"/>
          </a:p>
        </p:txBody>
      </p:sp>
    </p:spTree>
    <p:extLst>
      <p:ext uri="{BB962C8B-B14F-4D97-AF65-F5344CB8AC3E}">
        <p14:creationId xmlns:p14="http://schemas.microsoft.com/office/powerpoint/2010/main" val="126492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AAD005A-9B12-9548-BAA5-7B2053C1A277}"/>
              </a:ext>
            </a:extLst>
          </p:cNvPr>
          <p:cNvSpPr>
            <a:spLocks noGrp="1"/>
          </p:cNvSpPr>
          <p:nvPr>
            <p:ph type="dt" sz="half" idx="10"/>
          </p:nvPr>
        </p:nvSpPr>
        <p:spPr/>
        <p:txBody>
          <a:bodyPr/>
          <a:lstStyle>
            <a:lvl1pPr>
              <a:defRPr/>
            </a:lvl1pPr>
          </a:lstStyle>
          <a:p>
            <a:pPr>
              <a:defRPr/>
            </a:pPr>
            <a:r>
              <a:rPr lang="en-US" altLang="en-US"/>
              <a:t>11/29/2021</a:t>
            </a:r>
          </a:p>
        </p:txBody>
      </p:sp>
      <p:sp>
        <p:nvSpPr>
          <p:cNvPr id="5" name="Footer Placeholder 4">
            <a:extLst>
              <a:ext uri="{FF2B5EF4-FFF2-40B4-BE49-F238E27FC236}">
                <a16:creationId xmlns:a16="http://schemas.microsoft.com/office/drawing/2014/main" id="{3C2A3E9D-CBD1-7C4C-A9DA-05214E4B9A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63FA6-4434-5246-99A4-01D3F68A06FC}"/>
              </a:ext>
            </a:extLst>
          </p:cNvPr>
          <p:cNvSpPr>
            <a:spLocks noGrp="1"/>
          </p:cNvSpPr>
          <p:nvPr>
            <p:ph type="sldNum" sz="quarter" idx="12"/>
          </p:nvPr>
        </p:nvSpPr>
        <p:spPr/>
        <p:txBody>
          <a:bodyPr/>
          <a:lstStyle>
            <a:lvl1pPr>
              <a:defRPr/>
            </a:lvl1pPr>
          </a:lstStyle>
          <a:p>
            <a:pPr>
              <a:defRPr/>
            </a:pPr>
            <a:fld id="{5AF93A9D-521F-464F-B30C-593DB2884841}" type="slidenum">
              <a:rPr lang="en-US" altLang="en-US"/>
              <a:pPr>
                <a:defRPr/>
              </a:pPr>
              <a:t>‹#›</a:t>
            </a:fld>
            <a:endParaRPr lang="en-US" altLang="en-US"/>
          </a:p>
        </p:txBody>
      </p:sp>
    </p:spTree>
    <p:extLst>
      <p:ext uri="{BB962C8B-B14F-4D97-AF65-F5344CB8AC3E}">
        <p14:creationId xmlns:p14="http://schemas.microsoft.com/office/powerpoint/2010/main" val="333961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3251623" y="6400801"/>
            <a:ext cx="29065619"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32723696" y="6400801"/>
            <a:ext cx="290656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3">
            <a:extLst>
              <a:ext uri="{FF2B5EF4-FFF2-40B4-BE49-F238E27FC236}">
                <a16:creationId xmlns:a16="http://schemas.microsoft.com/office/drawing/2014/main" id="{03D27C6E-2FA1-6949-8D12-D7CF711A9BE8}"/>
              </a:ext>
            </a:extLst>
          </p:cNvPr>
          <p:cNvSpPr>
            <a:spLocks noGrp="1"/>
          </p:cNvSpPr>
          <p:nvPr>
            <p:ph type="dt" sz="half" idx="10"/>
          </p:nvPr>
        </p:nvSpPr>
        <p:spPr/>
        <p:txBody>
          <a:bodyPr/>
          <a:lstStyle>
            <a:lvl1pPr>
              <a:defRPr/>
            </a:lvl1pPr>
          </a:lstStyle>
          <a:p>
            <a:pPr>
              <a:defRPr/>
            </a:pPr>
            <a:fld id="{5B5D1204-B863-9B41-9A1F-2A7961861162}"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31503A05-77FA-1645-98C5-36226D233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9C140-377A-A540-BC96-E318F555F578}"/>
              </a:ext>
            </a:extLst>
          </p:cNvPr>
          <p:cNvSpPr>
            <a:spLocks noGrp="1"/>
          </p:cNvSpPr>
          <p:nvPr>
            <p:ph type="sldNum" sz="quarter" idx="12"/>
          </p:nvPr>
        </p:nvSpPr>
        <p:spPr/>
        <p:txBody>
          <a:bodyPr/>
          <a:lstStyle>
            <a:lvl1pPr>
              <a:defRPr/>
            </a:lvl1pPr>
          </a:lstStyle>
          <a:p>
            <a:pPr>
              <a:defRPr/>
            </a:pPr>
            <a:fld id="{52506623-FD3A-B64B-9D12-423417864F90}" type="slidenum">
              <a:rPr lang="en-US" altLang="en-US"/>
              <a:pPr>
                <a:defRPr/>
              </a:pPr>
              <a:t>‹#›</a:t>
            </a:fld>
            <a:endParaRPr lang="en-US" altLang="en-US"/>
          </a:p>
        </p:txBody>
      </p:sp>
    </p:spTree>
    <p:extLst>
      <p:ext uri="{BB962C8B-B14F-4D97-AF65-F5344CB8AC3E}">
        <p14:creationId xmlns:p14="http://schemas.microsoft.com/office/powerpoint/2010/main" val="177818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tr-TR"/>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3">
            <a:extLst>
              <a:ext uri="{FF2B5EF4-FFF2-40B4-BE49-F238E27FC236}">
                <a16:creationId xmlns:a16="http://schemas.microsoft.com/office/drawing/2014/main" id="{A4BE3B21-55F1-E142-B468-949CDBC8C965}"/>
              </a:ext>
            </a:extLst>
          </p:cNvPr>
          <p:cNvSpPr>
            <a:spLocks noGrp="1"/>
          </p:cNvSpPr>
          <p:nvPr>
            <p:ph type="dt" sz="half" idx="10"/>
          </p:nvPr>
        </p:nvSpPr>
        <p:spPr/>
        <p:txBody>
          <a:bodyPr/>
          <a:lstStyle>
            <a:lvl1pPr>
              <a:defRPr/>
            </a:lvl1pPr>
          </a:lstStyle>
          <a:p>
            <a:pPr>
              <a:defRPr/>
            </a:pPr>
            <a:fld id="{AEEB42F1-C210-314A-A409-23CA5EC4F7C2}" type="datetimeFigureOut">
              <a:rPr lang="en-US" altLang="en-US"/>
              <a:pPr>
                <a:defRPr/>
              </a:pPr>
              <a:t>9/30/2024</a:t>
            </a:fld>
            <a:endParaRPr lang="en-US" altLang="en-US"/>
          </a:p>
        </p:txBody>
      </p:sp>
      <p:sp>
        <p:nvSpPr>
          <p:cNvPr id="8" name="Footer Placeholder 4">
            <a:extLst>
              <a:ext uri="{FF2B5EF4-FFF2-40B4-BE49-F238E27FC236}">
                <a16:creationId xmlns:a16="http://schemas.microsoft.com/office/drawing/2014/main" id="{B64F23AD-2535-C442-A279-9499930857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F9C6E0-813F-0D40-8FA2-2E8560327B43}"/>
              </a:ext>
            </a:extLst>
          </p:cNvPr>
          <p:cNvSpPr>
            <a:spLocks noGrp="1"/>
          </p:cNvSpPr>
          <p:nvPr>
            <p:ph type="sldNum" sz="quarter" idx="12"/>
          </p:nvPr>
        </p:nvSpPr>
        <p:spPr/>
        <p:txBody>
          <a:bodyPr/>
          <a:lstStyle>
            <a:lvl1pPr>
              <a:defRPr/>
            </a:lvl1pPr>
          </a:lstStyle>
          <a:p>
            <a:pPr>
              <a:defRPr/>
            </a:pPr>
            <a:fld id="{14B09D1B-09D4-824E-87BF-876EC999FBD0}" type="slidenum">
              <a:rPr lang="en-US" altLang="en-US"/>
              <a:pPr>
                <a:defRPr/>
              </a:pPr>
              <a:t>‹#›</a:t>
            </a:fld>
            <a:endParaRPr lang="en-US" altLang="en-US"/>
          </a:p>
        </p:txBody>
      </p:sp>
    </p:spTree>
    <p:extLst>
      <p:ext uri="{BB962C8B-B14F-4D97-AF65-F5344CB8AC3E}">
        <p14:creationId xmlns:p14="http://schemas.microsoft.com/office/powerpoint/2010/main" val="298480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3">
            <a:extLst>
              <a:ext uri="{FF2B5EF4-FFF2-40B4-BE49-F238E27FC236}">
                <a16:creationId xmlns:a16="http://schemas.microsoft.com/office/drawing/2014/main" id="{9157704B-3127-F540-A3F1-FCBFA4022FCE}"/>
              </a:ext>
            </a:extLst>
          </p:cNvPr>
          <p:cNvSpPr>
            <a:spLocks noGrp="1"/>
          </p:cNvSpPr>
          <p:nvPr>
            <p:ph type="dt" sz="half" idx="10"/>
          </p:nvPr>
        </p:nvSpPr>
        <p:spPr/>
        <p:txBody>
          <a:bodyPr/>
          <a:lstStyle>
            <a:lvl1pPr>
              <a:defRPr/>
            </a:lvl1pPr>
          </a:lstStyle>
          <a:p>
            <a:pPr>
              <a:defRPr/>
            </a:pPr>
            <a:fld id="{B098922B-AC3C-574B-A64E-657C4A4333F3}" type="datetimeFigureOut">
              <a:rPr lang="en-US" altLang="en-US"/>
              <a:pPr>
                <a:defRPr/>
              </a:pPr>
              <a:t>9/30/2024</a:t>
            </a:fld>
            <a:endParaRPr lang="en-US" altLang="en-US"/>
          </a:p>
        </p:txBody>
      </p:sp>
      <p:sp>
        <p:nvSpPr>
          <p:cNvPr id="4" name="Footer Placeholder 4">
            <a:extLst>
              <a:ext uri="{FF2B5EF4-FFF2-40B4-BE49-F238E27FC236}">
                <a16:creationId xmlns:a16="http://schemas.microsoft.com/office/drawing/2014/main" id="{18AE56CB-1000-CE45-8129-37CF2940F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95497C-32BB-6647-B0DC-1EAD27BB8562}"/>
              </a:ext>
            </a:extLst>
          </p:cNvPr>
          <p:cNvSpPr>
            <a:spLocks noGrp="1"/>
          </p:cNvSpPr>
          <p:nvPr>
            <p:ph type="sldNum" sz="quarter" idx="12"/>
          </p:nvPr>
        </p:nvSpPr>
        <p:spPr/>
        <p:txBody>
          <a:bodyPr/>
          <a:lstStyle>
            <a:lvl1pPr>
              <a:defRPr/>
            </a:lvl1pPr>
          </a:lstStyle>
          <a:p>
            <a:pPr>
              <a:defRPr/>
            </a:pPr>
            <a:fld id="{A5CFEAC2-47ED-C449-95BB-CFA268261446}" type="slidenum">
              <a:rPr lang="en-US" altLang="en-US"/>
              <a:pPr>
                <a:defRPr/>
              </a:pPr>
              <a:t>‹#›</a:t>
            </a:fld>
            <a:endParaRPr lang="en-US" altLang="en-US"/>
          </a:p>
        </p:txBody>
      </p:sp>
    </p:spTree>
    <p:extLst>
      <p:ext uri="{BB962C8B-B14F-4D97-AF65-F5344CB8AC3E}">
        <p14:creationId xmlns:p14="http://schemas.microsoft.com/office/powerpoint/2010/main" val="3980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966ACA-C284-DC49-86C6-8B44AD78A1D1}"/>
              </a:ext>
            </a:extLst>
          </p:cNvPr>
          <p:cNvSpPr>
            <a:spLocks noGrp="1"/>
          </p:cNvSpPr>
          <p:nvPr>
            <p:ph type="dt" sz="half" idx="10"/>
          </p:nvPr>
        </p:nvSpPr>
        <p:spPr/>
        <p:txBody>
          <a:bodyPr/>
          <a:lstStyle>
            <a:lvl1pPr>
              <a:defRPr/>
            </a:lvl1pPr>
          </a:lstStyle>
          <a:p>
            <a:pPr>
              <a:defRPr/>
            </a:pPr>
            <a:fld id="{23ED67E1-C723-FB40-965A-20542F3BE38F}" type="datetimeFigureOut">
              <a:rPr lang="en-US" altLang="en-US"/>
              <a:pPr>
                <a:defRPr/>
              </a:pPr>
              <a:t>9/30/2024</a:t>
            </a:fld>
            <a:endParaRPr lang="en-US" altLang="en-US"/>
          </a:p>
        </p:txBody>
      </p:sp>
      <p:sp>
        <p:nvSpPr>
          <p:cNvPr id="3" name="Footer Placeholder 4">
            <a:extLst>
              <a:ext uri="{FF2B5EF4-FFF2-40B4-BE49-F238E27FC236}">
                <a16:creationId xmlns:a16="http://schemas.microsoft.com/office/drawing/2014/main" id="{E4052F62-03C9-6E43-8F64-18E1C424EB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8F3DD4-FC04-154F-A6EB-9E6C9BE7A518}"/>
              </a:ext>
            </a:extLst>
          </p:cNvPr>
          <p:cNvSpPr>
            <a:spLocks noGrp="1"/>
          </p:cNvSpPr>
          <p:nvPr>
            <p:ph type="sldNum" sz="quarter" idx="12"/>
          </p:nvPr>
        </p:nvSpPr>
        <p:spPr/>
        <p:txBody>
          <a:bodyPr/>
          <a:lstStyle>
            <a:lvl1pPr>
              <a:defRPr/>
            </a:lvl1pPr>
          </a:lstStyle>
          <a:p>
            <a:pPr>
              <a:defRPr/>
            </a:pPr>
            <a:fld id="{A5A3CE69-7658-7C46-A850-2218C675A501}" type="slidenum">
              <a:rPr lang="en-US" altLang="en-US"/>
              <a:pPr>
                <a:defRPr/>
              </a:pPr>
              <a:t>‹#›</a:t>
            </a:fld>
            <a:endParaRPr lang="en-US" altLang="en-US"/>
          </a:p>
        </p:txBody>
      </p:sp>
    </p:spTree>
    <p:extLst>
      <p:ext uri="{BB962C8B-B14F-4D97-AF65-F5344CB8AC3E}">
        <p14:creationId xmlns:p14="http://schemas.microsoft.com/office/powerpoint/2010/main" val="40329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tr-TR"/>
              <a:t>Click to edit Master title style</a:t>
            </a:r>
            <a:endParaRPr lang="en-US"/>
          </a:p>
        </p:txBody>
      </p:sp>
      <p:sp>
        <p:nvSpPr>
          <p:cNvPr id="3" name="Content Placeholder 2"/>
          <p:cNvSpPr>
            <a:spLocks noGrp="1"/>
          </p:cNvSpPr>
          <p:nvPr>
            <p:ph idx="1"/>
          </p:nvPr>
        </p:nvSpPr>
        <p:spPr>
          <a:xfrm>
            <a:off x="9534708" y="546101"/>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B08944A8-CCD7-ED4D-AB94-CA2CD09D6DD6}"/>
              </a:ext>
            </a:extLst>
          </p:cNvPr>
          <p:cNvSpPr>
            <a:spLocks noGrp="1"/>
          </p:cNvSpPr>
          <p:nvPr>
            <p:ph type="dt" sz="half" idx="10"/>
          </p:nvPr>
        </p:nvSpPr>
        <p:spPr/>
        <p:txBody>
          <a:bodyPr/>
          <a:lstStyle>
            <a:lvl1pPr>
              <a:defRPr/>
            </a:lvl1pPr>
          </a:lstStyle>
          <a:p>
            <a:pPr>
              <a:defRPr/>
            </a:pPr>
            <a:fld id="{32E9283D-A581-9E45-9B34-5096703E272F}"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9DA0FE1E-B1FD-A44D-A226-B0EC93A9B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4ECB5-E164-8E4D-9C9B-0DB5AA78A083}"/>
              </a:ext>
            </a:extLst>
          </p:cNvPr>
          <p:cNvSpPr>
            <a:spLocks noGrp="1"/>
          </p:cNvSpPr>
          <p:nvPr>
            <p:ph type="sldNum" sz="quarter" idx="12"/>
          </p:nvPr>
        </p:nvSpPr>
        <p:spPr/>
        <p:txBody>
          <a:bodyPr/>
          <a:lstStyle>
            <a:lvl1pPr>
              <a:defRPr/>
            </a:lvl1pPr>
          </a:lstStyle>
          <a:p>
            <a:pPr>
              <a:defRPr/>
            </a:pPr>
            <a:fld id="{A9899E44-4305-CC40-86AC-0C9CA4A21F5A}" type="slidenum">
              <a:rPr lang="en-US" altLang="en-US"/>
              <a:pPr>
                <a:defRPr/>
              </a:pPr>
              <a:t>‹#›</a:t>
            </a:fld>
            <a:endParaRPr lang="en-US" altLang="en-US"/>
          </a:p>
        </p:txBody>
      </p:sp>
    </p:spTree>
    <p:extLst>
      <p:ext uri="{BB962C8B-B14F-4D97-AF65-F5344CB8AC3E}">
        <p14:creationId xmlns:p14="http://schemas.microsoft.com/office/powerpoint/2010/main" val="316740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800" b="1"/>
            </a:lvl1pPr>
          </a:lstStyle>
          <a:p>
            <a:r>
              <a:rPr lang="tr-TR"/>
              <a:t>Click to edit Master title style</a:t>
            </a:r>
            <a:endParaRPr lang="en-US"/>
          </a:p>
        </p:txBody>
      </p:sp>
      <p:sp>
        <p:nvSpPr>
          <p:cNvPr id="3" name="Picture Placeholder 2"/>
          <p:cNvSpPr>
            <a:spLocks noGrp="1"/>
          </p:cNvSpPr>
          <p:nvPr>
            <p:ph type="pic" idx="1"/>
          </p:nvPr>
        </p:nvSpPr>
        <p:spPr>
          <a:xfrm>
            <a:off x="4780057" y="1225550"/>
            <a:ext cx="14632305" cy="8229600"/>
          </a:xfrm>
        </p:spPr>
        <p:txBody>
          <a:bodyPr rtlCol="0">
            <a:normAutofit/>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pPr lvl="0"/>
            <a:endParaRPr lang="en-US" noProof="0"/>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tr-TR"/>
              <a:t>Click to edit Master text styles</a:t>
            </a:r>
          </a:p>
        </p:txBody>
      </p:sp>
      <p:sp>
        <p:nvSpPr>
          <p:cNvPr id="5" name="Date Placeholder 3">
            <a:extLst>
              <a:ext uri="{FF2B5EF4-FFF2-40B4-BE49-F238E27FC236}">
                <a16:creationId xmlns:a16="http://schemas.microsoft.com/office/drawing/2014/main" id="{14D3FC35-38A7-AA44-B879-1F43CDCDAB13}"/>
              </a:ext>
            </a:extLst>
          </p:cNvPr>
          <p:cNvSpPr>
            <a:spLocks noGrp="1"/>
          </p:cNvSpPr>
          <p:nvPr>
            <p:ph type="dt" sz="half" idx="10"/>
          </p:nvPr>
        </p:nvSpPr>
        <p:spPr/>
        <p:txBody>
          <a:bodyPr/>
          <a:lstStyle>
            <a:lvl1pPr>
              <a:defRPr/>
            </a:lvl1pPr>
          </a:lstStyle>
          <a:p>
            <a:pPr>
              <a:defRPr/>
            </a:pPr>
            <a:fld id="{FBE5D048-0139-0946-A10A-EB0A708E29C5}"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D98E9B59-5B9E-124D-88A2-E27F09D574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B90B8A-BA6C-6C4E-9586-C9109748D2B9}"/>
              </a:ext>
            </a:extLst>
          </p:cNvPr>
          <p:cNvSpPr>
            <a:spLocks noGrp="1"/>
          </p:cNvSpPr>
          <p:nvPr>
            <p:ph type="sldNum" sz="quarter" idx="12"/>
          </p:nvPr>
        </p:nvSpPr>
        <p:spPr/>
        <p:txBody>
          <a:bodyPr/>
          <a:lstStyle>
            <a:lvl1pPr>
              <a:defRPr/>
            </a:lvl1pPr>
          </a:lstStyle>
          <a:p>
            <a:pPr>
              <a:defRPr/>
            </a:pPr>
            <a:fld id="{AB68060B-9EA3-F244-9D46-B9167B2A9699}" type="slidenum">
              <a:rPr lang="en-US" altLang="en-US"/>
              <a:pPr>
                <a:defRPr/>
              </a:pPr>
              <a:t>‹#›</a:t>
            </a:fld>
            <a:endParaRPr lang="en-US" altLang="en-US"/>
          </a:p>
        </p:txBody>
      </p:sp>
    </p:spTree>
    <p:extLst>
      <p:ext uri="{BB962C8B-B14F-4D97-AF65-F5344CB8AC3E}">
        <p14:creationId xmlns:p14="http://schemas.microsoft.com/office/powerpoint/2010/main" val="42802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1219200" y="549275"/>
            <a:ext cx="2194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1219200" y="3200400"/>
            <a:ext cx="21948775"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a:t>Click to edit Master text styles</a:t>
            </a:r>
          </a:p>
          <a:p>
            <a:pPr lvl="1"/>
            <a:r>
              <a:rPr lang="tr-TR" altLang="en-US"/>
              <a:t>Second level</a:t>
            </a:r>
          </a:p>
          <a:p>
            <a:pPr lvl="2"/>
            <a:r>
              <a:rPr lang="tr-TR" altLang="en-US"/>
              <a:t>Third level</a:t>
            </a:r>
          </a:p>
          <a:p>
            <a:pPr lvl="3"/>
            <a:r>
              <a:rPr lang="tr-TR" altLang="en-US"/>
              <a:t>Fourth level</a:t>
            </a:r>
          </a:p>
          <a:p>
            <a:pPr lvl="4"/>
            <a:r>
              <a:rPr lang="tr-TR" altLang="en-US"/>
              <a:t>Fifth level</a:t>
            </a:r>
            <a:endParaRPr lang="en-US" altLang="en-US"/>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1219200" y="12712700"/>
            <a:ext cx="5691188"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900">
                <a:solidFill>
                  <a:srgbClr val="898989"/>
                </a:solidFill>
              </a:defRPr>
            </a:lvl1pPr>
          </a:lstStyle>
          <a:p>
            <a:pPr>
              <a:defRPr/>
            </a:pPr>
            <a:fld id="{A4B25F88-DBBE-2545-95AD-427E472AF4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8332788" y="12712700"/>
            <a:ext cx="7721600" cy="730250"/>
          </a:xfrm>
          <a:prstGeom prst="rect">
            <a:avLst/>
          </a:prstGeom>
        </p:spPr>
        <p:txBody>
          <a:bodyPr vert="horz" lIns="217728" tIns="108864" rIns="217728" bIns="108864" rtlCol="0" anchor="ctr"/>
          <a:lstStyle>
            <a:lvl1pPr algn="ctr" defTabSz="1088639" eaLnBrk="1" fontAlgn="auto" hangingPunct="1">
              <a:spcBef>
                <a:spcPts val="0"/>
              </a:spcBef>
              <a:spcAft>
                <a:spcPts val="0"/>
              </a:spcAft>
              <a:defRPr sz="29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7476788" y="12712700"/>
            <a:ext cx="5691187"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900">
                <a:solidFill>
                  <a:srgbClr val="898989"/>
                </a:solidFill>
              </a:defRPr>
            </a:lvl1pPr>
          </a:lstStyle>
          <a:p>
            <a:pPr>
              <a:defRPr/>
            </a:pPr>
            <a:fld id="{32EA287B-E809-F34C-894B-FE6CF27920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p:titleStyle>
    <p:bodyStyle>
      <a:lvl1pPr marL="815975" indent="-815975" algn="l" defTabSz="10874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ＭＳ Ｐゴシック" panose="020B0600070205080204" pitchFamily="34" charset="-128"/>
          <a:cs typeface="+mn-cs"/>
        </a:defRPr>
      </a:lvl1pPr>
      <a:lvl2pPr marL="1768475" indent="-679450" algn="l" defTabSz="10874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ＭＳ Ｐゴシック" panose="020B0600070205080204" pitchFamily="34" charset="-128"/>
          <a:cs typeface="+mn-cs"/>
        </a:defRPr>
      </a:lvl2pPr>
      <a:lvl3pPr marL="2720975" indent="-542925" algn="l" defTabSz="10874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ＭＳ Ｐゴシック" panose="020B0600070205080204" pitchFamily="34" charset="-128"/>
          <a:cs typeface="+mn-cs"/>
        </a:defRPr>
      </a:lvl3pPr>
      <a:lvl4pPr marL="3810000"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4pPr>
      <a:lvl5pPr marL="4897438"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1219200" y="549275"/>
            <a:ext cx="2194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1219200" y="3200400"/>
            <a:ext cx="21948775"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a:t>Click to edit Master text styles</a:t>
            </a:r>
          </a:p>
          <a:p>
            <a:pPr lvl="1"/>
            <a:r>
              <a:rPr lang="tr-TR" altLang="en-US"/>
              <a:t>Second level</a:t>
            </a:r>
          </a:p>
          <a:p>
            <a:pPr lvl="2"/>
            <a:r>
              <a:rPr lang="tr-TR" altLang="en-US"/>
              <a:t>Third level</a:t>
            </a:r>
          </a:p>
          <a:p>
            <a:pPr lvl="3"/>
            <a:r>
              <a:rPr lang="tr-TR" altLang="en-US"/>
              <a:t>Fourth level</a:t>
            </a:r>
          </a:p>
          <a:p>
            <a:pPr lvl="4"/>
            <a:r>
              <a:rPr lang="tr-TR" altLang="en-US"/>
              <a:t>Fifth level</a:t>
            </a:r>
            <a:endParaRPr lang="en-US" altLang="en-US"/>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1219200" y="12712700"/>
            <a:ext cx="5691188"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900">
                <a:solidFill>
                  <a:srgbClr val="898989"/>
                </a:solidFill>
              </a:defRPr>
            </a:lvl1pPr>
          </a:lstStyle>
          <a:p>
            <a:pPr>
              <a:defRPr/>
            </a:pPr>
            <a:fld id="{A4B25F88-DBBE-2545-95AD-427E472AF4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8332788" y="12712700"/>
            <a:ext cx="7721600" cy="730250"/>
          </a:xfrm>
          <a:prstGeom prst="rect">
            <a:avLst/>
          </a:prstGeom>
        </p:spPr>
        <p:txBody>
          <a:bodyPr vert="horz" lIns="217728" tIns="108864" rIns="217728" bIns="108864" rtlCol="0" anchor="ctr"/>
          <a:lstStyle>
            <a:lvl1pPr algn="ctr" defTabSz="1088639" eaLnBrk="1" fontAlgn="auto" hangingPunct="1">
              <a:spcBef>
                <a:spcPts val="0"/>
              </a:spcBef>
              <a:spcAft>
                <a:spcPts val="0"/>
              </a:spcAft>
              <a:defRPr sz="29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7476788" y="12712700"/>
            <a:ext cx="5691187"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900">
                <a:solidFill>
                  <a:srgbClr val="898989"/>
                </a:solidFill>
              </a:defRPr>
            </a:lvl1pPr>
          </a:lstStyle>
          <a:p>
            <a:pPr>
              <a:defRPr/>
            </a:pPr>
            <a:fld id="{32EA287B-E809-F34C-894B-FE6CF27920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p:titleStyle>
    <p:bodyStyle>
      <a:lvl1pPr marL="815975" indent="-815975" algn="l" defTabSz="10874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ＭＳ Ｐゴシック" panose="020B0600070205080204" pitchFamily="34" charset="-128"/>
          <a:cs typeface="+mn-cs"/>
        </a:defRPr>
      </a:lvl1pPr>
      <a:lvl2pPr marL="1768475" indent="-679450" algn="l" defTabSz="10874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ＭＳ Ｐゴシック" panose="020B0600070205080204" pitchFamily="34" charset="-128"/>
          <a:cs typeface="+mn-cs"/>
        </a:defRPr>
      </a:lvl2pPr>
      <a:lvl3pPr marL="2720975" indent="-542925" algn="l" defTabSz="10874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ＭＳ Ｐゴシック" panose="020B0600070205080204" pitchFamily="34" charset="-128"/>
          <a:cs typeface="+mn-cs"/>
        </a:defRPr>
      </a:lvl3pPr>
      <a:lvl4pPr marL="3810000"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4pPr>
      <a:lvl5pPr marL="4897438"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1219200" y="549275"/>
            <a:ext cx="2194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1219200" y="3200400"/>
            <a:ext cx="21948775"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a:t>Click to edit Master text styles</a:t>
            </a:r>
          </a:p>
          <a:p>
            <a:pPr lvl="1"/>
            <a:r>
              <a:rPr lang="tr-TR" altLang="en-US"/>
              <a:t>Second level</a:t>
            </a:r>
          </a:p>
          <a:p>
            <a:pPr lvl="2"/>
            <a:r>
              <a:rPr lang="tr-TR" altLang="en-US"/>
              <a:t>Third level</a:t>
            </a:r>
          </a:p>
          <a:p>
            <a:pPr lvl="3"/>
            <a:r>
              <a:rPr lang="tr-TR" altLang="en-US"/>
              <a:t>Fourth level</a:t>
            </a:r>
          </a:p>
          <a:p>
            <a:pPr lvl="4"/>
            <a:r>
              <a:rPr lang="tr-TR" altLang="en-US"/>
              <a:t>Fifth level</a:t>
            </a:r>
            <a:endParaRPr lang="en-US" altLang="en-US"/>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1219200" y="12712700"/>
            <a:ext cx="5691188"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900">
                <a:solidFill>
                  <a:srgbClr val="898989"/>
                </a:solidFill>
              </a:defRPr>
            </a:lvl1pPr>
          </a:lstStyle>
          <a:p>
            <a:pPr>
              <a:defRPr/>
            </a:pPr>
            <a:r>
              <a:rPr lang="en-US" altLang="en-US"/>
              <a:t>11/29/2021</a:t>
            </a:r>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8332788" y="12712700"/>
            <a:ext cx="7721600" cy="730250"/>
          </a:xfrm>
          <a:prstGeom prst="rect">
            <a:avLst/>
          </a:prstGeom>
        </p:spPr>
        <p:txBody>
          <a:bodyPr vert="horz" lIns="217728" tIns="108864" rIns="217728" bIns="108864" rtlCol="0" anchor="ctr"/>
          <a:lstStyle>
            <a:lvl1pPr algn="ctr" defTabSz="1088639" eaLnBrk="1" fontAlgn="auto" hangingPunct="1">
              <a:spcBef>
                <a:spcPts val="0"/>
              </a:spcBef>
              <a:spcAft>
                <a:spcPts val="0"/>
              </a:spcAft>
              <a:defRPr sz="29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7476788" y="12712700"/>
            <a:ext cx="5691187"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900">
                <a:solidFill>
                  <a:srgbClr val="898989"/>
                </a:solidFill>
              </a:defRPr>
            </a:lvl1pPr>
          </a:lstStyle>
          <a:p>
            <a:pPr>
              <a:defRPr/>
            </a:pPr>
            <a:fld id="{32EA287B-E809-F34C-894B-FE6CF27920B7}" type="slidenum">
              <a:rPr lang="en-US" altLang="en-US"/>
              <a:pPr>
                <a:defRPr/>
              </a:pPr>
              <a:t>‹#›</a:t>
            </a:fld>
            <a:endParaRPr lang="en-US" altLang="en-US"/>
          </a:p>
        </p:txBody>
      </p:sp>
    </p:spTree>
    <p:extLst>
      <p:ext uri="{BB962C8B-B14F-4D97-AF65-F5344CB8AC3E}">
        <p14:creationId xmlns:p14="http://schemas.microsoft.com/office/powerpoint/2010/main" val="2986586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p:titleStyle>
    <p:bodyStyle>
      <a:lvl1pPr marL="815975" indent="-815975" algn="l" defTabSz="10874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ＭＳ Ｐゴシック" panose="020B0600070205080204" pitchFamily="34" charset="-128"/>
          <a:cs typeface="+mn-cs"/>
        </a:defRPr>
      </a:lvl1pPr>
      <a:lvl2pPr marL="1768475" indent="-679450" algn="l" defTabSz="10874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ＭＳ Ｐゴシック" panose="020B0600070205080204" pitchFamily="34" charset="-128"/>
          <a:cs typeface="+mn-cs"/>
        </a:defRPr>
      </a:lvl2pPr>
      <a:lvl3pPr marL="2720975" indent="-542925" algn="l" defTabSz="10874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ＭＳ Ｐゴシック" panose="020B0600070205080204" pitchFamily="34" charset="-128"/>
          <a:cs typeface="+mn-cs"/>
        </a:defRPr>
      </a:lvl3pPr>
      <a:lvl4pPr marL="3810000"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4pPr>
      <a:lvl5pPr marL="4897438"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layoutt3.jpg">
            <a:extLst>
              <a:ext uri="{FF2B5EF4-FFF2-40B4-BE49-F238E27FC236}">
                <a16:creationId xmlns:a16="http://schemas.microsoft.com/office/drawing/2014/main" id="{331341BB-F215-674E-A3B8-CCC0C0C4F13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2686"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Dikdörtgen 1">
            <a:extLst>
              <a:ext uri="{FF2B5EF4-FFF2-40B4-BE49-F238E27FC236}">
                <a16:creationId xmlns:a16="http://schemas.microsoft.com/office/drawing/2014/main" id="{04E3904C-B9E0-4D48-A937-E49889BAE214}"/>
              </a:ext>
            </a:extLst>
          </p:cNvPr>
          <p:cNvSpPr>
            <a:spLocks noChangeArrowheads="1"/>
          </p:cNvSpPr>
          <p:nvPr/>
        </p:nvSpPr>
        <p:spPr bwMode="auto">
          <a:xfrm>
            <a:off x="2581598" y="4037162"/>
            <a:ext cx="1965736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tr-TR" altLang="en-US" sz="4800" b="1" dirty="0">
                <a:solidFill>
                  <a:srgbClr val="273B82"/>
                </a:solidFill>
              </a:rPr>
              <a:t>LİHKAB’LARIN TEFTİŞİ</a:t>
            </a:r>
          </a:p>
          <a:p>
            <a:pPr lvl="0" algn="ctr"/>
            <a:r>
              <a:rPr lang="tr-TR" altLang="tr-TR" sz="4800" b="1" dirty="0">
                <a:solidFill>
                  <a:srgbClr val="273B82"/>
                </a:solidFill>
              </a:rPr>
              <a:t>DİSİPLİN HUKUKU BAKIMINDAN SORUMLULUKLARI</a:t>
            </a:r>
          </a:p>
          <a:p>
            <a:pPr lvl="0" algn="ctr"/>
            <a:r>
              <a:rPr kumimoji="0" lang="tr-TR" altLang="tr-TR" sz="4800" b="1" u="none" strike="noStrike" kern="1200" cap="none" spc="0" normalizeH="0" baseline="0" noProof="0" dirty="0">
                <a:ln>
                  <a:noFill/>
                </a:ln>
                <a:solidFill>
                  <a:srgbClr val="273B82"/>
                </a:solidFill>
                <a:effectLst/>
                <a:uLnTx/>
                <a:uFillTx/>
              </a:rPr>
              <a:t>MALİ</a:t>
            </a:r>
            <a:r>
              <a:rPr kumimoji="0" lang="tr-TR" altLang="tr-TR" sz="4800" b="1" u="none" strike="noStrike" kern="1200" cap="none" spc="0" normalizeH="0" noProof="0" dirty="0">
                <a:ln>
                  <a:noFill/>
                </a:ln>
                <a:solidFill>
                  <a:srgbClr val="273B82"/>
                </a:solidFill>
                <a:effectLst/>
                <a:uLnTx/>
                <a:uFillTx/>
              </a:rPr>
              <a:t> YÖNDEN SORUMLULUKLARI</a:t>
            </a:r>
          </a:p>
          <a:p>
            <a:pPr lvl="0" algn="ctr"/>
            <a:r>
              <a:rPr lang="tr-TR" altLang="tr-TR" sz="4800" b="1" baseline="0" dirty="0">
                <a:solidFill>
                  <a:srgbClr val="273B82"/>
                </a:solidFill>
              </a:rPr>
              <a:t>CEZA HUKUKU YÖNÜYLE </a:t>
            </a:r>
            <a:r>
              <a:rPr lang="tr-TR" altLang="tr-TR" sz="4800" b="1" dirty="0">
                <a:solidFill>
                  <a:srgbClr val="273B82"/>
                </a:solidFill>
              </a:rPr>
              <a:t>SORUMLULUKLARI</a:t>
            </a:r>
          </a:p>
          <a:p>
            <a:pPr lvl="0" algn="ctr"/>
            <a:endParaRPr lang="tr-TR" altLang="tr-TR" sz="4800" b="1" dirty="0">
              <a:solidFill>
                <a:srgbClr val="273B82"/>
              </a:solidFill>
            </a:endParaRPr>
          </a:p>
          <a:p>
            <a:pPr lvl="0" algn="ctr"/>
            <a:r>
              <a:rPr kumimoji="0" lang="tr-TR" altLang="tr-TR" sz="3600" b="1" u="none" strike="noStrike" kern="1200" cap="none" spc="0" normalizeH="0" baseline="0" noProof="0" dirty="0">
                <a:ln>
                  <a:noFill/>
                </a:ln>
                <a:solidFill>
                  <a:srgbClr val="273B82"/>
                </a:solidFill>
                <a:effectLst/>
                <a:uLnTx/>
                <a:uFillTx/>
              </a:rPr>
              <a:t>2 Ekim </a:t>
            </a:r>
            <a:r>
              <a:rPr kumimoji="0" lang="tr-TR" altLang="tr-TR" sz="3600" b="1" u="none" strike="noStrike" kern="1200" cap="none" spc="0" normalizeH="0" baseline="0" noProof="0">
                <a:ln>
                  <a:noFill/>
                </a:ln>
                <a:solidFill>
                  <a:srgbClr val="273B82"/>
                </a:solidFill>
                <a:effectLst/>
                <a:uLnTx/>
                <a:uFillTx/>
              </a:rPr>
              <a:t>2024-</a:t>
            </a:r>
            <a:r>
              <a:rPr kumimoji="0" lang="tr-TR" altLang="tr-TR" sz="3600" b="1" u="none" strike="noStrike" kern="1200" cap="none" spc="0" normalizeH="0" noProof="0">
                <a:ln>
                  <a:noFill/>
                </a:ln>
                <a:solidFill>
                  <a:srgbClr val="273B82"/>
                </a:solidFill>
                <a:effectLst/>
                <a:uLnTx/>
                <a:uFillTx/>
              </a:rPr>
              <a:t> Ankara</a:t>
            </a:r>
            <a:endParaRPr kumimoji="0" lang="tr-TR" altLang="tr-TR" sz="3600" b="0" u="none" strike="noStrike" kern="1200" cap="none" spc="0" normalizeH="0" baseline="0" noProof="0" dirty="0">
              <a:ln>
                <a:noFill/>
              </a:ln>
              <a:solidFill>
                <a:srgbClr val="273B82"/>
              </a:solidFill>
              <a:effectLst/>
              <a:uLnTx/>
              <a:uFillTx/>
            </a:endParaRPr>
          </a:p>
        </p:txBody>
      </p:sp>
      <p:pic>
        <p:nvPicPr>
          <p:cNvPr id="5" name="Picture 10" descr="Tapu-ve-kadastro-mudurlugu-01.jpg">
            <a:extLst>
              <a:ext uri="{FF2B5EF4-FFF2-40B4-BE49-F238E27FC236}">
                <a16:creationId xmlns:a16="http://schemas.microsoft.com/office/drawing/2014/main" id="{2B17EA62-D149-4E80-AF39-7A35E4007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74375" y="724694"/>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1">
            <a:extLst>
              <a:ext uri="{FF2B5EF4-FFF2-40B4-BE49-F238E27FC236}">
                <a16:creationId xmlns:a16="http://schemas.microsoft.com/office/drawing/2014/main" id="{04E3904C-B9E0-4D48-A937-E49889BAE214}"/>
              </a:ext>
            </a:extLst>
          </p:cNvPr>
          <p:cNvSpPr>
            <a:spLocks noChangeArrowheads="1"/>
          </p:cNvSpPr>
          <p:nvPr/>
        </p:nvSpPr>
        <p:spPr bwMode="auto">
          <a:xfrm>
            <a:off x="9392402" y="9476746"/>
            <a:ext cx="47526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r>
              <a:rPr lang="tr-TR" altLang="en-US" sz="4800" b="1" dirty="0">
                <a:solidFill>
                  <a:schemeClr val="tx2"/>
                </a:solidFill>
              </a:rPr>
              <a:t>Nevzat İhsan SARI</a:t>
            </a:r>
          </a:p>
          <a:p>
            <a:pPr lvl="0" algn="ctr"/>
            <a:r>
              <a:rPr lang="tr-TR" altLang="tr-TR" sz="4800" b="1" dirty="0">
                <a:solidFill>
                  <a:schemeClr val="tx2"/>
                </a:solidFill>
              </a:rPr>
              <a:t>Başmüfettiş </a:t>
            </a:r>
            <a:endParaRPr kumimoji="0" lang="tr-TR" altLang="tr-TR" sz="3600" b="1" u="none" strike="noStrike" kern="1200" cap="none" spc="0" normalizeH="0" baseline="0" noProof="0" dirty="0">
              <a:ln>
                <a:noFill/>
              </a:ln>
              <a:solidFill>
                <a:srgbClr val="E46C0A"/>
              </a:solidFill>
              <a:effectLst/>
              <a:uLnTx/>
              <a:uFillTx/>
            </a:endParaRPr>
          </a:p>
        </p:txBody>
      </p:sp>
      <p:sp>
        <p:nvSpPr>
          <p:cNvPr id="7" name="Dikdörtgen 1">
            <a:extLst>
              <a:ext uri="{FF2B5EF4-FFF2-40B4-BE49-F238E27FC236}">
                <a16:creationId xmlns:a16="http://schemas.microsoft.com/office/drawing/2014/main" id="{04E3904C-B9E0-4D48-A937-E49889BAE214}"/>
              </a:ext>
            </a:extLst>
          </p:cNvPr>
          <p:cNvSpPr>
            <a:spLocks noChangeArrowheads="1"/>
          </p:cNvSpPr>
          <p:nvPr/>
        </p:nvSpPr>
        <p:spPr bwMode="auto">
          <a:xfrm>
            <a:off x="18895077" y="11823185"/>
            <a:ext cx="66877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tr-TR" altLang="en-US" sz="3600" b="1" dirty="0">
                <a:solidFill>
                  <a:srgbClr val="E46C0A"/>
                </a:solidFill>
              </a:rPr>
              <a:t> </a:t>
            </a:r>
            <a:endParaRPr kumimoji="0" lang="tr-TR" altLang="tr-TR" sz="3600" b="0" i="1" u="none" strike="noStrike" kern="1200" cap="none" spc="0" normalizeH="0" baseline="0" noProof="0" dirty="0">
              <a:ln>
                <a:noFill/>
              </a:ln>
              <a:solidFill>
                <a:srgbClr val="E46C0A"/>
              </a:solidFill>
              <a:effectLst/>
              <a:uLnTx/>
              <a:uFillTx/>
            </a:endParaRPr>
          </a:p>
        </p:txBody>
      </p:sp>
    </p:spTree>
    <p:extLst>
      <p:ext uri="{BB962C8B-B14F-4D97-AF65-F5344CB8AC3E}">
        <p14:creationId xmlns:p14="http://schemas.microsoft.com/office/powerpoint/2010/main" val="39585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r>
              <a:rPr lang="tr-TR" sz="4000" b="1" u="sng" dirty="0">
                <a:solidFill>
                  <a:schemeClr val="tx2"/>
                </a:solidFill>
                <a:latin typeface="Times New Roman" pitchFamily="18" charset="0"/>
                <a:cs typeface="Times New Roman" pitchFamily="18" charset="0"/>
              </a:rPr>
              <a:t>Uyarma: </a:t>
            </a:r>
            <a:r>
              <a:rPr lang="tr-TR" sz="4000" dirty="0">
                <a:solidFill>
                  <a:schemeClr val="tx2"/>
                </a:solidFill>
                <a:latin typeface="Times New Roman" pitchFamily="18" charset="0"/>
                <a:cs typeface="Times New Roman" pitchFamily="18" charset="0"/>
              </a:rPr>
              <a:t>Lisanslı mühendisin, hizmet ve davranışlarında daha dikkatli olması gerektiğinin yazı ile bildirilmesidir. Uyarma cezasını gerektiren fiil ve haller şunlardır:</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3600" dirty="0">
                <a:solidFill>
                  <a:schemeClr val="tx2"/>
                </a:solidFill>
                <a:latin typeface="Times New Roman" pitchFamily="18" charset="0"/>
                <a:cs typeface="Times New Roman" pitchFamily="18" charset="0"/>
              </a:rPr>
              <a:t>a) </a:t>
            </a:r>
            <a:r>
              <a:rPr lang="tr-TR" sz="3600" b="1" dirty="0">
                <a:solidFill>
                  <a:schemeClr val="tx2"/>
                </a:solidFill>
                <a:latin typeface="Times New Roman" pitchFamily="18" charset="0"/>
                <a:cs typeface="Times New Roman" pitchFamily="18" charset="0"/>
              </a:rPr>
              <a:t>Görevine yakışmayan tutum ve davranışta bulunulması.</a:t>
            </a:r>
          </a:p>
          <a:p>
            <a:pPr marL="361950" indent="0" algn="just">
              <a:buNone/>
            </a:pPr>
            <a:r>
              <a:rPr lang="tr-TR" sz="3600" dirty="0">
                <a:solidFill>
                  <a:schemeClr val="tx2"/>
                </a:solidFill>
                <a:latin typeface="Times New Roman" pitchFamily="18" charset="0"/>
                <a:cs typeface="Times New Roman" pitchFamily="18" charset="0"/>
              </a:rPr>
              <a:t>b) </a:t>
            </a:r>
            <a:r>
              <a:rPr lang="tr-TR" sz="3600" b="1" dirty="0">
                <a:solidFill>
                  <a:schemeClr val="tx2"/>
                </a:solidFill>
                <a:latin typeface="Times New Roman" pitchFamily="18" charset="0"/>
                <a:cs typeface="Times New Roman" pitchFamily="18" charset="0"/>
              </a:rPr>
              <a:t>İlgili mevzuat hükümleri ile Tapu ve Kadastro Genel Müdürlüğü tarafından belirlenen usul ve esasların tam ve zamanında yerine getirilmesinde gerekli dikkat ve özenin gösterilmemesi veya hatalı iş ve işlemlere sebebiyet verilmesi.</a:t>
            </a:r>
          </a:p>
          <a:p>
            <a:pPr marL="361950" indent="0" algn="just">
              <a:buNone/>
            </a:pPr>
            <a:r>
              <a:rPr lang="tr-TR" sz="3600" dirty="0">
                <a:solidFill>
                  <a:schemeClr val="tx2"/>
                </a:solidFill>
                <a:latin typeface="Times New Roman" pitchFamily="18" charset="0"/>
                <a:cs typeface="Times New Roman" pitchFamily="18" charset="0"/>
              </a:rPr>
              <a:t>c) Görevine veya iş sahiplerine karşı ilgisiz kalınması.</a:t>
            </a:r>
          </a:p>
          <a:p>
            <a:pPr marL="361950" indent="0" algn="just">
              <a:buNone/>
            </a:pPr>
            <a:r>
              <a:rPr lang="tr-TR" sz="3600" dirty="0">
                <a:solidFill>
                  <a:schemeClr val="tx2"/>
                </a:solidFill>
                <a:latin typeface="Times New Roman" pitchFamily="18" charset="0"/>
                <a:cs typeface="Times New Roman" pitchFamily="18" charset="0"/>
              </a:rPr>
              <a:t>ç) Çalışma saatleri içerisinde büronun hizmete hazır bulundurulmaması.</a:t>
            </a:r>
          </a:p>
          <a:p>
            <a:pPr marL="361950" indent="0" algn="just">
              <a:buNone/>
            </a:pPr>
            <a:r>
              <a:rPr lang="tr-TR" sz="3600" dirty="0">
                <a:solidFill>
                  <a:schemeClr val="tx2"/>
                </a:solidFill>
                <a:latin typeface="Times New Roman" pitchFamily="18" charset="0"/>
                <a:cs typeface="Times New Roman" pitchFamily="18" charset="0"/>
              </a:rPr>
              <a:t>d) Tabelanın Tapu ve Kadastro Genel Müdürlüğünün belirlediği biçimde olmaması veya asılı bulundurulmaması.</a:t>
            </a:r>
          </a:p>
          <a:p>
            <a:pPr marL="361950" indent="0" algn="just">
              <a:buNone/>
            </a:pPr>
            <a:r>
              <a:rPr lang="tr-TR" sz="3600" dirty="0">
                <a:solidFill>
                  <a:schemeClr val="tx2"/>
                </a:solidFill>
                <a:latin typeface="Times New Roman" pitchFamily="18" charset="0"/>
                <a:cs typeface="Times New Roman" pitchFamily="18" charset="0"/>
              </a:rPr>
              <a:t>e) Asgari büro mekânı, asgari donanım veya asgari personel bulundurma koşullarının sağlanmasına dair idarî kararlara uyulmaması.</a:t>
            </a:r>
          </a:p>
          <a:p>
            <a:pPr marL="361950" indent="0" algn="just">
              <a:buNone/>
            </a:pPr>
            <a:r>
              <a:rPr lang="tr-TR" sz="3600" dirty="0">
                <a:solidFill>
                  <a:schemeClr val="tx2"/>
                </a:solidFill>
                <a:latin typeface="Times New Roman" pitchFamily="18" charset="0"/>
                <a:cs typeface="Times New Roman" pitchFamily="18" charset="0"/>
              </a:rPr>
              <a:t>f) </a:t>
            </a:r>
            <a:r>
              <a:rPr lang="tr-TR" sz="3600" b="1" dirty="0">
                <a:solidFill>
                  <a:schemeClr val="tx2"/>
                </a:solidFill>
                <a:latin typeface="Times New Roman" pitchFamily="18" charset="0"/>
                <a:cs typeface="Times New Roman" pitchFamily="18" charset="0"/>
              </a:rPr>
              <a:t>İş kabul ve sözleşmesi esaslarına uyulmaması.</a:t>
            </a:r>
          </a:p>
          <a:p>
            <a:pPr marL="361950" indent="0" algn="just">
              <a:buNone/>
            </a:pPr>
            <a:r>
              <a:rPr lang="tr-TR" sz="3600" dirty="0">
                <a:solidFill>
                  <a:schemeClr val="tx2"/>
                </a:solidFill>
                <a:latin typeface="Times New Roman" pitchFamily="18" charset="0"/>
                <a:cs typeface="Times New Roman" pitchFamily="18" charset="0"/>
              </a:rPr>
              <a:t>g) Tapu ve Kadastro Genel Müdürlüğü tarafından düzenlenen eğitimlere </a:t>
            </a:r>
            <a:r>
              <a:rPr lang="tr-TR" sz="3600" dirty="0" err="1">
                <a:solidFill>
                  <a:schemeClr val="tx2"/>
                </a:solidFill>
                <a:latin typeface="Times New Roman" pitchFamily="18" charset="0"/>
                <a:cs typeface="Times New Roman" pitchFamily="18" charset="0"/>
              </a:rPr>
              <a:t>katılınmaması</a:t>
            </a:r>
            <a:r>
              <a:rPr lang="tr-TR" sz="3600" dirty="0">
                <a:solidFill>
                  <a:schemeClr val="tx2"/>
                </a:solidFill>
                <a:latin typeface="Times New Roman" pitchFamily="18" charset="0"/>
                <a:cs typeface="Times New Roman" pitchFamily="18" charset="0"/>
              </a:rPr>
              <a:t>.</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025327"/>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8000" dirty="0">
                <a:solidFill>
                  <a:schemeClr val="tx2"/>
                </a:solidFill>
              </a:rPr>
              <a:t>                  2</a:t>
            </a:r>
            <a:r>
              <a:rPr lang="tr-TR" altLang="en-US" sz="8000" b="1" dirty="0">
                <a:solidFill>
                  <a:schemeClr val="tx2"/>
                </a:solidFill>
              </a:rPr>
              <a:t>. BÖLÜM</a:t>
            </a:r>
            <a:br>
              <a:rPr lang="tr-TR" altLang="en-US" sz="6000" b="1" dirty="0">
                <a:solidFill>
                  <a:schemeClr val="tx2"/>
                </a:solidFill>
              </a:rPr>
            </a:br>
            <a:r>
              <a:rPr lang="tr-TR" altLang="en-US" sz="6000" b="1" dirty="0">
                <a:solidFill>
                  <a:schemeClr val="tx2"/>
                </a:solidFill>
              </a:rPr>
              <a:t>2.1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4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r>
              <a:rPr lang="tr-TR" sz="4000" b="1" u="sng" dirty="0">
                <a:solidFill>
                  <a:schemeClr val="tx2"/>
                </a:solidFill>
                <a:latin typeface="Times New Roman" pitchFamily="18" charset="0"/>
                <a:cs typeface="Times New Roman" pitchFamily="18" charset="0"/>
              </a:rPr>
              <a:t>Kınama: </a:t>
            </a:r>
            <a:r>
              <a:rPr lang="tr-TR" sz="4000" dirty="0">
                <a:solidFill>
                  <a:schemeClr val="tx2"/>
                </a:solidFill>
                <a:latin typeface="Times New Roman" pitchFamily="18" charset="0"/>
                <a:cs typeface="Times New Roman" pitchFamily="18" charset="0"/>
              </a:rPr>
              <a:t>Lisanslı mühendisin hizmet ve davranışlarında kusurlu olduğunun yazı ile bildirilmesidir. Kınama cezasını gerektiren fiil ve haller şunlardır:</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3600" dirty="0">
                <a:solidFill>
                  <a:schemeClr val="tx2"/>
                </a:solidFill>
                <a:latin typeface="Times New Roman" pitchFamily="18" charset="0"/>
                <a:cs typeface="Times New Roman" pitchFamily="18" charset="0"/>
              </a:rPr>
              <a:t>a) </a:t>
            </a:r>
            <a:r>
              <a:rPr lang="tr-TR" sz="3600" b="1" dirty="0">
                <a:solidFill>
                  <a:schemeClr val="tx2"/>
                </a:solidFill>
                <a:latin typeface="Times New Roman" pitchFamily="18" charset="0"/>
                <a:cs typeface="Times New Roman" pitchFamily="18" charset="0"/>
              </a:rPr>
              <a:t>İlgili mevzuat hükümleri ile Tapu ve Kadastro Genel Müdürlüğü tarafından belirlenen usul ve esaslara kasıtlı olarak uyulmaması, kasten hatalı iş ve işlemlere sebebiyet verilmesi.</a:t>
            </a:r>
          </a:p>
          <a:p>
            <a:pPr marL="361950" indent="0" algn="just">
              <a:buNone/>
            </a:pPr>
            <a:r>
              <a:rPr lang="tr-TR" sz="3600" dirty="0">
                <a:solidFill>
                  <a:schemeClr val="tx2"/>
                </a:solidFill>
                <a:latin typeface="Times New Roman" pitchFamily="18" charset="0"/>
                <a:cs typeface="Times New Roman" pitchFamily="18" charset="0"/>
              </a:rPr>
              <a:t>b) Tapu ve Kadastro Genel Müdürlüğü görevlilerine, iş arkadaşlarına ve iş sahiplerine söz veya hareketle sataşılması.</a:t>
            </a:r>
          </a:p>
          <a:p>
            <a:pPr marL="361950" indent="0" algn="just">
              <a:buNone/>
            </a:pPr>
            <a:r>
              <a:rPr lang="tr-TR" sz="3600" dirty="0">
                <a:solidFill>
                  <a:schemeClr val="tx2"/>
                </a:solidFill>
                <a:latin typeface="Times New Roman" pitchFamily="18" charset="0"/>
                <a:cs typeface="Times New Roman" pitchFamily="18" charset="0"/>
              </a:rPr>
              <a:t>c) </a:t>
            </a:r>
            <a:r>
              <a:rPr lang="tr-TR" sz="3600" b="1" dirty="0">
                <a:solidFill>
                  <a:schemeClr val="tx2"/>
                </a:solidFill>
                <a:latin typeface="Times New Roman" pitchFamily="18" charset="0"/>
                <a:cs typeface="Times New Roman" pitchFamily="18" charset="0"/>
              </a:rPr>
              <a:t>Görev yerinde genel ahlak ve edep dışı davranışlarda bulunulması.</a:t>
            </a:r>
          </a:p>
          <a:p>
            <a:pPr marL="361950" indent="0" algn="just">
              <a:buNone/>
            </a:pPr>
            <a:r>
              <a:rPr lang="tr-TR" sz="3600" dirty="0">
                <a:solidFill>
                  <a:schemeClr val="tx2"/>
                </a:solidFill>
                <a:latin typeface="Times New Roman" pitchFamily="18" charset="0"/>
                <a:cs typeface="Times New Roman" pitchFamily="18" charset="0"/>
              </a:rPr>
              <a:t>ç) İmza yetkisi devri esaslarına aykırı davranılması.</a:t>
            </a:r>
          </a:p>
          <a:p>
            <a:pPr marL="361950" indent="0" algn="just">
              <a:buNone/>
            </a:pPr>
            <a:r>
              <a:rPr lang="tr-TR" sz="3600" dirty="0">
                <a:solidFill>
                  <a:schemeClr val="tx2"/>
                </a:solidFill>
                <a:latin typeface="Times New Roman" pitchFamily="18" charset="0"/>
                <a:cs typeface="Times New Roman" pitchFamily="18" charset="0"/>
              </a:rPr>
              <a:t>d) </a:t>
            </a:r>
            <a:r>
              <a:rPr lang="tr-TR" sz="3600" b="1" dirty="0">
                <a:solidFill>
                  <a:schemeClr val="tx2"/>
                </a:solidFill>
                <a:latin typeface="Times New Roman" pitchFamily="18" charset="0"/>
                <a:cs typeface="Times New Roman" pitchFamily="18" charset="0"/>
              </a:rPr>
              <a:t>Tapu ve Kadastro Genel Müdürlüğü ve lisanslı büronun itibar ve güven duygusunu sarsacak nitelikte davranışlarda bulunulması.</a:t>
            </a:r>
          </a:p>
          <a:p>
            <a:pPr marL="361950" indent="0" algn="just">
              <a:buNone/>
            </a:pPr>
            <a:r>
              <a:rPr lang="tr-TR" sz="3600" dirty="0">
                <a:solidFill>
                  <a:schemeClr val="tx2"/>
                </a:solidFill>
                <a:latin typeface="Times New Roman" pitchFamily="18" charset="0"/>
                <a:cs typeface="Times New Roman" pitchFamily="18" charset="0"/>
              </a:rPr>
              <a:t>e) Hizmetle ilgili konularda yükümlü olduğu kişilere yalan ve yanlış beyanda bulunulması.</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634509"/>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6000" b="1" dirty="0">
                <a:solidFill>
                  <a:schemeClr val="tx2"/>
                </a:solidFill>
              </a:rPr>
              <a:t>2.1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06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r>
              <a:rPr lang="tr-TR" sz="4000" b="1" u="sng" dirty="0">
                <a:solidFill>
                  <a:schemeClr val="tx2"/>
                </a:solidFill>
                <a:latin typeface="Times New Roman" pitchFamily="18" charset="0"/>
                <a:cs typeface="Times New Roman" pitchFamily="18" charset="0"/>
              </a:rPr>
              <a:t>Lisansın geçici iptali: </a:t>
            </a:r>
            <a:r>
              <a:rPr lang="tr-TR" sz="4000" dirty="0">
                <a:solidFill>
                  <a:schemeClr val="tx2"/>
                </a:solidFill>
                <a:latin typeface="Times New Roman" pitchFamily="18" charset="0"/>
                <a:cs typeface="Times New Roman" pitchFamily="18" charset="0"/>
              </a:rPr>
              <a:t>Fiilin ağırlık derecesine göre lisanslı mühendisin faaliyetlerinin </a:t>
            </a:r>
            <a:r>
              <a:rPr lang="tr-TR" sz="4000" b="1" dirty="0">
                <a:solidFill>
                  <a:schemeClr val="tx2"/>
                </a:solidFill>
                <a:latin typeface="Times New Roman" pitchFamily="18" charset="0"/>
                <a:cs typeface="Times New Roman" pitchFamily="18" charset="0"/>
              </a:rPr>
              <a:t>6 ay ila 3 yıl </a:t>
            </a:r>
            <a:r>
              <a:rPr lang="tr-TR" sz="4000" dirty="0">
                <a:solidFill>
                  <a:schemeClr val="tx2"/>
                </a:solidFill>
                <a:latin typeface="Times New Roman" pitchFamily="18" charset="0"/>
                <a:cs typeface="Times New Roman" pitchFamily="18" charset="0"/>
              </a:rPr>
              <a:t>arasında durdurulmasıdır. Lisanslı mühendislerin;</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3600" dirty="0">
                <a:solidFill>
                  <a:schemeClr val="tx2"/>
                </a:solidFill>
                <a:latin typeface="Times New Roman" pitchFamily="18" charset="0"/>
                <a:cs typeface="Times New Roman" pitchFamily="18" charset="0"/>
              </a:rPr>
              <a:t>a) </a:t>
            </a:r>
            <a:r>
              <a:rPr lang="tr-TR" sz="3600" b="1" dirty="0">
                <a:solidFill>
                  <a:schemeClr val="tx2"/>
                </a:solidFill>
                <a:latin typeface="Times New Roman" pitchFamily="18" charset="0"/>
                <a:cs typeface="Times New Roman" pitchFamily="18" charset="0"/>
              </a:rPr>
              <a:t>İki yıl içinde üç defa uyarma veya iki defa kınama cezası almış olmaları halinde lisansları 1 yıl süreyle,</a:t>
            </a:r>
          </a:p>
          <a:p>
            <a:pPr marL="361950" indent="0" algn="just">
              <a:buNone/>
            </a:pPr>
            <a:r>
              <a:rPr lang="tr-TR" sz="3600" dirty="0">
                <a:solidFill>
                  <a:schemeClr val="tx2"/>
                </a:solidFill>
                <a:latin typeface="Times New Roman" pitchFamily="18" charset="0"/>
                <a:cs typeface="Times New Roman" pitchFamily="18" charset="0"/>
              </a:rPr>
              <a:t>b) Kullanılmış teminatları öngörülen sürede tamamlamamaları veya teminatları öngörülen sürede yenilememeleri durumlarında lisansları teminatın yenilenmesine kadar,</a:t>
            </a:r>
          </a:p>
          <a:p>
            <a:pPr marL="361950" indent="0" algn="just">
              <a:buNone/>
            </a:pPr>
            <a:r>
              <a:rPr lang="tr-TR" sz="3600" dirty="0">
                <a:solidFill>
                  <a:schemeClr val="tx2"/>
                </a:solidFill>
                <a:latin typeface="Times New Roman" pitchFamily="18" charset="0"/>
                <a:cs typeface="Times New Roman" pitchFamily="18" charset="0"/>
              </a:rPr>
              <a:t>c) Harita ve Kadastro Mühendisleri Odasınca verilen meslekten süreli men cezası almış olmaları halinde lisansları men süresi kadar,</a:t>
            </a:r>
          </a:p>
          <a:p>
            <a:pPr marL="361950" indent="0" algn="just">
              <a:buNone/>
            </a:pPr>
            <a:r>
              <a:rPr lang="tr-TR" sz="3600" dirty="0">
                <a:solidFill>
                  <a:schemeClr val="tx2"/>
                </a:solidFill>
                <a:latin typeface="Times New Roman" pitchFamily="18" charset="0"/>
                <a:cs typeface="Times New Roman" pitchFamily="18" charset="0"/>
              </a:rPr>
              <a:t>ç) </a:t>
            </a:r>
            <a:r>
              <a:rPr lang="tr-TR" sz="3600" b="1" dirty="0">
                <a:solidFill>
                  <a:schemeClr val="tx2"/>
                </a:solidFill>
                <a:latin typeface="Times New Roman" pitchFamily="18" charset="0"/>
                <a:cs typeface="Times New Roman" pitchFamily="18" charset="0"/>
              </a:rPr>
              <a:t>Lisanslı büro çalışma mekânlarında 1 inci maddenin ikinci fıkrasına göre belirlenen hizmetler ile diğer kanunlarla kendilerine verilen görevler dışında işlem yapmaları durumunda lisansları 1 yıl süreyle, </a:t>
            </a:r>
          </a:p>
          <a:p>
            <a:pPr marL="361950" indent="0" algn="just">
              <a:buNone/>
            </a:pPr>
            <a:r>
              <a:rPr lang="tr-TR" sz="3600" dirty="0">
                <a:solidFill>
                  <a:schemeClr val="tx2"/>
                </a:solidFill>
                <a:latin typeface="Times New Roman" pitchFamily="18" charset="0"/>
                <a:cs typeface="Times New Roman" pitchFamily="18" charset="0"/>
              </a:rPr>
              <a:t>d) </a:t>
            </a:r>
            <a:r>
              <a:rPr lang="tr-TR" sz="3600" b="1" dirty="0">
                <a:solidFill>
                  <a:schemeClr val="tx2"/>
                </a:solidFill>
                <a:latin typeface="Times New Roman" pitchFamily="18" charset="0"/>
                <a:cs typeface="Times New Roman" pitchFamily="18" charset="0"/>
              </a:rPr>
              <a:t>Kayıt dışı iş almaları ve işlem yapmaları durumunda lisansları 1 yıl ila 3 yıl süreyle,</a:t>
            </a:r>
          </a:p>
          <a:p>
            <a:pPr marL="361950" indent="0" algn="just">
              <a:buNone/>
            </a:pPr>
            <a:r>
              <a:rPr lang="tr-TR" sz="3600" dirty="0">
                <a:solidFill>
                  <a:schemeClr val="tx2"/>
                </a:solidFill>
                <a:latin typeface="Times New Roman" pitchFamily="18" charset="0"/>
                <a:cs typeface="Times New Roman" pitchFamily="18" charset="0"/>
              </a:rPr>
              <a:t>e) Kasıtlı olarak birden çok işlemde, 4/1/1961 tarihli ve 213 sayılı Vergi Usul Kanununa uygun olarak belgelerini tevsik etmemeleri halinde lisansları 6 ay ila 3 yıl süreyle,</a:t>
            </a:r>
          </a:p>
          <a:p>
            <a:pPr marL="361950" indent="0" algn="just">
              <a:buNone/>
            </a:pPr>
            <a:r>
              <a:rPr lang="tr-TR" sz="3600" dirty="0">
                <a:solidFill>
                  <a:schemeClr val="tx2"/>
                </a:solidFill>
                <a:latin typeface="Times New Roman" pitchFamily="18" charset="0"/>
                <a:cs typeface="Times New Roman" pitchFamily="18" charset="0"/>
              </a:rPr>
              <a:t>f) Hizmetin yerine getirilmesinde dil, ırk, cinsiyet, siyasi düşünce, felsefi inanç, din ve mezhep ayrımı yapılması, kişilerin yarar veya zararını hedef tutan davranışlarda bulunulması, hizmet mekânı içerisinde siyasi içerikli materyal ve belge bulundurulması ve asılması durumunda lisansları 1 yıl ila 3 yıl süreyle,</a:t>
            </a:r>
          </a:p>
          <a:p>
            <a:pPr marL="361950" indent="0" algn="just">
              <a:buNone/>
            </a:pPr>
            <a:r>
              <a:rPr lang="tr-TR" sz="3600" dirty="0">
                <a:solidFill>
                  <a:schemeClr val="tx2"/>
                </a:solidFill>
                <a:latin typeface="Times New Roman" pitchFamily="18" charset="0"/>
                <a:cs typeface="Times New Roman" pitchFamily="18" charset="0"/>
              </a:rPr>
              <a:t>İptal edilir.</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386664" y="1219512"/>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6000" b="1" dirty="0">
                <a:solidFill>
                  <a:schemeClr val="tx2"/>
                </a:solidFill>
              </a:rPr>
              <a:t>2.1 </a:t>
            </a:r>
            <a:r>
              <a:rPr lang="tr-TR" altLang="en-US" sz="6000" dirty="0">
                <a:solidFill>
                  <a:schemeClr val="tx2"/>
                </a:solidFill>
              </a:rPr>
              <a:t>L</a:t>
            </a:r>
            <a:r>
              <a:rPr lang="en-US" altLang="en-US" sz="6000" dirty="0" err="1">
                <a:solidFill>
                  <a:schemeClr val="tx2"/>
                </a:solidFill>
              </a:rPr>
              <a:t>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2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r>
              <a:rPr lang="tr-TR" sz="4000" b="1" u="sng" dirty="0">
                <a:solidFill>
                  <a:schemeClr val="tx2"/>
                </a:solidFill>
                <a:latin typeface="Times New Roman" pitchFamily="18" charset="0"/>
                <a:cs typeface="Times New Roman" pitchFamily="18" charset="0"/>
              </a:rPr>
              <a:t>Lisansın sürekli iptali: </a:t>
            </a:r>
            <a:r>
              <a:rPr lang="tr-TR" sz="4000" dirty="0">
                <a:solidFill>
                  <a:schemeClr val="tx2"/>
                </a:solidFill>
                <a:latin typeface="Times New Roman" pitchFamily="18" charset="0"/>
                <a:cs typeface="Times New Roman" pitchFamily="18" charset="0"/>
              </a:rPr>
              <a:t>Bir daha lisanslı mühendislik faaliyetinde bulunmamak üzere lisansın iptal edilmesidir. Lisansın sürekli iptali cezasını gerektiren fiil ve haller şunlardır:</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3600" dirty="0">
                <a:solidFill>
                  <a:schemeClr val="tx2"/>
                </a:solidFill>
                <a:latin typeface="Times New Roman" pitchFamily="18" charset="0"/>
                <a:cs typeface="Times New Roman" pitchFamily="18" charset="0"/>
              </a:rPr>
              <a:t>a) </a:t>
            </a:r>
            <a:r>
              <a:rPr lang="tr-TR" sz="3600" b="1" dirty="0">
                <a:solidFill>
                  <a:schemeClr val="tx2"/>
                </a:solidFill>
                <a:latin typeface="Times New Roman" pitchFamily="18" charset="0"/>
                <a:cs typeface="Times New Roman" pitchFamily="18" charset="0"/>
              </a:rPr>
              <a:t>İki defa lisansın geçici iptali cezası alınması.</a:t>
            </a:r>
          </a:p>
          <a:p>
            <a:pPr marL="361950" indent="0" algn="just">
              <a:buNone/>
            </a:pPr>
            <a:r>
              <a:rPr lang="tr-TR" sz="3600" dirty="0">
                <a:solidFill>
                  <a:schemeClr val="tx2"/>
                </a:solidFill>
                <a:latin typeface="Times New Roman" pitchFamily="18" charset="0"/>
                <a:cs typeface="Times New Roman" pitchFamily="18" charset="0"/>
              </a:rPr>
              <a:t>b) Harita ve Kadastro Mühendisleri Odasınca verilen meslekten sürekli men cezası alınması.</a:t>
            </a:r>
          </a:p>
          <a:p>
            <a:pPr marL="361950" indent="0" algn="just">
              <a:buNone/>
            </a:pPr>
            <a:r>
              <a:rPr lang="tr-TR" sz="3600" dirty="0">
                <a:solidFill>
                  <a:schemeClr val="tx2"/>
                </a:solidFill>
                <a:latin typeface="Times New Roman" pitchFamily="18" charset="0"/>
                <a:cs typeface="Times New Roman" pitchFamily="18" charset="0"/>
              </a:rPr>
              <a:t>c) Lisanslı mühendisin ayrı bir lisanslı büro açması veya lisans hakkını devretmesi.</a:t>
            </a:r>
          </a:p>
          <a:p>
            <a:pPr marL="361950" indent="0" algn="just">
              <a:buNone/>
            </a:pPr>
            <a:r>
              <a:rPr lang="tr-TR" sz="3600" dirty="0">
                <a:solidFill>
                  <a:schemeClr val="tx2"/>
                </a:solidFill>
                <a:latin typeface="Times New Roman" pitchFamily="18" charset="0"/>
                <a:cs typeface="Times New Roman" pitchFamily="18" charset="0"/>
              </a:rPr>
              <a:t>ç) </a:t>
            </a:r>
            <a:r>
              <a:rPr lang="tr-TR" sz="3600" b="1" dirty="0">
                <a:solidFill>
                  <a:schemeClr val="tx2"/>
                </a:solidFill>
                <a:latin typeface="Times New Roman" pitchFamily="18" charset="0"/>
                <a:cs typeface="Times New Roman" pitchFamily="18" charset="0"/>
              </a:rPr>
              <a:t>Kontrol, denetim ve incelemenin engellenmesi.</a:t>
            </a:r>
          </a:p>
          <a:p>
            <a:pPr marL="361950" indent="0" algn="just">
              <a:buNone/>
            </a:pPr>
            <a:r>
              <a:rPr lang="tr-TR" sz="3600" dirty="0">
                <a:solidFill>
                  <a:schemeClr val="tx2"/>
                </a:solidFill>
                <a:latin typeface="Times New Roman" pitchFamily="18" charset="0"/>
                <a:cs typeface="Times New Roman" pitchFamily="18" charset="0"/>
              </a:rPr>
              <a:t>d) Hizmet ile ilgili olarak her ne şekilde olursa olsun, kendine veya üçüncü kişilere çıkar sağlanması.</a:t>
            </a:r>
          </a:p>
          <a:p>
            <a:pPr marL="361950" indent="0" algn="just">
              <a:buNone/>
            </a:pPr>
            <a:r>
              <a:rPr lang="tr-TR" sz="3600" dirty="0">
                <a:solidFill>
                  <a:schemeClr val="tx2"/>
                </a:solidFill>
                <a:latin typeface="Times New Roman" pitchFamily="18" charset="0"/>
                <a:cs typeface="Times New Roman" pitchFamily="18" charset="0"/>
              </a:rPr>
              <a:t>e) </a:t>
            </a:r>
            <a:r>
              <a:rPr lang="tr-TR" sz="3600" b="1" dirty="0">
                <a:solidFill>
                  <a:schemeClr val="tx2"/>
                </a:solidFill>
                <a:latin typeface="Times New Roman" pitchFamily="18" charset="0"/>
                <a:cs typeface="Times New Roman" pitchFamily="18" charset="0"/>
              </a:rPr>
              <a:t>Gerçeğe aykırı rapor ve belge düzenlenmesi.</a:t>
            </a:r>
          </a:p>
          <a:p>
            <a:pPr marL="361950" indent="0" algn="just">
              <a:buNone/>
            </a:pPr>
            <a:endParaRPr lang="tr-TR" altLang="tr-TR" sz="4000" dirty="0"/>
          </a:p>
          <a:p>
            <a:pPr marL="933450" indent="-571500" algn="just">
              <a:buFont typeface="Wingdings" panose="05000000000000000000" pitchFamily="2" charset="2"/>
              <a:buChar char="q"/>
            </a:pPr>
            <a:r>
              <a:rPr lang="tr-TR" altLang="tr-TR" sz="4000" b="1" dirty="0">
                <a:solidFill>
                  <a:srgbClr val="1F497D"/>
                </a:solidFill>
              </a:rPr>
              <a:t>Bu ceza dışında; lisans sahibinin istemi, 65 yaşını doldurulması, büro açmak için kanunda belirtilen şartların kaybedilmesi veya bu şartları haiz olmadığının sonradan anlaşılması hallerinde de lisans iptal edilir. Bu iptaller de sürekli iptal niteliğindedir.</a:t>
            </a: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062526" y="2074277"/>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en-US" altLang="en-US" sz="6000" dirty="0">
                <a:solidFill>
                  <a:schemeClr val="tx2"/>
                </a:solidFill>
              </a:rPr>
              <a:t>Lisanslı </a:t>
            </a:r>
            <a:r>
              <a:rPr lang="en-US" altLang="en-US" sz="6000" dirty="0" err="1">
                <a:solidFill>
                  <a:schemeClr val="tx2"/>
                </a:solidFill>
              </a:rPr>
              <a:t>Büroların</a:t>
            </a:r>
            <a:r>
              <a:rPr lang="en-US" altLang="en-US" sz="6000" dirty="0">
                <a:solidFill>
                  <a:schemeClr val="tx2"/>
                </a:solidFill>
              </a:rPr>
              <a:t> </a:t>
            </a:r>
            <a:r>
              <a:rPr lang="en-US" altLang="en-US" sz="6000" dirty="0" err="1">
                <a:solidFill>
                  <a:schemeClr val="tx2"/>
                </a:solidFill>
              </a:rPr>
              <a:t>Denetimi</a:t>
            </a:r>
            <a:br>
              <a:rPr lang="en-US"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6000" b="1" dirty="0">
                <a:solidFill>
                  <a:schemeClr val="tx2"/>
                </a:solidFill>
              </a:rPr>
              <a:t>2.1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4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a:buFont typeface="Wingdings" pitchFamily="2" charset="2"/>
              <a:buChar char="q"/>
            </a:pPr>
            <a:r>
              <a:rPr lang="tr-TR" sz="3200" b="1" dirty="0">
                <a:solidFill>
                  <a:srgbClr val="1F497D"/>
                </a:solidFill>
              </a:rPr>
              <a:t>İdari para cezası : 5368 sayılı Kanunun 4/A maddesi ile 8 inci maddesinin birinci ve ikinci fıkraları hükümlerine aykırı davranışta bulunanlara, fiilleri suç oluşturmadığı takdirde, bin Türk Lirasından elli bin Türk Lirasına kadar idarî para cezası Tapu ve Kadastro Genel Müdürlüğünce verilir. Verilen idari para cezalarına karşı tebliğ tarihinden itibaren altmış gün içinde idare mahkemesinde dava açılabilir.</a:t>
            </a:r>
            <a:r>
              <a:rPr lang="tr-TR" sz="3200" b="1" baseline="30000" dirty="0">
                <a:solidFill>
                  <a:srgbClr val="1F497D"/>
                </a:solidFill>
              </a:rPr>
              <a:t> </a:t>
            </a:r>
            <a:r>
              <a:rPr lang="tr-TR" sz="3000" b="1" dirty="0">
                <a:solidFill>
                  <a:srgbClr val="1F497D"/>
                </a:solidFill>
              </a:rPr>
              <a:t> </a:t>
            </a:r>
          </a:p>
          <a:p>
            <a:endParaRPr lang="tr-TR" sz="3200" b="1" dirty="0">
              <a:solidFill>
                <a:srgbClr val="1F497D"/>
              </a:solidFill>
            </a:endParaRPr>
          </a:p>
          <a:p>
            <a:pPr>
              <a:buFont typeface="Wingdings" pitchFamily="2" charset="2"/>
              <a:buChar char="q"/>
            </a:pPr>
            <a:r>
              <a:rPr lang="tr-TR" sz="3200" b="1" dirty="0">
                <a:solidFill>
                  <a:srgbClr val="1F497D"/>
                </a:solidFill>
              </a:rPr>
              <a:t>	İdari para cezasını gerektiren fiil ve haller şunlardır:</a:t>
            </a:r>
          </a:p>
          <a:p>
            <a:pPr>
              <a:buNone/>
            </a:pPr>
            <a:r>
              <a:rPr lang="tr-TR" sz="3200" b="1" dirty="0">
                <a:solidFill>
                  <a:srgbClr val="1F497D"/>
                </a:solidFill>
              </a:rPr>
              <a:t>	a) Tutulması gerekli kayıt ve defterlerin usulüne uygun tutulmaması.</a:t>
            </a:r>
          </a:p>
          <a:p>
            <a:pPr>
              <a:buNone/>
            </a:pPr>
            <a:r>
              <a:rPr lang="tr-TR" sz="3200" b="1" dirty="0">
                <a:solidFill>
                  <a:srgbClr val="1F497D"/>
                </a:solidFill>
              </a:rPr>
              <a:t>	b) Hizmete ilişkin bilgi ve belgelerin verilmesi, kullanılmasında İdarece belirlenen usullere uyulmaması.</a:t>
            </a:r>
          </a:p>
          <a:p>
            <a:pPr>
              <a:buNone/>
            </a:pPr>
            <a:r>
              <a:rPr lang="tr-TR" sz="3200" b="1" dirty="0">
                <a:solidFill>
                  <a:srgbClr val="1F497D"/>
                </a:solidFill>
              </a:rPr>
              <a:t>	c) Adres değişikliğinde İdareye bilgi verilmemesi.</a:t>
            </a:r>
          </a:p>
          <a:p>
            <a:pPr>
              <a:buNone/>
            </a:pPr>
            <a:r>
              <a:rPr lang="tr-TR" sz="3200" b="1" dirty="0">
                <a:solidFill>
                  <a:srgbClr val="1F497D"/>
                </a:solidFill>
              </a:rPr>
              <a:t>	ç) Hizmetle ilgili İdarece belirlenen ücret tarifesine uyulmaması.</a:t>
            </a:r>
          </a:p>
          <a:p>
            <a:pPr>
              <a:buNone/>
            </a:pPr>
            <a:r>
              <a:rPr lang="tr-TR" sz="3200" b="1" dirty="0">
                <a:solidFill>
                  <a:srgbClr val="1F497D"/>
                </a:solidFill>
              </a:rPr>
              <a:t>	</a:t>
            </a:r>
          </a:p>
          <a:p>
            <a:pPr>
              <a:buFont typeface="Wingdings" pitchFamily="2" charset="2"/>
              <a:buChar char="q"/>
            </a:pPr>
            <a:r>
              <a:rPr lang="tr-TR" sz="3200" b="1" dirty="0">
                <a:solidFill>
                  <a:srgbClr val="1F497D"/>
                </a:solidFill>
              </a:rPr>
              <a:t>Kanuna ve Yönetmeliğe göre verilen idari para cezaları, tebliğinden itibaren bir ay içinde ödenir. Bu madde kapsamında verilen idari para cezalarına karşı tebliğ tarihinden itibaren altmış gün içinde idare mahkemesinde dava açılabilir.</a:t>
            </a:r>
          </a:p>
          <a:p>
            <a:pPr>
              <a:buFont typeface="Wingdings" pitchFamily="2" charset="2"/>
              <a:buChar char="q"/>
            </a:pPr>
            <a:endParaRPr lang="tr-TR" sz="3200" b="1" dirty="0">
              <a:solidFill>
                <a:srgbClr val="1F497D"/>
              </a:solidFill>
            </a:endParaRPr>
          </a:p>
          <a:p>
            <a:pPr>
              <a:buFont typeface="Wingdings" pitchFamily="2" charset="2"/>
              <a:buChar char="q"/>
            </a:pPr>
            <a:r>
              <a:rPr lang="tr-TR" sz="3200" b="1" dirty="0">
                <a:solidFill>
                  <a:srgbClr val="1F497D"/>
                </a:solidFill>
              </a:rPr>
              <a:t>İdari para cezaları, 30/3/2005 tarihli ve 5326 sayılı Kabahatler Kanununca her yıl yeniden değerlendirilerek Ocak ayı içerisinde İdarenin resmi internet sitesinde ilan edilir.</a:t>
            </a:r>
          </a:p>
          <a:p>
            <a:pPr>
              <a:buFont typeface="Wingdings" pitchFamily="2" charset="2"/>
              <a:buChar char="q"/>
            </a:pPr>
            <a:endParaRPr lang="tr-TR" sz="3000" b="1" dirty="0">
              <a:solidFill>
                <a:srgbClr val="273B82"/>
              </a:solidFill>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062526" y="2074277"/>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en-US" altLang="en-US" sz="6000" dirty="0">
                <a:solidFill>
                  <a:schemeClr val="tx2"/>
                </a:solidFill>
              </a:rPr>
              <a:t>Lisanslı </a:t>
            </a:r>
            <a:r>
              <a:rPr lang="en-US" altLang="en-US" sz="6000" dirty="0" err="1">
                <a:solidFill>
                  <a:schemeClr val="tx2"/>
                </a:solidFill>
              </a:rPr>
              <a:t>Büroların</a:t>
            </a:r>
            <a:r>
              <a:rPr lang="en-US" altLang="en-US" sz="6000" dirty="0">
                <a:solidFill>
                  <a:schemeClr val="tx2"/>
                </a:solidFill>
              </a:rPr>
              <a:t> </a:t>
            </a:r>
            <a:r>
              <a:rPr lang="en-US" altLang="en-US" sz="6000" dirty="0" err="1">
                <a:solidFill>
                  <a:schemeClr val="tx2"/>
                </a:solidFill>
              </a:rPr>
              <a:t>Denetimi</a:t>
            </a:r>
            <a:br>
              <a:rPr lang="en-US"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6000" b="1" dirty="0">
                <a:solidFill>
                  <a:schemeClr val="tx2"/>
                </a:solidFill>
              </a:rPr>
              <a:t>2.1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4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marL="361950" indent="0" algn="just">
              <a:buNone/>
            </a:pPr>
            <a:endParaRPr lang="tr-TR" sz="4000" b="1" u="sng" dirty="0">
              <a:solidFill>
                <a:schemeClr val="tx2"/>
              </a:solidFill>
              <a:latin typeface="Times New Roman" pitchFamily="18" charset="0"/>
              <a:cs typeface="Times New Roman" pitchFamily="18" charset="0"/>
            </a:endParaRPr>
          </a:p>
          <a:p>
            <a:pPr>
              <a:buFont typeface="Wingdings" pitchFamily="2" charset="2"/>
              <a:buChar char="q"/>
            </a:pPr>
            <a:r>
              <a:rPr lang="tr-TR" sz="3000" b="1" dirty="0">
                <a:solidFill>
                  <a:srgbClr val="273B82"/>
                </a:solidFill>
              </a:rPr>
              <a:t>Disiplin cezası verilmesini gerektiren fiil ve hallere nitelik ve ağırlıkları itibarıyla benzer eylemlerde bulunanlara da aynı neviden disiplin cezaları verilir.</a:t>
            </a:r>
          </a:p>
          <a:p>
            <a:pPr>
              <a:buNone/>
            </a:pPr>
            <a:endParaRPr lang="tr-TR" sz="3000" b="1" dirty="0">
              <a:solidFill>
                <a:srgbClr val="273B82"/>
              </a:solidFill>
            </a:endParaRPr>
          </a:p>
          <a:p>
            <a:pPr>
              <a:buFont typeface="Wingdings" pitchFamily="2" charset="2"/>
              <a:buChar char="q"/>
            </a:pPr>
            <a:r>
              <a:rPr lang="tr-TR" sz="3000" b="1" dirty="0">
                <a:solidFill>
                  <a:srgbClr val="273B82"/>
                </a:solidFill>
              </a:rPr>
              <a:t>Uyarma veya kınama cezasını gerektiren fiil veya hallerin, iki yıl içerisinde tekerrür etmesi halinde bir derece ağır ceza uygulanır.</a:t>
            </a:r>
          </a:p>
          <a:p>
            <a:pPr>
              <a:buFont typeface="Wingdings" pitchFamily="2" charset="2"/>
              <a:buChar char="q"/>
            </a:pPr>
            <a:r>
              <a:rPr lang="tr-TR" sz="3000" b="1" dirty="0">
                <a:solidFill>
                  <a:srgbClr val="273B82"/>
                </a:solidFill>
              </a:rPr>
              <a:t>Tapu ve Kadastro Genel Müdürlüğü tarafından; uyarma ve kınama cezasını gerektiren fiil ve hallerin öğrenildiği tarihten itibaren bir ay içinde, lisansın geçici ve sürekli iptali cezasını gerektiren fiil ve hallerin öğrenildiği tarihten itibaren altı ay içinde disiplin soruşturmasına başlanmadığı takdirde disiplin cezası verme yetkisi zamanaşımına uğrar. Disiplin cezasını gerektiren fiil ve hallere, işlendiği tarihten itibaren iki yıl içinde disiplin cezası verilmediği takdirde ceza verme yetkisi zamanaşımına uğrar.</a:t>
            </a:r>
          </a:p>
          <a:p>
            <a:pPr>
              <a:buNone/>
            </a:pPr>
            <a:endParaRPr lang="tr-TR" sz="3000" b="1" dirty="0">
              <a:solidFill>
                <a:srgbClr val="273B82"/>
              </a:solidFill>
            </a:endParaRPr>
          </a:p>
          <a:p>
            <a:pPr>
              <a:buFont typeface="Wingdings" pitchFamily="2" charset="2"/>
              <a:buChar char="q"/>
            </a:pPr>
            <a:r>
              <a:rPr lang="tr-TR" sz="3000" b="1" dirty="0">
                <a:solidFill>
                  <a:srgbClr val="273B82"/>
                </a:solidFill>
              </a:rPr>
              <a:t>Lisans sahibinin savunması alınmadan bu Kanunda belirtilen disiplin cezaları verilemez. Lisans sahibinden, hakkında isnat edilen suçla ilgili tebliğ tarihinden itibaren en az yedi günlük süre içinde yazılı olarak savunma yapması istenir. Süresinde savunma yapılmaması halinde, savunma hakkından vazgeçilmiş sayılır.</a:t>
            </a:r>
          </a:p>
          <a:p>
            <a:pPr>
              <a:buNone/>
            </a:pPr>
            <a:endParaRPr lang="tr-TR" sz="3000" b="1" dirty="0">
              <a:solidFill>
                <a:srgbClr val="273B82"/>
              </a:solidFill>
            </a:endParaRPr>
          </a:p>
          <a:p>
            <a:pPr>
              <a:buFont typeface="Wingdings" pitchFamily="2" charset="2"/>
              <a:buChar char="q"/>
            </a:pPr>
            <a:r>
              <a:rPr lang="tr-TR" sz="2800" b="1" dirty="0">
                <a:solidFill>
                  <a:srgbClr val="273B82"/>
                </a:solidFill>
              </a:rPr>
              <a:t>Bu Kanun hükümlerine göre verilen disiplin cezaları kesin olup, verildiği tarihten itibaren hüküm ifade eder ve derhal uygulanır. İdareye itiraz mümkün değildir ve idarece verilen disiplin cezalarının geri alınamaması temel ilkedir. Disiplin cezalarına karşı ancak idari yargı yoluna başvurulabilir. </a:t>
            </a:r>
            <a:r>
              <a:rPr lang="tr-TR" sz="2800" b="1" dirty="0">
                <a:solidFill>
                  <a:srgbClr val="273B82"/>
                </a:solidFill>
                <a:effectLst/>
                <a:ea typeface="Times New Roman" panose="02020603050405020304" pitchFamily="18" charset="0"/>
              </a:rPr>
              <a:t> Disiplin cezaları lisanslı mühendisin sicil dosyasına işlenir. Lisansın sürekli iptali cezasından başka bir disiplin cezası ile tecziye edilen lisanslı mühendis uyarma ve kınama cezalarının uygulanmasından beş sene, diğer cezaların uygulanmasından on sene sonra İdareye başvurarak, verilmiş olan cezalarının sicil dosyasından silinmesini isteyebilir.</a:t>
            </a:r>
            <a:endParaRPr lang="tr-TR" sz="3000" b="1" dirty="0">
              <a:solidFill>
                <a:srgbClr val="273B82"/>
              </a:solidFill>
            </a:endParaRPr>
          </a:p>
          <a:p>
            <a:pPr>
              <a:buFont typeface="Wingdings" pitchFamily="2" charset="2"/>
              <a:buChar char="q"/>
            </a:pPr>
            <a:r>
              <a:rPr lang="tr-TR" sz="3000" b="1" dirty="0">
                <a:solidFill>
                  <a:srgbClr val="273B82"/>
                </a:solidFill>
              </a:rPr>
              <a:t>Münhasıran verilen disiplin soruşturma emrine istinaden </a:t>
            </a:r>
            <a:r>
              <a:rPr lang="tr-TR" sz="3000" b="1" dirty="0" err="1">
                <a:solidFill>
                  <a:srgbClr val="273B82"/>
                </a:solidFill>
              </a:rPr>
              <a:t>Lihkab’lar</a:t>
            </a:r>
            <a:r>
              <a:rPr lang="tr-TR" sz="3000" b="1" dirty="0">
                <a:solidFill>
                  <a:srgbClr val="273B82"/>
                </a:solidFill>
              </a:rPr>
              <a:t> hakkında disiplin soruşturması  yapılır. Soruşturma sırasında </a:t>
            </a:r>
            <a:r>
              <a:rPr lang="tr-TR" sz="3000" b="1" dirty="0" err="1">
                <a:solidFill>
                  <a:srgbClr val="273B82"/>
                </a:solidFill>
              </a:rPr>
              <a:t>Lihkab</a:t>
            </a:r>
            <a:r>
              <a:rPr lang="tr-TR" sz="3000" b="1" dirty="0">
                <a:solidFill>
                  <a:srgbClr val="273B82"/>
                </a:solidFill>
              </a:rPr>
              <a:t> yetkilisinden alınan ifade savunma sayılmaz. Soruşturma usulü; memur disiplin soruşturmalarında uygulanan usuldür. </a:t>
            </a: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062526" y="2074277"/>
            <a:ext cx="21948775" cy="1218365"/>
          </a:xfrm>
        </p:spPr>
        <p:txBody>
          <a:bodyPr>
            <a:normAutofit fontScale="90000"/>
          </a:bodyPr>
          <a:lstStyle/>
          <a:p>
            <a:pPr algn="l" eaLnBrk="1" hangingPunct="1"/>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en-US" altLang="en-US" sz="6000" dirty="0">
                <a:solidFill>
                  <a:schemeClr val="tx2"/>
                </a:solidFill>
              </a:rPr>
              <a:t>Lisanslı </a:t>
            </a:r>
            <a:r>
              <a:rPr lang="en-US" altLang="en-US" sz="6000" dirty="0" err="1">
                <a:solidFill>
                  <a:schemeClr val="tx2"/>
                </a:solidFill>
              </a:rPr>
              <a:t>Büroların</a:t>
            </a:r>
            <a:r>
              <a:rPr lang="en-US" altLang="en-US" sz="6000" dirty="0">
                <a:solidFill>
                  <a:schemeClr val="tx2"/>
                </a:solidFill>
              </a:rPr>
              <a:t> </a:t>
            </a:r>
            <a:r>
              <a:rPr lang="en-US" altLang="en-US" sz="6000" dirty="0" err="1">
                <a:solidFill>
                  <a:schemeClr val="tx2"/>
                </a:solidFill>
              </a:rPr>
              <a:t>Denetimi</a:t>
            </a:r>
            <a:br>
              <a:rPr lang="en-US" altLang="en-US" sz="6000" dirty="0">
                <a:solidFill>
                  <a:schemeClr val="tx2"/>
                </a:solidFill>
              </a:rPr>
            </a:br>
            <a:br>
              <a:rPr lang="tr-TR" altLang="en-US" sz="6000" dirty="0">
                <a:solidFill>
                  <a:schemeClr val="tx2"/>
                </a:solidFill>
              </a:rPr>
            </a:br>
            <a:br>
              <a:rPr lang="tr-TR" altLang="en-US" sz="6000" dirty="0">
                <a:solidFill>
                  <a:schemeClr val="tx2"/>
                </a:solidFill>
              </a:rPr>
            </a:br>
            <a:br>
              <a:rPr lang="tr-TR" altLang="en-US" sz="6000" dirty="0">
                <a:solidFill>
                  <a:schemeClr val="tx2"/>
                </a:solidFill>
              </a:rPr>
            </a:br>
            <a:r>
              <a:rPr lang="tr-TR" altLang="en-US" sz="6000" b="1" dirty="0">
                <a:solidFill>
                  <a:schemeClr val="tx2"/>
                </a:solidFill>
              </a:rPr>
              <a:t>2.1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a:t>
            </a:r>
            <a:r>
              <a:rPr lang="tr-TR" altLang="en-US" sz="6000" dirty="0" err="1">
                <a:solidFill>
                  <a:schemeClr val="tx2"/>
                </a:solidFill>
              </a:rPr>
              <a:t>ın</a:t>
            </a:r>
            <a:r>
              <a:rPr lang="tr-TR" altLang="en-US" sz="6000" dirty="0">
                <a:solidFill>
                  <a:schemeClr val="tx2"/>
                </a:solidFill>
              </a:rPr>
              <a:t> Disiplin Sorumluluğu</a:t>
            </a:r>
            <a:br>
              <a:rPr lang="en-US" altLang="en-US" sz="60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br>
              <a:rPr lang="en-US" altLang="en-US" sz="6000" dirty="0">
                <a:solidFill>
                  <a:schemeClr val="tx2"/>
                </a:solidFill>
              </a:rPr>
            </a:br>
            <a:br>
              <a:rPr lang="tr-TR" altLang="en-US" sz="6000" dirty="0">
                <a:solidFill>
                  <a:schemeClr val="tx2"/>
                </a:solidFill>
              </a:rPr>
            </a:br>
            <a:br>
              <a:rPr lang="tr-TR" altLang="en-US" sz="7200" dirty="0">
                <a:solidFill>
                  <a:schemeClr val="tx2"/>
                </a:solidFill>
              </a:rPr>
            </a:br>
            <a:br>
              <a:rPr lang="tr-TR" altLang="en-US" sz="7200" dirty="0">
                <a:solidFill>
                  <a:schemeClr val="tx2"/>
                </a:solidFill>
              </a:rPr>
            </a:b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4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4000" dirty="0">
                <a:solidFill>
                  <a:schemeClr val="tx2"/>
                </a:solidFill>
                <a:latin typeface="Times New Roman" pitchFamily="18" charset="0"/>
                <a:cs typeface="Times New Roman" pitchFamily="18" charset="0"/>
              </a:rPr>
              <a:t>   </a:t>
            </a:r>
          </a:p>
          <a:p>
            <a:pPr marL="361950" indent="0" algn="just">
              <a:buNone/>
            </a:pPr>
            <a:endParaRPr lang="tr-TR" sz="4000" b="1" u="sng" dirty="0">
              <a:solidFill>
                <a:schemeClr val="tx2"/>
              </a:solidFill>
              <a:latin typeface="Times New Roman" pitchFamily="18" charset="0"/>
              <a:cs typeface="Times New Roman" pitchFamily="18" charset="0"/>
            </a:endParaRPr>
          </a:p>
          <a:p>
            <a:pPr algn="just">
              <a:buFont typeface="Wingdings" panose="05000000000000000000" pitchFamily="2" charset="2"/>
              <a:buChar char="q"/>
              <a:defRPr/>
            </a:pPr>
            <a:endParaRPr lang="tr-TR" sz="3400" b="1" dirty="0">
              <a:solidFill>
                <a:srgbClr val="0033CC"/>
              </a:solidFill>
              <a:latin typeface="+mj-lt"/>
            </a:endParaRPr>
          </a:p>
          <a:p>
            <a:pPr algn="just">
              <a:buFont typeface="Wingdings" panose="05000000000000000000" pitchFamily="2" charset="2"/>
              <a:buChar char="q"/>
              <a:defRPr/>
            </a:pPr>
            <a:r>
              <a:rPr lang="tr-TR" sz="3400" b="1" dirty="0">
                <a:solidFill>
                  <a:srgbClr val="0033CC"/>
                </a:solidFill>
                <a:latin typeface="+mj-lt"/>
              </a:rPr>
              <a:t>5368 sayılı Kanunun 5. maddesinde büroların işlemlerinden dolayı zarar doğması halinde kusuru bulunana 4721 sayılı Türk Medeni Kanununun 1007. maddesi kapsamında rücu edileceği belirtilmiştir. </a:t>
            </a:r>
          </a:p>
          <a:p>
            <a:pPr algn="just">
              <a:buFont typeface="Wingdings" panose="05000000000000000000" pitchFamily="2" charset="2"/>
              <a:buChar char="q"/>
              <a:defRPr/>
            </a:pPr>
            <a:endParaRPr lang="tr-TR" sz="3400" b="1" dirty="0">
              <a:solidFill>
                <a:srgbClr val="0033CC"/>
              </a:solidFill>
              <a:latin typeface="+mj-lt"/>
            </a:endParaRPr>
          </a:p>
          <a:p>
            <a:pPr algn="just">
              <a:buFont typeface="Wingdings" panose="05000000000000000000" pitchFamily="2" charset="2"/>
              <a:buChar char="q"/>
              <a:defRPr/>
            </a:pPr>
            <a:r>
              <a:rPr lang="tr-TR" sz="3400" b="1" dirty="0">
                <a:solidFill>
                  <a:srgbClr val="0033CC"/>
                </a:solidFill>
                <a:latin typeface="+mj-lt"/>
              </a:rPr>
              <a:t>TMK 1007. maddesi «Tapu sicilinin tutulmasından doğan bütün zararlardan devlet sorumludur. Devlet, zararın doğmasında kusuru bulunan görevlilere rücu eder. Devletin sorumluluğuna ilişkin davalar, tapu sicilinin bulunduğu yer mahkemesinde görülür.» hükmündedir. </a:t>
            </a:r>
          </a:p>
          <a:p>
            <a:pPr algn="just">
              <a:buFont typeface="Wingdings" panose="05000000000000000000" pitchFamily="2" charset="2"/>
              <a:buChar char="q"/>
              <a:defRPr/>
            </a:pPr>
            <a:endParaRPr lang="tr-TR" sz="3400" b="1" dirty="0">
              <a:solidFill>
                <a:srgbClr val="0033CC"/>
              </a:solidFill>
              <a:latin typeface="+mj-lt"/>
            </a:endParaRPr>
          </a:p>
          <a:p>
            <a:pPr algn="just">
              <a:buFont typeface="Wingdings" panose="05000000000000000000" pitchFamily="2" charset="2"/>
              <a:buChar char="q"/>
              <a:defRPr/>
            </a:pPr>
            <a:endParaRPr lang="tr-TR" sz="3400" b="1" dirty="0">
              <a:solidFill>
                <a:srgbClr val="0033CC"/>
              </a:solidFill>
              <a:latin typeface="+mj-lt"/>
            </a:endParaRPr>
          </a:p>
          <a:p>
            <a:pPr algn="just">
              <a:buFont typeface="Wingdings" panose="05000000000000000000" pitchFamily="2" charset="2"/>
              <a:buChar char="q"/>
              <a:defRPr/>
            </a:pPr>
            <a:r>
              <a:rPr lang="tr-TR" sz="3400" b="1" dirty="0" err="1">
                <a:solidFill>
                  <a:srgbClr val="0033CC"/>
                </a:solidFill>
                <a:latin typeface="+mj-lt"/>
              </a:rPr>
              <a:t>LİHKAB’lar</a:t>
            </a:r>
            <a:r>
              <a:rPr lang="tr-TR" sz="3400" b="1" dirty="0">
                <a:solidFill>
                  <a:srgbClr val="0033CC"/>
                </a:solidFill>
                <a:latin typeface="+mj-lt"/>
              </a:rPr>
              <a:t> tarafından yapılan işlemler tapu sicilinin tutulmasına müteallik işlemler olarak nitelendirilmiştir. Zira tapu planı Tapu Sicili Tüzüğünün 7. maddesinde ana sicillerden biri olarak sayılmıştır. Bu bakımdan </a:t>
            </a:r>
            <a:r>
              <a:rPr lang="tr-TR" sz="3400" b="1" dirty="0" err="1">
                <a:solidFill>
                  <a:srgbClr val="0033CC"/>
                </a:solidFill>
                <a:latin typeface="+mj-lt"/>
              </a:rPr>
              <a:t>lihkabların</a:t>
            </a:r>
            <a:r>
              <a:rPr lang="tr-TR" sz="3400" b="1" dirty="0">
                <a:solidFill>
                  <a:srgbClr val="0033CC"/>
                </a:solidFill>
                <a:latin typeface="+mj-lt"/>
              </a:rPr>
              <a:t> 5368 sayılı Kanun ile verilen görevler bağlamında yaptıkları işlemler tapu sicilinin yani tapu planının tutulması kapsamında değerlendirilmiş ve bu cümleden olarak; bürolara TMK 1007. maddesinde düzenlenen mali sorumluluk yüklenmiştir.</a:t>
            </a:r>
          </a:p>
          <a:p>
            <a:pPr marL="0" indent="0" algn="just">
              <a:buNone/>
              <a:defRPr/>
            </a:pPr>
            <a:endParaRPr lang="tr-TR" sz="3400" b="1" dirty="0">
              <a:solidFill>
                <a:srgbClr val="0033CC"/>
              </a:solidFill>
              <a:latin typeface="+mj-lt"/>
            </a:endParaRPr>
          </a:p>
          <a:p>
            <a:pPr algn="just">
              <a:buFont typeface="Wingdings" panose="05000000000000000000" pitchFamily="2" charset="2"/>
              <a:buChar char="q"/>
              <a:defRPr/>
            </a:pPr>
            <a:r>
              <a:rPr lang="tr-TR" sz="3400" b="1" dirty="0" err="1">
                <a:solidFill>
                  <a:srgbClr val="0033CC"/>
                </a:solidFill>
                <a:latin typeface="+mj-lt"/>
                <a:cs typeface="Times New Roman" pitchFamily="18" charset="0"/>
              </a:rPr>
              <a:t>Lihkabların</a:t>
            </a:r>
            <a:r>
              <a:rPr lang="tr-TR" sz="3400" b="1" dirty="0">
                <a:solidFill>
                  <a:srgbClr val="0033CC"/>
                </a:solidFill>
                <a:latin typeface="+mj-lt"/>
                <a:cs typeface="Times New Roman" pitchFamily="18" charset="0"/>
              </a:rPr>
              <a:t> 5368 sayılı Kanun ile verilmiş kadastro hizmetleri dışındaki işlemlerinden doğan zararlar bakımından TMK 1007. maddesine göre sorumlulukları yoktur. Bu tür zararlar; 6098 sayılı Türk Borçlar Kanununun 49 ve devamı maddelerinde düzenlenen haksız fiil sorumluluğu kapsamında </a:t>
            </a:r>
            <a:r>
              <a:rPr lang="tr-TR" sz="3400" b="1" dirty="0" err="1">
                <a:solidFill>
                  <a:srgbClr val="0033CC"/>
                </a:solidFill>
                <a:latin typeface="+mj-lt"/>
                <a:cs typeface="Times New Roman" pitchFamily="18" charset="0"/>
              </a:rPr>
              <a:t>lihkablarca</a:t>
            </a:r>
            <a:r>
              <a:rPr lang="tr-TR" sz="3400" b="1" dirty="0">
                <a:solidFill>
                  <a:srgbClr val="0033CC"/>
                </a:solidFill>
                <a:latin typeface="+mj-lt"/>
                <a:cs typeface="Times New Roman" pitchFamily="18" charset="0"/>
              </a:rPr>
              <a:t> tazmin edilir. </a:t>
            </a:r>
            <a:endParaRPr lang="tr-TR" sz="4000" dirty="0">
              <a:solidFill>
                <a:schemeClr val="tx2"/>
              </a:solidFill>
              <a:latin typeface="Times New Roman" pitchFamily="18" charset="0"/>
              <a:cs typeface="Times New Roman" pitchFamily="18" charset="0"/>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634509"/>
            <a:ext cx="21948775" cy="1218365"/>
          </a:xfrm>
        </p:spPr>
        <p:txBody>
          <a:bodyPr>
            <a:normAutofit fontScale="90000"/>
          </a:bodyPr>
          <a:lstStyle/>
          <a:p>
            <a:pPr algn="l" eaLnBrk="1" hangingPunct="1"/>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r>
              <a:rPr lang="tr-TR" altLang="en-US" sz="7300" b="1" dirty="0">
                <a:solidFill>
                  <a:schemeClr val="tx2"/>
                </a:solidFill>
              </a:rPr>
              <a:t>                3. BÖLÜM </a:t>
            </a:r>
            <a:br>
              <a:rPr lang="tr-TR" altLang="en-US" sz="6000" b="1" dirty="0">
                <a:solidFill>
                  <a:schemeClr val="tx2"/>
                </a:solidFill>
              </a:rPr>
            </a:br>
            <a:r>
              <a:rPr lang="tr-TR" altLang="en-US" sz="6000" b="1" dirty="0">
                <a:solidFill>
                  <a:schemeClr val="tx2"/>
                </a:solidFill>
              </a:rPr>
              <a:t>3.1 LİHKAB’LARIN MALİ SORUMLULUĞU</a:t>
            </a:r>
            <a:br>
              <a:rPr lang="tr-TR" altLang="en-US" sz="60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endParaRPr lang="en-US" altLang="en-US" sz="72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4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4000" dirty="0">
              <a:solidFill>
                <a:schemeClr val="tx2"/>
              </a:solidFill>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u="sng" dirty="0">
              <a:solidFill>
                <a:schemeClr val="tx2"/>
              </a:solidFill>
              <a:latin typeface="Times New Roman" pitchFamily="18" charset="0"/>
              <a:cs typeface="Times New Roman" pitchFamily="18" charset="0"/>
            </a:endParaRP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r>
              <a:rPr lang="tr-TR" sz="4000" dirty="0">
                <a:solidFill>
                  <a:schemeClr val="tx2"/>
                </a:solidFill>
                <a:latin typeface="Times New Roman" pitchFamily="18" charset="0"/>
                <a:cs typeface="Times New Roman" pitchFamily="18" charset="0"/>
              </a:rPr>
              <a:t>   </a:t>
            </a:r>
          </a:p>
          <a:p>
            <a:pPr marL="361950" indent="0" algn="just">
              <a:buNone/>
            </a:pPr>
            <a:endParaRPr lang="tr-TR" sz="4000" b="1" u="sng" dirty="0">
              <a:solidFill>
                <a:schemeClr val="tx2"/>
              </a:solidFill>
              <a:latin typeface="Times New Roman" pitchFamily="18" charset="0"/>
              <a:cs typeface="Times New Roman" pitchFamily="18" charset="0"/>
            </a:endParaRPr>
          </a:p>
          <a:p>
            <a:pPr algn="just">
              <a:buFont typeface="Wingdings" panose="05000000000000000000" pitchFamily="2" charset="2"/>
              <a:buChar char="q"/>
              <a:defRPr/>
            </a:pPr>
            <a:r>
              <a:rPr lang="tr-TR" sz="3400" b="1" dirty="0">
                <a:solidFill>
                  <a:srgbClr val="0033CC"/>
                </a:solidFill>
                <a:latin typeface="+mj-lt"/>
              </a:rPr>
              <a:t>Yargıtay kararlarında; Türk Medeni Kanunun 1007. maddesine göre hazine aleyhine açılan davalar için yasada özel bir düzenleme bulunmadığından, bu tür davalarda Borçlar Kanununun 125. maddesindeki (6098 sayılı TBK madde 146’daki) 10 yıllık genel zamanaşımı süresinin uygulanacağı belirtilmiştir. (Yargıtay 5. Hukuk Dairesinin E:2013/28329, K:2014/14914; E:2012/12363, K:2012/25680; 20. Hukuk Dairesinin E:2011/13662, K:2011/14625 sayılı kararları)</a:t>
            </a:r>
          </a:p>
          <a:p>
            <a:pPr algn="just">
              <a:buFont typeface="Wingdings" panose="05000000000000000000" pitchFamily="2" charset="2"/>
              <a:buChar char="q"/>
              <a:defRPr/>
            </a:pPr>
            <a:r>
              <a:rPr lang="tr-TR" sz="3400" b="1" dirty="0">
                <a:solidFill>
                  <a:srgbClr val="0033CC"/>
                </a:solidFill>
                <a:latin typeface="+mj-lt"/>
              </a:rPr>
              <a:t>	Yargıtay Hukuk Genel Kurulu, tapuda yanlışlık başlı başına değil, ancak neden olduğu zarar itibariyle hukuki bir varlık ifade edeceğinden, TMK 1007. madde uyarınca Hazineye karşı açılan davada on yıllık zamanaşımı, kayıt düzeltilmesiyle ilgili davanın reddine ilişkin kararın kesinleşmesi tarihinden başlayacağını belirtmiştir.  (Yargıtay Hukuk Genel Kurulunun 20/01/1982, K. 82/46 ve Yargıtay H.G.K. E. 1999/1–222, K. 1999/226)</a:t>
            </a:r>
          </a:p>
          <a:p>
            <a:pPr algn="just">
              <a:buFont typeface="Wingdings" panose="05000000000000000000" pitchFamily="2" charset="2"/>
              <a:buChar char="q"/>
              <a:defRPr/>
            </a:pPr>
            <a:r>
              <a:rPr lang="tr-TR" sz="3400" b="1" dirty="0">
                <a:solidFill>
                  <a:srgbClr val="0033CC"/>
                </a:solidFill>
                <a:latin typeface="+mj-lt"/>
              </a:rPr>
              <a:t>Yargıtay’ın bu yaklaşımıyla 10 yıllık süre, tapu sicilinde hatanın yapıldığı tarihten itibaren değil, zararın doğduğunun </a:t>
            </a:r>
            <a:r>
              <a:rPr lang="tr-TR" sz="3400" b="1" dirty="0">
                <a:solidFill>
                  <a:srgbClr val="C00000"/>
                </a:solidFill>
                <a:latin typeface="+mj-lt"/>
              </a:rPr>
              <a:t>kesin tespit edilmesinden </a:t>
            </a:r>
            <a:r>
              <a:rPr lang="tr-TR" sz="3400" b="1" dirty="0">
                <a:solidFill>
                  <a:srgbClr val="0033CC"/>
                </a:solidFill>
                <a:latin typeface="+mj-lt"/>
              </a:rPr>
              <a:t>sonra başlatılmakta ve bir anlamda hazinenin sorumluluğu konusunda zamanaşımı süresi davacılar lehine hazine aleyhine yorumlanmaktadır. </a:t>
            </a:r>
          </a:p>
          <a:p>
            <a:pPr algn="just">
              <a:buFont typeface="Wingdings" panose="05000000000000000000" pitchFamily="2" charset="2"/>
              <a:buChar char="q"/>
              <a:defRPr/>
            </a:pPr>
            <a:r>
              <a:rPr lang="tr-TR" sz="3400" b="1" dirty="0">
                <a:solidFill>
                  <a:srgbClr val="0033CC"/>
                </a:solidFill>
                <a:latin typeface="+mj-lt"/>
                <a:cs typeface="Times New Roman" pitchFamily="18" charset="0"/>
              </a:rPr>
              <a:t>	</a:t>
            </a:r>
            <a:r>
              <a:rPr lang="tr-TR" sz="3400" b="1" dirty="0">
                <a:solidFill>
                  <a:srgbClr val="C00000"/>
                </a:solidFill>
                <a:latin typeface="+mj-lt"/>
                <a:cs typeface="Times New Roman" pitchFamily="18" charset="0"/>
              </a:rPr>
              <a:t>Zamanaşımı süresinin başlangıcında sicilde yapılan yanlış işlemin tarihi değil, maddi zararın doğmasına sebep olan işlem tarihi esas alınır.</a:t>
            </a:r>
            <a:endParaRPr lang="tr-TR" sz="3400" b="1" dirty="0">
              <a:solidFill>
                <a:srgbClr val="C00000"/>
              </a:solidFill>
              <a:latin typeface="+mj-lt"/>
            </a:endParaRPr>
          </a:p>
          <a:p>
            <a:pPr algn="just">
              <a:buFont typeface="Wingdings" panose="05000000000000000000" pitchFamily="2" charset="2"/>
              <a:buChar char="q"/>
              <a:defRPr/>
            </a:pPr>
            <a:r>
              <a:rPr lang="tr-TR" sz="3400" b="1" dirty="0">
                <a:solidFill>
                  <a:srgbClr val="0033CC"/>
                </a:solidFill>
                <a:latin typeface="+mj-lt"/>
              </a:rPr>
              <a:t>	Hal böyle olunca da, tapu sicilinin (tapu kütüğü ve tapu planının) oluşturulmasında ve tutulmasında yapılan yanlışlıklardan yıllar sonra bile (zamanaşımına bağlı kalınmaksızın) Türk Medeni Kanununun 1007. maddesi kapsamında hazine aleyhine tazminat davaları açılabilmektedir</a:t>
            </a:r>
            <a:r>
              <a:rPr lang="tr-TR" sz="3400" dirty="0">
                <a:latin typeface="+mj-lt"/>
              </a:rPr>
              <a:t>.</a:t>
            </a:r>
          </a:p>
          <a:p>
            <a:pPr marL="361950" indent="0" algn="just">
              <a:buNone/>
            </a:pPr>
            <a:endParaRPr lang="tr-TR" sz="4000" dirty="0">
              <a:solidFill>
                <a:schemeClr val="tx2"/>
              </a:solidFill>
              <a:latin typeface="Times New Roman" pitchFamily="18" charset="0"/>
              <a:cs typeface="Times New Roman" pitchFamily="18" charset="0"/>
            </a:endParaRPr>
          </a:p>
          <a:p>
            <a:pPr marL="361950" indent="0" algn="just">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634509"/>
            <a:ext cx="21948775" cy="1218365"/>
          </a:xfrm>
        </p:spPr>
        <p:txBody>
          <a:bodyPr>
            <a:normAutofit fontScale="90000"/>
          </a:bodyPr>
          <a:lstStyle/>
          <a:p>
            <a:pPr algn="l" eaLnBrk="1" hangingPunct="1"/>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r>
              <a:rPr lang="tr-TR" altLang="en-US" sz="6000" b="1" dirty="0">
                <a:solidFill>
                  <a:schemeClr val="tx2"/>
                </a:solidFill>
              </a:rPr>
              <a:t>           </a:t>
            </a:r>
            <a:r>
              <a:rPr lang="tr-TR" altLang="en-US" sz="7300" b="1" dirty="0">
                <a:solidFill>
                  <a:schemeClr val="tx2"/>
                </a:solidFill>
              </a:rPr>
              <a:t>3. Mali Sorumluluk </a:t>
            </a:r>
            <a:br>
              <a:rPr lang="tr-TR" altLang="en-US" sz="7300" b="1" dirty="0">
                <a:solidFill>
                  <a:schemeClr val="tx2"/>
                </a:solidFill>
              </a:rPr>
            </a:br>
            <a:r>
              <a:rPr lang="tr-TR" altLang="en-US" sz="6000" b="1" dirty="0">
                <a:solidFill>
                  <a:schemeClr val="tx2"/>
                </a:solidFill>
              </a:rPr>
              <a:t>3.2 Devletin Sorumluluğunda Zamanaşımı</a:t>
            </a:r>
            <a:br>
              <a:rPr lang="en-US" altLang="en-US" sz="60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endParaRPr lang="en-US" altLang="en-US" sz="72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6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3400" dirty="0">
              <a:solidFill>
                <a:schemeClr val="tx2"/>
              </a:solidFill>
              <a:cs typeface="Times New Roman" pitchFamily="18" charset="0"/>
            </a:endParaRPr>
          </a:p>
          <a:p>
            <a:pPr marL="361950" indent="0" algn="just">
              <a:buNone/>
            </a:pPr>
            <a:endParaRPr lang="tr-TR" sz="3400" u="sng" dirty="0">
              <a:solidFill>
                <a:schemeClr val="tx2"/>
              </a:solidFill>
              <a:latin typeface="Times New Roman" pitchFamily="18" charset="0"/>
              <a:cs typeface="Times New Roman" pitchFamily="18" charset="0"/>
            </a:endParaRPr>
          </a:p>
          <a:p>
            <a:pPr marL="361950" indent="0" algn="just">
              <a:buNone/>
            </a:pPr>
            <a:endParaRPr lang="tr-TR" sz="3400" u="sng" dirty="0">
              <a:solidFill>
                <a:schemeClr val="tx2"/>
              </a:solidFill>
              <a:latin typeface="Times New Roman" pitchFamily="18" charset="0"/>
              <a:cs typeface="Times New Roman" pitchFamily="18" charset="0"/>
            </a:endParaRPr>
          </a:p>
          <a:p>
            <a:pPr marL="361950" indent="0" algn="just">
              <a:buNone/>
            </a:pPr>
            <a:endParaRPr lang="tr-TR" sz="3400" u="sng" dirty="0">
              <a:solidFill>
                <a:schemeClr val="tx2"/>
              </a:solidFill>
              <a:latin typeface="Times New Roman" pitchFamily="18" charset="0"/>
              <a:cs typeface="Times New Roman" pitchFamily="18" charset="0"/>
            </a:endParaRPr>
          </a:p>
          <a:p>
            <a:pPr marL="361950" indent="0" algn="just">
              <a:buNone/>
            </a:pPr>
            <a:endParaRPr lang="tr-TR" sz="3400" dirty="0">
              <a:solidFill>
                <a:schemeClr val="tx2"/>
              </a:solidFill>
              <a:latin typeface="Times New Roman" pitchFamily="18" charset="0"/>
              <a:cs typeface="Times New Roman" pitchFamily="18" charset="0"/>
            </a:endParaRPr>
          </a:p>
          <a:p>
            <a:pPr marL="361950" indent="0" algn="just">
              <a:buNone/>
            </a:pPr>
            <a:endParaRPr lang="tr-TR" sz="3400" dirty="0">
              <a:solidFill>
                <a:schemeClr val="tx2"/>
              </a:solidFill>
              <a:latin typeface="Times New Roman" pitchFamily="18" charset="0"/>
              <a:cs typeface="Times New Roman" pitchFamily="18" charset="0"/>
            </a:endParaRPr>
          </a:p>
          <a:p>
            <a:pPr marL="361950" indent="0" algn="just">
              <a:buNone/>
            </a:pPr>
            <a:endParaRPr lang="tr-TR" sz="3400" b="1" u="sng" dirty="0">
              <a:solidFill>
                <a:schemeClr val="tx2"/>
              </a:solidFill>
              <a:latin typeface="Times New Roman" pitchFamily="18" charset="0"/>
              <a:cs typeface="Times New Roman" pitchFamily="18" charset="0"/>
            </a:endParaRPr>
          </a:p>
          <a:p>
            <a:pPr algn="just"/>
            <a:endParaRPr lang="tr-TR" altLang="tr-TR" sz="3400" dirty="0"/>
          </a:p>
          <a:p>
            <a:pPr algn="just">
              <a:buFont typeface="Wingdings" panose="05000000000000000000" pitchFamily="2" charset="2"/>
              <a:buChar char="q"/>
            </a:pPr>
            <a:r>
              <a:rPr lang="tr-TR" altLang="tr-TR" sz="3200" dirty="0"/>
              <a:t> </a:t>
            </a:r>
            <a:r>
              <a:rPr lang="tr-TR" altLang="tr-TR" sz="3200" b="1" dirty="0">
                <a:solidFill>
                  <a:srgbClr val="0033CC"/>
                </a:solidFill>
              </a:rPr>
              <a:t>Devletin tazminata mahkûm olması durumunda ise 6098 sayılı Türk Borçlar Kanununun 73. maddesinde belirtilen sürelerde kusurlu memura rücu davası açması gerekir. 6098 sayılı Türk Borçlar Kanununun 73. maddesi “</a:t>
            </a:r>
            <a:r>
              <a:rPr lang="tr-TR" altLang="tr-TR" sz="3200" b="1" i="1" dirty="0">
                <a:solidFill>
                  <a:srgbClr val="C00000"/>
                </a:solidFill>
              </a:rPr>
              <a:t>Rücu istemi, tazminatın tamamının ödendiği ve birlikte sorumlu  kişinin öğrenildiği tarihten başlayarak iki yılın ve her hâlde tazminatın tamamının ödendiği tarihten başlayarak on yılın geçmesiyle zamanaşımına uğrar</a:t>
            </a:r>
            <a:r>
              <a:rPr lang="tr-TR" altLang="tr-TR" sz="3200" b="1" dirty="0">
                <a:solidFill>
                  <a:srgbClr val="0033CC"/>
                </a:solidFill>
              </a:rPr>
              <a:t>.” hükmündedir.  Buna göre; iki yıllık süre zararın devlet tarafından ödendiği ve zarara kusuru ile sebebiyet veren memurun öğrenildiği günden itibaren başlar. Her halükarda, zararın ödendiği tarihten itibaren on yıl içinde kusurlu memura rücu davasının açılmış olması gerekmektedir. </a:t>
            </a:r>
          </a:p>
          <a:p>
            <a:pPr algn="just"/>
            <a:endParaRPr lang="tr-TR" altLang="tr-TR" sz="3200" b="1" dirty="0">
              <a:solidFill>
                <a:srgbClr val="0033CC"/>
              </a:solidFill>
            </a:endParaRPr>
          </a:p>
          <a:p>
            <a:pPr algn="just">
              <a:buFont typeface="Wingdings" panose="05000000000000000000" pitchFamily="2" charset="2"/>
              <a:buChar char="q"/>
            </a:pPr>
            <a:r>
              <a:rPr lang="tr-TR" altLang="tr-TR" sz="3200" b="1" dirty="0">
                <a:solidFill>
                  <a:srgbClr val="0033CC"/>
                </a:solidFill>
              </a:rPr>
              <a:t>	Gerek tapu gerekse de kadastro memurlarımızın yukarıda belirtilen nedenlerle karşı karşıya olduğu ağır mali sorumluluğa bir çare bulmak adına yasal düzenleme yapılarak 6552 sayılı Kanunun 84. maddesi ile 2644 sayılı Tapu Kanununa eklenen Ek 2. madde hükmü 11.09.2014 tarihinde yürürlüğe konulmuştur. (10/9/2014-6552/84 md)</a:t>
            </a:r>
          </a:p>
          <a:p>
            <a:pPr algn="just"/>
            <a:endParaRPr lang="tr-TR" altLang="tr-TR" sz="3200" b="1" dirty="0">
              <a:solidFill>
                <a:srgbClr val="0033CC"/>
              </a:solidFill>
            </a:endParaRPr>
          </a:p>
          <a:p>
            <a:pPr algn="just">
              <a:buFont typeface="Wingdings" panose="05000000000000000000" pitchFamily="2" charset="2"/>
              <a:buChar char="q"/>
            </a:pPr>
            <a:r>
              <a:rPr lang="tr-TR" altLang="tr-TR" sz="3200" b="1" dirty="0">
                <a:solidFill>
                  <a:srgbClr val="0033CC"/>
                </a:solidFill>
              </a:rPr>
              <a:t>	Tapu Kanununun Ek 2. madde hükmü “</a:t>
            </a:r>
            <a:r>
              <a:rPr lang="tr-TR" altLang="tr-TR" sz="3200" b="1" i="1" dirty="0">
                <a:solidFill>
                  <a:srgbClr val="C00000"/>
                </a:solidFill>
              </a:rPr>
              <a:t>Tapu ve kadastro işlemleri ile ilgili olarak, Devletin kusursuz sorumluluğu sebebiyle yapılan ödemeler dolayısıyla, ihmali bulunan personel aleyhine başlatılacak rücu istemleri, ödeme tarihinden itibaren iki yıl, her hâlde zarara yol açan işlemin gerçekleştirildiği tarihten itibaren on yılın geçmesiyle zamanaşımına uğrar. Ağır kusura dayalı sorumluluğu bulunan personel için 11/01/2011 tarihli ve 6098 sayılı Türk Borçlar Kanununun 73 üncü maddesi hükümleri saklıdır</a:t>
            </a:r>
            <a:r>
              <a:rPr lang="tr-TR" altLang="tr-TR" sz="3200" b="1" dirty="0">
                <a:solidFill>
                  <a:srgbClr val="C00000"/>
                </a:solidFill>
              </a:rPr>
              <a:t>.”</a:t>
            </a:r>
            <a:r>
              <a:rPr lang="tr-TR" altLang="tr-TR" sz="3200" b="1" dirty="0">
                <a:solidFill>
                  <a:srgbClr val="0033CC"/>
                </a:solidFill>
              </a:rPr>
              <a:t> şeklindedir. Bu düzenlemeye göre; tapu ve kadastro memurlarının ağır kusur halleri dışındaki kusurlu eylemlerinin üzerinden on yıl geçmekle rücu istemi zamanaşımına uğrayacaktır</a:t>
            </a:r>
            <a:r>
              <a:rPr lang="tr-TR" altLang="tr-TR" sz="3200" dirty="0"/>
              <a:t>. </a:t>
            </a:r>
          </a:p>
          <a:p>
            <a:pPr marL="361950" indent="0" algn="just">
              <a:buNone/>
            </a:pPr>
            <a:endParaRPr lang="tr-TR" sz="3400" dirty="0">
              <a:solidFill>
                <a:schemeClr val="tx2"/>
              </a:solidFill>
              <a:latin typeface="Times New Roman" pitchFamily="18" charset="0"/>
              <a:cs typeface="Times New Roman" pitchFamily="18" charset="0"/>
            </a:endParaRPr>
          </a:p>
          <a:p>
            <a:pPr marL="361950" indent="0" algn="just">
              <a:buNone/>
            </a:pPr>
            <a:endParaRPr lang="tr-TR" altLang="tr-TR" sz="34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634509"/>
            <a:ext cx="21948775" cy="1218365"/>
          </a:xfrm>
        </p:spPr>
        <p:txBody>
          <a:bodyPr>
            <a:normAutofit fontScale="90000"/>
          </a:bodyPr>
          <a:lstStyle/>
          <a:p>
            <a:pPr algn="l" eaLnBrk="1" hangingPunct="1"/>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r>
              <a:rPr lang="tr-TR" altLang="en-US" sz="6000" b="1" dirty="0">
                <a:solidFill>
                  <a:schemeClr val="tx2"/>
                </a:solidFill>
              </a:rPr>
              <a:t>         </a:t>
            </a:r>
            <a:r>
              <a:rPr lang="tr-TR" altLang="en-US" sz="7300" b="1" dirty="0">
                <a:solidFill>
                  <a:schemeClr val="tx2"/>
                </a:solidFill>
              </a:rPr>
              <a:t>3. Mali Sorumluluk</a:t>
            </a:r>
            <a:br>
              <a:rPr lang="tr-TR" altLang="en-US" sz="6000" b="1" dirty="0">
                <a:solidFill>
                  <a:schemeClr val="tx2"/>
                </a:solidFill>
              </a:rPr>
            </a:br>
            <a:r>
              <a:rPr lang="tr-TR" altLang="en-US" sz="6000" b="1" dirty="0">
                <a:solidFill>
                  <a:schemeClr val="tx2"/>
                </a:solidFill>
              </a:rPr>
              <a:t>3.3 Rücu Davasında Zamanaşımı</a:t>
            </a:r>
            <a:br>
              <a:rPr lang="en-US" altLang="en-US" sz="60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endParaRPr lang="en-US" altLang="en-US" sz="72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10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508357" y="-3077996"/>
            <a:ext cx="18290006" cy="2000276"/>
          </a:xfrm>
        </p:spPr>
        <p:txBody>
          <a:bodyPr/>
          <a:lstStyle/>
          <a:p>
            <a:pPr marL="174625" indent="361950" algn="just"/>
            <a:endParaRPr lang="tr-TR" sz="3600" dirty="0">
              <a:solidFill>
                <a:schemeClr val="tx2"/>
              </a:solidFill>
              <a:cs typeface="Times New Roman" pitchFamily="18" charset="0"/>
            </a:endParaRPr>
          </a:p>
          <a:p>
            <a:pPr marL="361950" indent="0" algn="just">
              <a:buNone/>
            </a:pPr>
            <a:endParaRPr lang="tr-TR" sz="3600" u="sng" dirty="0">
              <a:solidFill>
                <a:schemeClr val="tx2"/>
              </a:solidFill>
              <a:cs typeface="Times New Roman" pitchFamily="18" charset="0"/>
            </a:endParaRPr>
          </a:p>
          <a:p>
            <a:pPr marL="361950" indent="0" algn="just">
              <a:buNone/>
            </a:pPr>
            <a:endParaRPr lang="tr-TR" sz="3600" u="sng" dirty="0">
              <a:solidFill>
                <a:schemeClr val="tx2"/>
              </a:solidFill>
              <a:cs typeface="Times New Roman" pitchFamily="18" charset="0"/>
            </a:endParaRPr>
          </a:p>
          <a:p>
            <a:pPr marL="361950" indent="0" algn="just">
              <a:buNone/>
            </a:pPr>
            <a:endParaRPr lang="tr-TR" sz="3600" u="sng" dirty="0">
              <a:solidFill>
                <a:schemeClr val="tx2"/>
              </a:solidFill>
              <a:cs typeface="Times New Roman" pitchFamily="18" charset="0"/>
            </a:endParaRPr>
          </a:p>
          <a:p>
            <a:pPr marL="361950" indent="0" algn="just">
              <a:buNone/>
            </a:pPr>
            <a:endParaRPr lang="tr-TR" sz="3600" dirty="0">
              <a:solidFill>
                <a:schemeClr val="tx2"/>
              </a:solidFill>
              <a:cs typeface="Times New Roman" pitchFamily="18" charset="0"/>
            </a:endParaRPr>
          </a:p>
          <a:p>
            <a:pPr marL="361950" indent="0" algn="just">
              <a:buNone/>
            </a:pPr>
            <a:endParaRPr lang="tr-TR" sz="3600" dirty="0">
              <a:solidFill>
                <a:schemeClr val="tx2"/>
              </a:solidFill>
              <a:cs typeface="Times New Roman" pitchFamily="18" charset="0"/>
            </a:endParaRPr>
          </a:p>
          <a:p>
            <a:pPr marL="361950" indent="0" algn="just">
              <a:buNone/>
            </a:pPr>
            <a:endParaRPr lang="tr-TR" sz="3600" b="1" u="sng" dirty="0">
              <a:solidFill>
                <a:schemeClr val="tx2"/>
              </a:solidFill>
              <a:cs typeface="Times New Roman" pitchFamily="18" charset="0"/>
            </a:endParaRPr>
          </a:p>
          <a:p>
            <a:pPr algn="just"/>
            <a:endParaRPr lang="tr-TR" altLang="tr-TR" sz="3600" dirty="0"/>
          </a:p>
          <a:p>
            <a:pPr algn="just">
              <a:buFont typeface="Wingdings" panose="05000000000000000000" pitchFamily="2" charset="2"/>
              <a:buChar char="q"/>
            </a:pPr>
            <a:r>
              <a:rPr lang="tr-TR" altLang="tr-TR" sz="3600" b="1" dirty="0">
                <a:solidFill>
                  <a:srgbClr val="0033CC"/>
                </a:solidFill>
              </a:rPr>
              <a:t>	 6098 sayılı Türk Borçlar Kanununun 161. maddesinde belirtilen “</a:t>
            </a:r>
            <a:r>
              <a:rPr lang="tr-TR" altLang="tr-TR" sz="3600" b="1" i="1" dirty="0">
                <a:solidFill>
                  <a:srgbClr val="C00000"/>
                </a:solidFill>
              </a:rPr>
              <a:t>Zamanaşımı ileri sürülmedikçe, hâkim bunu kendiliğinden göz önüne alamaz</a:t>
            </a:r>
            <a:r>
              <a:rPr lang="tr-TR" altLang="tr-TR" sz="3600" b="1" dirty="0">
                <a:solidFill>
                  <a:srgbClr val="0033CC"/>
                </a:solidFill>
              </a:rPr>
              <a:t>.” hükmü gereği zamanaşımı Borçlar Hukukunda resen dikkate alınamadığından on yıl geçse dahi kusurlu memurlar hakkında rücu davası açılacak ve rücu davasında zamanaşımı bulunduğu ilgili memurlarca ileri sürülmedikçe memurlar borçtan dolayı sorumlu olacaktır. Bu nedenle tapu ve kadastro memurları ile </a:t>
            </a:r>
            <a:r>
              <a:rPr lang="tr-TR" altLang="tr-TR" sz="3600" b="1" dirty="0" err="1">
                <a:solidFill>
                  <a:srgbClr val="0033CC"/>
                </a:solidFill>
              </a:rPr>
              <a:t>lihkab’ların</a:t>
            </a:r>
            <a:r>
              <a:rPr lang="tr-TR" altLang="tr-TR" sz="3600" b="1" dirty="0">
                <a:solidFill>
                  <a:srgbClr val="0033CC"/>
                </a:solidFill>
              </a:rPr>
              <a:t> açılacak rücu davalarında zamanaşımını bir def’i olarak dilekçeler aşamasında veya dilekçeler aşamasında zamanında cevap vermek koşuluyla tahkikat aşamasının sonuna kadar ıslah yoluyla ileri sürmeleri gerekmektedir.</a:t>
            </a:r>
          </a:p>
          <a:p>
            <a:pPr algn="just">
              <a:buFont typeface="Wingdings" panose="05000000000000000000" pitchFamily="2" charset="2"/>
              <a:buChar char="q"/>
            </a:pPr>
            <a:r>
              <a:rPr lang="tr-TR" altLang="tr-TR" sz="3600" b="1" dirty="0">
                <a:solidFill>
                  <a:srgbClr val="0033CC"/>
                </a:solidFill>
              </a:rPr>
              <a:t>	Tapu ve kadastro memurlarının lehine kaleme alınan bu zamanaşımı düzenlemesinin istisnasını “ağır kusur” halleri oluşturmaktadır. Ağır kusur halinde zamanaşımı savunmasından istifade etmek mümkün olmayacaktır. Kusurun kanunlarımızda tanımı yapılmış değildir. En genel tanımıyla kusur, genel hukuk düzenince kınanan fiillerdir. Bir başka deyişle, kusurlu davranışlar hukuka aykırı fiillerdir. </a:t>
            </a:r>
          </a:p>
          <a:p>
            <a:pPr algn="just">
              <a:buFont typeface="Wingdings" panose="05000000000000000000" pitchFamily="2" charset="2"/>
              <a:buChar char="q"/>
            </a:pPr>
            <a:r>
              <a:rPr lang="tr-TR" altLang="tr-TR" sz="3600" b="1" dirty="0">
                <a:solidFill>
                  <a:srgbClr val="0033CC"/>
                </a:solidFill>
              </a:rPr>
              <a:t>	</a:t>
            </a:r>
            <a:r>
              <a:rPr lang="tr-TR" altLang="tr-TR" sz="3600" b="1" dirty="0">
                <a:solidFill>
                  <a:srgbClr val="C00000"/>
                </a:solidFill>
              </a:rPr>
              <a:t>“Ağır kusur” hali ise kasıt ya da kasta yakın kusurlardır. </a:t>
            </a:r>
            <a:r>
              <a:rPr lang="tr-TR" altLang="tr-TR" sz="3600" b="1" dirty="0">
                <a:solidFill>
                  <a:srgbClr val="0033CC"/>
                </a:solidFill>
              </a:rPr>
              <a:t>Ağır kusur yargısal kararlarda, “</a:t>
            </a:r>
            <a:r>
              <a:rPr lang="tr-TR" altLang="tr-TR" sz="3600" b="1" i="1" dirty="0">
                <a:solidFill>
                  <a:srgbClr val="0033CC"/>
                </a:solidFill>
              </a:rPr>
              <a:t>aynı durum ve koşullarda her mantıklı insanın göstereceği en ilkel (basit) dikkat ve özenin gösterilmemesi</a:t>
            </a:r>
            <a:r>
              <a:rPr lang="tr-TR" altLang="tr-TR" sz="3600" b="1" dirty="0">
                <a:solidFill>
                  <a:srgbClr val="0033CC"/>
                </a:solidFill>
              </a:rPr>
              <a:t>” şeklinde tanımlanmaktadır. Ağır kusur halleri kasıtlı davranışlar ya da en basit önlemleri almayarak tam bir aldırmazlık gösterilen hallerdir.</a:t>
            </a:r>
          </a:p>
          <a:p>
            <a:pPr marL="361950" indent="0" algn="just">
              <a:buNone/>
            </a:pPr>
            <a:endParaRPr lang="tr-TR" sz="3600" dirty="0">
              <a:solidFill>
                <a:schemeClr val="tx2"/>
              </a:solidFill>
              <a:cs typeface="Times New Roman" pitchFamily="18" charset="0"/>
            </a:endParaRPr>
          </a:p>
          <a:p>
            <a:pPr marL="361950" indent="0" algn="just">
              <a:buNone/>
            </a:pPr>
            <a:endParaRPr lang="tr-TR" altLang="tr-TR" sz="36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764351" y="1634509"/>
            <a:ext cx="21948775" cy="1218365"/>
          </a:xfrm>
        </p:spPr>
        <p:txBody>
          <a:bodyPr>
            <a:normAutofit fontScale="90000"/>
          </a:bodyPr>
          <a:lstStyle/>
          <a:p>
            <a:pPr algn="l" eaLnBrk="1" hangingPunct="1"/>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br>
              <a:rPr lang="tr-TR" altLang="en-US" sz="6000" b="1" dirty="0">
                <a:solidFill>
                  <a:schemeClr val="tx2"/>
                </a:solidFill>
              </a:rPr>
            </a:br>
            <a:r>
              <a:rPr lang="tr-TR" altLang="en-US" sz="7300" b="1" dirty="0">
                <a:solidFill>
                  <a:schemeClr val="tx2"/>
                </a:solidFill>
              </a:rPr>
              <a:t>         3. Mali Sorumluluk </a:t>
            </a:r>
            <a:br>
              <a:rPr lang="tr-TR" altLang="en-US" sz="6000" b="1" dirty="0">
                <a:solidFill>
                  <a:schemeClr val="tx2"/>
                </a:solidFill>
              </a:rPr>
            </a:br>
            <a:r>
              <a:rPr lang="tr-TR" altLang="en-US" sz="6000" b="1" dirty="0">
                <a:solidFill>
                  <a:schemeClr val="tx2"/>
                </a:solidFill>
              </a:rPr>
              <a:t>3.4 Zamanaşımı Savunmasının İleri Sürülmesi</a:t>
            </a: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br>
              <a:rPr lang="tr-TR" altLang="en-US" sz="6000" b="1" dirty="0">
                <a:solidFill>
                  <a:schemeClr val="tx2"/>
                </a:solidFill>
              </a:rPr>
            </a:br>
            <a:br>
              <a:rPr lang="tr-TR" altLang="en-US" sz="7200" b="1" dirty="0">
                <a:solidFill>
                  <a:schemeClr val="tx2"/>
                </a:solidFill>
              </a:rPr>
            </a:br>
            <a:br>
              <a:rPr lang="tr-TR" altLang="en-US" sz="7200" b="1" dirty="0">
                <a:solidFill>
                  <a:schemeClr val="tx2"/>
                </a:solidFill>
              </a:rPr>
            </a:br>
            <a:endParaRPr lang="en-US" altLang="en-US" sz="72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15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639977" y="3417427"/>
            <a:ext cx="19687838" cy="2377785"/>
          </a:xfrm>
        </p:spPr>
        <p:txBody>
          <a:bodyPr/>
          <a:lstStyle/>
          <a:p>
            <a:pPr marL="0" indent="0" algn="just" eaLnBrk="1" hangingPunct="1">
              <a:lnSpc>
                <a:spcPct val="80000"/>
              </a:lnSpc>
              <a:buNone/>
            </a:pPr>
            <a:r>
              <a:rPr lang="tr-TR" altLang="en-US" sz="5400" b="1" dirty="0">
                <a:solidFill>
                  <a:srgbClr val="1F497D"/>
                </a:solidFill>
              </a:rPr>
              <a:t>	1- GENEL OLARAK LİHKAB MEVZUATI, LİHKABLARIN GÖREV,  YETKİ VE SORUMLULUKLARI</a:t>
            </a:r>
          </a:p>
          <a:p>
            <a:pPr marL="0" indent="0" algn="just" eaLnBrk="1" hangingPunct="1">
              <a:lnSpc>
                <a:spcPct val="80000"/>
              </a:lnSpc>
              <a:buFont typeface="Wingdings" pitchFamily="2" charset="2"/>
              <a:buChar char="q"/>
            </a:pPr>
            <a:endParaRPr lang="tr-TR" altLang="en-US" sz="5400" b="1" dirty="0">
              <a:solidFill>
                <a:srgbClr val="1F497D"/>
              </a:solidFill>
            </a:endParaRPr>
          </a:p>
          <a:p>
            <a:pPr marL="0" indent="0" algn="just" eaLnBrk="1" hangingPunct="1">
              <a:lnSpc>
                <a:spcPct val="80000"/>
              </a:lnSpc>
              <a:buNone/>
            </a:pPr>
            <a:r>
              <a:rPr lang="tr-TR" altLang="en-US" sz="5400" b="1" dirty="0">
                <a:solidFill>
                  <a:srgbClr val="1F497D"/>
                </a:solidFill>
              </a:rPr>
              <a:t>	2- LİHKAB’LARIN DİSİPLİN SORUMLULUĞU</a:t>
            </a:r>
          </a:p>
          <a:p>
            <a:pPr marL="0" indent="0" algn="just" eaLnBrk="1" hangingPunct="1">
              <a:lnSpc>
                <a:spcPct val="80000"/>
              </a:lnSpc>
              <a:buFont typeface="Wingdings" pitchFamily="2" charset="2"/>
              <a:buChar char="q"/>
            </a:pPr>
            <a:endParaRPr lang="tr-TR" altLang="en-US" sz="5400" b="1" dirty="0">
              <a:solidFill>
                <a:srgbClr val="1F497D"/>
              </a:solidFill>
            </a:endParaRPr>
          </a:p>
          <a:p>
            <a:pPr marL="0" indent="0" algn="just" eaLnBrk="1" hangingPunct="1">
              <a:lnSpc>
                <a:spcPct val="80000"/>
              </a:lnSpc>
              <a:buNone/>
            </a:pPr>
            <a:r>
              <a:rPr lang="tr-TR" altLang="en-US" sz="5400" b="1" dirty="0">
                <a:solidFill>
                  <a:srgbClr val="1F497D"/>
                </a:solidFill>
              </a:rPr>
              <a:t>	3- LİHKABLARIN MALİ SORUMLULUĞU</a:t>
            </a:r>
          </a:p>
          <a:p>
            <a:pPr marL="0" indent="0" algn="just" eaLnBrk="1" hangingPunct="1">
              <a:lnSpc>
                <a:spcPct val="80000"/>
              </a:lnSpc>
              <a:buNone/>
            </a:pPr>
            <a:endParaRPr lang="tr-TR" altLang="en-US" sz="5400" b="1" dirty="0">
              <a:solidFill>
                <a:srgbClr val="1F497D"/>
              </a:solidFill>
            </a:endParaRPr>
          </a:p>
          <a:p>
            <a:pPr marL="0" indent="0" algn="just" eaLnBrk="1" hangingPunct="1">
              <a:lnSpc>
                <a:spcPct val="80000"/>
              </a:lnSpc>
              <a:buNone/>
            </a:pPr>
            <a:r>
              <a:rPr lang="tr-TR" altLang="en-US" sz="5400" b="1" dirty="0">
                <a:solidFill>
                  <a:srgbClr val="1F497D"/>
                </a:solidFill>
              </a:rPr>
              <a:t>	4- LİHKAB’LARIN CEZA HUKUKU YÖNÜNDEN SORUMLULUĞU</a:t>
            </a:r>
          </a:p>
          <a:p>
            <a:pPr marL="0" indent="0" algn="just" eaLnBrk="1" hangingPunct="1">
              <a:lnSpc>
                <a:spcPct val="80000"/>
              </a:lnSpc>
              <a:buFont typeface="Arial" panose="020B0604020202020204" pitchFamily="34" charset="0"/>
              <a:buNone/>
            </a:pPr>
            <a:endParaRPr lang="tr-TR" altLang="en-US" sz="4000" b="1" dirty="0">
              <a:solidFill>
                <a:srgbClr val="1F497D"/>
              </a:solidFill>
            </a:endParaRPr>
          </a:p>
          <a:p>
            <a:pPr marL="0" indent="0" algn="just" eaLnBrk="1" hangingPunct="1">
              <a:lnSpc>
                <a:spcPct val="80000"/>
              </a:lnSpc>
              <a:buNone/>
            </a:pPr>
            <a:endParaRPr lang="tr-TR" altLang="tr-TR" sz="4000" b="1" dirty="0">
              <a:solidFill>
                <a:srgbClr val="1F497D"/>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39977" y="635298"/>
            <a:ext cx="21948775" cy="2838450"/>
          </a:xfrm>
        </p:spPr>
        <p:txBody>
          <a:bodyPr/>
          <a:lstStyle/>
          <a:p>
            <a:pPr eaLnBrk="1" hangingPunct="1"/>
            <a:r>
              <a:rPr lang="tr-TR" altLang="en-US" sz="6600" b="1" dirty="0">
                <a:solidFill>
                  <a:schemeClr val="tx2"/>
                </a:solidFill>
              </a:rPr>
              <a:t>SUNUM PLANI</a:t>
            </a:r>
            <a:endParaRPr lang="en-US" altLang="en-US" sz="66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15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14:bmkLst>
                    <p14:bmk name="Yer İşareti 1" time="3631.359"/>
                  </p14:bmkLst>
                </p14:media>
              </p:ext>
            </p:extLst>
          </p:nvPr>
        </p:nvPicPr>
        <p:blipFill>
          <a:blip r:embed="rId4"/>
          <a:stretch>
            <a:fillRect/>
          </a:stretch>
        </p:blipFill>
        <p:spPr>
          <a:xfrm>
            <a:off x="-240633" y="0"/>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3044276"/>
            <a:ext cx="18161751" cy="10239924"/>
          </a:xfrm>
        </p:spPr>
        <p:txBody>
          <a:bodyPr/>
          <a:lstStyle/>
          <a:p>
            <a:pPr marL="0" indent="0" algn="just" eaLnBrk="1" hangingPunct="1">
              <a:lnSpc>
                <a:spcPct val="80000"/>
              </a:lnSpc>
              <a:buNone/>
            </a:pPr>
            <a:r>
              <a:rPr lang="tr-TR" altLang="tr-TR" sz="3200" b="1" dirty="0">
                <a:solidFill>
                  <a:srgbClr val="C00000"/>
                </a:solidFill>
              </a:rPr>
              <a:t>657 sayılı kanunun 4(A) maddesinde memur tanımı şöyle «Mevcut kuruluş biçimine bakılmaksızın, Devlet ve diğer kamu tüzel kişiliklerince genel idare esaslarına göre yürütülen asli ve sürekli kamu hizmetlerini ifa ile görevlendirilenler, bu kanunun uygulanmasında memur sayılır»yapılmıştır.</a:t>
            </a:r>
          </a:p>
          <a:p>
            <a:pPr marL="0" indent="0" algn="just" eaLnBrk="1" hangingPunct="1">
              <a:lnSpc>
                <a:spcPct val="80000"/>
              </a:lnSpc>
              <a:buNone/>
            </a:pPr>
            <a:endParaRPr lang="tr-TR" altLang="tr-TR" sz="3200" b="1" dirty="0">
              <a:solidFill>
                <a:srgbClr val="C00000"/>
              </a:solidFill>
            </a:endParaRPr>
          </a:p>
          <a:p>
            <a:pPr marL="0" indent="0" algn="just" eaLnBrk="1" hangingPunct="1">
              <a:lnSpc>
                <a:spcPct val="80000"/>
              </a:lnSpc>
              <a:buNone/>
            </a:pPr>
            <a:r>
              <a:rPr lang="tr-TR" altLang="tr-TR" sz="3200" b="1" dirty="0">
                <a:solidFill>
                  <a:srgbClr val="C00000"/>
                </a:solidFill>
              </a:rPr>
              <a:t>5327 sayılı kanunun 6. maddesinde ise «kamu görevlisi deyiminden;kamusal faaliyetin yürütülmesine atama veya seçilme yoluyla ya da herhangi bir surette sürekli,süreli veya geçici olarak katılan kişi»tanımı yapılmıştır.</a:t>
            </a:r>
          </a:p>
          <a:p>
            <a:pPr algn="just" eaLnBrk="1" hangingPunct="1">
              <a:lnSpc>
                <a:spcPct val="80000"/>
              </a:lnSpc>
            </a:pPr>
            <a:endParaRPr lang="tr-TR" altLang="tr-TR" sz="3200" b="1" dirty="0">
              <a:solidFill>
                <a:srgbClr val="C00000"/>
              </a:solidFill>
            </a:endParaRPr>
          </a:p>
          <a:p>
            <a:pPr marL="0" indent="0" algn="just" eaLnBrk="1" hangingPunct="1">
              <a:lnSpc>
                <a:spcPct val="80000"/>
              </a:lnSpc>
              <a:buNone/>
            </a:pPr>
            <a:r>
              <a:rPr lang="tr-TR" altLang="tr-TR" sz="3200" b="1" dirty="0">
                <a:solidFill>
                  <a:srgbClr val="C00000"/>
                </a:solidFill>
              </a:rPr>
              <a:t>Açıkça görüldüğü üzere kanun koyucu ceza sorumluluğu açısından memur tanımı yapmaktan imtina etmiştir. Memur yerine kamu görevlisi tanımı yaparak ceza sorumluluğunu daha geniş tutmuştur. </a:t>
            </a:r>
          </a:p>
          <a:p>
            <a:pPr marL="0" indent="0" algn="just" eaLnBrk="1" hangingPunct="1">
              <a:lnSpc>
                <a:spcPct val="80000"/>
              </a:lnSpc>
              <a:buNone/>
            </a:pPr>
            <a:endParaRPr lang="tr-TR" altLang="tr-TR" sz="3200" b="1" dirty="0">
              <a:solidFill>
                <a:srgbClr val="C00000"/>
              </a:solidFill>
            </a:endParaRPr>
          </a:p>
          <a:p>
            <a:pPr marL="0" indent="0" algn="just" eaLnBrk="1" hangingPunct="1">
              <a:lnSpc>
                <a:spcPct val="80000"/>
              </a:lnSpc>
              <a:buNone/>
            </a:pPr>
            <a:r>
              <a:rPr lang="tr-TR" altLang="tr-TR" sz="3200" b="1" dirty="0" err="1">
                <a:solidFill>
                  <a:srgbClr val="C00000"/>
                </a:solidFill>
              </a:rPr>
              <a:t>Lihkab’lar</a:t>
            </a:r>
            <a:r>
              <a:rPr lang="tr-TR" altLang="tr-TR" sz="3200" b="1" dirty="0">
                <a:solidFill>
                  <a:srgbClr val="C00000"/>
                </a:solidFill>
              </a:rPr>
              <a:t> ceza hukuku anlamında kamu görevlisi olsa da idare hukuku anlamında “memur ve diğer kamu görevlisi” sayılmadığından (zira devletle bir kadroya bağlı </a:t>
            </a:r>
            <a:r>
              <a:rPr lang="tr-TR" altLang="tr-TR" sz="3200" b="1" dirty="0" err="1">
                <a:solidFill>
                  <a:srgbClr val="C00000"/>
                </a:solidFill>
              </a:rPr>
              <a:t>statüter</a:t>
            </a:r>
            <a:r>
              <a:rPr lang="tr-TR" altLang="tr-TR" sz="3200" b="1" dirty="0">
                <a:solidFill>
                  <a:srgbClr val="C00000"/>
                </a:solidFill>
              </a:rPr>
              <a:t> bir ilişkileri bulunmadığından) görevleri sebebiyle işlenen suçlar bakımından 4483 sayılı Kanun ile getirilen korumadan yararlanamazlar. Bu bakımdan (görevleri sebebiyle  ortaya çıkan) haklarındaki suç isnatlarıyla ilgili soruşturmalar C. Savcılıklarınca herhangi bir merciden izin alınmadan doğrudan yapılır. Müfettişlerce de görevleri sebebiyle işlenen suçlarda; bürolara hakkında ön inceleme raporu düzenlenerek yetkili mercie gönderilmek yerine soruşturma raporu düzenlenerek doğrudan bu rapor yetkili c.savcılığına </a:t>
            </a:r>
            <a:r>
              <a:rPr lang="tr-TR" altLang="tr-TR" sz="3200" b="1" dirty="0" err="1">
                <a:solidFill>
                  <a:srgbClr val="C00000"/>
                </a:solidFill>
              </a:rPr>
              <a:t>ihbaren</a:t>
            </a:r>
            <a:r>
              <a:rPr lang="tr-TR" altLang="tr-TR" sz="3200" b="1" dirty="0">
                <a:solidFill>
                  <a:srgbClr val="C00000"/>
                </a:solidFill>
              </a:rPr>
              <a:t> tevdi edilir. </a:t>
            </a:r>
          </a:p>
          <a:p>
            <a:pPr marL="0" indent="0" algn="just" eaLnBrk="1" hangingPunct="1">
              <a:lnSpc>
                <a:spcPct val="80000"/>
              </a:lnSpc>
              <a:buNone/>
            </a:pPr>
            <a:endParaRPr lang="tr-TR" altLang="tr-TR" sz="3200" b="1" dirty="0">
              <a:solidFill>
                <a:srgbClr val="C00000"/>
              </a:solidFill>
            </a:endParaRPr>
          </a:p>
          <a:p>
            <a:pPr marL="0" indent="0" algn="just" eaLnBrk="1" hangingPunct="1">
              <a:lnSpc>
                <a:spcPct val="80000"/>
              </a:lnSpc>
              <a:buNone/>
            </a:pPr>
            <a:r>
              <a:rPr lang="tr-TR" altLang="tr-TR" sz="3200" b="1" dirty="0">
                <a:solidFill>
                  <a:srgbClr val="C00000"/>
                </a:solidFill>
              </a:rPr>
              <a:t>Ceza Hukuku anlamında </a:t>
            </a:r>
            <a:r>
              <a:rPr lang="tr-TR" altLang="tr-TR" sz="3200" b="1" dirty="0" err="1">
                <a:solidFill>
                  <a:srgbClr val="C00000"/>
                </a:solidFill>
              </a:rPr>
              <a:t>lihkab’ların</a:t>
            </a:r>
            <a:r>
              <a:rPr lang="tr-TR" altLang="tr-TR" sz="3200" b="1" dirty="0">
                <a:solidFill>
                  <a:srgbClr val="C00000"/>
                </a:solidFill>
              </a:rPr>
              <a:t> kamu görevlisi olmaları kendileri bakımından ağırlaştırıcı bir unsur olarak karşımıza çıkmaktadır. Ceza Kanununda sadece memurlar tarafından işlenebilen özgü (mahsus) suçlar da </a:t>
            </a:r>
            <a:r>
              <a:rPr lang="tr-TR" altLang="tr-TR" sz="3200" b="1" dirty="0" err="1">
                <a:solidFill>
                  <a:srgbClr val="C00000"/>
                </a:solidFill>
              </a:rPr>
              <a:t>lihkablarca</a:t>
            </a:r>
            <a:r>
              <a:rPr lang="tr-TR" altLang="tr-TR" sz="3200" b="1" dirty="0">
                <a:solidFill>
                  <a:srgbClr val="C00000"/>
                </a:solidFill>
              </a:rPr>
              <a:t> işlenebilecektir.</a:t>
            </a: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0" y="682905"/>
            <a:ext cx="21948775" cy="2838450"/>
          </a:xfrm>
        </p:spPr>
        <p:txBody>
          <a:bodyPr/>
          <a:lstStyle/>
          <a:p>
            <a:pPr eaLnBrk="1" hangingPunct="1"/>
            <a:r>
              <a:rPr lang="tr-TR" altLang="en-US" sz="7200" b="1" dirty="0">
                <a:solidFill>
                  <a:schemeClr val="tx2"/>
                </a:solidFill>
              </a:rPr>
              <a:t>4. BÖLÜM </a:t>
            </a:r>
            <a:br>
              <a:rPr lang="tr-TR" altLang="en-US" sz="4800" b="1" dirty="0">
                <a:solidFill>
                  <a:schemeClr val="tx2"/>
                </a:solidFill>
              </a:rPr>
            </a:br>
            <a:r>
              <a:rPr lang="tr-TR" altLang="en-US" sz="4800" b="1" dirty="0">
                <a:solidFill>
                  <a:schemeClr val="tx2"/>
                </a:solidFill>
              </a:rPr>
              <a:t>MEMURA ÖZGÜ BAZI SUÇLAR </a:t>
            </a:r>
            <a:br>
              <a:rPr lang="tr-TR" altLang="en-US" sz="4800" b="1" dirty="0">
                <a:solidFill>
                  <a:schemeClr val="tx2"/>
                </a:solidFill>
              </a:rPr>
            </a:br>
            <a:r>
              <a:rPr lang="tr-TR" altLang="en-US" sz="4800" b="1" dirty="0">
                <a:solidFill>
                  <a:schemeClr val="tx2"/>
                </a:solidFill>
              </a:rPr>
              <a:t>VE SORUŞTURMA USULÜ</a:t>
            </a:r>
            <a:br>
              <a:rPr lang="tr-TR" altLang="en-US" sz="4800" b="1" dirty="0">
                <a:solidFill>
                  <a:schemeClr val="tx2"/>
                </a:solidFill>
              </a:rPr>
            </a:br>
            <a:endParaRPr lang="en-US" altLang="en-US" sz="48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20</a:t>
            </a:fld>
            <a:endParaRPr lang="en-US" altLang="en-US"/>
          </a:p>
        </p:txBody>
      </p:sp>
    </p:spTree>
    <p:extLst>
      <p:ext uri="{BB962C8B-B14F-4D97-AF65-F5344CB8AC3E}">
        <p14:creationId xmlns:p14="http://schemas.microsoft.com/office/powerpoint/2010/main" val="13829845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86"/>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2199726"/>
            <a:ext cx="18161751" cy="10239924"/>
          </a:xfrm>
        </p:spPr>
        <p:txBody>
          <a:bodyPr/>
          <a:lstStyle/>
          <a:p>
            <a:pPr>
              <a:buNone/>
            </a:pPr>
            <a:r>
              <a:rPr lang="tr-TR" sz="2600" b="1" dirty="0">
                <a:solidFill>
                  <a:schemeClr val="tx2"/>
                </a:solidFill>
              </a:rPr>
              <a:t>	DÖRDÜNCÜ BÖLÜM</a:t>
            </a:r>
          </a:p>
          <a:p>
            <a:pPr>
              <a:buNone/>
            </a:pPr>
            <a:r>
              <a:rPr lang="tr-TR" sz="2600" b="1" i="1" dirty="0">
                <a:solidFill>
                  <a:schemeClr val="tx2"/>
                </a:solidFill>
              </a:rPr>
              <a:t>	Kamu Güvenine Karşı Suçlar</a:t>
            </a:r>
            <a:endParaRPr lang="tr-TR" sz="2600" b="1" dirty="0">
              <a:solidFill>
                <a:schemeClr val="tx2"/>
              </a:solidFill>
            </a:endParaRPr>
          </a:p>
          <a:p>
            <a:pPr>
              <a:buNone/>
            </a:pPr>
            <a:r>
              <a:rPr lang="tr-TR" sz="2600" i="1" dirty="0">
                <a:solidFill>
                  <a:srgbClr val="C00000"/>
                </a:solidFill>
              </a:rPr>
              <a:t> </a:t>
            </a:r>
            <a:endParaRPr lang="tr-TR" sz="2600" dirty="0">
              <a:solidFill>
                <a:srgbClr val="C00000"/>
              </a:solidFill>
            </a:endParaRPr>
          </a:p>
          <a:p>
            <a:pPr>
              <a:buNone/>
            </a:pPr>
            <a:r>
              <a:rPr lang="tr-TR" sz="2600" b="1" dirty="0">
                <a:solidFill>
                  <a:srgbClr val="C00000"/>
                </a:solidFill>
              </a:rPr>
              <a:t>	         </a:t>
            </a:r>
            <a:r>
              <a:rPr lang="tr-TR" sz="2600" b="1" i="1" dirty="0">
                <a:solidFill>
                  <a:schemeClr val="tx2"/>
                </a:solidFill>
              </a:rPr>
              <a:t>Resmi belgede sahtecilik</a:t>
            </a:r>
            <a:endParaRPr lang="tr-TR" sz="2600" b="1" dirty="0">
              <a:solidFill>
                <a:schemeClr val="tx2"/>
              </a:solidFill>
            </a:endParaRPr>
          </a:p>
          <a:p>
            <a:pPr>
              <a:buNone/>
            </a:pPr>
            <a:r>
              <a:rPr lang="tr-TR" sz="2600" b="1" dirty="0">
                <a:solidFill>
                  <a:srgbClr val="C00000"/>
                </a:solidFill>
              </a:rPr>
              <a:t>	        Madde 204-</a:t>
            </a:r>
            <a:r>
              <a:rPr lang="tr-TR" sz="2600" dirty="0">
                <a:solidFill>
                  <a:srgbClr val="C00000"/>
                </a:solidFill>
              </a:rPr>
              <a:t> (1) Bir resmi belgeyi sahte olarak düzenleyen, gerçek bir resmi belgeyi başkalarını aldatacak şekilde değiştiren veya sahte resmi belgeyi kullanan kişi, iki yıldan beş yıla kadar hapis cezası ile cezalandırılır.</a:t>
            </a:r>
          </a:p>
          <a:p>
            <a:pPr>
              <a:buNone/>
            </a:pPr>
            <a:r>
              <a:rPr lang="tr-TR" sz="2600" dirty="0">
                <a:solidFill>
                  <a:srgbClr val="C00000"/>
                </a:solidFill>
              </a:rPr>
              <a:t>	     (2) </a:t>
            </a:r>
            <a:r>
              <a:rPr lang="tr-TR" sz="2600" b="1" dirty="0">
                <a:solidFill>
                  <a:srgbClr val="C00000"/>
                </a:solidFill>
              </a:rPr>
              <a:t>Görevi gereği düzenlemeye yetkili olduğu resmi bir belgeyi sahte olarak düzenleyen, gerçek bir belgeyi başkalarını aldatacak şekilde değiştiren, gerçeğe aykırı olarak belge düzenleyen veya sahte resmi belgeyi kullanan kamu görevlisi üç yıldan sekiz yıla kadar hapis cezası ile cezalandırılır.</a:t>
            </a:r>
          </a:p>
          <a:p>
            <a:pPr>
              <a:buNone/>
            </a:pPr>
            <a:r>
              <a:rPr lang="tr-TR" sz="2600" dirty="0">
                <a:solidFill>
                  <a:srgbClr val="C00000"/>
                </a:solidFill>
              </a:rPr>
              <a:t>	      (3) Resmi belgenin, kanun hükmü gereği sahteliği sabit oluncaya kadar geçerli olan belge niteliğinde olması halinde, verilecek ceza yarısı oranında artırılır.</a:t>
            </a:r>
          </a:p>
          <a:p>
            <a:pPr>
              <a:buNone/>
            </a:pPr>
            <a:r>
              <a:rPr lang="tr-TR" sz="2600" b="1" dirty="0">
                <a:solidFill>
                  <a:schemeClr val="tx2"/>
                </a:solidFill>
              </a:rPr>
              <a:t>	      </a:t>
            </a:r>
            <a:r>
              <a:rPr lang="tr-TR" sz="2600" b="1" i="1" dirty="0">
                <a:solidFill>
                  <a:schemeClr val="tx2"/>
                </a:solidFill>
              </a:rPr>
              <a:t>Resmî belgeyi bozmak, yok etmek veya gizlemek</a:t>
            </a:r>
          </a:p>
          <a:p>
            <a:pPr>
              <a:buNone/>
            </a:pPr>
            <a:r>
              <a:rPr lang="tr-TR" sz="2600" b="1" i="1" dirty="0">
                <a:solidFill>
                  <a:srgbClr val="C00000"/>
                </a:solidFill>
              </a:rPr>
              <a:t>		</a:t>
            </a:r>
            <a:r>
              <a:rPr lang="tr-TR" sz="2600" b="1" dirty="0">
                <a:solidFill>
                  <a:srgbClr val="C00000"/>
                </a:solidFill>
              </a:rPr>
              <a:t>    Madde 205- </a:t>
            </a:r>
            <a:r>
              <a:rPr lang="tr-TR" sz="2600" dirty="0">
                <a:solidFill>
                  <a:srgbClr val="C00000"/>
                </a:solidFill>
              </a:rPr>
              <a:t>(1) Gerçek bir resmi belgeyi bozan, yok eden veya gizleyen kişi, iki yıldan beş yıla kadar hapis cezası ile cezalandırılır. Suçun kamu görevlisi tarafından işlenmesi halinde, verilecek ceza yarı oranında artırılır.</a:t>
            </a:r>
          </a:p>
          <a:p>
            <a:pPr>
              <a:buNone/>
            </a:pPr>
            <a:r>
              <a:rPr lang="tr-TR" sz="2600" dirty="0">
                <a:solidFill>
                  <a:schemeClr val="tx2"/>
                </a:solidFill>
              </a:rPr>
              <a:t>	         </a:t>
            </a:r>
            <a:r>
              <a:rPr lang="tr-TR" sz="2600" i="1" dirty="0">
                <a:solidFill>
                  <a:schemeClr val="tx2"/>
                </a:solidFill>
              </a:rPr>
              <a:t>Resmi belgenin düzenlenmesinde yalan beyan</a:t>
            </a:r>
          </a:p>
          <a:p>
            <a:pPr>
              <a:buNone/>
            </a:pPr>
            <a:r>
              <a:rPr lang="tr-TR" sz="2600" b="1" i="1" dirty="0">
                <a:solidFill>
                  <a:srgbClr val="C00000"/>
                </a:solidFill>
              </a:rPr>
              <a:t>		</a:t>
            </a:r>
            <a:r>
              <a:rPr lang="tr-TR" sz="2600" b="1" dirty="0">
                <a:solidFill>
                  <a:srgbClr val="C00000"/>
                </a:solidFill>
              </a:rPr>
              <a:t> Madde 206-</a:t>
            </a:r>
            <a:r>
              <a:rPr lang="tr-TR" sz="2600" dirty="0">
                <a:solidFill>
                  <a:srgbClr val="C00000"/>
                </a:solidFill>
              </a:rPr>
              <a:t> (1) Bir resmi belgeyi düzenlemek yetkisine sahip olan kamu görevlisine yalan beyanda bulunan kişi, üç aydan iki yıla kadar hapis veya adlî para cezası ile cezalandırılır.</a:t>
            </a:r>
          </a:p>
          <a:p>
            <a:pPr>
              <a:buNone/>
            </a:pPr>
            <a:r>
              <a:rPr lang="tr-TR" sz="2600" b="1" dirty="0">
                <a:solidFill>
                  <a:srgbClr val="C00000"/>
                </a:solidFill>
              </a:rPr>
              <a:t>	         </a:t>
            </a:r>
            <a:r>
              <a:rPr lang="tr-TR" sz="2600" b="1" i="1" dirty="0">
                <a:solidFill>
                  <a:schemeClr val="tx2"/>
                </a:solidFill>
              </a:rPr>
              <a:t>İçtima</a:t>
            </a:r>
            <a:br>
              <a:rPr lang="tr-TR" sz="2600" i="1" dirty="0">
                <a:solidFill>
                  <a:srgbClr val="C00000"/>
                </a:solidFill>
              </a:rPr>
            </a:br>
            <a:r>
              <a:rPr lang="tr-TR" sz="2600" b="1" dirty="0">
                <a:solidFill>
                  <a:srgbClr val="C00000"/>
                </a:solidFill>
              </a:rPr>
              <a:t>         Madde 212- </a:t>
            </a:r>
            <a:r>
              <a:rPr lang="tr-TR" sz="2600" dirty="0">
                <a:solidFill>
                  <a:srgbClr val="C00000"/>
                </a:solidFill>
              </a:rPr>
              <a:t>(1) </a:t>
            </a:r>
            <a:r>
              <a:rPr lang="tr-TR" sz="2600" b="1" dirty="0">
                <a:solidFill>
                  <a:srgbClr val="C00000"/>
                </a:solidFill>
              </a:rPr>
              <a:t>Sahte resmi veya özel belgenin bir başka suçun işlenmesi sırasında kullanılması halinde, hem sahtecilik hem de ilgili suçtan dolayı ayrı ayrı cezaya hükmolunur.</a:t>
            </a:r>
          </a:p>
          <a:p>
            <a:pPr algn="just" eaLnBrk="1" hangingPunct="1">
              <a:lnSpc>
                <a:spcPct val="80000"/>
              </a:lnSpc>
              <a:buNone/>
            </a:pPr>
            <a:endParaRPr lang="tr-TR" altLang="tr-TR" sz="40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96348" y="1625051"/>
            <a:ext cx="21948775" cy="2838450"/>
          </a:xfrm>
        </p:spPr>
        <p:txBody>
          <a:bodyPr/>
          <a:lstStyle/>
          <a:p>
            <a:pPr algn="r" eaLnBrk="1" hangingPunct="1"/>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21</a:t>
            </a:fld>
            <a:endParaRPr lang="en-US" altLang="en-US"/>
          </a:p>
        </p:txBody>
      </p:sp>
    </p:spTree>
    <p:extLst>
      <p:ext uri="{BB962C8B-B14F-4D97-AF65-F5344CB8AC3E}">
        <p14:creationId xmlns:p14="http://schemas.microsoft.com/office/powerpoint/2010/main" val="639365305"/>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86"/>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2472776"/>
            <a:ext cx="18161751" cy="10239924"/>
          </a:xfrm>
        </p:spPr>
        <p:txBody>
          <a:bodyPr/>
          <a:lstStyle/>
          <a:p>
            <a:pPr>
              <a:buNone/>
            </a:pPr>
            <a:r>
              <a:rPr lang="tr-TR" sz="2400" dirty="0">
                <a:solidFill>
                  <a:srgbClr val="C00000"/>
                </a:solidFill>
              </a:rPr>
              <a:t>	</a:t>
            </a:r>
            <a:r>
              <a:rPr lang="tr-TR" sz="2400" b="1" dirty="0">
                <a:solidFill>
                  <a:schemeClr val="tx2"/>
                </a:solidFill>
              </a:rPr>
              <a:t>DÖRDÜNCÜ KISIM</a:t>
            </a:r>
          </a:p>
          <a:p>
            <a:pPr>
              <a:buNone/>
            </a:pPr>
            <a:r>
              <a:rPr lang="tr-TR" sz="2400" b="1" i="1" dirty="0">
                <a:solidFill>
                  <a:schemeClr val="tx2"/>
                </a:solidFill>
              </a:rPr>
              <a:t>	Millete ve Devlete Karşı Suçlar ve Son Hükümler</a:t>
            </a:r>
            <a:endParaRPr lang="tr-TR" sz="2400" b="1" dirty="0">
              <a:solidFill>
                <a:schemeClr val="tx2"/>
              </a:solidFill>
            </a:endParaRPr>
          </a:p>
          <a:p>
            <a:pPr>
              <a:buNone/>
            </a:pPr>
            <a:r>
              <a:rPr lang="tr-TR" sz="2400" b="1" dirty="0">
                <a:solidFill>
                  <a:schemeClr val="tx2"/>
                </a:solidFill>
              </a:rPr>
              <a:t>	BİRİNCİ BÖLÜM</a:t>
            </a:r>
          </a:p>
          <a:p>
            <a:pPr>
              <a:buNone/>
            </a:pPr>
            <a:r>
              <a:rPr lang="tr-TR" sz="2400" b="1" i="1" dirty="0">
                <a:solidFill>
                  <a:schemeClr val="tx2"/>
                </a:solidFill>
              </a:rPr>
              <a:t>	Kamu İdaresinin Güvenilirliğine ve İşleyişine Karşı Suçlar</a:t>
            </a:r>
            <a:endParaRPr lang="tr-TR" sz="2400" b="1" dirty="0">
              <a:solidFill>
                <a:schemeClr val="tx2"/>
              </a:solidFill>
            </a:endParaRPr>
          </a:p>
          <a:p>
            <a:pPr>
              <a:buNone/>
            </a:pPr>
            <a:r>
              <a:rPr lang="tr-TR" sz="2400" dirty="0">
                <a:solidFill>
                  <a:srgbClr val="C00000"/>
                </a:solidFill>
              </a:rPr>
              <a:t>	</a:t>
            </a:r>
          </a:p>
          <a:p>
            <a:pPr>
              <a:buNone/>
            </a:pPr>
            <a:r>
              <a:rPr lang="tr-TR" sz="2400" dirty="0">
                <a:solidFill>
                  <a:srgbClr val="C00000"/>
                </a:solidFill>
              </a:rPr>
              <a:t>	      </a:t>
            </a:r>
            <a:r>
              <a:rPr lang="tr-TR" sz="2400" b="1" i="1" dirty="0">
                <a:solidFill>
                  <a:schemeClr val="tx2"/>
                </a:solidFill>
              </a:rPr>
              <a:t>Zimmet</a:t>
            </a:r>
            <a:br>
              <a:rPr lang="tr-TR" sz="2400" i="1" dirty="0">
                <a:solidFill>
                  <a:srgbClr val="C00000"/>
                </a:solidFill>
              </a:rPr>
            </a:br>
            <a:r>
              <a:rPr lang="tr-TR" sz="2400" b="1" dirty="0">
                <a:solidFill>
                  <a:srgbClr val="C00000"/>
                </a:solidFill>
              </a:rPr>
              <a:t>        Madde 247- </a:t>
            </a:r>
            <a:r>
              <a:rPr lang="tr-TR" sz="2400" dirty="0">
                <a:solidFill>
                  <a:srgbClr val="C00000"/>
                </a:solidFill>
              </a:rPr>
              <a:t>(1) Görevi nedeniyle </a:t>
            </a:r>
            <a:r>
              <a:rPr lang="tr-TR" sz="2400" dirty="0" err="1">
                <a:solidFill>
                  <a:srgbClr val="C00000"/>
                </a:solidFill>
              </a:rPr>
              <a:t>zilyedliği</a:t>
            </a:r>
            <a:r>
              <a:rPr lang="tr-TR" sz="2400" dirty="0">
                <a:solidFill>
                  <a:srgbClr val="C00000"/>
                </a:solidFill>
              </a:rPr>
              <a:t> kendisine devredilmiş olan veya koruma ve gözetimiyle yükümlü olduğu malı kendisinin veya başkasının zimmetine geçiren kamu görevlisi, beş yıldan </a:t>
            </a:r>
            <a:r>
              <a:rPr lang="tr-TR" sz="2400" dirty="0" err="1">
                <a:solidFill>
                  <a:srgbClr val="C00000"/>
                </a:solidFill>
              </a:rPr>
              <a:t>oniki</a:t>
            </a:r>
            <a:r>
              <a:rPr lang="tr-TR" sz="2400" dirty="0">
                <a:solidFill>
                  <a:srgbClr val="C00000"/>
                </a:solidFill>
              </a:rPr>
              <a:t> yıla kadar hapis cezası ile cezalandırılır.</a:t>
            </a:r>
          </a:p>
          <a:p>
            <a:pPr>
              <a:buNone/>
            </a:pPr>
            <a:r>
              <a:rPr lang="tr-TR" sz="2400" dirty="0">
                <a:solidFill>
                  <a:srgbClr val="C00000"/>
                </a:solidFill>
              </a:rPr>
              <a:t>		(2) Suçun, zimmetin açığa çıkmamasını sağlamaya yönelik hileli davranışlarla işlenmesi halinde, verilecek ceza yarı oranında artırılır.</a:t>
            </a:r>
          </a:p>
          <a:p>
            <a:pPr>
              <a:buNone/>
            </a:pPr>
            <a:r>
              <a:rPr lang="tr-TR" sz="2400" dirty="0">
                <a:solidFill>
                  <a:srgbClr val="C00000"/>
                </a:solidFill>
              </a:rPr>
              <a:t>		 (3) Zimmet suçunun, malın geçici bir süre kullanıldıktan sonra iade edilmek üzere işlenmesi halinde, verilecek ceza yarı oranına kadar indirilebilir.</a:t>
            </a:r>
          </a:p>
          <a:p>
            <a:pPr>
              <a:buNone/>
            </a:pPr>
            <a:r>
              <a:rPr lang="tr-TR" sz="2400" b="1" dirty="0">
                <a:solidFill>
                  <a:srgbClr val="C00000"/>
                </a:solidFill>
              </a:rPr>
              <a:t>	</a:t>
            </a:r>
          </a:p>
          <a:p>
            <a:pPr>
              <a:buNone/>
            </a:pPr>
            <a:r>
              <a:rPr lang="tr-TR" sz="2400" b="1" dirty="0">
                <a:solidFill>
                  <a:srgbClr val="C00000"/>
                </a:solidFill>
              </a:rPr>
              <a:t>        	  </a:t>
            </a:r>
            <a:r>
              <a:rPr lang="tr-TR" sz="2400" b="1" i="1" dirty="0">
                <a:solidFill>
                  <a:schemeClr val="tx2"/>
                </a:solidFill>
              </a:rPr>
              <a:t>İrtikap</a:t>
            </a:r>
            <a:endParaRPr lang="tr-TR" sz="2400" b="1" dirty="0">
              <a:solidFill>
                <a:schemeClr val="tx2"/>
              </a:solidFill>
            </a:endParaRPr>
          </a:p>
          <a:p>
            <a:pPr>
              <a:buNone/>
            </a:pPr>
            <a:r>
              <a:rPr lang="tr-TR" sz="2400" b="1" dirty="0">
                <a:solidFill>
                  <a:srgbClr val="C00000"/>
                </a:solidFill>
              </a:rPr>
              <a:t>	    Madde 250-</a:t>
            </a:r>
            <a:r>
              <a:rPr lang="tr-TR" sz="2400" dirty="0">
                <a:solidFill>
                  <a:srgbClr val="C00000"/>
                </a:solidFill>
              </a:rPr>
              <a:t> (1) </a:t>
            </a:r>
            <a:r>
              <a:rPr lang="tr-TR" sz="2400" b="1" dirty="0">
                <a:solidFill>
                  <a:srgbClr val="C00000"/>
                </a:solidFill>
              </a:rPr>
              <a:t>(Değişik: 2/7/2012-6352/86 md.) </a:t>
            </a:r>
            <a:r>
              <a:rPr lang="tr-TR" sz="2400" dirty="0">
                <a:solidFill>
                  <a:srgbClr val="C00000"/>
                </a:solidFill>
              </a:rPr>
              <a:t>(1) Görevinin sağladığı nüfuzu kötüye kullanmak suretiyle kendisine veya başkasına yarar sağlanmasına veya bu yolda vaatte bulunulmasına bir kimseyi icbar eden kamu görevlisi, beş yıldan on yıla kadar hapis cezası ile cezalandırılır. Kamu görevlisinin haksız tutum ve davranışları karşısında, kişinin haklı bir işinin gereği gibi, hiç veya en azından vaktinde görülmeyeceği endişesiyle, kendisini mecbur hissederek, kamu görevlisine veya yönlendireceği kişiye menfaat temin etmiş olması halinde, icbarın varlığı kabul edilir.</a:t>
            </a:r>
          </a:p>
          <a:p>
            <a:pPr>
              <a:buNone/>
            </a:pPr>
            <a:r>
              <a:rPr lang="tr-TR" sz="2400" dirty="0">
                <a:solidFill>
                  <a:srgbClr val="C00000"/>
                </a:solidFill>
              </a:rPr>
              <a:t>	        (2) Görevinin sağladığı güveni kötüye kullanmak suretiyle gerçekleştirdiği hileli davranışlarla, kendisine veya başkasına yarar sağlanmasına veya bu yolda vaatte bulunulmasına bir kimseyi ikna eden kamu görevlisi, üç yıldan beş yıla kadar hapis cezası ile cezalandırılır.</a:t>
            </a:r>
          </a:p>
          <a:p>
            <a:pPr>
              <a:buNone/>
            </a:pPr>
            <a:r>
              <a:rPr lang="tr-TR" sz="2400" dirty="0">
                <a:solidFill>
                  <a:srgbClr val="C00000"/>
                </a:solidFill>
              </a:rPr>
              <a:t>	         (3) İkinci fıkrada tanımlanan suçun kişinin hatasından yararlanarak işlenmiş olması halinde, bir yıldan üç yıla kadar hapis cezasına hükmolunur.</a:t>
            </a:r>
          </a:p>
          <a:p>
            <a:pPr>
              <a:buNone/>
            </a:pPr>
            <a:r>
              <a:rPr lang="tr-TR" sz="2400" dirty="0">
                <a:solidFill>
                  <a:srgbClr val="C00000"/>
                </a:solidFill>
              </a:rPr>
              <a:t>	         (4) </a:t>
            </a:r>
            <a:r>
              <a:rPr lang="tr-TR" sz="2400" b="1" dirty="0">
                <a:solidFill>
                  <a:srgbClr val="C00000"/>
                </a:solidFill>
              </a:rPr>
              <a:t>(Ek: 2/7/2012-6352/86 md.) </a:t>
            </a:r>
            <a:r>
              <a:rPr lang="tr-TR" sz="2400" dirty="0">
                <a:solidFill>
                  <a:srgbClr val="C00000"/>
                </a:solidFill>
              </a:rPr>
              <a:t>İrtikap edilen menfaatin değeri ve mağdurun ekonomik durumu göz önünde bulundurularak, yukarıdaki fıkralara göre verilecek ceza yarısına kadar indirilebilir.</a:t>
            </a:r>
          </a:p>
          <a:p>
            <a:pPr>
              <a:buNone/>
            </a:pPr>
            <a:r>
              <a:rPr lang="tr-TR" sz="2400" b="1" dirty="0">
                <a:solidFill>
                  <a:srgbClr val="C00000"/>
                </a:solidFill>
              </a:rPr>
              <a:t> </a:t>
            </a:r>
            <a:endParaRPr lang="tr-TR" sz="24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95396" y="0"/>
            <a:ext cx="19973496" cy="1828800"/>
          </a:xfrm>
        </p:spPr>
        <p:txBody>
          <a:bodyPr/>
          <a:lstStyle/>
          <a:p>
            <a:pPr eaLnBrk="1" hangingPunct="1"/>
            <a:endParaRPr lang="en-US" altLang="en-US" sz="14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22</a:t>
            </a:fld>
            <a:endParaRPr lang="en-US" altLang="en-US"/>
          </a:p>
        </p:txBody>
      </p:sp>
    </p:spTree>
    <p:extLst>
      <p:ext uri="{BB962C8B-B14F-4D97-AF65-F5344CB8AC3E}">
        <p14:creationId xmlns:p14="http://schemas.microsoft.com/office/powerpoint/2010/main" val="1950260438"/>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1584"/>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1925053"/>
            <a:ext cx="18161751" cy="11359147"/>
          </a:xfrm>
        </p:spPr>
        <p:txBody>
          <a:bodyPr/>
          <a:lstStyle/>
          <a:p>
            <a:pPr marL="0" marR="0" lvl="0" indent="358775" algn="just" defTabSz="914400" rtl="0" eaLnBrk="0" fontAlgn="base" latinLnBrk="0" hangingPunct="0">
              <a:lnSpc>
                <a:spcPct val="100000"/>
              </a:lnSpc>
              <a:spcBef>
                <a:spcPct val="0"/>
              </a:spcBef>
              <a:spcAft>
                <a:spcPct val="0"/>
              </a:spcAft>
              <a:buClrTx/>
              <a:buSzTx/>
              <a:buFontTx/>
              <a:buNone/>
              <a:tabLst>
                <a:tab pos="358775" algn="l"/>
              </a:tabLst>
            </a:pPr>
            <a:r>
              <a:rPr kumimoji="0" lang="tr-TR" sz="19900" b="0" i="1"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r>
              <a:rPr kumimoji="0" lang="tr-TR" sz="66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r>
              <a:rPr kumimoji="0" lang="tr-TR" sz="4800" b="1" i="0" u="none" strike="noStrike" cap="none" normalizeH="0" baseline="0" dirty="0">
                <a:ln>
                  <a:noFill/>
                </a:ln>
                <a:solidFill>
                  <a:srgbClr val="C00000"/>
                </a:solidFill>
                <a:effectLst/>
                <a:latin typeface="+mn-lt"/>
                <a:ea typeface="Arial Unicode MS" pitchFamily="34" charset="-128"/>
                <a:cs typeface="Arial" pitchFamily="34" charset="0"/>
              </a:rPr>
              <a:t>Madde 252-</a:t>
            </a:r>
            <a:r>
              <a:rPr kumimoji="0" lang="tr-TR" sz="4800" b="0" i="0" u="none" strike="noStrike" cap="none" normalizeH="0" baseline="0" dirty="0">
                <a:ln>
                  <a:noFill/>
                </a:ln>
                <a:solidFill>
                  <a:srgbClr val="C00000"/>
                </a:solidFill>
                <a:effectLst/>
                <a:latin typeface="+mn-lt"/>
                <a:ea typeface="Arial Unicode MS" pitchFamily="34" charset="-128"/>
                <a:cs typeface="Arial" pitchFamily="34" charset="0"/>
              </a:rPr>
              <a:t> </a:t>
            </a:r>
            <a:r>
              <a:rPr kumimoji="0" lang="tr-TR" sz="4800" b="1" i="0" u="none" strike="noStrike" cap="none" normalizeH="0" baseline="0" dirty="0">
                <a:ln>
                  <a:noFill/>
                </a:ln>
                <a:solidFill>
                  <a:srgbClr val="C00000"/>
                </a:solidFill>
                <a:effectLst/>
                <a:latin typeface="+mn-lt"/>
                <a:ea typeface="Arial Unicode MS" pitchFamily="34" charset="-128"/>
                <a:cs typeface="Arial" pitchFamily="34" charset="0"/>
              </a:rPr>
              <a:t>(Değişik: 2/7/2012-6352/87 </a:t>
            </a:r>
            <a:r>
              <a:rPr kumimoji="0" lang="tr-TR" sz="4800" b="1" i="0" u="none" strike="noStrike" cap="none" normalizeH="0" baseline="0" dirty="0" err="1">
                <a:ln>
                  <a:noFill/>
                </a:ln>
                <a:solidFill>
                  <a:srgbClr val="C00000"/>
                </a:solidFill>
                <a:effectLst/>
                <a:latin typeface="+mn-lt"/>
                <a:ea typeface="Arial Unicode MS" pitchFamily="34" charset="-128"/>
                <a:cs typeface="Arial" pitchFamily="34" charset="0"/>
              </a:rPr>
              <a:t>md.</a:t>
            </a:r>
            <a:r>
              <a:rPr kumimoji="0" lang="tr-TR" sz="4800" b="1" i="0" u="none" strike="noStrike" cap="none" normalizeH="0" baseline="0" dirty="0">
                <a:ln>
                  <a:noFill/>
                </a:ln>
                <a:solidFill>
                  <a:srgbClr val="C00000"/>
                </a:solidFill>
                <a:effectLst/>
                <a:latin typeface="+mn-lt"/>
                <a:ea typeface="Arial Unicode MS" pitchFamily="34" charset="-128"/>
                <a:cs typeface="Arial" pitchFamily="34" charset="0"/>
              </a:rPr>
              <a:t>)  </a:t>
            </a:r>
            <a:endParaRPr kumimoji="0" lang="tr-TR" sz="4800" b="0" i="0" u="none" strike="noStrike" cap="none" normalizeH="0" baseline="0" dirty="0">
              <a:ln>
                <a:noFill/>
              </a:ln>
              <a:solidFill>
                <a:srgbClr val="C00000"/>
              </a:solidFill>
              <a:effectLst/>
              <a:latin typeface="+mn-l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358775" algn="l"/>
              </a:tabLst>
            </a:pPr>
            <a:r>
              <a:rPr kumimoji="0" lang="tr-TR" sz="4800" b="0" i="0" u="none" strike="noStrike" cap="none" normalizeH="0" baseline="0" dirty="0">
                <a:ln>
                  <a:noFill/>
                </a:ln>
                <a:solidFill>
                  <a:srgbClr val="C00000"/>
                </a:solidFill>
                <a:effectLst/>
                <a:latin typeface="+mn-lt"/>
                <a:ea typeface="Times New Roman" pitchFamily="18" charset="0"/>
                <a:cs typeface="Arial" pitchFamily="34" charset="0"/>
              </a:rPr>
              <a:t>(1) Görevinin ifasıyla ilgili bir işi yapması veya yapmaması için, doğrudan veya aracılar vasıtasıyla, bir kamu görevlisine veya göstereceği bir başka kişiye menfaat sağlayan kişi, dört yıldan </a:t>
            </a:r>
            <a:r>
              <a:rPr kumimoji="0" lang="tr-TR" sz="4800" b="0" i="0" u="none" strike="noStrike" cap="none" normalizeH="0" baseline="0" dirty="0" err="1">
                <a:ln>
                  <a:noFill/>
                </a:ln>
                <a:solidFill>
                  <a:srgbClr val="C00000"/>
                </a:solidFill>
                <a:effectLst/>
                <a:latin typeface="+mn-lt"/>
                <a:ea typeface="Times New Roman" pitchFamily="18" charset="0"/>
                <a:cs typeface="Arial" pitchFamily="34" charset="0"/>
              </a:rPr>
              <a:t>oniki</a:t>
            </a:r>
            <a:r>
              <a:rPr kumimoji="0" lang="tr-TR" sz="4800" b="0" i="0" u="none" strike="noStrike" cap="none" normalizeH="0" baseline="0" dirty="0">
                <a:ln>
                  <a:noFill/>
                </a:ln>
                <a:solidFill>
                  <a:srgbClr val="C00000"/>
                </a:solidFill>
                <a:effectLst/>
                <a:latin typeface="+mn-lt"/>
                <a:ea typeface="Times New Roman" pitchFamily="18" charset="0"/>
                <a:cs typeface="Arial" pitchFamily="34" charset="0"/>
              </a:rPr>
              <a:t> yıla kadar hapis cezası ile cezalandırılır. </a:t>
            </a:r>
            <a:endParaRPr kumimoji="0" lang="tr-TR" sz="4800" b="0" i="0" u="none" strike="noStrike" cap="none" normalizeH="0" baseline="0" dirty="0">
              <a:ln>
                <a:noFill/>
              </a:ln>
              <a:solidFill>
                <a:srgbClr val="C00000"/>
              </a:solidFill>
              <a:effectLst/>
              <a:latin typeface="+mn-l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358775" algn="l"/>
              </a:tabLst>
            </a:pPr>
            <a:r>
              <a:rPr kumimoji="0" lang="tr-TR" sz="4800" b="0" i="0" u="none" strike="noStrike" cap="none" normalizeH="0" baseline="0" dirty="0">
                <a:ln>
                  <a:noFill/>
                </a:ln>
                <a:solidFill>
                  <a:srgbClr val="C00000"/>
                </a:solidFill>
                <a:effectLst/>
                <a:latin typeface="+mn-lt"/>
                <a:ea typeface="ヒラギノ明朝 Pro W3"/>
                <a:cs typeface="Arial" pitchFamily="34" charset="0"/>
              </a:rPr>
              <a:t>(2) G</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ö</a:t>
            </a:r>
            <a:r>
              <a:rPr kumimoji="0" lang="tr-TR" sz="4800" b="0" i="0" u="none" strike="noStrike" cap="none" normalizeH="0" baseline="0" dirty="0">
                <a:ln>
                  <a:noFill/>
                </a:ln>
                <a:solidFill>
                  <a:srgbClr val="C00000"/>
                </a:solidFill>
                <a:effectLst/>
                <a:latin typeface="+mn-lt"/>
                <a:ea typeface="ヒラギノ明朝 Pro W3"/>
                <a:cs typeface="Arial" pitchFamily="34" charset="0"/>
              </a:rPr>
              <a:t>revinin ifas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yla ilgili bir i</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i yapmas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 veya yapmamas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 i</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ç</a:t>
            </a:r>
            <a:r>
              <a:rPr kumimoji="0" lang="tr-TR" sz="4800" b="0" i="0" u="none" strike="noStrike" cap="none" normalizeH="0" baseline="0" dirty="0">
                <a:ln>
                  <a:noFill/>
                </a:ln>
                <a:solidFill>
                  <a:srgbClr val="C00000"/>
                </a:solidFill>
                <a:effectLst/>
                <a:latin typeface="+mn-lt"/>
                <a:ea typeface="ヒラギノ明朝 Pro W3"/>
                <a:cs typeface="Arial" pitchFamily="34" charset="0"/>
              </a:rPr>
              <a:t>in, do</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ğ</a:t>
            </a:r>
            <a:r>
              <a:rPr kumimoji="0" lang="tr-TR" sz="4800" b="0" i="0" u="none" strike="noStrike" cap="none" normalizeH="0" baseline="0" dirty="0">
                <a:ln>
                  <a:noFill/>
                </a:ln>
                <a:solidFill>
                  <a:srgbClr val="C00000"/>
                </a:solidFill>
                <a:effectLst/>
                <a:latin typeface="+mn-lt"/>
                <a:ea typeface="ヒラギノ明朝 Pro W3"/>
                <a:cs typeface="Arial" pitchFamily="34" charset="0"/>
              </a:rPr>
              <a:t>rudan veya arac</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lar vas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tas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yla, kendisine veya g</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ö</a:t>
            </a:r>
            <a:r>
              <a:rPr kumimoji="0" lang="tr-TR" sz="4800" b="0" i="0" u="none" strike="noStrike" cap="none" normalizeH="0" baseline="0" dirty="0">
                <a:ln>
                  <a:noFill/>
                </a:ln>
                <a:solidFill>
                  <a:srgbClr val="C00000"/>
                </a:solidFill>
                <a:effectLst/>
                <a:latin typeface="+mn-lt"/>
                <a:ea typeface="ヒラギノ明朝 Pro W3"/>
                <a:cs typeface="Arial" pitchFamily="34" charset="0"/>
              </a:rPr>
              <a:t>sterece</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ğ</a:t>
            </a:r>
            <a:r>
              <a:rPr kumimoji="0" lang="tr-TR" sz="4800" b="0" i="0" u="none" strike="noStrike" cap="none" normalizeH="0" baseline="0" dirty="0">
                <a:ln>
                  <a:noFill/>
                </a:ln>
                <a:solidFill>
                  <a:srgbClr val="C00000"/>
                </a:solidFill>
                <a:effectLst/>
                <a:latin typeface="+mn-lt"/>
                <a:ea typeface="ヒラギノ明朝 Pro W3"/>
                <a:cs typeface="Arial" pitchFamily="34" charset="0"/>
              </a:rPr>
              <a:t>i bir ba</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ka ki</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iye menfaat sa</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ğ</a:t>
            </a:r>
            <a:r>
              <a:rPr kumimoji="0" lang="tr-TR" sz="4800" b="0" i="0" u="none" strike="noStrike" cap="none" normalizeH="0" baseline="0" dirty="0">
                <a:ln>
                  <a:noFill/>
                </a:ln>
                <a:solidFill>
                  <a:srgbClr val="C00000"/>
                </a:solidFill>
                <a:effectLst/>
                <a:latin typeface="+mn-lt"/>
                <a:ea typeface="ヒラギノ明朝 Pro W3"/>
                <a:cs typeface="Arial" pitchFamily="34" charset="0"/>
              </a:rPr>
              <a:t>layan kamu g</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ö</a:t>
            </a:r>
            <a:r>
              <a:rPr kumimoji="0" lang="tr-TR" sz="4800" b="0" i="0" u="none" strike="noStrike" cap="none" normalizeH="0" baseline="0" dirty="0">
                <a:ln>
                  <a:noFill/>
                </a:ln>
                <a:solidFill>
                  <a:srgbClr val="C00000"/>
                </a:solidFill>
                <a:effectLst/>
                <a:latin typeface="+mn-lt"/>
                <a:ea typeface="ヒラギノ明朝 Pro W3"/>
                <a:cs typeface="Arial" pitchFamily="34" charset="0"/>
              </a:rPr>
              <a:t>revlisi de birinci f</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krada belirtilen ceza ile cezaland</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r</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l</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r. </a:t>
            </a:r>
            <a:endParaRPr kumimoji="0" lang="tr-TR" sz="4800" b="0" i="0" u="none" strike="noStrike" cap="none" normalizeH="0" baseline="0" dirty="0">
              <a:ln>
                <a:noFill/>
              </a:ln>
              <a:solidFill>
                <a:srgbClr val="C00000"/>
              </a:solidFill>
              <a:effectLst/>
              <a:latin typeface="+mn-l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358775" algn="l"/>
              </a:tabLst>
            </a:pPr>
            <a:r>
              <a:rPr kumimoji="0" lang="tr-TR" sz="4800" b="0" i="0" u="none" strike="noStrike" cap="none" normalizeH="0" baseline="0" dirty="0">
                <a:ln>
                  <a:noFill/>
                </a:ln>
                <a:solidFill>
                  <a:srgbClr val="C00000"/>
                </a:solidFill>
                <a:effectLst/>
                <a:latin typeface="+mn-lt"/>
                <a:ea typeface="ヒラギノ明朝 Pro W3"/>
                <a:cs typeface="Arial" pitchFamily="34" charset="0"/>
              </a:rPr>
              <a:t>(3) R</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üş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vet konusunda anla</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maya var</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lmas</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a:t>
            </a:r>
            <a:r>
              <a:rPr kumimoji="0" lang="tr-TR" sz="4800" b="0" i="0" u="none" strike="noStrike" cap="none" normalizeH="0" baseline="0" dirty="0">
                <a:ln>
                  <a:noFill/>
                </a:ln>
                <a:solidFill>
                  <a:srgbClr val="C00000"/>
                </a:solidFill>
                <a:effectLst/>
                <a:latin typeface="+mn-lt"/>
                <a:ea typeface="ヒラギノ明朝 Pro W3"/>
                <a:cs typeface="Arial" pitchFamily="34" charset="0"/>
              </a:rPr>
              <a:t> halinde, su</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ç</a:t>
            </a:r>
            <a:r>
              <a:rPr kumimoji="0" lang="tr-TR" sz="4800" b="0" i="0" u="none" strike="noStrike" cap="none" normalizeH="0" baseline="0" dirty="0">
                <a:ln>
                  <a:noFill/>
                </a:ln>
                <a:solidFill>
                  <a:srgbClr val="C00000"/>
                </a:solidFill>
                <a:effectLst/>
                <a:latin typeface="+mn-lt"/>
                <a:ea typeface="ヒラギノ明朝 Pro W3"/>
                <a:cs typeface="Arial" pitchFamily="34" charset="0"/>
              </a:rPr>
              <a:t> tamamlanm</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ış</a:t>
            </a:r>
            <a:r>
              <a:rPr kumimoji="0" lang="tr-TR" sz="4800" b="0" i="0" u="none" strike="noStrike" cap="none" normalizeH="0" baseline="0" dirty="0">
                <a:ln>
                  <a:noFill/>
                </a:ln>
                <a:solidFill>
                  <a:srgbClr val="C00000"/>
                </a:solidFill>
                <a:effectLst/>
                <a:latin typeface="+mn-lt"/>
                <a:ea typeface="ヒラギノ明朝 Pro W3"/>
                <a:cs typeface="Arial" pitchFamily="34" charset="0"/>
              </a:rPr>
              <a:t> gibi cezaya h</a:t>
            </a:r>
            <a:r>
              <a:rPr kumimoji="0" lang="tr-TR" sz="4800" b="0" i="0" u="none" strike="noStrike" cap="none" normalizeH="0" baseline="0" dirty="0">
                <a:ln>
                  <a:noFill/>
                </a:ln>
                <a:solidFill>
                  <a:srgbClr val="C00000"/>
                </a:solidFill>
                <a:effectLst/>
                <a:latin typeface="+mn-lt"/>
                <a:ea typeface="ヒラギノ明朝 Pro W3"/>
                <a:cs typeface="Times New Roman" pitchFamily="18" charset="0"/>
              </a:rPr>
              <a:t>ü</a:t>
            </a:r>
            <a:r>
              <a:rPr kumimoji="0" lang="tr-TR" sz="4800" b="0" i="0" u="none" strike="noStrike" cap="none" normalizeH="0" baseline="0" dirty="0">
                <a:ln>
                  <a:noFill/>
                </a:ln>
                <a:solidFill>
                  <a:srgbClr val="C00000"/>
                </a:solidFill>
                <a:effectLst/>
                <a:latin typeface="+mn-lt"/>
                <a:ea typeface="ヒラギノ明朝 Pro W3"/>
                <a:cs typeface="Arial" pitchFamily="34" charset="0"/>
              </a:rPr>
              <a:t>kmolunur. </a:t>
            </a:r>
            <a:endParaRPr kumimoji="0" lang="tr-TR" sz="4800" b="0" i="0" u="none" strike="noStrike" cap="none" normalizeH="0" baseline="0" dirty="0">
              <a:ln>
                <a:noFill/>
              </a:ln>
              <a:solidFill>
                <a:srgbClr val="C00000"/>
              </a:solidFill>
              <a:effectLst/>
              <a:latin typeface="+mn-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defRPr/>
            </a:pPr>
            <a:endParaRPr lang="tr-TR" altLang="tr-TR" sz="239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0" y="1687453"/>
            <a:ext cx="21948775" cy="1382342"/>
          </a:xfrm>
        </p:spPr>
        <p:txBody>
          <a:bodyPr/>
          <a:lstStyle/>
          <a:p>
            <a:pPr marL="0" marR="0" lvl="0" indent="0" defTabSz="914400" rtl="0" eaLnBrk="1" fontAlgn="base" latinLnBrk="0" hangingPunct="1">
              <a:lnSpc>
                <a:spcPct val="100000"/>
              </a:lnSpc>
              <a:spcBef>
                <a:spcPct val="0"/>
              </a:spcBef>
              <a:spcAft>
                <a:spcPct val="0"/>
              </a:spcAft>
              <a:buClrTx/>
              <a:buSzTx/>
              <a:buFontTx/>
              <a:buNone/>
              <a:tabLst>
                <a:tab pos="342900" algn="l"/>
              </a:tabLst>
              <a:defRPr/>
            </a:pPr>
            <a:r>
              <a:rPr kumimoji="0" lang="tr-TR" sz="9600" b="0" i="1" u="none" strike="noStrike" cap="none" normalizeH="0" baseline="0" dirty="0">
                <a:ln>
                  <a:noFill/>
                </a:ln>
                <a:solidFill>
                  <a:srgbClr val="0070C0"/>
                </a:solidFill>
                <a:effectLst/>
                <a:latin typeface="+mn-lt"/>
                <a:ea typeface="Arial Unicode MS" pitchFamily="34" charset="-128"/>
                <a:cs typeface="Arial" pitchFamily="34" charset="0"/>
              </a:rPr>
              <a:t>RÜŞVET</a:t>
            </a:r>
            <a:endParaRPr kumimoji="0" lang="tr-TR" sz="496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23</a:t>
            </a:fld>
            <a:endParaRPr lang="en-US" altLang="en-US"/>
          </a:p>
        </p:txBody>
      </p:sp>
    </p:spTree>
    <p:extLst>
      <p:ext uri="{BB962C8B-B14F-4D97-AF65-F5344CB8AC3E}">
        <p14:creationId xmlns:p14="http://schemas.microsoft.com/office/powerpoint/2010/main" val="980536901"/>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1584"/>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marL="0" marR="0" lvl="0" indent="358775" algn="just" defTabSz="914400" rtl="0" eaLnBrk="0" fontAlgn="base" latinLnBrk="0" hangingPunct="0">
              <a:lnSpc>
                <a:spcPct val="100000"/>
              </a:lnSpc>
              <a:spcBef>
                <a:spcPct val="0"/>
              </a:spcBef>
              <a:spcAft>
                <a:spcPct val="0"/>
              </a:spcAft>
              <a:buClrTx/>
              <a:buSzTx/>
              <a:buFontTx/>
              <a:buNone/>
              <a:tabLst>
                <a:tab pos="358775" algn="l"/>
              </a:tabLst>
              <a:defRPr/>
            </a:pPr>
            <a:r>
              <a:rPr kumimoji="0" lang="tr-TR" sz="4800" b="1" i="0" u="none" strike="noStrike" kern="1200" cap="none" spc="0" normalizeH="0" baseline="0" noProof="0" dirty="0">
                <a:ln>
                  <a:noFill/>
                </a:ln>
                <a:solidFill>
                  <a:srgbClr val="C00000"/>
                </a:solidFill>
                <a:effectLst/>
                <a:uLnTx/>
                <a:uFillTx/>
                <a:latin typeface="Arial"/>
                <a:ea typeface="Arial Unicode MS" pitchFamily="34" charset="-128"/>
                <a:cs typeface="Arial" pitchFamily="34" charset="0"/>
              </a:rPr>
              <a:t>Madde 255-</a:t>
            </a:r>
            <a:r>
              <a:rPr kumimoji="0" lang="tr-TR" sz="4800" b="0" i="0" u="none" strike="noStrike" kern="1200" cap="none" spc="0" normalizeH="0" baseline="0" noProof="0" dirty="0">
                <a:ln>
                  <a:noFill/>
                </a:ln>
                <a:solidFill>
                  <a:srgbClr val="C00000"/>
                </a:solidFill>
                <a:effectLst/>
                <a:uLnTx/>
                <a:uFillTx/>
                <a:latin typeface="Arial"/>
                <a:ea typeface="Arial Unicode MS" pitchFamily="34" charset="-128"/>
                <a:cs typeface="Arial" pitchFamily="34" charset="0"/>
              </a:rPr>
              <a:t> </a:t>
            </a:r>
            <a:r>
              <a:rPr kumimoji="0" lang="tr-TR" sz="4800" b="1" i="0" u="none" strike="noStrike" kern="1200" cap="none" spc="0" normalizeH="0" baseline="0" noProof="0" dirty="0">
                <a:ln>
                  <a:noFill/>
                </a:ln>
                <a:solidFill>
                  <a:srgbClr val="C00000"/>
                </a:solidFill>
                <a:effectLst/>
                <a:uLnTx/>
                <a:uFillTx/>
                <a:latin typeface="Arial"/>
                <a:ea typeface="Arial Unicode MS" pitchFamily="34" charset="-128"/>
                <a:cs typeface="Arial" pitchFamily="34" charset="0"/>
              </a:rPr>
              <a:t>(Değişik: 2/7/2012-6352/89 </a:t>
            </a:r>
            <a:r>
              <a:rPr kumimoji="0" lang="tr-TR" sz="4800" b="1" i="0" u="none" strike="noStrike" kern="1200" cap="none" spc="0" normalizeH="0" baseline="0" noProof="0" dirty="0" err="1">
                <a:ln>
                  <a:noFill/>
                </a:ln>
                <a:solidFill>
                  <a:srgbClr val="C00000"/>
                </a:solidFill>
                <a:effectLst/>
                <a:uLnTx/>
                <a:uFillTx/>
                <a:latin typeface="Arial"/>
                <a:ea typeface="Arial Unicode MS" pitchFamily="34" charset="-128"/>
                <a:cs typeface="Arial" pitchFamily="34" charset="0"/>
              </a:rPr>
              <a:t>md.</a:t>
            </a:r>
            <a:r>
              <a:rPr kumimoji="0" lang="tr-TR" sz="4800" b="1" i="0" u="none" strike="noStrike" kern="1200" cap="none" spc="0" normalizeH="0" baseline="0" noProof="0" dirty="0">
                <a:ln>
                  <a:noFill/>
                </a:ln>
                <a:solidFill>
                  <a:srgbClr val="C00000"/>
                </a:solidFill>
                <a:effectLst/>
                <a:uLnTx/>
                <a:uFillTx/>
                <a:latin typeface="Arial"/>
                <a:ea typeface="Arial Unicode MS" pitchFamily="34" charset="-128"/>
                <a:cs typeface="Arial" pitchFamily="34" charset="0"/>
              </a:rPr>
              <a:t>)</a:t>
            </a:r>
            <a:endParaRPr kumimoji="0" lang="tr-TR" sz="4800" b="0" i="0" u="none" strike="noStrike" kern="1200" cap="none" spc="0" normalizeH="0" baseline="0" noProof="0" dirty="0">
              <a:ln>
                <a:noFill/>
              </a:ln>
              <a:solidFill>
                <a:srgbClr val="C00000"/>
              </a:solidFill>
              <a:effectLst/>
              <a:uLnTx/>
              <a:uFillTx/>
              <a:latin typeface="Arial"/>
              <a:ea typeface="+mn-ea"/>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358775" algn="l"/>
              </a:tabLst>
              <a:defRPr/>
            </a:pP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(1) Kamu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ö</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revlisi </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zerinde n</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fuz sahibi oldu</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undan bahisle, haks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z bir 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in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ö</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rd</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lmesi amac</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yla giri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imde bulunmas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ç</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in, do</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rudan veya arac</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lar vas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tas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yla, kendisine veya bir ba</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kas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na menfaat temin eden ki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 iki y</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ldan be</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y</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 kadar hapis ve </a:t>
            </a:r>
            <a:r>
              <a:rPr kumimoji="0" lang="tr-TR" sz="4800" b="0" i="0" u="none" strike="noStrike" kern="1200" cap="none" spc="0" normalizeH="0" baseline="0" noProof="0" dirty="0" err="1">
                <a:ln>
                  <a:noFill/>
                </a:ln>
                <a:solidFill>
                  <a:srgbClr val="C00000"/>
                </a:solidFill>
                <a:effectLst/>
                <a:uLnTx/>
                <a:uFillTx/>
                <a:latin typeface="Arial"/>
                <a:ea typeface="ヒラギノ明朝 Pro W3" charset="-128"/>
                <a:cs typeface="Arial" pitchFamily="34" charset="0"/>
              </a:rPr>
              <a:t>be</a:t>
            </a:r>
            <a:r>
              <a:rPr kumimoji="0" lang="tr-TR" sz="4800" b="0" i="0" u="none" strike="noStrike" kern="1200" cap="none" spc="0" normalizeH="0" baseline="0" noProof="0" dirty="0" err="1">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err="1">
                <a:ln>
                  <a:noFill/>
                </a:ln>
                <a:solidFill>
                  <a:srgbClr val="C00000"/>
                </a:solidFill>
                <a:effectLst/>
                <a:uLnTx/>
                <a:uFillTx/>
                <a:latin typeface="Arial"/>
                <a:ea typeface="ヒラギノ明朝 Pro W3" charset="-128"/>
                <a:cs typeface="Arial" pitchFamily="34" charset="0"/>
              </a:rPr>
              <a:t>bin</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ne kadar adli para cezas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ile cezaland</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 Ki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inin kamu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ö</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revlisi olmas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halinde, verilecek hapis cezas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yar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oran</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nda art</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 </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İş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inin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ö</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rd</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lmesi kar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ığı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nda veya g</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ö</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rd</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lece</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 beklentisiyle menfaat sa</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layan ki</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i ise, bir y</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ldan </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üç</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y</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 kadar hapis cezas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ile cezaland</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r.</a:t>
            </a:r>
            <a:endParaRPr kumimoji="0" lang="tr-TR" sz="4800" b="0" i="0" u="none" strike="noStrike" kern="1200" cap="none" spc="0" normalizeH="0" baseline="0" noProof="0" dirty="0">
              <a:ln>
                <a:noFill/>
              </a:ln>
              <a:solidFill>
                <a:srgbClr val="C00000"/>
              </a:solidFill>
              <a:effectLst/>
              <a:uLnTx/>
              <a:uFillTx/>
              <a:latin typeface="Arial"/>
              <a:ea typeface="+mn-ea"/>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358775" algn="l"/>
              </a:tabLst>
              <a:defRPr/>
            </a:pP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(2) Menfaat temini konusunda anla</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maya var</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lmas</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halinde dahi, su</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ç</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tamamlanm</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ış</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 gibi cezaya h</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Times New Roman" pitchFamily="18" charset="0"/>
              </a:rPr>
              <a:t>ü</a:t>
            </a:r>
            <a:r>
              <a:rPr kumimoji="0" lang="tr-TR" sz="4800" b="0" i="0" u="none" strike="noStrike" kern="1200" cap="none" spc="0" normalizeH="0" baseline="0" noProof="0" dirty="0">
                <a:ln>
                  <a:noFill/>
                </a:ln>
                <a:solidFill>
                  <a:srgbClr val="C00000"/>
                </a:solidFill>
                <a:effectLst/>
                <a:uLnTx/>
                <a:uFillTx/>
                <a:latin typeface="Arial"/>
                <a:ea typeface="ヒラギノ明朝 Pro W3" charset="-128"/>
                <a:cs typeface="Arial" pitchFamily="34" charset="0"/>
              </a:rPr>
              <a:t>kmolunur. </a:t>
            </a:r>
            <a:endParaRPr kumimoji="0" lang="tr-TR" sz="4800" b="0" i="0" u="none" strike="noStrike" kern="1200" cap="none" spc="0" normalizeH="0" baseline="0" noProof="0" dirty="0">
              <a:ln>
                <a:noFill/>
              </a:ln>
              <a:solidFill>
                <a:srgbClr val="C00000"/>
              </a:solidFill>
              <a:effectLst/>
              <a:uLnTx/>
              <a:uFillTx/>
              <a:latin typeface="Arial"/>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defRPr/>
            </a:pPr>
            <a:endParaRPr lang="tr-TR" altLang="tr-TR" sz="239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12234" y="1520704"/>
            <a:ext cx="21948775" cy="1382342"/>
          </a:xfrm>
        </p:spPr>
        <p:txBody>
          <a:bodyPr/>
          <a:lstStyle/>
          <a:p>
            <a:pPr defTabSz="914400" eaLnBrk="1" hangingPunct="1">
              <a:tabLst>
                <a:tab pos="342900" algn="l"/>
              </a:tabLst>
              <a:defRPr/>
            </a:pP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r>
              <a:rPr kumimoji="0" lang="tr-TR" sz="9600" b="0" i="1" u="none" strike="noStrike" cap="none" normalizeH="0" baseline="0" dirty="0">
                <a:ln>
                  <a:noFill/>
                </a:ln>
                <a:solidFill>
                  <a:srgbClr val="0070C0"/>
                </a:solidFill>
                <a:effectLst/>
                <a:latin typeface="+mn-lt"/>
                <a:ea typeface="Arial Unicode MS" pitchFamily="34" charset="-128"/>
                <a:cs typeface="Arial" pitchFamily="34" charset="0"/>
              </a:rPr>
              <a:t>NÜFUZ TİCARETİ </a:t>
            </a:r>
            <a:br>
              <a:rPr kumimoji="0" lang="tr-TR" sz="9600" b="0" i="0" u="none" strike="noStrike" cap="none" normalizeH="0" baseline="0" dirty="0">
                <a:ln>
                  <a:noFill/>
                </a:ln>
                <a:solidFill>
                  <a:schemeClr val="tx1"/>
                </a:solidFill>
                <a:effectLst/>
                <a:latin typeface="+mn-lt"/>
                <a:cs typeface="Arial" pitchFamily="34" charset="0"/>
              </a:rPr>
            </a:br>
            <a:br>
              <a:rPr kumimoji="0" lang="tr-TR" sz="9600" b="0" i="0" u="none" strike="noStrike" cap="none" normalizeH="0" baseline="0" dirty="0">
                <a:ln>
                  <a:noFill/>
                </a:ln>
                <a:solidFill>
                  <a:schemeClr val="tx1"/>
                </a:solidFill>
                <a:effectLst/>
                <a:latin typeface="+mn-lt"/>
                <a:cs typeface="Arial" pitchFamily="34" charset="0"/>
              </a:rPr>
            </a:br>
            <a:endParaRPr kumimoji="0" lang="tr-TR" sz="287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24</a:t>
            </a:fld>
            <a:endParaRPr lang="en-US" altLang="en-US"/>
          </a:p>
        </p:txBody>
      </p:sp>
    </p:spTree>
    <p:extLst>
      <p:ext uri="{BB962C8B-B14F-4D97-AF65-F5344CB8AC3E}">
        <p14:creationId xmlns:p14="http://schemas.microsoft.com/office/powerpoint/2010/main" val="3555019728"/>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431800"/>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54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Madde 257-</a:t>
            </a:r>
            <a:r>
              <a:rPr kumimoji="0" lang="tr-TR" sz="5400" b="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(1) Kanunda ayrıca suç olarak tanımlanan haller dışında, görevinin gereklerine aykırı hareket etmek suretiyle, kişilerin mağduriyetine veya kamunun zararına neden olan ya da kişilere haksız bir menfaat sağlayan kamu görevlisi, altı aydan iki yıla kadar hapis cezası ile cezalandırılır.</a:t>
            </a:r>
            <a:endParaRPr kumimoji="0" lang="tr-TR" sz="54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5400" b="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(2) Kanunda ayrıca suç olarak tanımlanan haller dışında, görevinin gereklerini yapmakta ihmal veya gecikme göstererek, kişilerin mağduriyetine veya kamunun zararına neden olan ya da kişilere haksız bir menfaat sağlayan kamu görevlisi, üç aydan bir yıla kadar hapis cezası ile cezalandırılır.</a:t>
            </a:r>
            <a:endParaRPr kumimoji="0" lang="tr-TR" sz="54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defRPr/>
            </a:pPr>
            <a:endParaRPr lang="tr-TR" altLang="tr-TR" sz="239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919162" y="2011357"/>
            <a:ext cx="21948775" cy="1382342"/>
          </a:xfrm>
        </p:spPr>
        <p:txBody>
          <a:bodyPr/>
          <a:lstStyle/>
          <a:p>
            <a:pPr defTabSz="914400" eaLnBrk="1" hangingPunct="1">
              <a:tabLst>
                <a:tab pos="342900" algn="l"/>
              </a:tabLst>
              <a:defRPr/>
            </a:pP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r>
              <a:rPr kumimoji="0" lang="tr-TR" sz="6000" b="0" i="1" u="none" strike="noStrike" cap="none" normalizeH="0" baseline="0" dirty="0">
                <a:ln>
                  <a:noFill/>
                </a:ln>
                <a:solidFill>
                  <a:srgbClr val="0070C0"/>
                </a:solidFill>
                <a:effectLst/>
                <a:latin typeface="Arial" pitchFamily="34" charset="0"/>
                <a:ea typeface="Arial Unicode MS" pitchFamily="34" charset="-128"/>
                <a:cs typeface="Arial" pitchFamily="34" charset="0"/>
              </a:rPr>
              <a:t>GÖREVİ KÖTÜYE KULLANMA </a:t>
            </a:r>
            <a:br>
              <a:rPr kumimoji="0" lang="tr-TR" sz="6000" b="0" i="0" u="none" strike="noStrike" cap="none" normalizeH="0" baseline="0" dirty="0">
                <a:ln>
                  <a:noFill/>
                </a:ln>
                <a:solidFill>
                  <a:srgbClr val="0070C0"/>
                </a:solidFill>
                <a:effectLst/>
                <a:latin typeface="Arial" pitchFamily="34" charset="0"/>
                <a:cs typeface="Arial" pitchFamily="34" charset="0"/>
              </a:rPr>
            </a:br>
            <a:br>
              <a:rPr kumimoji="0" lang="tr-TR" sz="11500" b="0" i="0" u="none" strike="noStrike" cap="none" normalizeH="0" baseline="0" dirty="0">
                <a:ln>
                  <a:noFill/>
                </a:ln>
                <a:solidFill>
                  <a:schemeClr val="tx1"/>
                </a:solidFill>
                <a:effectLst/>
                <a:latin typeface="+mn-lt"/>
                <a:cs typeface="Arial" pitchFamily="34" charset="0"/>
              </a:rPr>
            </a:br>
            <a:br>
              <a:rPr kumimoji="0" lang="tr-TR" sz="11500" b="0" i="0" u="none" strike="noStrike" cap="none" normalizeH="0" baseline="0" dirty="0">
                <a:ln>
                  <a:noFill/>
                </a:ln>
                <a:solidFill>
                  <a:schemeClr val="tx1"/>
                </a:solidFill>
                <a:effectLst/>
                <a:latin typeface="+mn-lt"/>
                <a:cs typeface="Arial" pitchFamily="34" charset="0"/>
              </a:rPr>
            </a:br>
            <a:endParaRPr kumimoji="0" lang="tr-TR" sz="287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25</a:t>
            </a:fld>
            <a:endParaRPr lang="en-US" altLang="en-US"/>
          </a:p>
        </p:txBody>
      </p:sp>
    </p:spTree>
    <p:extLst>
      <p:ext uri="{BB962C8B-B14F-4D97-AF65-F5344CB8AC3E}">
        <p14:creationId xmlns:p14="http://schemas.microsoft.com/office/powerpoint/2010/main" val="2658071203"/>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0" y="231584"/>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54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Madde 258- </a:t>
            </a:r>
            <a:r>
              <a:rPr kumimoji="0" lang="tr-TR" sz="600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Görevi nedeniyle kendisine verilen veya aynı nedenle bilgi edindiği ve gizli kalması gereken belgeleri, kararları ve emirleri ve diğer tebligatı açıklayan veya yayınlayan veya ne suretle olursa olsun başkalarının bilgi edinmesini kolaylaştıran kamu görevlisine, bir yıldan dört yıla kadar hapis cezası verilir.</a:t>
            </a: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600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600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Kamu görevlisi sıfatı sona erdikten sonra, birinci fıkrada yazılı fiilleri işleyen kimseye de aynı ceza verilir.</a:t>
            </a:r>
            <a:endParaRPr lang="tr-TR" altLang="tr-TR" sz="287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12234" y="1520704"/>
            <a:ext cx="21948775" cy="1382342"/>
          </a:xfrm>
        </p:spPr>
        <p:txBody>
          <a:bodyPr/>
          <a:lstStyle/>
          <a:p>
            <a:pPr defTabSz="914400" eaLnBrk="1" hangingPunct="1">
              <a:tabLst>
                <a:tab pos="342900" algn="l"/>
              </a:tabLst>
              <a:defRPr/>
            </a:pP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r>
              <a:rPr lang="tr-TR" sz="6600" i="1" dirty="0">
                <a:solidFill>
                  <a:srgbClr val="0070C0"/>
                </a:solidFill>
                <a:effectLst/>
                <a:latin typeface="Times New Roman" panose="02020603050405020304" pitchFamily="18" charset="0"/>
              </a:rPr>
              <a:t>GÖREVE İLİŞKİN SIRRIN AÇIKLANMASI</a:t>
            </a:r>
            <a:br>
              <a:rPr kumimoji="0" lang="tr-TR" sz="9600" b="0" i="0" u="none" strike="noStrike" cap="none" normalizeH="0" baseline="0" dirty="0">
                <a:ln>
                  <a:noFill/>
                </a:ln>
                <a:solidFill>
                  <a:srgbClr val="0070C0"/>
                </a:solidFill>
                <a:effectLst/>
                <a:latin typeface="+mn-lt"/>
                <a:cs typeface="Arial" pitchFamily="34" charset="0"/>
              </a:rPr>
            </a:br>
            <a:br>
              <a:rPr kumimoji="0" lang="tr-TR" sz="9600" b="0" i="0" u="none" strike="noStrike" cap="none" normalizeH="0" baseline="0" dirty="0">
                <a:ln>
                  <a:noFill/>
                </a:ln>
                <a:solidFill>
                  <a:srgbClr val="0070C0"/>
                </a:solidFill>
                <a:effectLst/>
                <a:latin typeface="+mn-lt"/>
                <a:cs typeface="Arial" pitchFamily="34" charset="0"/>
              </a:rPr>
            </a:br>
            <a:br>
              <a:rPr kumimoji="0" lang="tr-TR" sz="9600" b="0" i="0" u="none" strike="noStrike" cap="none" normalizeH="0" baseline="0" dirty="0">
                <a:ln>
                  <a:noFill/>
                </a:ln>
                <a:solidFill>
                  <a:schemeClr val="tx1"/>
                </a:solidFill>
                <a:effectLst/>
                <a:latin typeface="+mn-lt"/>
                <a:cs typeface="Arial" pitchFamily="34" charset="0"/>
              </a:rPr>
            </a:br>
            <a:endParaRPr kumimoji="0" lang="tr-TR" sz="287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26</a:t>
            </a:fld>
            <a:endParaRPr lang="en-US" altLang="en-US"/>
          </a:p>
        </p:txBody>
      </p:sp>
    </p:spTree>
    <p:extLst>
      <p:ext uri="{BB962C8B-B14F-4D97-AF65-F5344CB8AC3E}">
        <p14:creationId xmlns:p14="http://schemas.microsoft.com/office/powerpoint/2010/main" val="196360110"/>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1584"/>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3600" b="1" i="0" u="none" strike="noStrike" kern="1200" cap="none" spc="0" normalizeH="0" baseline="0" noProof="0" dirty="0">
                <a:ln>
                  <a:noFill/>
                </a:ln>
                <a:solidFill>
                  <a:schemeClr val="tx2"/>
                </a:solidFill>
                <a:effectLst/>
                <a:uLnTx/>
                <a:uFillTx/>
                <a:ea typeface="Arial Unicode MS" pitchFamily="34" charset="-128"/>
                <a:cs typeface="Arial" pitchFamily="34" charset="0"/>
              </a:rPr>
              <a:t>Kamu Görevlisinin</a:t>
            </a:r>
            <a:r>
              <a:rPr kumimoji="0" lang="tr-TR" sz="3600" b="1" i="0" u="none" strike="noStrike" kern="1200" cap="none" spc="0" normalizeH="0" noProof="0" dirty="0">
                <a:ln>
                  <a:noFill/>
                </a:ln>
                <a:solidFill>
                  <a:schemeClr val="tx2"/>
                </a:solidFill>
                <a:effectLst/>
                <a:uLnTx/>
                <a:uFillTx/>
                <a:ea typeface="Arial Unicode MS" pitchFamily="34" charset="-128"/>
                <a:cs typeface="Arial" pitchFamily="34" charset="0"/>
              </a:rPr>
              <a:t> Ticareti </a:t>
            </a:r>
            <a:endParaRPr kumimoji="0" lang="tr-TR" sz="3600" b="1" i="0" u="none" strike="noStrike" kern="1200" cap="none" spc="0" normalizeH="0" baseline="0" noProof="0" dirty="0">
              <a:ln>
                <a:noFill/>
              </a:ln>
              <a:solidFill>
                <a:schemeClr val="tx2"/>
              </a:solidFill>
              <a:effectLst/>
              <a:uLnTx/>
              <a:uFillTx/>
              <a:ea typeface="Arial Unicode MS" pitchFamily="34"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3600" i="0" u="none" strike="noStrike" kern="1200" cap="none" spc="0" normalizeH="0" baseline="0" noProof="0" dirty="0">
                <a:ln>
                  <a:noFill/>
                </a:ln>
                <a:solidFill>
                  <a:srgbClr val="C00000"/>
                </a:solidFill>
                <a:effectLst/>
                <a:uLnTx/>
                <a:uFillTx/>
                <a:ea typeface="Arial Unicode MS" pitchFamily="34" charset="-128"/>
                <a:cs typeface="Arial" pitchFamily="34" charset="0"/>
              </a:rPr>
              <a:t>Madde 259- (1) Yürüttüğü görevin sağladığı nüfuzdan yararlanarak, bir başkasına mal veya hizmet satmaya çalışan kamu görevlisi, altı aya kadar hapis veya adlî para cezası ile cezalandırılır.</a:t>
            </a: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endParaRPr kumimoji="0" lang="tr-TR" sz="3600" i="0" u="none" strike="noStrike" kern="1200" cap="none" spc="0" normalizeH="0" baseline="0" noProof="0" dirty="0">
              <a:ln>
                <a:noFill/>
              </a:ln>
              <a:solidFill>
                <a:srgbClr val="C00000"/>
              </a:solidFill>
              <a:effectLst/>
              <a:uLnTx/>
              <a:uFillTx/>
              <a:ea typeface="+mn-ea"/>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342900" algn="l"/>
              </a:tabLst>
              <a:defRPr/>
            </a:pPr>
            <a:r>
              <a:rPr kumimoji="0" lang="tr-TR" sz="3600" b="1" i="0" u="none" strike="noStrike" kern="1200" cap="none" spc="0" normalizeH="0" baseline="0" noProof="0" dirty="0">
                <a:ln>
                  <a:noFill/>
                </a:ln>
                <a:solidFill>
                  <a:schemeClr val="tx2"/>
                </a:solidFill>
                <a:effectLst/>
                <a:uLnTx/>
                <a:uFillTx/>
                <a:ea typeface="Arial Unicode MS" pitchFamily="34" charset="-128"/>
                <a:cs typeface="Arial" pitchFamily="34" charset="0"/>
              </a:rPr>
              <a:t>	</a:t>
            </a:r>
            <a:r>
              <a:rPr kumimoji="0" lang="tr-TR" sz="3600" b="1" i="1" u="none" strike="noStrike" kern="1200" cap="none" spc="0" normalizeH="0" baseline="0" noProof="0" dirty="0">
                <a:ln>
                  <a:noFill/>
                </a:ln>
                <a:solidFill>
                  <a:schemeClr val="tx2"/>
                </a:solidFill>
                <a:effectLst/>
                <a:uLnTx/>
                <a:uFillTx/>
                <a:ea typeface="Arial Unicode MS" pitchFamily="34" charset="-128"/>
                <a:cs typeface="Arial" pitchFamily="34" charset="0"/>
              </a:rPr>
              <a:t>Kamu görevinin terki veya yapılmaması</a:t>
            </a:r>
            <a:endParaRPr kumimoji="0" lang="tr-TR" sz="3600" b="1" i="0" u="none" strike="noStrike" kern="1200" cap="none" spc="0" normalizeH="0" baseline="0" noProof="0" dirty="0">
              <a:ln>
                <a:noFill/>
              </a:ln>
              <a:solidFill>
                <a:schemeClr val="tx2"/>
              </a:solidFill>
              <a:effectLst/>
              <a:uLnTx/>
              <a:uFillTx/>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3600" i="0" u="none" strike="noStrike" kern="1200" cap="none" spc="0" normalizeH="0" baseline="0" noProof="0" dirty="0">
                <a:ln>
                  <a:noFill/>
                </a:ln>
                <a:solidFill>
                  <a:srgbClr val="C00000"/>
                </a:solidFill>
                <a:effectLst/>
                <a:uLnTx/>
                <a:uFillTx/>
                <a:ea typeface="Arial Unicode MS" pitchFamily="34" charset="-128"/>
                <a:cs typeface="Arial" pitchFamily="34" charset="0"/>
              </a:rPr>
              <a:t>	Madde 260- (1) Hukuka aykırı olarak ve toplu biçimde, görevlerini terk eden, görevlerine gelmeyen, görevlerini geçici de olsa kısmen veya tamamen yapmayan veya yavaşlatan kamu görevlilerinin her biri hakkında üç aydan bir yıla kadar hapis cezası verilir. Kamu görevlisi sayısının üçten fazla olmaması halinde cezaya hükmolunmaz.</a:t>
            </a:r>
            <a:endParaRPr kumimoji="0" lang="tr-TR" sz="3600" i="0" u="none" strike="noStrike" kern="1200" cap="none" spc="0" normalizeH="0" baseline="0" noProof="0" dirty="0">
              <a:ln>
                <a:noFill/>
              </a:ln>
              <a:solidFill>
                <a:srgbClr val="C00000"/>
              </a:solidFill>
              <a:effectLst/>
              <a:uLnTx/>
              <a:uFillTx/>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3600" i="0" u="none" strike="noStrike" kern="1200" cap="none" spc="0" normalizeH="0" baseline="0" noProof="0" dirty="0">
                <a:ln>
                  <a:noFill/>
                </a:ln>
                <a:solidFill>
                  <a:srgbClr val="C00000"/>
                </a:solidFill>
                <a:effectLst/>
                <a:uLnTx/>
                <a:uFillTx/>
                <a:ea typeface="Arial Unicode MS" pitchFamily="34" charset="-128"/>
                <a:cs typeface="Arial" pitchFamily="34" charset="0"/>
              </a:rPr>
              <a:t>	(2) Kamu görevlilerinin mesleki ve sosyal hakları ile ilgili olarak, hizmeti aksatmayacak biçimde, geçici ve kısa süreli iş bırakmaları veya yavaşlatmaları halinde, verilecek cezada indirim yapılabileceği gibi, ceza da verilmeyebilir.</a:t>
            </a:r>
            <a:endParaRPr kumimoji="0" lang="tr-TR" sz="3600" i="0" u="none" strike="noStrike" kern="1200" cap="none" spc="0" normalizeH="0" baseline="0" noProof="0" dirty="0">
              <a:ln>
                <a:noFill/>
              </a:ln>
              <a:solidFill>
                <a:srgbClr val="C00000"/>
              </a:solidFill>
              <a:effectLst/>
              <a:uLnTx/>
              <a:uFillTx/>
              <a:ea typeface="+mn-ea"/>
              <a:cs typeface="Arial" pitchFamily="34" charset="0"/>
            </a:endParaRPr>
          </a:p>
          <a:p>
            <a:pPr>
              <a:buNone/>
            </a:pPr>
            <a:endParaRPr lang="tr-TR" sz="3600" dirty="0">
              <a:solidFill>
                <a:srgbClr val="C00000"/>
              </a:solidFill>
            </a:endParaRPr>
          </a:p>
          <a:p>
            <a:pPr>
              <a:buNone/>
            </a:pPr>
            <a:r>
              <a:rPr lang="tr-TR" sz="3600" b="1" dirty="0">
                <a:solidFill>
                  <a:schemeClr val="tx2"/>
                </a:solidFill>
              </a:rPr>
              <a:t>  </a:t>
            </a:r>
            <a:r>
              <a:rPr lang="tr-TR" sz="3600" b="1" i="1" dirty="0">
                <a:solidFill>
                  <a:schemeClr val="tx2"/>
                </a:solidFill>
              </a:rPr>
              <a:t>Kamu görevinin usulsüz olarak üstlenilmesi</a:t>
            </a:r>
            <a:endParaRPr lang="tr-TR" sz="3600" b="1" dirty="0">
              <a:solidFill>
                <a:schemeClr val="tx2"/>
              </a:solidFill>
            </a:endParaRPr>
          </a:p>
          <a:p>
            <a:pPr>
              <a:buNone/>
            </a:pPr>
            <a:r>
              <a:rPr lang="tr-TR" sz="3600" dirty="0">
                <a:solidFill>
                  <a:srgbClr val="C00000"/>
                </a:solidFill>
              </a:rPr>
              <a:t>  Madde 262- (1) Bir kamu görevini, kanun ve nizamlara aykırı olarak yerine getirmeye teşebbüs eden veya terk emri kendisine bildirilmiş olduğu halde görevi sürdüren kimseye üç aydan iki yıla kadar hapis cezası verilir.</a:t>
            </a:r>
          </a:p>
          <a:p>
            <a:pPr marL="0" marR="0" lvl="0" indent="0" algn="just" defTabSz="914400" rtl="0" eaLnBrk="1" fontAlgn="base" latinLnBrk="0" hangingPunct="1">
              <a:lnSpc>
                <a:spcPct val="100000"/>
              </a:lnSpc>
              <a:spcBef>
                <a:spcPct val="0"/>
              </a:spcBef>
              <a:spcAft>
                <a:spcPct val="0"/>
              </a:spcAft>
              <a:buClrTx/>
              <a:buSzTx/>
              <a:buFontTx/>
              <a:buNone/>
              <a:tabLst>
                <a:tab pos="342900" algn="l"/>
              </a:tabLst>
              <a:defRPr/>
            </a:pPr>
            <a:endParaRPr lang="tr-TR" altLang="tr-TR" sz="36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12234" y="1520704"/>
            <a:ext cx="21948775" cy="1382342"/>
          </a:xfrm>
        </p:spPr>
        <p:txBody>
          <a:bodyPr/>
          <a:lstStyle/>
          <a:p>
            <a:pPr defTabSz="914400" eaLnBrk="1" hangingPunct="1">
              <a:tabLst>
                <a:tab pos="342900" algn="l"/>
              </a:tabLst>
              <a:defRPr/>
            </a:pP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r>
              <a:rPr kumimoji="0" lang="tr-TR" sz="3600" b="1" i="1" u="none" strike="noStrike" cap="none" normalizeH="0" baseline="0" dirty="0">
                <a:ln>
                  <a:noFill/>
                </a:ln>
                <a:solidFill>
                  <a:srgbClr val="0070C0"/>
                </a:solidFill>
                <a:effectLst/>
                <a:latin typeface="Arial" pitchFamily="34" charset="0"/>
                <a:ea typeface="Arial Unicode MS" pitchFamily="34" charset="-128"/>
                <a:cs typeface="Arial" pitchFamily="34" charset="0"/>
              </a:rPr>
              <a:t>KAMU GÖREVLİSİNİN TİCARETİ, KAMU GÖREVİNİN</a:t>
            </a:r>
            <a:r>
              <a:rPr kumimoji="0" lang="tr-TR" sz="3600" b="1" i="1" u="none" strike="noStrike" cap="none" normalizeH="0" dirty="0">
                <a:ln>
                  <a:noFill/>
                </a:ln>
                <a:solidFill>
                  <a:srgbClr val="0070C0"/>
                </a:solidFill>
                <a:effectLst/>
                <a:latin typeface="Arial" pitchFamily="34" charset="0"/>
                <a:ea typeface="Arial Unicode MS" pitchFamily="34" charset="-128"/>
                <a:cs typeface="Arial" pitchFamily="34" charset="0"/>
              </a:rPr>
              <a:t> TERKİ VEYA YAPILMAMASI, </a:t>
            </a:r>
            <a:br>
              <a:rPr kumimoji="0" lang="tr-TR" sz="3600" b="1" i="1" u="none" strike="noStrike" cap="none" normalizeH="0" dirty="0">
                <a:ln>
                  <a:noFill/>
                </a:ln>
                <a:solidFill>
                  <a:srgbClr val="0070C0"/>
                </a:solidFill>
                <a:effectLst/>
                <a:latin typeface="Arial" pitchFamily="34" charset="0"/>
                <a:ea typeface="Arial Unicode MS" pitchFamily="34" charset="-128"/>
                <a:cs typeface="Arial" pitchFamily="34" charset="0"/>
              </a:rPr>
            </a:br>
            <a:r>
              <a:rPr kumimoji="0" lang="tr-TR" sz="3600" b="1" i="1" u="none" strike="noStrike" cap="none" normalizeH="0" dirty="0">
                <a:ln>
                  <a:noFill/>
                </a:ln>
                <a:solidFill>
                  <a:srgbClr val="0070C0"/>
                </a:solidFill>
                <a:effectLst/>
                <a:latin typeface="Arial" pitchFamily="34" charset="0"/>
                <a:ea typeface="Arial Unicode MS" pitchFamily="34" charset="-128"/>
                <a:cs typeface="Arial" pitchFamily="34" charset="0"/>
              </a:rPr>
              <a:t>KAMU GÖREVİNİN USULSÜZ ÜSTLENİLMESİ</a:t>
            </a:r>
            <a:br>
              <a:rPr kumimoji="0" lang="tr-TR" sz="3600" b="1" i="0" u="none" strike="noStrike" cap="none" normalizeH="0" baseline="0" dirty="0">
                <a:ln>
                  <a:noFill/>
                </a:ln>
                <a:solidFill>
                  <a:srgbClr val="0070C0"/>
                </a:solidFill>
                <a:effectLst/>
                <a:latin typeface="Arial" pitchFamily="34" charset="0"/>
                <a:cs typeface="Arial" pitchFamily="34" charset="0"/>
              </a:rPr>
            </a:br>
            <a:br>
              <a:rPr kumimoji="0" lang="tr-TR" sz="4800" b="0" i="0" u="none" strike="noStrike" cap="none" normalizeH="0" baseline="0" dirty="0">
                <a:ln>
                  <a:noFill/>
                </a:ln>
                <a:solidFill>
                  <a:srgbClr val="0070C0"/>
                </a:solidFill>
                <a:effectLst/>
                <a:latin typeface="Arial" pitchFamily="34" charset="0"/>
                <a:cs typeface="Arial" pitchFamily="34" charset="0"/>
              </a:rPr>
            </a:br>
            <a:br>
              <a:rPr kumimoji="0" lang="tr-TR" sz="9600" b="0" i="0" u="none" strike="noStrike" cap="none" normalizeH="0" baseline="0" dirty="0">
                <a:ln>
                  <a:noFill/>
                </a:ln>
                <a:solidFill>
                  <a:schemeClr val="tx1"/>
                </a:solidFill>
                <a:effectLst/>
                <a:latin typeface="+mn-lt"/>
                <a:cs typeface="Arial" pitchFamily="34" charset="0"/>
              </a:rPr>
            </a:br>
            <a:br>
              <a:rPr kumimoji="0" lang="tr-TR" sz="9600" b="0" i="0" u="none" strike="noStrike" cap="none" normalizeH="0" baseline="0" dirty="0">
                <a:ln>
                  <a:noFill/>
                </a:ln>
                <a:solidFill>
                  <a:schemeClr val="tx1"/>
                </a:solidFill>
                <a:effectLst/>
                <a:latin typeface="+mn-lt"/>
                <a:cs typeface="Arial" pitchFamily="34" charset="0"/>
              </a:rPr>
            </a:br>
            <a:endParaRPr kumimoji="0" lang="tr-TR" sz="287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27</a:t>
            </a:fld>
            <a:endParaRPr lang="en-US" altLang="en-US"/>
          </a:p>
        </p:txBody>
      </p:sp>
    </p:spTree>
    <p:extLst>
      <p:ext uri="{BB962C8B-B14F-4D97-AF65-F5344CB8AC3E}">
        <p14:creationId xmlns:p14="http://schemas.microsoft.com/office/powerpoint/2010/main" val="3202246868"/>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1584"/>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a:buNone/>
            </a:pPr>
            <a:r>
              <a:rPr lang="tr-TR" sz="3000" dirty="0">
                <a:solidFill>
                  <a:srgbClr val="C00000"/>
                </a:solidFill>
              </a:rPr>
              <a:t>           </a:t>
            </a:r>
            <a:r>
              <a:rPr lang="tr-TR" sz="3000" b="1" dirty="0">
                <a:solidFill>
                  <a:schemeClr val="tx2"/>
                </a:solidFill>
              </a:rPr>
              <a:t>İKİNCİ BÖLÜM</a:t>
            </a:r>
          </a:p>
          <a:p>
            <a:pPr>
              <a:buNone/>
            </a:pPr>
            <a:r>
              <a:rPr lang="tr-TR" sz="3000" b="1" i="1" dirty="0">
                <a:solidFill>
                  <a:schemeClr val="tx2"/>
                </a:solidFill>
              </a:rPr>
              <a:t>      Adliyeye Karşı Suçlar</a:t>
            </a:r>
            <a:endParaRPr lang="tr-TR" sz="3000" b="1" dirty="0">
              <a:solidFill>
                <a:schemeClr val="tx2"/>
              </a:solidFill>
            </a:endParaRPr>
          </a:p>
          <a:p>
            <a:pPr>
              <a:buNone/>
            </a:pPr>
            <a:endParaRPr lang="tr-TR" sz="3000" dirty="0">
              <a:solidFill>
                <a:srgbClr val="C00000"/>
              </a:solidFill>
            </a:endParaRPr>
          </a:p>
          <a:p>
            <a:pPr>
              <a:buNone/>
            </a:pPr>
            <a:r>
              <a:rPr lang="tr-TR" sz="3000" b="1" i="1" dirty="0">
                <a:solidFill>
                  <a:schemeClr val="tx2"/>
                </a:solidFill>
              </a:rPr>
              <a:t>      Suçu bildirmeme</a:t>
            </a:r>
            <a:endParaRPr lang="tr-TR" sz="3000" b="1" dirty="0">
              <a:solidFill>
                <a:schemeClr val="tx2"/>
              </a:solidFill>
            </a:endParaRPr>
          </a:p>
          <a:p>
            <a:pPr>
              <a:buNone/>
            </a:pPr>
            <a:r>
              <a:rPr lang="tr-TR" sz="3000" b="1" dirty="0">
                <a:solidFill>
                  <a:srgbClr val="C00000"/>
                </a:solidFill>
              </a:rPr>
              <a:t>            Madde 278- (İptal:</a:t>
            </a:r>
            <a:r>
              <a:rPr lang="tr-TR" sz="3000" dirty="0">
                <a:solidFill>
                  <a:srgbClr val="C00000"/>
                </a:solidFill>
              </a:rPr>
              <a:t> </a:t>
            </a:r>
            <a:r>
              <a:rPr lang="tr-TR" sz="3000" b="1" dirty="0">
                <a:solidFill>
                  <a:srgbClr val="C00000"/>
                </a:solidFill>
              </a:rPr>
              <a:t>Anayasa Mahkemesinin 30/6/2011 tarihli ve E.:2010/52, K.:2011/113 sayılı Kararı ile.; Değişik: 2/7/2012-6352/91 md.)</a:t>
            </a:r>
            <a:endParaRPr lang="tr-TR" sz="3000" dirty="0">
              <a:solidFill>
                <a:srgbClr val="C00000"/>
              </a:solidFill>
            </a:endParaRPr>
          </a:p>
          <a:p>
            <a:pPr>
              <a:buNone/>
            </a:pPr>
            <a:r>
              <a:rPr lang="tr-TR" sz="3000" dirty="0">
                <a:solidFill>
                  <a:srgbClr val="C00000"/>
                </a:solidFill>
              </a:rPr>
              <a:t>         (1) İşlenmekte olan bir suçu yetkili makamlara bildirmeyen kişi, bir yıla kadar hapis cezası ile cezalandırılır.</a:t>
            </a:r>
          </a:p>
          <a:p>
            <a:pPr>
              <a:buNone/>
            </a:pPr>
            <a:r>
              <a:rPr lang="tr-TR" sz="3000" dirty="0">
                <a:solidFill>
                  <a:srgbClr val="C00000"/>
                </a:solidFill>
              </a:rPr>
              <a:t>          (2) İşlenmiş olmakla birlikte, sebebiyet verdiği neticelerin sınırlandırılması halen mümkün bulunan bir suçu yetkili makamlara bildirmeyen kişi, yukarıdaki fıkra hükmüne göre cezalandırılır.</a:t>
            </a:r>
          </a:p>
          <a:p>
            <a:pPr>
              <a:buNone/>
            </a:pPr>
            <a:r>
              <a:rPr lang="tr-TR" sz="3000" dirty="0">
                <a:solidFill>
                  <a:srgbClr val="C00000"/>
                </a:solidFill>
              </a:rPr>
              <a:t>          (3) Mağdurun </a:t>
            </a:r>
            <a:r>
              <a:rPr lang="tr-TR" sz="3000" dirty="0" err="1">
                <a:solidFill>
                  <a:srgbClr val="C00000"/>
                </a:solidFill>
              </a:rPr>
              <a:t>onbeşyaşını</a:t>
            </a:r>
            <a:r>
              <a:rPr lang="tr-TR" sz="3000" dirty="0">
                <a:solidFill>
                  <a:srgbClr val="C00000"/>
                </a:solidFill>
              </a:rPr>
              <a:t> bitirmemiş bir çocuk, bedensel veya ruhsal bakımdan engelli olan ya da hamileliği nedeniyle kendisini savunamayacak durumda bulunan kimse olması halinde, yukarıdaki fıkralara göre verilecek ceza, yarı oranında artırılır.</a:t>
            </a:r>
            <a:r>
              <a:rPr lang="tr-TR" sz="3000" baseline="30000" dirty="0">
                <a:solidFill>
                  <a:srgbClr val="C00000"/>
                </a:solidFill>
              </a:rPr>
              <a:t>(1)</a:t>
            </a:r>
            <a:endParaRPr lang="tr-TR" sz="3000" dirty="0">
              <a:solidFill>
                <a:srgbClr val="C00000"/>
              </a:solidFill>
            </a:endParaRPr>
          </a:p>
          <a:p>
            <a:pPr>
              <a:buNone/>
            </a:pPr>
            <a:r>
              <a:rPr lang="tr-TR" sz="3000" dirty="0">
                <a:solidFill>
                  <a:srgbClr val="C00000"/>
                </a:solidFill>
              </a:rPr>
              <a:t>          (4) Tanıklıktan çekinebilecek olan kişiler bakımından cezaya hükmolunmaz. Ancak, suçu önleme yükümlülüğünün varlığı dolayısıyla ceza sorumluluğuna ilişkin hükümler saklıdır.</a:t>
            </a:r>
          </a:p>
          <a:p>
            <a:pPr>
              <a:buNone/>
            </a:pPr>
            <a:r>
              <a:rPr lang="tr-TR" sz="3000" b="1" dirty="0">
                <a:solidFill>
                  <a:schemeClr val="tx2"/>
                </a:solidFill>
              </a:rPr>
              <a:t>           </a:t>
            </a:r>
            <a:r>
              <a:rPr lang="tr-TR" sz="3000" b="1" i="1" dirty="0">
                <a:solidFill>
                  <a:schemeClr val="tx2"/>
                </a:solidFill>
              </a:rPr>
              <a:t>Kamu görevlisinin suçu bildirmemesi</a:t>
            </a:r>
            <a:endParaRPr lang="tr-TR" sz="3000" b="1" dirty="0">
              <a:solidFill>
                <a:schemeClr val="tx2"/>
              </a:solidFill>
            </a:endParaRPr>
          </a:p>
          <a:p>
            <a:pPr>
              <a:buNone/>
            </a:pPr>
            <a:r>
              <a:rPr lang="tr-TR" sz="3000" b="1" dirty="0">
                <a:solidFill>
                  <a:srgbClr val="C00000"/>
                </a:solidFill>
              </a:rPr>
              <a:t>          Madde 279-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a:p>
            <a:pPr>
              <a:buNone/>
            </a:pPr>
            <a:r>
              <a:rPr lang="tr-TR" sz="3000" b="1" dirty="0">
                <a:solidFill>
                  <a:srgbClr val="C00000"/>
                </a:solidFill>
              </a:rPr>
              <a:t>          (2) Suçun, adlî kolluk görevini yapan kişi tarafından işlenmesi halinde, yukarıdaki fıkraya göre verilecek ceza yarı oranında artırılır.</a:t>
            </a: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12234" y="1520704"/>
            <a:ext cx="21948775" cy="1382342"/>
          </a:xfrm>
        </p:spPr>
        <p:txBody>
          <a:bodyPr/>
          <a:lstStyle/>
          <a:p>
            <a:pPr defTabSz="914400" eaLnBrk="1" hangingPunct="1">
              <a:tabLst>
                <a:tab pos="342900" algn="l"/>
              </a:tabLst>
              <a:defRPr/>
            </a:pP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br>
              <a:rPr kumimoji="0" lang="tr-TR" sz="9600" b="0" i="1" u="none" strike="noStrike" cap="none" normalizeH="0" baseline="0" dirty="0">
                <a:ln>
                  <a:noFill/>
                </a:ln>
                <a:solidFill>
                  <a:schemeClr val="tx1"/>
                </a:solidFill>
                <a:effectLst/>
                <a:latin typeface="+mn-lt"/>
                <a:ea typeface="Arial Unicode MS" pitchFamily="34" charset="-128"/>
                <a:cs typeface="Arial" pitchFamily="34" charset="0"/>
              </a:rPr>
            </a:br>
            <a:r>
              <a:rPr lang="tr-TR" sz="4400" i="1" dirty="0">
                <a:solidFill>
                  <a:srgbClr val="0070C0"/>
                </a:solidFill>
                <a:latin typeface="+mn-lt"/>
                <a:ea typeface="Arial Unicode MS" pitchFamily="34" charset="-128"/>
                <a:cs typeface="Arial" pitchFamily="34" charset="0"/>
              </a:rPr>
              <a:t>SUÇU BİLDİRMEME, </a:t>
            </a:r>
            <a:br>
              <a:rPr lang="tr-TR" sz="4400" i="1" dirty="0">
                <a:solidFill>
                  <a:srgbClr val="0070C0"/>
                </a:solidFill>
                <a:latin typeface="+mn-lt"/>
                <a:ea typeface="Arial Unicode MS" pitchFamily="34" charset="-128"/>
                <a:cs typeface="Arial" pitchFamily="34" charset="0"/>
              </a:rPr>
            </a:br>
            <a:r>
              <a:rPr lang="tr-TR" sz="4400" i="1" dirty="0">
                <a:solidFill>
                  <a:srgbClr val="0070C0"/>
                </a:solidFill>
                <a:latin typeface="+mn-lt"/>
                <a:ea typeface="Arial Unicode MS" pitchFamily="34" charset="-128"/>
                <a:cs typeface="Arial" pitchFamily="34" charset="0"/>
              </a:rPr>
              <a:t>KAMU GÖREVLİSİNİN SUÇU BİLDİRMEMESİ</a:t>
            </a:r>
            <a:br>
              <a:rPr lang="tr-TR" sz="7200" dirty="0">
                <a:solidFill>
                  <a:srgbClr val="0070C0"/>
                </a:solidFill>
              </a:rPr>
            </a:br>
            <a:endParaRPr kumimoji="0" lang="tr-TR" sz="287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28</a:t>
            </a:fld>
            <a:endParaRPr lang="en-US" altLang="en-US"/>
          </a:p>
        </p:txBody>
      </p:sp>
    </p:spTree>
    <p:extLst>
      <p:ext uri="{BB962C8B-B14F-4D97-AF65-F5344CB8AC3E}">
        <p14:creationId xmlns:p14="http://schemas.microsoft.com/office/powerpoint/2010/main" val="2775796238"/>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86"/>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811577" y="1625051"/>
            <a:ext cx="18161751" cy="1023992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Lst>
              <a:defRPr/>
            </a:pPr>
            <a:endParaRPr kumimoji="0" lang="tr-TR" sz="44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44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endParaRPr lang="tr-TR" sz="4400" b="1" dirty="0">
              <a:solidFill>
                <a:srgbClr val="C00000"/>
              </a:solidFill>
              <a:latin typeface="Arial" pitchFamily="34" charset="0"/>
              <a:ea typeface="Arial Unicode MS" pitchFamily="34"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kumimoji="0" lang="tr-TR" sz="44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r>
              <a:rPr kumimoji="0" lang="tr-TR" sz="4400" b="1" i="0" u="none" strike="noStrike" kern="1200" cap="none" spc="0" normalizeH="0" baseline="0" noProof="0" dirty="0">
                <a:ln>
                  <a:noFill/>
                </a:ln>
                <a:solidFill>
                  <a:schemeClr val="tx2"/>
                </a:solidFill>
                <a:effectLst/>
                <a:uLnTx/>
                <a:uFillTx/>
                <a:latin typeface="Arial" pitchFamily="34" charset="0"/>
                <a:ea typeface="Arial Unicode MS" pitchFamily="34" charset="-128"/>
                <a:cs typeface="Arial" pitchFamily="34" charset="0"/>
              </a:rPr>
              <a:t>Hakaret</a:t>
            </a:r>
          </a:p>
          <a:p>
            <a:pPr marL="0" marR="0" lvl="0" indent="0" algn="just" defTabSz="914400" rtl="0" eaLnBrk="0" fontAlgn="base" latinLnBrk="0" hangingPunct="0">
              <a:lnSpc>
                <a:spcPct val="100000"/>
              </a:lnSpc>
              <a:spcBef>
                <a:spcPct val="0"/>
              </a:spcBef>
              <a:spcAft>
                <a:spcPct val="0"/>
              </a:spcAft>
              <a:buClrTx/>
              <a:buSzTx/>
              <a:buFontTx/>
              <a:buNone/>
              <a:tabLst>
                <a:tab pos="342900" algn="l"/>
              </a:tabLst>
              <a:defRPr/>
            </a:pPr>
            <a:r>
              <a:rPr lang="tr-TR" sz="4400" b="1" dirty="0">
                <a:solidFill>
                  <a:srgbClr val="C00000"/>
                </a:solidFill>
                <a:latin typeface="Arial" pitchFamily="34" charset="0"/>
                <a:ea typeface="Arial Unicode MS" pitchFamily="34" charset="-128"/>
                <a:cs typeface="Arial" pitchFamily="34" charset="0"/>
              </a:rPr>
              <a:t>       </a:t>
            </a:r>
            <a:r>
              <a:rPr kumimoji="0" lang="tr-TR" sz="4400" b="1"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Madde 125-</a:t>
            </a:r>
            <a:r>
              <a:rPr kumimoji="0" lang="tr-TR" sz="4400" b="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(1) Bir kimseye onur, şeref ve saygınlığını rencide edebilecek nitelikte somut bir fiil veya olgu isnat eden veya sövmek suretiyle bir kimsenin onur, şeref ve saygınlığına saldıran kişi, üç aydan iki yıla kadar hapis veya adlî para cezası ile cezalandırılır. Mağdurun gıyabında hakaretin cezalandırılabilmesi için fiilin en az üç kişiyle ihtilat ederek işlenmesi gerekir.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1200" cap="none" spc="0" normalizeH="0" baseline="0" noProof="0" dirty="0">
                <a:ln>
                  <a:noFill/>
                </a:ln>
                <a:solidFill>
                  <a:srgbClr val="C00000"/>
                </a:solidFill>
                <a:effectLst/>
                <a:uLnTx/>
                <a:uFillTx/>
                <a:latin typeface="Arial" pitchFamily="34" charset="0"/>
                <a:ea typeface="Arial Unicode MS" pitchFamily="34" charset="-128"/>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tr-TR" sz="2800" b="1" i="1" u="none" strike="noStrike" kern="1200" cap="none" spc="0" normalizeH="0" baseline="0" noProof="0" dirty="0">
                <a:ln>
                  <a:noFill/>
                </a:ln>
                <a:solidFill>
                  <a:schemeClr val="tx2"/>
                </a:solidFill>
                <a:effectLst/>
                <a:uLnTx/>
                <a:uFillTx/>
                <a:latin typeface="Arial" charset="0"/>
                <a:ea typeface="+mn-ea"/>
                <a:cs typeface="+mn-cs"/>
              </a:rPr>
              <a:t> SORUŞTURMA VE KOVUŞTURMA KOŞULU</a:t>
            </a:r>
            <a:endParaRPr kumimoji="0" lang="tr-TR" sz="2800" b="1" i="0" u="none" strike="noStrike" kern="1200" cap="none" spc="0" normalizeH="0" baseline="0" noProof="0" dirty="0">
              <a:ln>
                <a:noFill/>
              </a:ln>
              <a:solidFill>
                <a:schemeClr val="tx2"/>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4400" b="1" i="0" u="none" strike="noStrike" kern="1200" cap="none" spc="0" normalizeH="0" baseline="0" noProof="0" dirty="0">
                <a:ln>
                  <a:noFill/>
                </a:ln>
                <a:solidFill>
                  <a:srgbClr val="C00000"/>
                </a:solidFill>
                <a:effectLst/>
                <a:uLnTx/>
                <a:uFillTx/>
                <a:latin typeface="Arial" charset="0"/>
                <a:ea typeface="+mn-ea"/>
                <a:cs typeface="+mn-cs"/>
              </a:rPr>
              <a:t>   Madde 131</a:t>
            </a:r>
            <a:r>
              <a:rPr kumimoji="0" lang="tr-TR" sz="4400" b="0" i="0" u="none" strike="noStrike" kern="1200" cap="none" spc="0" normalizeH="0" baseline="0" noProof="0" dirty="0">
                <a:ln>
                  <a:noFill/>
                </a:ln>
                <a:solidFill>
                  <a:srgbClr val="C00000"/>
                </a:solidFill>
                <a:effectLst/>
                <a:uLnTx/>
                <a:uFillTx/>
                <a:latin typeface="Arial" charset="0"/>
                <a:ea typeface="+mn-ea"/>
                <a:cs typeface="+mn-cs"/>
              </a:rPr>
              <a:t>- (1) Kamu görevlisine karşı görevinden dolayı işlenen hariç; hakaret suçunun soruşturulması ve kovuşturulması, mağdurun şikayetine bağlıdır.</a:t>
            </a:r>
          </a:p>
          <a:p>
            <a:pPr algn="just" eaLnBrk="1" hangingPunct="1">
              <a:lnSpc>
                <a:spcPct val="80000"/>
              </a:lnSpc>
            </a:pPr>
            <a:endParaRPr lang="tr-TR" altLang="tr-TR" sz="4400" dirty="0">
              <a:solidFill>
                <a:srgbClr val="C0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596348" y="1625051"/>
            <a:ext cx="21948775" cy="2838450"/>
          </a:xfrm>
        </p:spPr>
        <p:txBody>
          <a:bodyPr/>
          <a:lstStyle/>
          <a:p>
            <a:pPr eaLnBrk="1" hangingPunct="1"/>
            <a:r>
              <a:rPr kumimoji="0" lang="tr-TR" sz="7200" b="0" i="1" u="none" strike="noStrike" kern="1200" cap="none" spc="0" normalizeH="0" baseline="0" noProof="0" dirty="0">
                <a:ln>
                  <a:noFill/>
                </a:ln>
                <a:solidFill>
                  <a:srgbClr val="0070C0"/>
                </a:solidFill>
                <a:effectLst/>
                <a:uLnTx/>
                <a:uFillTx/>
                <a:latin typeface="Arial" pitchFamily="34" charset="0"/>
                <a:ea typeface="Arial Unicode MS" pitchFamily="34" charset="-128"/>
                <a:cs typeface="Arial" pitchFamily="34" charset="0"/>
              </a:rPr>
              <a:t>HAKARET</a:t>
            </a:r>
            <a:br>
              <a:rPr kumimoji="0" lang="tr-TR" sz="7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br>
            <a:endParaRPr lang="en-US" altLang="en-US" sz="7200" dirty="0">
              <a:solidFill>
                <a:srgbClr val="FF0000"/>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29</a:t>
            </a:fld>
            <a:endParaRPr lang="en-US" altLang="en-US"/>
          </a:p>
        </p:txBody>
      </p:sp>
    </p:spTree>
    <p:extLst>
      <p:ext uri="{BB962C8B-B14F-4D97-AF65-F5344CB8AC3E}">
        <p14:creationId xmlns:p14="http://schemas.microsoft.com/office/powerpoint/2010/main" val="511502967"/>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639977" y="3417427"/>
            <a:ext cx="19687838" cy="2377785"/>
          </a:xfrm>
        </p:spPr>
        <p:txBody>
          <a:bodyPr/>
          <a:lstStyle/>
          <a:p>
            <a:pPr marL="0" indent="0" algn="just" eaLnBrk="1" hangingPunct="1">
              <a:lnSpc>
                <a:spcPct val="80000"/>
              </a:lnSpc>
              <a:buFont typeface="Wingdings" pitchFamily="2" charset="2"/>
              <a:buChar char="q"/>
            </a:pPr>
            <a:r>
              <a:rPr lang="tr-TR" altLang="en-US" sz="4000" b="1" dirty="0">
                <a:solidFill>
                  <a:srgbClr val="1F497D"/>
                </a:solidFill>
              </a:rPr>
              <a:t> Lisanslı Harita Kadastro Mühendislik Büroları kamu adına iş yapan bürolardır. Gerekli şartları sağlayan harita mühendislerine, almaya hak kazandıkları lisans belgesi ile kamu adına iş yapabilme yetkisi tanınmaktadır. Yaptıkları iş kamu hizmeti ve faaliyetleri kamusal faaliyettir.</a:t>
            </a:r>
          </a:p>
          <a:p>
            <a:pPr marL="0" indent="0" algn="just" eaLnBrk="1" hangingPunct="1">
              <a:lnSpc>
                <a:spcPct val="80000"/>
              </a:lnSpc>
              <a:buFont typeface="Arial" panose="020B0604020202020204" pitchFamily="34" charset="0"/>
              <a:buNone/>
            </a:pPr>
            <a:endParaRPr lang="tr-TR" altLang="en-US" sz="4000" b="1" dirty="0">
              <a:solidFill>
                <a:srgbClr val="1F497D"/>
              </a:solidFill>
            </a:endParaRPr>
          </a:p>
          <a:p>
            <a:pPr marL="0" indent="0" algn="just" eaLnBrk="1" hangingPunct="1">
              <a:lnSpc>
                <a:spcPct val="80000"/>
              </a:lnSpc>
              <a:buFont typeface="Wingdings" pitchFamily="2" charset="2"/>
              <a:buChar char="q"/>
            </a:pPr>
            <a:r>
              <a:rPr lang="tr-TR" sz="4000" b="1" dirty="0">
                <a:solidFill>
                  <a:srgbClr val="1F497D"/>
                </a:solidFill>
              </a:rPr>
              <a:t>  İdare tarafından verilecek bir izin yoluyla kamu hizmetinin özel hukuk kişilerine gördürülmesi mümkündür. İzin veya lisans olarak da adlandırılan ruhsat usulünde kamu hizmeti, idarenin tek taraflı iradesiyle yani idari işlemle özel hukuk kişilerine gördürülmektedir. İşte bu ruhsat usullerinden biri de LİHKAB uygulamalarıdır ve kanunla kadastro değişiklik işlemleri olarak adlandırılan bazı işlemler lisans usulü ile lihkablara devredilmiştir. </a:t>
            </a:r>
          </a:p>
          <a:p>
            <a:pPr marL="0" indent="0" algn="just" eaLnBrk="1" hangingPunct="1">
              <a:lnSpc>
                <a:spcPct val="80000"/>
              </a:lnSpc>
              <a:buNone/>
            </a:pPr>
            <a:endParaRPr lang="tr-TR" sz="4000" b="1" dirty="0">
              <a:solidFill>
                <a:srgbClr val="1F497D"/>
              </a:solidFill>
            </a:endParaRPr>
          </a:p>
          <a:p>
            <a:pPr marL="0" indent="0" algn="just" eaLnBrk="1" hangingPunct="1">
              <a:lnSpc>
                <a:spcPct val="80000"/>
              </a:lnSpc>
              <a:buFont typeface="Wingdings" pitchFamily="2" charset="2"/>
              <a:buChar char="q"/>
            </a:pPr>
            <a:r>
              <a:rPr lang="tr-TR" sz="4000" b="1">
                <a:solidFill>
                  <a:srgbClr val="1F497D"/>
                </a:solidFill>
              </a:rPr>
              <a:t> 5368 </a:t>
            </a:r>
            <a:r>
              <a:rPr lang="tr-TR" sz="4000" b="1" dirty="0">
                <a:solidFill>
                  <a:srgbClr val="1F497D"/>
                </a:solidFill>
              </a:rPr>
              <a:t>sayılı Kanun ile ile daha önce devlet tekelinde ve tekeffülünde yürütülen kadastro teknik işlemlerinin bazılarının yapımı bazılarının ise hem yapım hem kontrol yetki ve görevi yasayla kurulan lisanslı bürolara devredilmiştir. Dolayısıyla kamu hizmetinin asli sahibi ve sorumlusu olan Tapu ve Kadastro Genel Müdürlüğü bu lisanslı bürolar üzerinde üstün bir denetim ve gözetim yetkisini haizdir. İdarenin sorumluluğu devam etmektedir. Bu çerçevede, lisanslı büro kurulmayan yerlerde bu hizmetlerin kadastro müdürlüklerince yerine getirilmesi de bu ilkenin sonucudur. </a:t>
            </a:r>
            <a:endParaRPr lang="tr-TR" altLang="en-US" sz="4000" b="1" dirty="0">
              <a:solidFill>
                <a:srgbClr val="1F497D"/>
              </a:solidFill>
            </a:endParaRPr>
          </a:p>
          <a:p>
            <a:pPr marL="0" indent="0" algn="just" eaLnBrk="1" hangingPunct="1">
              <a:lnSpc>
                <a:spcPct val="80000"/>
              </a:lnSpc>
              <a:buFont typeface="Arial" panose="020B0604020202020204" pitchFamily="34" charset="0"/>
              <a:buNone/>
            </a:pPr>
            <a:endParaRPr lang="tr-TR" altLang="tr-TR" sz="4000" b="1" dirty="0">
              <a:solidFill>
                <a:srgbClr val="1F497D"/>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39977" y="635298"/>
            <a:ext cx="21948775" cy="2838450"/>
          </a:xfrm>
        </p:spPr>
        <p:txBody>
          <a:bodyPr/>
          <a:lstStyle/>
          <a:p>
            <a:pPr eaLnBrk="1" hangingPunct="1"/>
            <a:r>
              <a:rPr lang="tr-TR" altLang="en-US" sz="7200" b="1" dirty="0">
                <a:solidFill>
                  <a:schemeClr val="tx2"/>
                </a:solidFill>
              </a:rPr>
              <a:t>1. BÖLÜM </a:t>
            </a:r>
            <a:br>
              <a:rPr lang="tr-TR" altLang="en-US" sz="5400" b="1" dirty="0">
                <a:solidFill>
                  <a:schemeClr val="tx2"/>
                </a:solidFill>
              </a:rPr>
            </a:br>
            <a:r>
              <a:rPr lang="tr-TR" altLang="en-US" sz="5400" b="1" dirty="0">
                <a:solidFill>
                  <a:schemeClr val="tx2"/>
                </a:solidFill>
              </a:rPr>
              <a:t>1.1 KAMU HİZMETİNİN GÖRDÜRÜLMESİ </a:t>
            </a:r>
            <a:br>
              <a:rPr lang="tr-TR" altLang="en-US" sz="5400" b="1" dirty="0">
                <a:solidFill>
                  <a:schemeClr val="tx2"/>
                </a:solidFill>
              </a:rPr>
            </a:br>
            <a:r>
              <a:rPr lang="tr-TR" altLang="en-US" sz="5400" b="1" dirty="0">
                <a:solidFill>
                  <a:schemeClr val="tx2"/>
                </a:solidFill>
              </a:rPr>
              <a:t>BAĞLAMINDA LİHKABLAR</a:t>
            </a:r>
            <a:endParaRPr lang="en-US" altLang="en-US" sz="5400" b="1"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15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20"/>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7984" y="3080974"/>
            <a:ext cx="18161751" cy="10927705"/>
          </a:xfrm>
        </p:spPr>
        <p:txBody>
          <a:bodyPr/>
          <a:lstStyle/>
          <a:p>
            <a:pPr>
              <a:buNone/>
            </a:pPr>
            <a:r>
              <a:rPr lang="tr-TR" sz="2800" dirty="0">
                <a:solidFill>
                  <a:srgbClr val="C00000"/>
                </a:solidFill>
              </a:rPr>
              <a:t>	</a:t>
            </a:r>
            <a:r>
              <a:rPr lang="tr-TR" sz="2800" b="1" dirty="0">
                <a:solidFill>
                  <a:schemeClr val="tx2"/>
                </a:solidFill>
              </a:rPr>
              <a:t>DOKUZUNCU BÖLÜM</a:t>
            </a:r>
          </a:p>
          <a:p>
            <a:pPr>
              <a:buNone/>
            </a:pPr>
            <a:r>
              <a:rPr lang="tr-TR" sz="2800" b="1" i="1" dirty="0">
                <a:solidFill>
                  <a:schemeClr val="tx2"/>
                </a:solidFill>
              </a:rPr>
              <a:t>	Özel Hayata ve Hayatın Gizli Alanına Karşı Suçlar</a:t>
            </a:r>
            <a:endParaRPr lang="tr-TR" sz="2800" b="1" dirty="0">
              <a:solidFill>
                <a:schemeClr val="tx2"/>
              </a:solidFill>
            </a:endParaRPr>
          </a:p>
          <a:p>
            <a:pPr>
              <a:buNone/>
            </a:pPr>
            <a:r>
              <a:rPr lang="tr-TR" sz="2800" b="1" i="1" dirty="0">
                <a:solidFill>
                  <a:schemeClr val="tx2"/>
                </a:solidFill>
              </a:rPr>
              <a:t>	 </a:t>
            </a:r>
            <a:r>
              <a:rPr lang="tr-TR" sz="2800" b="1" dirty="0">
                <a:solidFill>
                  <a:schemeClr val="tx2"/>
                </a:solidFill>
              </a:rPr>
              <a:t>         </a:t>
            </a:r>
            <a:r>
              <a:rPr lang="tr-TR" sz="2800" b="1" i="1" dirty="0">
                <a:solidFill>
                  <a:schemeClr val="tx2"/>
                </a:solidFill>
              </a:rPr>
              <a:t>Özel hayatın gizliliğini ihlal</a:t>
            </a:r>
            <a:endParaRPr lang="tr-TR" sz="2800" b="1" dirty="0">
              <a:solidFill>
                <a:schemeClr val="tx2"/>
              </a:solidFill>
            </a:endParaRPr>
          </a:p>
          <a:p>
            <a:pPr>
              <a:buNone/>
            </a:pPr>
            <a:r>
              <a:rPr lang="tr-TR" sz="2800" b="1" dirty="0">
                <a:solidFill>
                  <a:srgbClr val="C00000"/>
                </a:solidFill>
              </a:rPr>
              <a:t>	        Madde 134-</a:t>
            </a:r>
            <a:r>
              <a:rPr lang="tr-TR" sz="2800" dirty="0">
                <a:solidFill>
                  <a:srgbClr val="C00000"/>
                </a:solidFill>
              </a:rPr>
              <a:t> (1) Kişilerin özel hayatının gizliliğini ihlal eden kimse, bir yıldan üç yıla kadar hapis cezası ile cezalandırılır. Gizliliğin görüntü veya seslerin kayda alınması suretiyle ihlal edilmesi halinde, verilecek ceza bir kat artırılır.</a:t>
            </a:r>
            <a:r>
              <a:rPr lang="tr-TR" sz="2800" baseline="30000" dirty="0">
                <a:solidFill>
                  <a:srgbClr val="C00000"/>
                </a:solidFill>
              </a:rPr>
              <a:t>(1)</a:t>
            </a:r>
            <a:endParaRPr lang="tr-TR" sz="2800" dirty="0">
              <a:solidFill>
                <a:srgbClr val="C00000"/>
              </a:solidFill>
            </a:endParaRPr>
          </a:p>
          <a:p>
            <a:pPr>
              <a:buNone/>
            </a:pPr>
            <a:r>
              <a:rPr lang="tr-TR" sz="2800" dirty="0">
                <a:solidFill>
                  <a:srgbClr val="C00000"/>
                </a:solidFill>
              </a:rPr>
              <a:t>	    (2) </a:t>
            </a:r>
            <a:r>
              <a:rPr lang="tr-TR" sz="2800" b="1" dirty="0">
                <a:solidFill>
                  <a:srgbClr val="C00000"/>
                </a:solidFill>
              </a:rPr>
              <a:t>(Değişik: 2/7/2012-6352/81 md.) </a:t>
            </a:r>
            <a:r>
              <a:rPr lang="tr-TR" sz="2800" dirty="0">
                <a:solidFill>
                  <a:srgbClr val="C00000"/>
                </a:solidFill>
              </a:rPr>
              <a:t>Kişilerin özel hayatına ilişkin görüntü veya sesleri hukuka aykırı olarak ifşa eden kimse iki yıldan beş yıla kadar hapis cezası ile cezalandırılır. İfşa edilen bu verilerin basın ve yayın yoluyla yayımlanması halinde de aynı cezaya hükmolunur.</a:t>
            </a:r>
          </a:p>
          <a:p>
            <a:pPr>
              <a:buNone/>
            </a:pPr>
            <a:r>
              <a:rPr lang="tr-TR" sz="2800" b="1" i="1" dirty="0">
                <a:solidFill>
                  <a:schemeClr val="tx2"/>
                </a:solidFill>
              </a:rPr>
              <a:t>	Kişisel verilerin kaydedilmesi</a:t>
            </a:r>
            <a:endParaRPr lang="tr-TR" sz="2800" b="1" dirty="0">
              <a:solidFill>
                <a:schemeClr val="tx2"/>
              </a:solidFill>
            </a:endParaRPr>
          </a:p>
          <a:p>
            <a:pPr>
              <a:buNone/>
            </a:pPr>
            <a:r>
              <a:rPr lang="tr-TR" sz="2800" b="1" dirty="0">
                <a:solidFill>
                  <a:srgbClr val="C00000"/>
                </a:solidFill>
              </a:rPr>
              <a:t>	Madde 135- </a:t>
            </a:r>
            <a:r>
              <a:rPr lang="tr-TR" sz="2800" dirty="0">
                <a:solidFill>
                  <a:srgbClr val="C00000"/>
                </a:solidFill>
              </a:rPr>
              <a:t>(1) Hukuka aykırı olarak kişisel verileri kaydeden kimseye bir yıldan üç yıla kadar hapis cezası verilir.</a:t>
            </a:r>
            <a:r>
              <a:rPr lang="tr-TR" sz="2800" baseline="30000" dirty="0">
                <a:solidFill>
                  <a:srgbClr val="C00000"/>
                </a:solidFill>
              </a:rPr>
              <a:t>(2)</a:t>
            </a:r>
            <a:endParaRPr lang="tr-TR" sz="2800" dirty="0">
              <a:solidFill>
                <a:srgbClr val="C00000"/>
              </a:solidFill>
            </a:endParaRPr>
          </a:p>
          <a:p>
            <a:pPr>
              <a:buNone/>
            </a:pPr>
            <a:r>
              <a:rPr lang="tr-TR" sz="2800" dirty="0">
                <a:solidFill>
                  <a:srgbClr val="C00000"/>
                </a:solidFill>
              </a:rPr>
              <a:t>	  (2) Kişisel verinin, kişilerin siyasi, felsefi veya dini görüşlerine, ırki kökenlerine; hukuka aykırı olarak ahlaki eğilimlerine, cinsel yaşamlarına, sağlık durumlarına veya sendikal bağlantılarına ilişkin olması durumunda birinci fıkra uyarınca verilecek ceza yarı oranında artırılır. </a:t>
            </a:r>
            <a:r>
              <a:rPr lang="tr-TR" sz="2800" baseline="30000" dirty="0">
                <a:solidFill>
                  <a:srgbClr val="C00000"/>
                </a:solidFill>
              </a:rPr>
              <a:t>(3)</a:t>
            </a:r>
            <a:endParaRPr lang="tr-TR" sz="2800" dirty="0">
              <a:solidFill>
                <a:srgbClr val="C00000"/>
              </a:solidFill>
            </a:endParaRPr>
          </a:p>
          <a:p>
            <a:pPr>
              <a:buNone/>
            </a:pPr>
            <a:r>
              <a:rPr lang="tr-TR" sz="2800" b="1" dirty="0">
                <a:solidFill>
                  <a:schemeClr val="tx2"/>
                </a:solidFill>
              </a:rPr>
              <a:t>	         </a:t>
            </a:r>
            <a:r>
              <a:rPr lang="tr-TR" sz="2800" b="1" i="1" dirty="0">
                <a:solidFill>
                  <a:schemeClr val="tx2"/>
                </a:solidFill>
              </a:rPr>
              <a:t>Verileri hukuka aykırı olarak verme veya ele geçirme</a:t>
            </a:r>
            <a:endParaRPr lang="tr-TR" sz="2800" b="1" dirty="0">
              <a:solidFill>
                <a:schemeClr val="tx2"/>
              </a:solidFill>
            </a:endParaRPr>
          </a:p>
          <a:p>
            <a:pPr>
              <a:buNone/>
            </a:pPr>
            <a:r>
              <a:rPr lang="tr-TR" sz="2800" b="1" dirty="0">
                <a:solidFill>
                  <a:srgbClr val="C00000"/>
                </a:solidFill>
              </a:rPr>
              <a:t>	         Madde 136- </a:t>
            </a:r>
            <a:r>
              <a:rPr lang="tr-TR" sz="2800" dirty="0">
                <a:solidFill>
                  <a:srgbClr val="C00000"/>
                </a:solidFill>
              </a:rPr>
              <a:t>(1) Kişisel verileri, hukuka aykırı olarak bir başkasına veren, yayan veya ele geçiren kişi, iki yıldan dört yıla kadar hapis cezası ile cezalandırılır.</a:t>
            </a:r>
            <a:r>
              <a:rPr lang="tr-TR" sz="2800" baseline="30000" dirty="0">
                <a:solidFill>
                  <a:srgbClr val="C00000"/>
                </a:solidFill>
              </a:rPr>
              <a:t>(4)</a:t>
            </a:r>
            <a:endParaRPr lang="tr-TR" sz="2800" dirty="0">
              <a:solidFill>
                <a:srgbClr val="C00000"/>
              </a:solidFill>
            </a:endParaRPr>
          </a:p>
          <a:p>
            <a:pPr>
              <a:buNone/>
            </a:pPr>
            <a:r>
              <a:rPr lang="tr-TR" sz="2800" b="1" dirty="0">
                <a:solidFill>
                  <a:srgbClr val="C00000"/>
                </a:solidFill>
              </a:rPr>
              <a:t>	         </a:t>
            </a:r>
            <a:r>
              <a:rPr lang="tr-TR" sz="2800" b="1" i="1" dirty="0">
                <a:solidFill>
                  <a:schemeClr val="tx2"/>
                </a:solidFill>
              </a:rPr>
              <a:t>Şikayet</a:t>
            </a:r>
            <a:endParaRPr lang="tr-TR" sz="2800" b="1" dirty="0">
              <a:solidFill>
                <a:schemeClr val="tx2"/>
              </a:solidFill>
            </a:endParaRPr>
          </a:p>
          <a:p>
            <a:pPr>
              <a:buNone/>
            </a:pPr>
            <a:r>
              <a:rPr lang="tr-TR" sz="2800" b="1" dirty="0">
                <a:solidFill>
                  <a:srgbClr val="C00000"/>
                </a:solidFill>
              </a:rPr>
              <a:t>	         Madde 139-</a:t>
            </a:r>
            <a:r>
              <a:rPr lang="tr-TR" sz="2800" dirty="0">
                <a:solidFill>
                  <a:srgbClr val="C00000"/>
                </a:solidFill>
              </a:rPr>
              <a:t> (1) Kişisel verilerin kaydedilmesi, verileri hukuka aykırı olarak verme veya ele geçirme ve verileri yok etmeme hariç, bu bölümde yer alan suçların soruşturulması ve kovuşturulması şikâyete bağlıdır.</a:t>
            </a: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612234" y="1520704"/>
            <a:ext cx="21948775" cy="1382342"/>
          </a:xfrm>
        </p:spPr>
        <p:txBody>
          <a:bodyPr/>
          <a:lstStyle/>
          <a:p>
            <a:pPr defTabSz="914400" eaLnBrk="1" hangingPunct="1">
              <a:tabLst>
                <a:tab pos="342900" algn="l"/>
              </a:tabLst>
              <a:defRPr/>
            </a:pPr>
            <a:r>
              <a:rPr lang="tr-TR" sz="5400" b="1" dirty="0">
                <a:solidFill>
                  <a:srgbClr val="0070C0"/>
                </a:solidFill>
                <a:latin typeface="Calibri"/>
                <a:ea typeface="+mn-ea"/>
                <a:cs typeface="Arial" pitchFamily="34" charset="0"/>
              </a:rPr>
              <a:t>KİŞİSEL VERİLERİN KORUNMASI</a:t>
            </a:r>
            <a:endParaRPr kumimoji="0" lang="tr-TR" sz="5400" b="0" i="0" u="none" strike="noStrike" kern="1200" cap="none" spc="0" normalizeH="0" baseline="0" noProof="0" dirty="0">
              <a:ln>
                <a:noFill/>
              </a:ln>
              <a:solidFill>
                <a:srgbClr val="0070C0"/>
              </a:solidFill>
              <a:effectLst/>
              <a:uLnTx/>
              <a:uFillTx/>
              <a:latin typeface="Arial"/>
              <a:ea typeface="+mn-ea"/>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a:defRPr/>
            </a:pPr>
            <a:fld id="{11D55053-8B16-9541-B035-A3E667511473}" type="slidenum">
              <a:rPr lang="en-US" altLang="en-US" smtClean="0"/>
              <a:pPr>
                <a:defRPr/>
              </a:pPr>
              <a:t>30</a:t>
            </a:fld>
            <a:endParaRPr lang="en-US" altLang="en-US"/>
          </a:p>
        </p:txBody>
      </p:sp>
    </p:spTree>
    <p:extLst>
      <p:ext uri="{BB962C8B-B14F-4D97-AF65-F5344CB8AC3E}">
        <p14:creationId xmlns:p14="http://schemas.microsoft.com/office/powerpoint/2010/main" val="421520660"/>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30848"/>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1925053"/>
            <a:ext cx="18161751" cy="11359147"/>
          </a:xfrm>
        </p:spPr>
        <p:txBody>
          <a:bodyPr/>
          <a:lstStyle/>
          <a:p>
            <a:pPr marL="0" marR="0" lvl="0" indent="0" algn="just" defTabSz="914400" rtl="0" eaLnBrk="1" fontAlgn="base" latinLnBrk="0" hangingPunct="1">
              <a:lnSpc>
                <a:spcPct val="100000"/>
              </a:lnSpc>
              <a:spcBef>
                <a:spcPct val="0"/>
              </a:spcBef>
              <a:spcAft>
                <a:spcPct val="0"/>
              </a:spcAft>
              <a:buClrTx/>
              <a:buSzTx/>
              <a:buFontTx/>
              <a:buNone/>
              <a:tabLst>
                <a:tab pos="342900" algn="l"/>
              </a:tabLst>
              <a:defRPr/>
            </a:pPr>
            <a:r>
              <a:rPr kumimoji="0" lang="tr-TR" sz="2400" b="0" i="1" u="none" strike="noStrike" kern="1200" cap="none" spc="0" normalizeH="0" baseline="0" noProof="0" dirty="0">
                <a:ln>
                  <a:noFill/>
                </a:ln>
                <a:solidFill>
                  <a:srgbClr val="FF0000"/>
                </a:solidFill>
                <a:effectLst/>
                <a:uLnTx/>
                <a:uFillTx/>
                <a:latin typeface="Arial" pitchFamily="34" charset="0"/>
                <a:ea typeface="Arial Unicode MS" pitchFamily="34" charset="-128"/>
                <a:cs typeface="Arial" pitchFamily="34" charset="0"/>
              </a:rPr>
              <a:t> </a:t>
            </a:r>
            <a:r>
              <a:rPr kumimoji="0" lang="tr-TR" sz="7200" b="1" i="0" u="none" strike="noStrike" cap="none" normalizeH="0" baseline="0" dirty="0">
                <a:ln>
                  <a:noFill/>
                </a:ln>
                <a:solidFill>
                  <a:srgbClr val="FF0000"/>
                </a:solidFill>
                <a:effectLst/>
                <a:latin typeface="+mn-lt"/>
                <a:ea typeface="Arial Unicode MS" pitchFamily="34" charset="-128"/>
                <a:cs typeface="Times New Roman" pitchFamily="18" charset="0"/>
              </a:rPr>
              <a:t>Madde 155-</a:t>
            </a:r>
            <a:r>
              <a:rPr kumimoji="0" lang="tr-TR" sz="7200" b="0" i="0" u="none" strike="noStrike" cap="none" normalizeH="0" baseline="0" dirty="0">
                <a:ln>
                  <a:noFill/>
                </a:ln>
                <a:solidFill>
                  <a:srgbClr val="FF0000"/>
                </a:solidFill>
                <a:effectLst/>
                <a:latin typeface="+mn-lt"/>
                <a:ea typeface="Arial Unicode MS" pitchFamily="34" charset="-128"/>
                <a:cs typeface="Times New Roman" pitchFamily="18" charset="0"/>
              </a:rPr>
              <a:t> (1) Başkasına ait olup da, muhafaza etmek veya belirli bir şekilde kullanmak üzere </a:t>
            </a:r>
            <a:r>
              <a:rPr kumimoji="0" lang="tr-TR" sz="7200" b="0" i="0" u="none" strike="noStrike" cap="none" normalizeH="0" baseline="0" dirty="0" err="1">
                <a:ln>
                  <a:noFill/>
                </a:ln>
                <a:solidFill>
                  <a:srgbClr val="FF0000"/>
                </a:solidFill>
                <a:effectLst/>
                <a:latin typeface="+mn-lt"/>
                <a:ea typeface="Arial Unicode MS" pitchFamily="34" charset="-128"/>
                <a:cs typeface="Times New Roman" pitchFamily="18" charset="0"/>
              </a:rPr>
              <a:t>zilyedliği</a:t>
            </a:r>
            <a:r>
              <a:rPr kumimoji="0" lang="tr-TR" sz="7200" b="0" i="0" u="none" strike="noStrike" cap="none" normalizeH="0" baseline="0" dirty="0">
                <a:ln>
                  <a:noFill/>
                </a:ln>
                <a:solidFill>
                  <a:srgbClr val="FF0000"/>
                </a:solidFill>
                <a:effectLst/>
                <a:latin typeface="+mn-lt"/>
                <a:ea typeface="Arial Unicode MS" pitchFamily="34" charset="-128"/>
                <a:cs typeface="Times New Roman" pitchFamily="18" charset="0"/>
              </a:rPr>
              <a:t> kendisine devredilmiş olan mal üzerinde, kendisinin veya başkasının yararına olarak, </a:t>
            </a:r>
            <a:r>
              <a:rPr kumimoji="0" lang="tr-TR" sz="7200" b="0" i="0" u="none" strike="noStrike" cap="none" normalizeH="0" baseline="0" dirty="0" err="1">
                <a:ln>
                  <a:noFill/>
                </a:ln>
                <a:solidFill>
                  <a:srgbClr val="FF0000"/>
                </a:solidFill>
                <a:effectLst/>
                <a:latin typeface="+mn-lt"/>
                <a:ea typeface="Arial Unicode MS" pitchFamily="34" charset="-128"/>
                <a:cs typeface="Times New Roman" pitchFamily="18" charset="0"/>
              </a:rPr>
              <a:t>zilyedliğin</a:t>
            </a:r>
            <a:r>
              <a:rPr kumimoji="0" lang="tr-TR" sz="7200" b="0" i="0" u="none" strike="noStrike" cap="none" normalizeH="0" baseline="0" dirty="0">
                <a:ln>
                  <a:noFill/>
                </a:ln>
                <a:solidFill>
                  <a:srgbClr val="FF0000"/>
                </a:solidFill>
                <a:effectLst/>
                <a:latin typeface="+mn-lt"/>
                <a:ea typeface="Arial Unicode MS" pitchFamily="34" charset="-128"/>
                <a:cs typeface="Times New Roman" pitchFamily="18" charset="0"/>
              </a:rPr>
              <a:t> devri amacı dışında tasarrufta bulunan veya bu devir olgusunu inkar eden kişi, şikayet üzerine, altı aydan iki yıla kadar hapis ve adlî para cezası ile cezalandırılır.</a:t>
            </a:r>
            <a:endParaRPr lang="tr-TR" altLang="tr-TR" sz="23900" dirty="0">
              <a:solidFill>
                <a:srgbClr val="FF0000"/>
              </a:solidFill>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1570038" y="205826"/>
            <a:ext cx="21948775" cy="1382342"/>
          </a:xfrm>
        </p:spPr>
        <p:txBody>
          <a:bodyPr/>
          <a:lstStyle/>
          <a:p>
            <a:pPr marL="0" marR="0" lvl="0" indent="0" defTabSz="914400" rtl="0" eaLnBrk="1" fontAlgn="base" latinLnBrk="0" hangingPunct="1">
              <a:lnSpc>
                <a:spcPct val="100000"/>
              </a:lnSpc>
              <a:spcBef>
                <a:spcPct val="0"/>
              </a:spcBef>
              <a:spcAft>
                <a:spcPct val="0"/>
              </a:spcAft>
              <a:tabLst>
                <a:tab pos="342900" algn="l"/>
              </a:tabLst>
              <a:defRPr/>
            </a:pP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t>GÜVENİ KÖTÜYE KULLANMA</a:t>
            </a: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endParaRPr kumimoji="0" lang="tr-TR" sz="199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marL="0" marR="0" lvl="0" indent="0" algn="r" defTabSz="1087438" rtl="0" eaLnBrk="1" fontAlgn="base" latinLnBrk="0" hangingPunct="1">
              <a:lnSpc>
                <a:spcPct val="100000"/>
              </a:lnSpc>
              <a:spcBef>
                <a:spcPct val="0"/>
              </a:spcBef>
              <a:spcAft>
                <a:spcPct val="0"/>
              </a:spcAft>
              <a:buClrTx/>
              <a:buSzTx/>
              <a:buFontTx/>
              <a:buNone/>
              <a:tabLst/>
              <a:defRPr/>
            </a:pPr>
            <a:fld id="{11D55053-8B16-9541-B035-A3E667511473}" type="slidenum">
              <a:rPr kumimoji="0" lang="en-US" altLang="en-US" sz="2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1087438" rtl="0" eaLnBrk="1" fontAlgn="base" latinLnBrk="0" hangingPunct="1">
                <a:lnSpc>
                  <a:spcPct val="100000"/>
                </a:lnSpc>
                <a:spcBef>
                  <a:spcPct val="0"/>
                </a:spcBef>
                <a:spcAft>
                  <a:spcPct val="0"/>
                </a:spcAft>
                <a:buClrTx/>
                <a:buSzTx/>
                <a:buFontTx/>
                <a:buNone/>
                <a:tabLst/>
                <a:defRPr/>
              </a:pPr>
              <a:t>31</a:t>
            </a:fld>
            <a:endParaRPr kumimoji="0" lang="en-US" altLang="en-US" sz="29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742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30848"/>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1925053"/>
            <a:ext cx="18161751" cy="11359147"/>
          </a:xfrm>
        </p:spPr>
        <p:txBody>
          <a:bodyPr/>
          <a:lstStyle/>
          <a:p>
            <a:pPr marL="1089025" lvl="1" indent="0" algn="just">
              <a:buNone/>
              <a:tabLst>
                <a:tab pos="342900" algn="l"/>
              </a:tabLst>
            </a:pPr>
            <a:r>
              <a:rPr lang="tr-TR" sz="4400" b="1" dirty="0">
                <a:solidFill>
                  <a:srgbClr val="002060"/>
                </a:solidFill>
                <a:effectLst/>
                <a:latin typeface="Times New Roman" panose="02020603050405020304" pitchFamily="18" charset="0"/>
                <a:ea typeface="Arial Unicode MS"/>
              </a:rPr>
              <a:t>Bilişim sistemine girme</a:t>
            </a:r>
            <a:endParaRPr lang="tr-TR" sz="4400" b="1" dirty="0">
              <a:solidFill>
                <a:srgbClr val="00206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r>
              <a:rPr lang="tr-TR" sz="4000" b="1" dirty="0">
                <a:solidFill>
                  <a:srgbClr val="FF0000"/>
                </a:solidFill>
                <a:latin typeface="Times New Roman" panose="02020603050405020304" pitchFamily="18" charset="0"/>
                <a:ea typeface="Arial Unicode MS"/>
              </a:rPr>
              <a:t>		</a:t>
            </a:r>
            <a:r>
              <a:rPr lang="tr-TR" sz="4000" b="1" dirty="0">
                <a:solidFill>
                  <a:srgbClr val="FF0000"/>
                </a:solidFill>
                <a:effectLst/>
                <a:latin typeface="Times New Roman" panose="02020603050405020304" pitchFamily="18" charset="0"/>
                <a:ea typeface="Arial Unicode MS"/>
              </a:rPr>
              <a:t>Madde 243-</a:t>
            </a:r>
            <a:r>
              <a:rPr lang="tr-TR" sz="4000" dirty="0">
                <a:solidFill>
                  <a:srgbClr val="FF0000"/>
                </a:solidFill>
                <a:effectLst/>
                <a:latin typeface="Times New Roman" panose="02020603050405020304" pitchFamily="18" charset="0"/>
                <a:ea typeface="Arial Unicode MS"/>
              </a:rPr>
              <a:t> (1) Bir bilişim sisteminin bütününe veya bir kısmına, hukuka aykırı olarak giren veya orada kalmaya devam eden kimseye bir yıla kadar hapis veya adlî para cezası verilir. </a:t>
            </a: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r>
              <a:rPr lang="tr-TR" sz="4000" dirty="0">
                <a:solidFill>
                  <a:srgbClr val="FF0000"/>
                </a:solidFill>
                <a:effectLst/>
                <a:latin typeface="Times New Roman" panose="02020603050405020304" pitchFamily="18" charset="0"/>
                <a:ea typeface="Arial Unicode MS"/>
              </a:rPr>
              <a:t> </a:t>
            </a: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r>
              <a:rPr lang="tr-TR" sz="4000" dirty="0">
                <a:solidFill>
                  <a:srgbClr val="FF0000"/>
                </a:solidFill>
                <a:latin typeface="Times New Roman" panose="02020603050405020304" pitchFamily="18" charset="0"/>
                <a:ea typeface="Arial Unicode MS"/>
              </a:rPr>
              <a:t>		</a:t>
            </a:r>
            <a:r>
              <a:rPr lang="tr-TR" sz="4000" dirty="0">
                <a:solidFill>
                  <a:srgbClr val="FF0000"/>
                </a:solidFill>
                <a:effectLst/>
                <a:latin typeface="Times New Roman" panose="02020603050405020304" pitchFamily="18" charset="0"/>
                <a:ea typeface="Arial Unicode MS"/>
              </a:rPr>
              <a:t>(2) Yukarıdaki fıkrada tanımlanan fiillerin bedeli karşılığı yararlanılabilen sistemler hakkında işlenmesi halinde, verilecek ceza yarı oranına kadar indirilir.</a:t>
            </a: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r>
              <a:rPr lang="tr-TR" sz="4000" dirty="0">
                <a:solidFill>
                  <a:srgbClr val="FF0000"/>
                </a:solidFill>
                <a:latin typeface="Times New Roman" panose="02020603050405020304" pitchFamily="18" charset="0"/>
                <a:ea typeface="Arial Unicode MS"/>
              </a:rPr>
              <a:t>		</a:t>
            </a:r>
            <a:r>
              <a:rPr lang="tr-TR" sz="4000" dirty="0">
                <a:solidFill>
                  <a:srgbClr val="FF0000"/>
                </a:solidFill>
                <a:effectLst/>
                <a:latin typeface="Times New Roman" panose="02020603050405020304" pitchFamily="18" charset="0"/>
                <a:ea typeface="Arial Unicode MS"/>
              </a:rPr>
              <a:t>(3) Bu fiil nedeniyle sistemin içerdiği veriler yok olur veya değişirse, altı aydan iki yıla kadar hapis cezasına hükmolunur.</a:t>
            </a: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lgn="just">
              <a:buNone/>
              <a:tabLst>
                <a:tab pos="342900" algn="l"/>
              </a:tabLst>
            </a:pPr>
            <a:r>
              <a:rPr lang="tr-TR" sz="4000" dirty="0">
                <a:solidFill>
                  <a:srgbClr val="FF0000"/>
                </a:solidFill>
                <a:latin typeface="Times New Roman" panose="02020603050405020304" pitchFamily="18" charset="0"/>
                <a:ea typeface="Arial Unicode MS"/>
              </a:rPr>
              <a:t>		</a:t>
            </a:r>
            <a:r>
              <a:rPr lang="tr-TR" sz="4000" dirty="0">
                <a:solidFill>
                  <a:srgbClr val="FF0000"/>
                </a:solidFill>
                <a:effectLst/>
                <a:latin typeface="Times New Roman" panose="02020603050405020304" pitchFamily="18" charset="0"/>
                <a:ea typeface="Arial Unicode MS"/>
              </a:rPr>
              <a:t>(4) </a:t>
            </a:r>
            <a:r>
              <a:rPr lang="tr-TR" sz="4000" b="1" dirty="0">
                <a:solidFill>
                  <a:srgbClr val="FF0000"/>
                </a:solidFill>
                <a:effectLst/>
                <a:latin typeface="Times New Roman" panose="02020603050405020304" pitchFamily="18" charset="0"/>
                <a:ea typeface="Arial Unicode MS"/>
              </a:rPr>
              <a:t>(Ek: 24/3/2016-6698/30 </a:t>
            </a:r>
            <a:r>
              <a:rPr lang="tr-TR" sz="4000" b="1" dirty="0" err="1">
                <a:solidFill>
                  <a:srgbClr val="FF0000"/>
                </a:solidFill>
                <a:effectLst/>
                <a:latin typeface="Times New Roman" panose="02020603050405020304" pitchFamily="18" charset="0"/>
                <a:ea typeface="Arial Unicode MS"/>
              </a:rPr>
              <a:t>md.</a:t>
            </a:r>
            <a:r>
              <a:rPr lang="tr-TR" sz="4000" b="1" dirty="0">
                <a:solidFill>
                  <a:srgbClr val="FF0000"/>
                </a:solidFill>
                <a:effectLst/>
                <a:latin typeface="Times New Roman" panose="02020603050405020304" pitchFamily="18" charset="0"/>
                <a:ea typeface="Arial Unicode MS"/>
              </a:rPr>
              <a:t>) </a:t>
            </a:r>
            <a:r>
              <a:rPr lang="tr-TR" sz="4000" dirty="0">
                <a:solidFill>
                  <a:srgbClr val="FF0000"/>
                </a:solidFill>
                <a:effectLst/>
                <a:latin typeface="Times New Roman" panose="02020603050405020304" pitchFamily="18" charset="0"/>
                <a:ea typeface="Arial Unicode MS"/>
              </a:rPr>
              <a:t>Bir bilişim sisteminin kendi içinde veya bilişim sistemleri arasında gerçekleşen veri nakillerini, sisteme girmeksizin teknik araçlarla hukuka aykırı olarak izleyen kişi, bir yıldan üç yıla kadar hapis cezası ile cezalandırılır.</a:t>
            </a:r>
            <a:endParaRPr lang="tr-TR" sz="4000"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tr-TR" sz="4000" dirty="0">
              <a:effectLst/>
              <a:latin typeface="Times New Roman" panose="02020603050405020304" pitchFamily="18" charset="0"/>
              <a:ea typeface="Times New Roman" panose="02020603050405020304" pitchFamily="18" charset="0"/>
            </a:endParaRPr>
          </a:p>
          <a:p>
            <a:pPr marL="0" indent="0" algn="ctr">
              <a:lnSpc>
                <a:spcPts val="1200"/>
              </a:lnSpc>
              <a:buNone/>
              <a:tabLst>
                <a:tab pos="342900" algn="l"/>
              </a:tabLst>
            </a:pPr>
            <a:endParaRPr lang="tr-TR" sz="2400" dirty="0">
              <a:effectLst/>
              <a:latin typeface="Times New Roman" panose="02020603050405020304" pitchFamily="18" charset="0"/>
              <a:ea typeface="Times New Roman" panose="02020603050405020304" pitchFamily="18" charset="0"/>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1570038" y="205826"/>
            <a:ext cx="21948775" cy="1382342"/>
          </a:xfrm>
        </p:spPr>
        <p:txBody>
          <a:bodyPr/>
          <a:lstStyle/>
          <a:p>
            <a:pPr marL="0" marR="0" lvl="0" indent="0" defTabSz="914400" rtl="0" eaLnBrk="1" fontAlgn="base" latinLnBrk="0" hangingPunct="1">
              <a:lnSpc>
                <a:spcPct val="100000"/>
              </a:lnSpc>
              <a:spcBef>
                <a:spcPct val="0"/>
              </a:spcBef>
              <a:spcAft>
                <a:spcPct val="0"/>
              </a:spcAft>
              <a:tabLst>
                <a:tab pos="342900" algn="l"/>
              </a:tabLst>
              <a:defRPr/>
            </a:pP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b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br>
            <a:r>
              <a:rPr kumimoji="0" lang="tr-TR" sz="72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rPr>
              <a:t>GÜVENİ KÖTÜYE KULLANMA</a:t>
            </a: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br>
              <a:rPr kumimoji="0" lang="tr-TR" sz="7200" b="1" i="0" u="none" strike="noStrike" kern="1200" cap="none" spc="0" normalizeH="0" baseline="0" noProof="0" dirty="0">
                <a:ln>
                  <a:noFill/>
                </a:ln>
                <a:solidFill>
                  <a:srgbClr val="0070C0"/>
                </a:solidFill>
                <a:effectLst/>
                <a:uLnTx/>
                <a:uFillTx/>
                <a:latin typeface="Arial"/>
                <a:ea typeface="Arial Unicode MS" pitchFamily="34" charset="-128"/>
                <a:cs typeface="Times New Roman" pitchFamily="18" charset="0"/>
              </a:rPr>
            </a:br>
            <a:endParaRPr kumimoji="0" lang="tr-TR" sz="19900" b="0" i="1" u="none" strike="noStrike" kern="1200" cap="none" spc="0" normalizeH="0" baseline="0" noProof="0" dirty="0">
              <a:ln>
                <a:noFill/>
              </a:ln>
              <a:solidFill>
                <a:srgbClr val="0070C0"/>
              </a:solidFill>
              <a:effectLst/>
              <a:uLnTx/>
              <a:uFillTx/>
              <a:latin typeface="Arial"/>
              <a:ea typeface="Arial Unicode MS" pitchFamily="34" charset="-128"/>
              <a:cs typeface="Arial" pitchFamily="34" charset="0"/>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marL="0" marR="0" lvl="0" indent="0" algn="r" defTabSz="1087438" rtl="0" eaLnBrk="1" fontAlgn="base" latinLnBrk="0" hangingPunct="1">
              <a:lnSpc>
                <a:spcPct val="100000"/>
              </a:lnSpc>
              <a:spcBef>
                <a:spcPct val="0"/>
              </a:spcBef>
              <a:spcAft>
                <a:spcPct val="0"/>
              </a:spcAft>
              <a:buClrTx/>
              <a:buSzTx/>
              <a:buFontTx/>
              <a:buNone/>
              <a:tabLst/>
              <a:defRPr/>
            </a:pPr>
            <a:fld id="{11D55053-8B16-9541-B035-A3E667511473}" type="slidenum">
              <a:rPr kumimoji="0" lang="en-US" altLang="en-US" sz="2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1087438" rtl="0" eaLnBrk="1" fontAlgn="base" latinLnBrk="0" hangingPunct="1">
                <a:lnSpc>
                  <a:spcPct val="100000"/>
                </a:lnSpc>
                <a:spcBef>
                  <a:spcPct val="0"/>
                </a:spcBef>
                <a:spcAft>
                  <a:spcPct val="0"/>
                </a:spcAft>
                <a:buClrTx/>
                <a:buSzTx/>
                <a:buFontTx/>
                <a:buNone/>
                <a:tabLst/>
                <a:defRPr/>
              </a:pPr>
              <a:t>32</a:t>
            </a:fld>
            <a:endParaRPr kumimoji="0" lang="en-US" altLang="en-US" sz="29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78184157"/>
      </p:ext>
    </p:extLst>
  </p:cSld>
  <p:clrMapOvr>
    <a:masterClrMapping/>
  </p:clrMapOvr>
  <p:timing>
    <p:tnLst>
      <p:par>
        <p:cTn id="1" dur="indefinite" restart="never" nodeType="tmRoot">
          <p:childTnLst>
            <p:video>
              <p:cMediaNode vol="100000">
                <p:cTn id="2"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0633" y="0"/>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3044276"/>
            <a:ext cx="18161751" cy="10239924"/>
          </a:xfrm>
        </p:spPr>
        <p:txBody>
          <a:bodyPr/>
          <a:lstStyle/>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a:t>
            </a:r>
            <a:r>
              <a:rPr lang="tr-TR" sz="2400" b="1" dirty="0">
                <a:solidFill>
                  <a:srgbClr val="002060"/>
                </a:solidFill>
                <a:effectLst/>
                <a:ea typeface="Calibri" panose="020F0502020204030204" pitchFamily="34" charset="0"/>
                <a:cs typeface="Times New Roman" panose="02020603050405020304" pitchFamily="18" charset="0"/>
              </a:rPr>
              <a:t>Lisanslı harita kadastro mühendislik bürosu açacaklarda aranacak şartlar</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Madde 2- (Değişik fıkra:21/4/2021-7317/2 </a:t>
            </a:r>
            <a:r>
              <a:rPr lang="tr-TR" sz="2400" dirty="0" err="1">
                <a:solidFill>
                  <a:srgbClr val="FF0000"/>
                </a:solidFill>
                <a:effectLst/>
                <a:ea typeface="Calibri" panose="020F0502020204030204" pitchFamily="34" charset="0"/>
                <a:cs typeface="Times New Roman" panose="02020603050405020304" pitchFamily="18" charset="0"/>
              </a:rPr>
              <a:t>md.</a:t>
            </a:r>
            <a:r>
              <a:rPr lang="tr-TR" sz="2400" dirty="0">
                <a:solidFill>
                  <a:srgbClr val="FF0000"/>
                </a:solidFill>
                <a:effectLst/>
                <a:ea typeface="Calibri" panose="020F0502020204030204" pitchFamily="34" charset="0"/>
                <a:cs typeface="Times New Roman" panose="02020603050405020304" pitchFamily="18" charset="0"/>
              </a:rPr>
              <a:t>) Lisanslı harita kadastro mühendislik bürolarının açılıp işletilmesi, lisans sahibi olanlara aittir.</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Lisans sahibi olabilmenin genel şartları şunlardır:</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a) Türkiye Cumhuriyeti vatandaşı olmak.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b) Kamu haklarından mahrum bulunmamak.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c) Medeni hakları kullanma ehliyetine sahip olmak.</a:t>
            </a:r>
          </a:p>
          <a:p>
            <a:pPr marL="0" indent="0" algn="just">
              <a:lnSpc>
                <a:spcPct val="107000"/>
              </a:lnSpc>
              <a:spcAft>
                <a:spcPts val="800"/>
              </a:spcAft>
              <a:buNone/>
            </a:pPr>
            <a:r>
              <a:rPr lang="tr-TR" sz="2400" b="1" dirty="0">
                <a:solidFill>
                  <a:srgbClr val="002060"/>
                </a:solidFill>
                <a:effectLst/>
                <a:ea typeface="Calibri" panose="020F0502020204030204" pitchFamily="34" charset="0"/>
                <a:cs typeface="Times New Roman" panose="02020603050405020304" pitchFamily="18" charset="0"/>
              </a:rPr>
              <a:t>	d) (Değişik: 23/1/2008 – 5728/575 </a:t>
            </a:r>
            <a:r>
              <a:rPr lang="tr-TR" sz="2400" b="1" dirty="0" err="1">
                <a:solidFill>
                  <a:srgbClr val="002060"/>
                </a:solidFill>
                <a:effectLst/>
                <a:ea typeface="Calibri" panose="020F0502020204030204" pitchFamily="34" charset="0"/>
                <a:cs typeface="Times New Roman" panose="02020603050405020304" pitchFamily="18" charset="0"/>
              </a:rPr>
              <a:t>md.</a:t>
            </a:r>
            <a:r>
              <a:rPr lang="tr-TR" sz="2400" b="1" dirty="0">
                <a:solidFill>
                  <a:srgbClr val="002060"/>
                </a:solidFill>
                <a:effectLst/>
                <a:ea typeface="Calibri" panose="020F0502020204030204" pitchFamily="34" charset="0"/>
                <a:cs typeface="Times New Roman" panose="02020603050405020304" pitchFamily="18" charset="0"/>
              </a:rPr>
              <a:t>) Türk Ceza Kanununun 53 üncü maddesinde belirtilen süreler geçmiş olsa bile; kasten işlenen bir suçtan dolayı beş yıl veya daha fazla süreyle ya da devletin güvenliğine karşı suçlar, Anayasal düzene ve bu düzenin işleyişine karşı suçlar, zimmet, irtikâp, rüşvet, hırsızlık, dolandırıcılık, sahtecilik, güveni kötüye kullanma, hileli iflas, ihaleye fesat karıştırma, edimin ifasına fesat karıştırma, suçtan kaynaklanan malvarlığı değerlerini aklama, kaçakçılık ve vergi kaçakçılığı ile haksız mal edinme suçlarından hapis cezasına mahkûm olmamak.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e) Devlet memurluğundan çıkarılma cezası almamış olmak.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Lisans sahibi olabilmenin özel şartları ise şunlardır: (1)</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a) Harita ve kadastro mühendisleri odasına kayıtlı bulunmak.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b) Kamu veya özel sektörde harita ve kadastro mühendisi olarak en az on yıl çalışmış olmak.(1)</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c) Müracaat tarihinde, 6235 sayılı Türk Mühendis ve Mimar Odaları Birliği Kanunu hükümleri uyarınca meslekten geçici men cezası veya ihraç cezası almamış olmak.</a:t>
            </a:r>
          </a:p>
          <a:p>
            <a:pPr marL="0" indent="0" algn="just">
              <a:lnSpc>
                <a:spcPct val="107000"/>
              </a:lnSpc>
              <a:spcAft>
                <a:spcPts val="800"/>
              </a:spcAft>
              <a:buNone/>
            </a:pPr>
            <a:r>
              <a:rPr lang="tr-TR" sz="2400" dirty="0">
                <a:solidFill>
                  <a:srgbClr val="FF0000"/>
                </a:solidFill>
                <a:effectLst/>
                <a:ea typeface="Calibri" panose="020F0502020204030204" pitchFamily="34" charset="0"/>
                <a:cs typeface="Times New Roman" panose="02020603050405020304" pitchFamily="18" charset="0"/>
              </a:rPr>
              <a:t>	d) Elli bin Türk Lirası tutarındaki teminatı bankaya yatırarak Tapu ve Kadastro Genel Müdürlüğü adına bloke ettirmek.(1)</a:t>
            </a: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0" y="682905"/>
            <a:ext cx="21948775" cy="2838450"/>
          </a:xfrm>
        </p:spPr>
        <p:txBody>
          <a:bodyPr/>
          <a:lstStyle/>
          <a:p>
            <a:pPr eaLnBrk="1" hangingPunct="1"/>
            <a:r>
              <a:rPr lang="tr-TR" altLang="en-US" sz="7200" dirty="0">
                <a:solidFill>
                  <a:schemeClr val="tx2"/>
                </a:solidFill>
              </a:rPr>
              <a:t>LİHKAB AÇACAKLARDA ARANACAK ŞARTLAR</a:t>
            </a: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marL="0" marR="0" lvl="0" indent="0" algn="r" defTabSz="1087438" rtl="0" eaLnBrk="1" fontAlgn="base" latinLnBrk="0" hangingPunct="1">
              <a:lnSpc>
                <a:spcPct val="100000"/>
              </a:lnSpc>
              <a:spcBef>
                <a:spcPct val="0"/>
              </a:spcBef>
              <a:spcAft>
                <a:spcPct val="0"/>
              </a:spcAft>
              <a:buClrTx/>
              <a:buSzTx/>
              <a:buFontTx/>
              <a:buNone/>
              <a:tabLst/>
              <a:defRPr/>
            </a:pPr>
            <a:fld id="{11D55053-8B16-9541-B035-A3E667511473}" type="slidenum">
              <a:rPr kumimoji="0" lang="en-US" altLang="en-US" sz="2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1087438" rtl="0" eaLnBrk="1" fontAlgn="base" latinLnBrk="0" hangingPunct="1">
                <a:lnSpc>
                  <a:spcPct val="100000"/>
                </a:lnSpc>
                <a:spcBef>
                  <a:spcPct val="0"/>
                </a:spcBef>
                <a:spcAft>
                  <a:spcPct val="0"/>
                </a:spcAft>
                <a:buClrTx/>
                <a:buSzTx/>
                <a:buFontTx/>
                <a:buNone/>
                <a:tabLst/>
                <a:defRPr/>
              </a:pPr>
              <a:t>33</a:t>
            </a:fld>
            <a:endParaRPr kumimoji="0" lang="en-US" altLang="en-US" sz="29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5720785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0633" y="0"/>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7" y="3044276"/>
            <a:ext cx="18161751" cy="10239924"/>
          </a:xfrm>
        </p:spPr>
        <p:txBody>
          <a:bodyPr/>
          <a:lstStyle/>
          <a:p>
            <a:pPr marL="0" indent="0" algn="just">
              <a:lnSpc>
                <a:spcPct val="120000"/>
              </a:lnSpc>
              <a:spcBef>
                <a:spcPts val="600"/>
              </a:spcBef>
              <a:spcAft>
                <a:spcPts val="600"/>
              </a:spcAft>
              <a:buNone/>
            </a:pPr>
            <a:r>
              <a:rPr lang="tr-T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Lisansın sürekli iptalinden başka; lisans sahibinin istemi, 65 yaşını doldurulması, büro açmak için kanunda belirtilen şartların kaybedilmesi veya bu şartları haiz olmadığının sonradan anlaşılması hallerinde de lisans iptal edilir.</a:t>
            </a:r>
            <a:endParaRPr lang="tr-T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600"/>
              </a:spcBef>
              <a:spcAft>
                <a:spcPts val="600"/>
              </a:spcAft>
              <a:buNone/>
            </a:pPr>
            <a:r>
              <a:rPr lang="tr-T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Görüldüğü gibi yüz kızarıcı suç işleyenler (ki bu suçlar Kanunda devletin güvenliğine karşı suçlar, Anayasal düzene ve bu düzenin işleyişine karşı suçlar, zimmet, irtikâp, rüşvet, hırsızlık, dolandırıcılık, sahtecilik, güveni kötüye kullanma, hileli iflas, ihaleye fesat karıştırma, edimin ifasına fesat karıştırma, suçtan kaynaklanan malvarlığı değerlerini aklama, kaçakçılık ve vergi kaçakçılığı ile haksız mal edinme suçları olarak sayılmıştır) bir gün dahi kesinleşmiş ceza alsalar LİHKAB olamazlar, olmuşlarsa da ehliyet kaybı nedeniyle lisanslarını yitirirler. Diğer suçlar bakımından ise kasten işlenmesi koşuluyla beş yıl veya daha fazla süreyle hapis cezasına mahkûm olanlar da aynı müeyyideyle karşılaşırlar. </a:t>
            </a:r>
            <a:r>
              <a:rPr lang="tr-T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20000"/>
              </a:lnSpc>
              <a:spcBef>
                <a:spcPts val="600"/>
              </a:spcBef>
              <a:spcAft>
                <a:spcPts val="600"/>
              </a:spcAft>
              <a:buNone/>
            </a:pPr>
            <a:r>
              <a:rPr lang="tr-T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Bu türden ehliyet kaybına neden olabilecek suçlardan mahkûmiyet halinde LİHKAB yetkililerinin lisansları iptal edilir. Bu kişilerin bir daha lisans almaları 5352 sayılı Adli Sicil Kanunu’nun 13/A maddesi gereğince yasaklanmış hakların geri verilmesi yoluna (memnu hakların iadesi yoluna) gitmeleri halinde mümkündür. Bunun için de mahkûm olunan cezanın infazının tamamlandığı tarihten itibaren üç yıllık bir sürenin geçmiş olması, kişinin bu süre zarfında yeni bir suç işlememiş olması ve hayatını iyi halli olarak sürdürdüğü hususunda mahkemede bir kanaat oluşması gerekmektedir. Bu konuda hükmü veren mahkemeden karar alınması gereklidir. O halde tekrar lisans alma yetkisi doğacaktır. </a:t>
            </a:r>
            <a:endParaRPr lang="tr-T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tr-TR" sz="2800" b="1" dirty="0">
              <a:solidFill>
                <a:srgbClr val="FF0000"/>
              </a:solidFill>
              <a:effectLst/>
              <a:ea typeface="Calibri" panose="020F0502020204030204" pitchFamily="34" charset="0"/>
              <a:cs typeface="Times New Roman" panose="02020603050405020304" pitchFamily="18" charset="0"/>
            </a:endParaRPr>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0" y="682905"/>
            <a:ext cx="21948775" cy="2838450"/>
          </a:xfrm>
        </p:spPr>
        <p:txBody>
          <a:bodyPr/>
          <a:lstStyle/>
          <a:p>
            <a:pPr eaLnBrk="1" hangingPunct="1"/>
            <a:r>
              <a:rPr lang="tr-TR" altLang="en-US" sz="7200" dirty="0">
                <a:solidFill>
                  <a:schemeClr val="tx2"/>
                </a:solidFill>
              </a:rPr>
              <a:t>LİHKAB AÇACAKLARDA ARANACAK ŞARTLAR</a:t>
            </a: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a:extLst>
              <a:ext uri="{FF2B5EF4-FFF2-40B4-BE49-F238E27FC236}">
                <a16:creationId xmlns:a16="http://schemas.microsoft.com/office/drawing/2014/main" id="{7A1805ED-2BDE-449D-B7F2-ABC3C11A702A}"/>
              </a:ext>
            </a:extLst>
          </p:cNvPr>
          <p:cNvSpPr>
            <a:spLocks noGrp="1"/>
          </p:cNvSpPr>
          <p:nvPr>
            <p:ph type="sldNum" sz="quarter" idx="12"/>
          </p:nvPr>
        </p:nvSpPr>
        <p:spPr/>
        <p:txBody>
          <a:bodyPr/>
          <a:lstStyle/>
          <a:p>
            <a:pPr marL="0" marR="0" lvl="0" indent="0" algn="r" defTabSz="1087438" rtl="0" eaLnBrk="1" fontAlgn="base" latinLnBrk="0" hangingPunct="1">
              <a:lnSpc>
                <a:spcPct val="100000"/>
              </a:lnSpc>
              <a:spcBef>
                <a:spcPct val="0"/>
              </a:spcBef>
              <a:spcAft>
                <a:spcPct val="0"/>
              </a:spcAft>
              <a:buClrTx/>
              <a:buSzTx/>
              <a:buFontTx/>
              <a:buNone/>
              <a:tabLst/>
              <a:defRPr/>
            </a:pPr>
            <a:fld id="{11D55053-8B16-9541-B035-A3E667511473}" type="slidenum">
              <a:rPr kumimoji="0" lang="en-US" altLang="en-US" sz="2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1087438" rtl="0" eaLnBrk="1" fontAlgn="base" latinLnBrk="0" hangingPunct="1">
                <a:lnSpc>
                  <a:spcPct val="100000"/>
                </a:lnSpc>
                <a:spcBef>
                  <a:spcPct val="0"/>
                </a:spcBef>
                <a:spcAft>
                  <a:spcPct val="0"/>
                </a:spcAft>
                <a:buClrTx/>
                <a:buSzTx/>
                <a:buFontTx/>
                <a:buNone/>
                <a:tabLst/>
                <a:defRPr/>
              </a:pPr>
              <a:t>34</a:t>
            </a:fld>
            <a:endParaRPr kumimoji="0" lang="en-US" altLang="en-US" sz="29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59459566"/>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layoutt3.jpg">
            <a:extLst>
              <a:ext uri="{FF2B5EF4-FFF2-40B4-BE49-F238E27FC236}">
                <a16:creationId xmlns:a16="http://schemas.microsoft.com/office/drawing/2014/main" id="{331341BB-F215-674E-A3B8-CCC0C0C4F13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Dikdörtgen 1">
            <a:extLst>
              <a:ext uri="{FF2B5EF4-FFF2-40B4-BE49-F238E27FC236}">
                <a16:creationId xmlns:a16="http://schemas.microsoft.com/office/drawing/2014/main" id="{04E3904C-B9E0-4D48-A937-E49889BAE214}"/>
              </a:ext>
            </a:extLst>
          </p:cNvPr>
          <p:cNvSpPr>
            <a:spLocks noChangeArrowheads="1"/>
          </p:cNvSpPr>
          <p:nvPr/>
        </p:nvSpPr>
        <p:spPr bwMode="auto">
          <a:xfrm>
            <a:off x="8699463" y="4183063"/>
            <a:ext cx="74216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ltLang="tr-TR" sz="8000" b="1" i="1" dirty="0">
                <a:solidFill>
                  <a:schemeClr val="accent6">
                    <a:lumMod val="75000"/>
                  </a:schemeClr>
                </a:solidFill>
              </a:rPr>
              <a:t>Teşekkür Ederiz…</a:t>
            </a:r>
            <a:endParaRPr lang="tr-TR" altLang="tr-TR" sz="8000" i="1" dirty="0">
              <a:solidFill>
                <a:schemeClr val="accent6">
                  <a:lumMod val="75000"/>
                </a:schemeClr>
              </a:solidFill>
            </a:endParaRPr>
          </a:p>
        </p:txBody>
      </p:sp>
      <p:pic>
        <p:nvPicPr>
          <p:cNvPr id="5" name="Picture 10" descr="Tapu-ve-kadastro-mudurlugu-01.jpg">
            <a:extLst>
              <a:ext uri="{FF2B5EF4-FFF2-40B4-BE49-F238E27FC236}">
                <a16:creationId xmlns:a16="http://schemas.microsoft.com/office/drawing/2014/main" id="{2B17EA62-D149-4E80-AF39-7A35E4007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04285" y="9183687"/>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46DC1-057A-4007-B697-D06002AB016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D5BBF87-8325-425E-B90D-91ED7C3086F3}"/>
              </a:ext>
            </a:extLst>
          </p:cNvPr>
          <p:cNvSpPr>
            <a:spLocks noGrp="1"/>
          </p:cNvSpPr>
          <p:nvPr>
            <p:ph idx="1"/>
          </p:nvPr>
        </p:nvSpPr>
        <p:spPr/>
        <p:txBody>
          <a:bodyPr/>
          <a:lstStyle/>
          <a:p>
            <a:pPr algn="just"/>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k) Cevaplı teftiş raporları ile cevaplı denetim raporları hakkında “Müdürün </a:t>
            </a:r>
            <a:r>
              <a:rPr lang="tr-TR" sz="2400" b="0" i="0" dirty="0" err="1">
                <a:effectLst/>
                <a:latin typeface="Times New Roman" panose="02020603050405020304" pitchFamily="18" charset="0"/>
                <a:ea typeface="Calibri" panose="020F0502020204030204" pitchFamily="34" charset="0"/>
              </a:rPr>
              <a:t>Cevabı”nı</a:t>
            </a:r>
            <a:r>
              <a:rPr lang="tr-TR" sz="2400" b="0" i="0" dirty="0">
                <a:effectLst/>
                <a:latin typeface="Times New Roman" panose="02020603050405020304" pitchFamily="18" charset="0"/>
                <a:ea typeface="Calibri" panose="020F0502020204030204" pitchFamily="34" charset="0"/>
              </a:rPr>
              <a:t> hazırlayarak rapor ile birlikte Bölge Müdürlüğüne göndermek, raporlarla ilgili verilecek talimatları geciktirmeden yerine getirmek, sonucundan Bölge Müdürlüğüne bilgi vermek.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l) LİHKAB mevzuatına göre yapılması gereken işlemleri yerine getirmek, bölgesinde LİHKAB büro sahiplerinin taşra eğitimlerini yaptırmak, izne ayrılacak lisans sahibi mühendislerin izin belgelerini onaylamak, bürolardan gelen kontrole tabi işlemlerin kontrolünü yaptırmak, görevli oldukları işlemlere ait bilgi ve belgeleri temin etmelerini sağlamak, işlem sonucu gelen evrakları dosyalar halinde aksamaya mahal vermeden </a:t>
            </a:r>
            <a:r>
              <a:rPr lang="tr-TR" sz="2400" b="0" i="0" dirty="0" err="1">
                <a:effectLst/>
                <a:latin typeface="Times New Roman" panose="02020603050405020304" pitchFamily="18" charset="0"/>
                <a:ea typeface="Calibri" panose="020F0502020204030204" pitchFamily="34" charset="0"/>
              </a:rPr>
              <a:t>arşivletmek</a:t>
            </a:r>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m) Coğrafi Bilgi Sistemleri konusunda Genel Müdürlük veya Bölge Müdürlüğünce verilecek görevleri yapmak, ihtiyaç duyulması ve Bölge Müdürlüğünce yetki verilmesi halinde nirengi ölçü ve hesaplarının GPS yöntemi ile yapılmasını ve değerlendirilmesini sağlamak, kamu kurum ve kuruluşları ile özel sektörden gelen statik yöntemle yapılan GPS hesap kontrolü taleplerini karşılamak.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n) Hizmet yerlerinden (ilçelerden) gelen bütün işlemleri bir merkezde toplamak ve mekânsal veri oluşturma ve bu bilgileri paylaşıma açma faaliyetlerini koordine etmek, bu işlemler için Kadastro Müdürlüğü bünyesinde uygun birimler oluşturmak.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o) Mevzuata aykırı istemleri Tapu Planları Tüzüğünün ilgili maddeleri gereğince reddetmek, bu karara karşı ilgilisinin Bölge Müdürlüğüne itirazı halinde gerekli evrakları yedi gün içerisinde Bölge Müdürlüğüne göndermek.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ö) Taşınmaz değerleme ile ilgili iş ve işlemleri yapmak.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 </a:t>
            </a:r>
            <a:endParaRPr lang="tr-TR" sz="2400" b="1" i="1" dirty="0">
              <a:effectLst/>
              <a:latin typeface="Times New Roman" panose="02020603050405020304" pitchFamily="18" charset="0"/>
              <a:ea typeface="Calibri" panose="020F0502020204030204" pitchFamily="34" charset="0"/>
            </a:endParaRPr>
          </a:p>
          <a:p>
            <a:pPr algn="just"/>
            <a:r>
              <a:rPr lang="tr-TR" sz="2400" b="0" i="0" dirty="0">
                <a:effectLst/>
                <a:latin typeface="Times New Roman" panose="02020603050405020304" pitchFamily="18" charset="0"/>
                <a:ea typeface="Calibri" panose="020F0502020204030204" pitchFamily="34" charset="0"/>
              </a:rPr>
              <a:t>p) Mevzuatta öngörülen ve Genel Müdürlük, Bölge Müdürlüğü veya mülki amirce verilen diğer görevleri </a:t>
            </a:r>
            <a:endParaRPr lang="tr-TR" sz="2400" dirty="0"/>
          </a:p>
        </p:txBody>
      </p:sp>
      <p:pic>
        <p:nvPicPr>
          <p:cNvPr id="4" name="Picture 3" descr="layoutt3.jpg">
            <a:extLst>
              <a:ext uri="{FF2B5EF4-FFF2-40B4-BE49-F238E27FC236}">
                <a16:creationId xmlns:a16="http://schemas.microsoft.com/office/drawing/2014/main" id="{1C2CC3B9-49D9-44BF-A5EE-90E35BC30CE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a:extLst>
              <a:ext uri="{FF2B5EF4-FFF2-40B4-BE49-F238E27FC236}">
                <a16:creationId xmlns:a16="http://schemas.microsoft.com/office/drawing/2014/main" id="{A4E9FD31-FCE9-49AA-9C72-321169712176}"/>
              </a:ext>
            </a:extLst>
          </p:cNvPr>
          <p:cNvSpPr txBox="1"/>
          <p:nvPr/>
        </p:nvSpPr>
        <p:spPr>
          <a:xfrm>
            <a:off x="3389971" y="735980"/>
            <a:ext cx="16436897" cy="523220"/>
          </a:xfrm>
          <a:prstGeom prst="rect">
            <a:avLst/>
          </a:prstGeom>
          <a:noFill/>
        </p:spPr>
        <p:txBody>
          <a:bodyPr wrap="square">
            <a:spAutoFit/>
          </a:bodyPr>
          <a:lstStyle/>
          <a:p>
            <a:pPr algn="just"/>
            <a:endParaRPr lang="tr-TR" sz="2800" b="1" i="1" dirty="0">
              <a:effectLst/>
              <a:latin typeface="Times New Roman" panose="02020603050405020304" pitchFamily="18" charset="0"/>
              <a:ea typeface="Calibri" panose="020F0502020204030204" pitchFamily="34" charset="0"/>
            </a:endParaRPr>
          </a:p>
        </p:txBody>
      </p:sp>
      <p:pic>
        <p:nvPicPr>
          <p:cNvPr id="1027" name="Picture 3"/>
          <p:cNvPicPr>
            <a:picLocks noChangeAspect="1" noChangeArrowheads="1"/>
          </p:cNvPicPr>
          <p:nvPr/>
        </p:nvPicPr>
        <p:blipFill>
          <a:blip r:embed="rId3"/>
          <a:srcRect/>
          <a:stretch>
            <a:fillRect/>
          </a:stretch>
        </p:blipFill>
        <p:spPr bwMode="auto">
          <a:xfrm>
            <a:off x="3389971" y="735981"/>
            <a:ext cx="16744082" cy="11152481"/>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4">
            <p14:nvContentPartPr>
              <p14:cNvPr id="1038" name="Ink 14"/>
              <p14:cNvContentPartPr>
                <a14:cpLocks xmlns:a14="http://schemas.microsoft.com/office/drawing/2010/main" noRot="1" noChangeAspect="1" noEditPoints="1" noChangeArrowheads="1" noChangeShapeType="1"/>
              </p14:cNvContentPartPr>
              <p14:nvPr/>
            </p14:nvContentPartPr>
            <p14:xfrm>
              <a:off x="8247063" y="4502150"/>
              <a:ext cx="3054350" cy="6453188"/>
            </p14:xfrm>
          </p:contentPart>
        </mc:Choice>
        <mc:Fallback xmlns="">
          <p:pic>
            <p:nvPicPr>
              <p:cNvPr id="1038" name="Ink 14"/>
              <p:cNvPicPr>
                <a:picLocks noRot="1" noChangeAspect="1" noEditPoints="1" noChangeArrowheads="1" noChangeShapeType="1"/>
              </p:cNvPicPr>
              <p:nvPr/>
            </p:nvPicPr>
            <p:blipFill>
              <a:blip r:embed="rId5"/>
              <a:stretch>
                <a:fillRect/>
              </a:stretch>
            </p:blipFill>
            <p:spPr>
              <a:xfrm>
                <a:off x="8231256" y="4439028"/>
                <a:ext cx="3085605" cy="6579433"/>
              </a:xfrm>
              <a:prstGeom prst="rect">
                <a:avLst/>
              </a:prstGeom>
            </p:spPr>
          </p:pic>
        </mc:Fallback>
      </mc:AlternateContent>
    </p:spTree>
    <p:extLst>
      <p:ext uri="{BB962C8B-B14F-4D97-AF65-F5344CB8AC3E}">
        <p14:creationId xmlns:p14="http://schemas.microsoft.com/office/powerpoint/2010/main" val="280211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rafik">
            <a:hlinkClick r:id="" action="ppaction://media"/>
            <a:extLst>
              <a:ext uri="{FF2B5EF4-FFF2-40B4-BE49-F238E27FC236}">
                <a16:creationId xmlns:a16="http://schemas.microsoft.com/office/drawing/2014/main" id="{3C9A4DE5-23BC-4843-B50D-8FAB8C3AF8A4}"/>
              </a:ext>
            </a:extLst>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136188" y="-1786"/>
            <a:ext cx="24387175" cy="13717786"/>
          </a:xfrm>
          <a:prstGeom prst="rect">
            <a:avLst/>
          </a:prstGeom>
        </p:spPr>
      </p:pic>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2743230" y="2747109"/>
            <a:ext cx="11652186" cy="9534538"/>
          </a:xfrm>
        </p:spPr>
        <p:txBody>
          <a:bodyPr/>
          <a:lstStyle/>
          <a:p>
            <a:pPr lvl="0">
              <a:buNone/>
            </a:pPr>
            <a:r>
              <a:rPr lang="tr-TR" sz="4000" b="1" dirty="0">
                <a:solidFill>
                  <a:srgbClr val="273B82"/>
                </a:solidFill>
                <a:latin typeface="Times New Roman" panose="02020603050405020304" pitchFamily="18" charset="0"/>
                <a:cs typeface="Times New Roman" panose="02020603050405020304" pitchFamily="18" charset="0"/>
              </a:rPr>
              <a:t>1. Aplikasyon</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2. </a:t>
            </a:r>
            <a:r>
              <a:rPr lang="tr-TR" sz="4000" b="1" dirty="0" err="1">
                <a:solidFill>
                  <a:srgbClr val="273B82"/>
                </a:solidFill>
                <a:latin typeface="Times New Roman" panose="02020603050405020304" pitchFamily="18" charset="0"/>
                <a:cs typeface="Times New Roman" panose="02020603050405020304" pitchFamily="18" charset="0"/>
              </a:rPr>
              <a:t>Kadastral</a:t>
            </a:r>
            <a:r>
              <a:rPr lang="tr-TR" sz="4000" b="1" dirty="0">
                <a:solidFill>
                  <a:srgbClr val="273B82"/>
                </a:solidFill>
                <a:latin typeface="Times New Roman" panose="02020603050405020304" pitchFamily="18" charset="0"/>
                <a:cs typeface="Times New Roman" panose="02020603050405020304" pitchFamily="18" charset="0"/>
              </a:rPr>
              <a:t> Yol Sınırlarının Belirlenmesi</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3. Plan Örneği</a:t>
            </a:r>
          </a:p>
          <a:p>
            <a:pPr>
              <a:buNone/>
            </a:pPr>
            <a:r>
              <a:rPr lang="tr-TR" sz="4000" b="1" dirty="0">
                <a:solidFill>
                  <a:srgbClr val="273B82"/>
                </a:solidFill>
                <a:latin typeface="Times New Roman" panose="02020603050405020304" pitchFamily="18" charset="0"/>
                <a:cs typeface="Times New Roman" panose="02020603050405020304" pitchFamily="18" charset="0"/>
              </a:rPr>
              <a:t>4. Yer Gösterme</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5. Cins değişikliği</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6. </a:t>
            </a:r>
            <a:r>
              <a:rPr lang="tr-TR" sz="4000" b="1" dirty="0" err="1">
                <a:solidFill>
                  <a:srgbClr val="273B82"/>
                </a:solidFill>
                <a:latin typeface="Times New Roman" panose="02020603050405020304" pitchFamily="18" charset="0"/>
                <a:cs typeface="Times New Roman" panose="02020603050405020304" pitchFamily="18" charset="0"/>
              </a:rPr>
              <a:t>Arzi</a:t>
            </a:r>
            <a:r>
              <a:rPr lang="tr-TR" sz="4000" b="1" dirty="0">
                <a:solidFill>
                  <a:srgbClr val="273B82"/>
                </a:solidFill>
                <a:latin typeface="Times New Roman" panose="02020603050405020304" pitchFamily="18" charset="0"/>
                <a:cs typeface="Times New Roman" panose="02020603050405020304" pitchFamily="18" charset="0"/>
              </a:rPr>
              <a:t> İrtifak Hakkı ve Terkini</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7. Birleştirme</a:t>
            </a:r>
          </a:p>
          <a:p>
            <a:pPr>
              <a:buNone/>
            </a:pPr>
            <a:r>
              <a:rPr lang="tr-TR" sz="4000" b="1" dirty="0">
                <a:solidFill>
                  <a:srgbClr val="273B82"/>
                </a:solidFill>
                <a:latin typeface="Times New Roman" panose="02020603050405020304" pitchFamily="18" charset="0"/>
                <a:cs typeface="Times New Roman" panose="02020603050405020304" pitchFamily="18" charset="0"/>
              </a:rPr>
              <a:t>8. </a:t>
            </a:r>
            <a:r>
              <a:rPr lang="tr-TR" sz="4000" b="1" dirty="0" err="1">
                <a:solidFill>
                  <a:srgbClr val="273B82"/>
                </a:solidFill>
                <a:latin typeface="Times New Roman" panose="02020603050405020304" pitchFamily="18" charset="0"/>
                <a:cs typeface="Times New Roman" panose="02020603050405020304" pitchFamily="18" charset="0"/>
              </a:rPr>
              <a:t>Muhdesatın</a:t>
            </a:r>
            <a:r>
              <a:rPr lang="tr-TR" sz="4000" b="1" dirty="0">
                <a:solidFill>
                  <a:srgbClr val="273B82"/>
                </a:solidFill>
                <a:latin typeface="Times New Roman" panose="02020603050405020304" pitchFamily="18" charset="0"/>
                <a:cs typeface="Times New Roman" panose="02020603050405020304" pitchFamily="18" charset="0"/>
              </a:rPr>
              <a:t> Terkini </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9. Hatalı Bağımsız Bölüm Düzeltme</a:t>
            </a:r>
            <a:endParaRPr lang="tr-TR" sz="4000" dirty="0">
              <a:solidFill>
                <a:srgbClr val="273B82"/>
              </a:solidFill>
              <a:latin typeface="Times New Roman" panose="02020603050405020304" pitchFamily="18" charset="0"/>
              <a:cs typeface="Times New Roman" panose="02020603050405020304" pitchFamily="18" charset="0"/>
            </a:endParaRPr>
          </a:p>
          <a:p>
            <a:pPr>
              <a:buNone/>
            </a:pPr>
            <a:r>
              <a:rPr lang="tr-TR" sz="4000" b="1" dirty="0">
                <a:solidFill>
                  <a:srgbClr val="273B82"/>
                </a:solidFill>
                <a:latin typeface="Times New Roman" panose="02020603050405020304" pitchFamily="18" charset="0"/>
                <a:cs typeface="Times New Roman" panose="02020603050405020304" pitchFamily="18" charset="0"/>
              </a:rPr>
              <a:t>10. İmar Barışı</a:t>
            </a:r>
          </a:p>
          <a:p>
            <a:pPr>
              <a:buNone/>
            </a:pPr>
            <a:r>
              <a:rPr lang="tr-TR" sz="4000" b="1" dirty="0">
                <a:solidFill>
                  <a:srgbClr val="273B82"/>
                </a:solidFill>
                <a:latin typeface="Times New Roman" panose="02020603050405020304" pitchFamily="18" charset="0"/>
                <a:cs typeface="Times New Roman" panose="02020603050405020304" pitchFamily="18" charset="0"/>
              </a:rPr>
              <a:t>11. 3091 sayılı Kanun uygulamaları</a:t>
            </a:r>
          </a:p>
          <a:p>
            <a:pPr>
              <a:buNone/>
            </a:pPr>
            <a:endParaRPr lang="tr-TR" sz="4000" b="1" dirty="0">
              <a:solidFill>
                <a:srgbClr val="273B82"/>
              </a:solidFill>
              <a:latin typeface="Times New Roman" panose="02020603050405020304" pitchFamily="18" charset="0"/>
              <a:cs typeface="Times New Roman" panose="02020603050405020304" pitchFamily="18" charset="0"/>
            </a:endParaRPr>
          </a:p>
          <a:p>
            <a:pPr>
              <a:buNone/>
            </a:pPr>
            <a:endParaRPr lang="tr-TR" sz="4000" dirty="0">
              <a:latin typeface="Times New Roman" panose="02020603050405020304" pitchFamily="18" charset="0"/>
              <a:cs typeface="Times New Roman" panose="02020603050405020304" pitchFamily="18" charset="0"/>
            </a:endParaRPr>
          </a:p>
          <a:p>
            <a:pPr marL="0" indent="0" eaLnBrk="1" hangingPunct="1">
              <a:lnSpc>
                <a:spcPct val="80000"/>
              </a:lnSpc>
              <a:buFont typeface="Arial" panose="020B0604020202020204" pitchFamily="34" charset="0"/>
              <a:buNone/>
            </a:pPr>
            <a:endParaRPr lang="tr-TR" altLang="tr-TR" sz="4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1570039" y="205826"/>
            <a:ext cx="16771750" cy="2838450"/>
          </a:xfrm>
        </p:spPr>
        <p:txBody>
          <a:bodyPr/>
          <a:lstStyle/>
          <a:p>
            <a:pPr lvl="0"/>
            <a:r>
              <a:rPr lang="tr-TR" sz="6000" b="1" dirty="0">
                <a:solidFill>
                  <a:schemeClr val="tx2"/>
                </a:solidFill>
              </a:rPr>
              <a:t> 1.2 LİHKAB’TA GERÇEKLEŞTİRİLEN İŞLEMLER</a:t>
            </a:r>
            <a:endParaRPr lang="tr-TR" sz="60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15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212229" y="-350766"/>
            <a:ext cx="17970292" cy="1842477"/>
          </a:xfrm>
        </p:spPr>
        <p:txBody>
          <a:bodyPr/>
          <a:lstStyle/>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r>
              <a:rPr lang="tr-TR" altLang="tr-TR" sz="4000" dirty="0">
                <a:solidFill>
                  <a:schemeClr val="tx2"/>
                </a:solidFill>
              </a:rPr>
              <a:t>- Lisanslı Bürolar 29.06.2005 tarih ve 25860 sayılı Resmi Gazetede ilan edilerek 16.06.2005 tarih 5368 sayılı Kanun ile kurulmuşlar ve (Mülga) 05.05.2008 tarih ve 26867 sayılı Resmi Gazete ile yürürlüğe giren Yönetmelik ile bu büroların çalışma usul ve esasları belirlenmiştir.  </a:t>
            </a: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r>
              <a:rPr lang="tr-TR" altLang="tr-TR" sz="4800" dirty="0">
                <a:solidFill>
                  <a:srgbClr val="273B82"/>
                </a:solidFill>
              </a:rPr>
              <a:t>- </a:t>
            </a:r>
            <a:r>
              <a:rPr lang="tr-TR" altLang="tr-TR" sz="4000" dirty="0">
                <a:solidFill>
                  <a:srgbClr val="273B82"/>
                </a:solidFill>
              </a:rPr>
              <a:t>Daha sonradan bu yönetmelik ilga edilerek yerine (Mülga) 15.07.2013 tarih ve 28678 sayılı Resmi Gazete ile yeni bir Yönetmelik düzenlenmiştir. </a:t>
            </a: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Tx/>
              <a:buChar char="-"/>
            </a:pPr>
            <a:r>
              <a:rPr lang="tr-TR" altLang="tr-TR" sz="4000" dirty="0">
                <a:solidFill>
                  <a:schemeClr val="tx2"/>
                </a:solidFill>
              </a:rPr>
              <a:t>10.12.2010 tarihli 6083 sayılı TKGM Teşkilat ve Görevleri Hakkındaki Kanunun 2/f bendinde </a:t>
            </a:r>
            <a:r>
              <a:rPr lang="tr-TR" altLang="tr-TR" sz="4000" i="1" dirty="0">
                <a:solidFill>
                  <a:schemeClr val="tx2"/>
                </a:solidFill>
              </a:rPr>
              <a:t>“16/6/2005 tarihli ve 5368 sayılı Lisanslı Harita Kadastro Mühendisleri ve Büroları Hakkında Kanun hükümlerine göre harita ve kadastro mühendislik bürolarına lisans vermek, bu büroların faaliyet usul ve esaslarını belirlemek ve denetlemek.”</a:t>
            </a:r>
            <a:r>
              <a:rPr lang="tr-TR" altLang="tr-TR" sz="4000" dirty="0">
                <a:solidFill>
                  <a:schemeClr val="tx2"/>
                </a:solidFill>
              </a:rPr>
              <a:t> ibaresi ile </a:t>
            </a:r>
            <a:r>
              <a:rPr lang="tr-TR" altLang="tr-TR" sz="4000" dirty="0" err="1">
                <a:solidFill>
                  <a:schemeClr val="tx2"/>
                </a:solidFill>
              </a:rPr>
              <a:t>LİHKAB’ların</a:t>
            </a:r>
            <a:r>
              <a:rPr lang="tr-TR" altLang="tr-TR" sz="4000" dirty="0">
                <a:solidFill>
                  <a:schemeClr val="tx2"/>
                </a:solidFill>
              </a:rPr>
              <a:t> idaremiz gözetiminde faaliyetlerine olanak sağlanmıştır.</a:t>
            </a:r>
          </a:p>
          <a:p>
            <a:pPr marL="0" indent="0" algn="just" eaLnBrk="1" hangingPunct="1">
              <a:lnSpc>
                <a:spcPct val="80000"/>
              </a:lnSpc>
              <a:buNone/>
            </a:pPr>
            <a:endParaRPr lang="tr-TR" altLang="tr-TR" sz="4000" dirty="0">
              <a:solidFill>
                <a:schemeClr val="tx2"/>
              </a:solidFill>
            </a:endParaRPr>
          </a:p>
          <a:p>
            <a:pPr marL="0" indent="0" algn="just" eaLnBrk="1" hangingPunct="1">
              <a:lnSpc>
                <a:spcPct val="80000"/>
              </a:lnSpc>
              <a:buFontTx/>
              <a:buChar char="-"/>
            </a:pPr>
            <a:r>
              <a:rPr lang="tr-TR" sz="4000" dirty="0">
                <a:solidFill>
                  <a:srgbClr val="273B82"/>
                </a:solidFill>
              </a:rPr>
              <a:t>15/07/2018 Tarihinde yayınlanan 4 </a:t>
            </a:r>
            <a:r>
              <a:rPr lang="tr-TR" sz="4000" dirty="0" err="1">
                <a:solidFill>
                  <a:srgbClr val="273B82"/>
                </a:solidFill>
              </a:rPr>
              <a:t>nolu</a:t>
            </a:r>
            <a:r>
              <a:rPr lang="tr-TR" sz="4000" dirty="0">
                <a:solidFill>
                  <a:srgbClr val="273B82"/>
                </a:solidFill>
              </a:rPr>
              <a:t> Bakanlıklara Bağlı, İlgili, İlişkili Kurum Ve Kuruluşlar İle Diğer Kurum Ve Kuruluşların Teşkilatı Hakkında Cumhurbaşkanlığı Kararnamesinin  480/f maddesinde </a:t>
            </a:r>
            <a:r>
              <a:rPr lang="tr-TR" sz="4000" dirty="0" err="1">
                <a:solidFill>
                  <a:srgbClr val="273B82"/>
                </a:solidFill>
              </a:rPr>
              <a:t>TKGM’nin</a:t>
            </a:r>
            <a:r>
              <a:rPr lang="tr-TR" sz="4000" dirty="0">
                <a:solidFill>
                  <a:srgbClr val="273B82"/>
                </a:solidFill>
              </a:rPr>
              <a:t> görevleri sayılırken yukarıdaki hüküm aynen tekrar edilmiştir.</a:t>
            </a:r>
            <a:endParaRPr lang="tr-TR" altLang="tr-TR" sz="4000" dirty="0">
              <a:solidFill>
                <a:srgbClr val="273B82"/>
              </a:solidFill>
            </a:endParaRP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1570038" y="-350766"/>
            <a:ext cx="21948775" cy="2838450"/>
          </a:xfrm>
        </p:spPr>
        <p:txBody>
          <a:bodyPr/>
          <a:lstStyle/>
          <a:p>
            <a:pPr algn="l" eaLnBrk="1" hangingPunct="1"/>
            <a:r>
              <a:rPr lang="tr-TR" altLang="en-US" sz="7200" dirty="0">
                <a:solidFill>
                  <a:schemeClr val="tx2"/>
                </a:solidFill>
              </a:rPr>
              <a:t>1.3 </a:t>
            </a:r>
            <a:r>
              <a:rPr lang="en-US" altLang="en-US" sz="7200" dirty="0" err="1">
                <a:solidFill>
                  <a:schemeClr val="tx2"/>
                </a:solidFill>
              </a:rPr>
              <a:t>Lisanslı</a:t>
            </a:r>
            <a:r>
              <a:rPr lang="en-US" altLang="en-US" sz="7200" dirty="0">
                <a:solidFill>
                  <a:schemeClr val="tx2"/>
                </a:solidFill>
              </a:rPr>
              <a:t> </a:t>
            </a:r>
            <a:r>
              <a:rPr lang="en-US" altLang="en-US" sz="7200" dirty="0" err="1">
                <a:solidFill>
                  <a:schemeClr val="tx2"/>
                </a:solidFill>
              </a:rPr>
              <a:t>Bürolar</a:t>
            </a:r>
            <a:r>
              <a:rPr lang="en-US" altLang="en-US" sz="7200" dirty="0">
                <a:solidFill>
                  <a:schemeClr val="tx2"/>
                </a:solidFill>
              </a:rPr>
              <a:t> </a:t>
            </a:r>
            <a:r>
              <a:rPr lang="en-US" altLang="en-US" sz="7200" dirty="0" err="1">
                <a:solidFill>
                  <a:schemeClr val="tx2"/>
                </a:solidFill>
              </a:rPr>
              <a:t>Hakkında</a:t>
            </a:r>
            <a:r>
              <a:rPr lang="en-US" altLang="en-US" sz="7200" dirty="0">
                <a:solidFill>
                  <a:schemeClr val="tx2"/>
                </a:solidFill>
              </a:rPr>
              <a:t> </a:t>
            </a:r>
            <a:r>
              <a:rPr lang="en-US" altLang="en-US" sz="7200" dirty="0" err="1">
                <a:solidFill>
                  <a:schemeClr val="tx2"/>
                </a:solidFill>
              </a:rPr>
              <a:t>Mevzuat</a:t>
            </a: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56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1570038" y="2747109"/>
            <a:ext cx="17970292" cy="1842477"/>
          </a:xfrm>
        </p:spPr>
        <p:txBody>
          <a:bodyPr/>
          <a:lstStyle/>
          <a:p>
            <a:pPr marL="0" indent="0" algn="just" eaLnBrk="1" hangingPunct="1">
              <a:lnSpc>
                <a:spcPct val="80000"/>
              </a:lnSpc>
              <a:buFont typeface="Arial" panose="020B0604020202020204" pitchFamily="34" charset="0"/>
              <a:buNone/>
            </a:pPr>
            <a:r>
              <a:rPr lang="tr-TR" altLang="tr-TR" sz="4800" dirty="0">
                <a:solidFill>
                  <a:schemeClr val="tx2"/>
                </a:solidFill>
              </a:rPr>
              <a:t>27.04.2021 tarih 31467 sayılı resmi gazetede yayımlanan 7317 sayılı kanun değişikliği ile 5368 sayılı LİHKAB kanunu son güncel halini almıştır.</a:t>
            </a: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r>
              <a:rPr lang="tr-TR" altLang="tr-TR" sz="4800" dirty="0">
                <a:solidFill>
                  <a:schemeClr val="tx2"/>
                </a:solidFill>
              </a:rPr>
              <a:t>Bu kanun değişikliği ile beraber 15.07.2013 tarih ve 28678 sayılı Resmi Gazete ile önceki LİHKAB yönetmeliği yürürlükten kaldırılarak 25.09.2021 tarih ve 31609 sayılı Resmi Gazete ile yeni LİHKAB yönetmeliği yayımlanmıştır.</a:t>
            </a: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None/>
            </a:pPr>
            <a:r>
              <a:rPr lang="tr-TR" altLang="tr-TR" sz="4800" dirty="0">
                <a:solidFill>
                  <a:schemeClr val="tx2"/>
                </a:solidFill>
              </a:rPr>
              <a:t>Bu arada lisanslı bürolar hakkında Tapu ve Kadastro Genel Müdürlüğü tarafından 10.06.2022 tarih 2022/2 sayılı Genelge yürürlüğe konulmuş olup, 2010/13 sayılı Genelge yürürlükten kaldırılmıştır. </a:t>
            </a:r>
          </a:p>
          <a:p>
            <a:pPr marL="0" indent="0" algn="just" eaLnBrk="1" hangingPunct="1">
              <a:lnSpc>
                <a:spcPct val="80000"/>
              </a:lnSpc>
              <a:buFont typeface="Arial" panose="020B0604020202020204" pitchFamily="34" charset="0"/>
              <a:buNone/>
            </a:pPr>
            <a:endParaRPr lang="tr-TR" altLang="tr-TR" sz="4800" dirty="0">
              <a:solidFill>
                <a:schemeClr val="tx2"/>
              </a:solidFill>
            </a:endParaRPr>
          </a:p>
          <a:p>
            <a:pPr marL="0" indent="0" algn="just" eaLnBrk="1" hangingPunct="1">
              <a:lnSpc>
                <a:spcPct val="80000"/>
              </a:lnSpc>
              <a:buFont typeface="Arial" panose="020B0604020202020204" pitchFamily="34" charset="0"/>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1570038" y="205826"/>
            <a:ext cx="21948775" cy="2838450"/>
          </a:xfrm>
        </p:spPr>
        <p:txBody>
          <a:bodyPr/>
          <a:lstStyle/>
          <a:p>
            <a:pPr algn="l" eaLnBrk="1" hangingPunct="1"/>
            <a:r>
              <a:rPr lang="tr-TR" altLang="en-US" sz="7200" dirty="0">
                <a:solidFill>
                  <a:schemeClr val="tx2"/>
                </a:solidFill>
              </a:rPr>
              <a:t>1.3 </a:t>
            </a:r>
            <a:r>
              <a:rPr lang="en-US" altLang="en-US" sz="7200" dirty="0" err="1">
                <a:solidFill>
                  <a:schemeClr val="tx2"/>
                </a:solidFill>
              </a:rPr>
              <a:t>Lisanslı</a:t>
            </a:r>
            <a:r>
              <a:rPr lang="en-US" altLang="en-US" sz="7200" dirty="0">
                <a:solidFill>
                  <a:schemeClr val="tx2"/>
                </a:solidFill>
              </a:rPr>
              <a:t> </a:t>
            </a:r>
            <a:r>
              <a:rPr lang="en-US" altLang="en-US" sz="7200" dirty="0" err="1">
                <a:solidFill>
                  <a:schemeClr val="tx2"/>
                </a:solidFill>
              </a:rPr>
              <a:t>Bürolar</a:t>
            </a:r>
            <a:r>
              <a:rPr lang="en-US" altLang="en-US" sz="7200" dirty="0">
                <a:solidFill>
                  <a:schemeClr val="tx2"/>
                </a:solidFill>
              </a:rPr>
              <a:t> </a:t>
            </a:r>
            <a:r>
              <a:rPr lang="en-US" altLang="en-US" sz="7200" dirty="0" err="1">
                <a:solidFill>
                  <a:schemeClr val="tx2"/>
                </a:solidFill>
              </a:rPr>
              <a:t>Hakkında</a:t>
            </a:r>
            <a:r>
              <a:rPr lang="en-US" altLang="en-US" sz="7200" dirty="0">
                <a:solidFill>
                  <a:schemeClr val="tx2"/>
                </a:solidFill>
              </a:rPr>
              <a:t> </a:t>
            </a:r>
            <a:r>
              <a:rPr lang="en-US" altLang="en-US" sz="7200" dirty="0" err="1">
                <a:solidFill>
                  <a:schemeClr val="tx2"/>
                </a:solidFill>
              </a:rPr>
              <a:t>Mevzuat</a:t>
            </a: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26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0" y="3299551"/>
            <a:ext cx="18394326" cy="1842477"/>
          </a:xfrm>
        </p:spPr>
        <p:txBody>
          <a:bodyPr/>
          <a:lstStyle/>
          <a:p>
            <a:pPr marL="746125" indent="-571500" algn="just">
              <a:buFont typeface="Wingdings" panose="05000000000000000000" pitchFamily="2" charset="2"/>
              <a:buChar char="q"/>
            </a:pPr>
            <a:r>
              <a:rPr lang="tr-TR" sz="4000" dirty="0">
                <a:solidFill>
                  <a:schemeClr val="tx2"/>
                </a:solidFill>
                <a:cs typeface="Times New Roman" pitchFamily="18" charset="0"/>
              </a:rPr>
              <a:t>16.06.2005 tarih 5368 sayılı Kanun ile kadastro teknik hizmetlerinden tescile tâbi olmayan </a:t>
            </a:r>
            <a:r>
              <a:rPr lang="tr-TR" sz="4000" b="1" dirty="0">
                <a:solidFill>
                  <a:schemeClr val="tx2"/>
                </a:solidFill>
                <a:cs typeface="Times New Roman" pitchFamily="18" charset="0"/>
              </a:rPr>
              <a:t>aplikasyon, yer gösterme ve plan örneği </a:t>
            </a:r>
            <a:r>
              <a:rPr lang="tr-TR" sz="4000" dirty="0">
                <a:solidFill>
                  <a:schemeClr val="tx2"/>
                </a:solidFill>
                <a:cs typeface="Times New Roman" pitchFamily="18" charset="0"/>
              </a:rPr>
              <a:t>işlemlerinin </a:t>
            </a:r>
            <a:r>
              <a:rPr lang="tr-TR" sz="4000" b="1" dirty="0">
                <a:solidFill>
                  <a:schemeClr val="tx2"/>
                </a:solidFill>
                <a:cs typeface="Times New Roman" pitchFamily="18" charset="0"/>
              </a:rPr>
              <a:t>yapım ve kontrolü</a:t>
            </a:r>
            <a:r>
              <a:rPr lang="tr-TR" sz="4000" dirty="0">
                <a:solidFill>
                  <a:schemeClr val="tx2"/>
                </a:solidFill>
                <a:cs typeface="Times New Roman" pitchFamily="18" charset="0"/>
              </a:rPr>
              <a:t>, tescile tâbi olan </a:t>
            </a:r>
            <a:r>
              <a:rPr lang="tr-TR" sz="4000" b="1" dirty="0">
                <a:solidFill>
                  <a:schemeClr val="tx2"/>
                </a:solidFill>
                <a:cs typeface="Times New Roman" pitchFamily="18" charset="0"/>
              </a:rPr>
              <a:t>cins değişikliği, </a:t>
            </a:r>
            <a:r>
              <a:rPr lang="tr-TR" sz="4000" b="1" dirty="0" err="1">
                <a:solidFill>
                  <a:schemeClr val="tx2"/>
                </a:solidFill>
                <a:cs typeface="Times New Roman" pitchFamily="18" charset="0"/>
              </a:rPr>
              <a:t>arzî</a:t>
            </a:r>
            <a:r>
              <a:rPr lang="tr-TR" sz="4000" b="1" dirty="0">
                <a:solidFill>
                  <a:schemeClr val="tx2"/>
                </a:solidFill>
                <a:cs typeface="Times New Roman" pitchFamily="18" charset="0"/>
              </a:rPr>
              <a:t> irtifak hakkı tesisi veya terkini, birleştirme ve </a:t>
            </a:r>
            <a:r>
              <a:rPr lang="tr-TR" sz="4000" b="1" dirty="0" err="1">
                <a:solidFill>
                  <a:schemeClr val="tx2"/>
                </a:solidFill>
                <a:cs typeface="Times New Roman" pitchFamily="18" charset="0"/>
              </a:rPr>
              <a:t>muhdesatın</a:t>
            </a:r>
            <a:r>
              <a:rPr lang="tr-TR" sz="4000" b="1" dirty="0">
                <a:solidFill>
                  <a:schemeClr val="tx2"/>
                </a:solidFill>
                <a:cs typeface="Times New Roman" pitchFamily="18" charset="0"/>
              </a:rPr>
              <a:t> terkini </a:t>
            </a:r>
            <a:r>
              <a:rPr lang="tr-TR" sz="4000" dirty="0">
                <a:solidFill>
                  <a:schemeClr val="tx2"/>
                </a:solidFill>
                <a:cs typeface="Times New Roman" pitchFamily="18" charset="0"/>
              </a:rPr>
              <a:t>işlemlerinin </a:t>
            </a:r>
            <a:r>
              <a:rPr lang="tr-TR" sz="4000" b="1" dirty="0">
                <a:solidFill>
                  <a:schemeClr val="tx2"/>
                </a:solidFill>
                <a:cs typeface="Times New Roman" pitchFamily="18" charset="0"/>
              </a:rPr>
              <a:t>yapım </a:t>
            </a:r>
            <a:r>
              <a:rPr lang="tr-TR" sz="4000" dirty="0">
                <a:solidFill>
                  <a:schemeClr val="tx2"/>
                </a:solidFill>
                <a:cs typeface="Times New Roman" pitchFamily="18" charset="0"/>
              </a:rPr>
              <a:t>sorumluluğu ile Tapu ve Kadastro Genel Müdürlüğünce belirlenecek kadastro teknik hizmetleri niteliğindeki </a:t>
            </a:r>
            <a:r>
              <a:rPr lang="tr-TR" sz="4000" b="1" dirty="0">
                <a:solidFill>
                  <a:schemeClr val="tx2"/>
                </a:solidFill>
                <a:cs typeface="Times New Roman" pitchFamily="18" charset="0"/>
              </a:rPr>
              <a:t>diğer işler </a:t>
            </a:r>
            <a:r>
              <a:rPr lang="tr-TR" sz="4000" dirty="0">
                <a:solidFill>
                  <a:schemeClr val="tx2"/>
                </a:solidFill>
                <a:cs typeface="Times New Roman" pitchFamily="18" charset="0"/>
              </a:rPr>
              <a:t>lisanslı harita kadastro mühendislik bürolarınca yerine getirilir. Lisanslı harita ve kadastro mühendisleri, bu Kanun kapsamında faaliyetlerini yürüttükleri süre içerisinde </a:t>
            </a:r>
            <a:r>
              <a:rPr lang="tr-TR" sz="4000" b="1" dirty="0">
                <a:solidFill>
                  <a:schemeClr val="tx2"/>
                </a:solidFill>
                <a:cs typeface="Times New Roman" pitchFamily="18" charset="0"/>
              </a:rPr>
              <a:t>serbest harita ve kadastro mühendislik ve müşavirlik</a:t>
            </a:r>
            <a:r>
              <a:rPr lang="tr-TR" sz="4000" dirty="0">
                <a:solidFill>
                  <a:schemeClr val="tx2"/>
                </a:solidFill>
                <a:cs typeface="Times New Roman" pitchFamily="18" charset="0"/>
              </a:rPr>
              <a:t> faaliyeti de yürütebilirler. </a:t>
            </a:r>
          </a:p>
          <a:p>
            <a:pPr marL="174625" indent="361950" algn="just"/>
            <a:endParaRPr lang="tr-TR" sz="4000" dirty="0">
              <a:solidFill>
                <a:schemeClr val="tx2"/>
              </a:solidFill>
              <a:cs typeface="Times New Roman" pitchFamily="18" charset="0"/>
            </a:endParaRPr>
          </a:p>
          <a:p>
            <a:pPr marL="746125" indent="-571500" algn="just">
              <a:buFont typeface="Wingdings" panose="05000000000000000000" pitchFamily="2" charset="2"/>
              <a:buChar char="q"/>
            </a:pPr>
            <a:r>
              <a:rPr lang="tr-TR" sz="4000" dirty="0">
                <a:solidFill>
                  <a:schemeClr val="tx2"/>
                </a:solidFill>
                <a:latin typeface="Times New Roman" pitchFamily="18" charset="0"/>
                <a:cs typeface="Times New Roman" pitchFamily="18" charset="0"/>
              </a:rPr>
              <a:t> Lisanslı bürolar, yerine getirmekle yükümlü olduğu hizmetlerde, yürürlükte bulunan mevzuat hükümlerine uymak zorundadır.</a:t>
            </a:r>
          </a:p>
          <a:p>
            <a:pPr marL="174625" indent="361950" algn="just"/>
            <a:endParaRPr lang="tr-TR" sz="4000" dirty="0">
              <a:solidFill>
                <a:schemeClr val="tx2"/>
              </a:solidFill>
              <a:cs typeface="Times New Roman" pitchFamily="18" charset="0"/>
            </a:endParaRPr>
          </a:p>
          <a:p>
            <a:pPr marL="174625" indent="361950" algn="just"/>
            <a:endParaRPr lang="tr-TR" sz="4000" dirty="0">
              <a:solidFill>
                <a:schemeClr val="tx2"/>
              </a:solidFill>
              <a:latin typeface="Times New Roman" pitchFamily="18" charset="0"/>
              <a:cs typeface="Times New Roman" pitchFamily="18" charset="0"/>
            </a:endParaRPr>
          </a:p>
          <a:p>
            <a:pPr marL="174625" indent="361950" algn="just"/>
            <a:endParaRPr lang="tr-TR" sz="4000" dirty="0">
              <a:solidFill>
                <a:schemeClr val="tx2"/>
              </a:solidFill>
              <a:cs typeface="Times New Roman" pitchFamily="18" charset="0"/>
            </a:endParaRPr>
          </a:p>
          <a:p>
            <a:pPr marL="174625" indent="361950" algn="just"/>
            <a:endParaRPr lang="tr-TR" sz="4000" dirty="0">
              <a:solidFill>
                <a:schemeClr val="tx2"/>
              </a:solidFill>
              <a:cs typeface="Times New Roman" pitchFamily="18" charset="0"/>
            </a:endParaRPr>
          </a:p>
          <a:p>
            <a:pPr marL="0" indent="0" algn="just" eaLnBrk="1" hangingPunct="1">
              <a:lnSpc>
                <a:spcPct val="80000"/>
              </a:lnSpc>
              <a:buFont typeface="Arial" panose="020B0604020202020204" pitchFamily="34" charset="0"/>
              <a:buNone/>
            </a:pP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398463" y="581758"/>
            <a:ext cx="21948775" cy="1425946"/>
          </a:xfrm>
        </p:spPr>
        <p:txBody>
          <a:bodyPr/>
          <a:lstStyle/>
          <a:p>
            <a:pPr algn="l" eaLnBrk="1" hangingPunct="1"/>
            <a:r>
              <a:rPr lang="tr-TR" altLang="en-US" sz="7200" dirty="0">
                <a:solidFill>
                  <a:schemeClr val="tx2"/>
                </a:solidFill>
              </a:rPr>
              <a:t>1.4 </a:t>
            </a:r>
            <a:r>
              <a:rPr lang="en-US" altLang="en-US" sz="7200" dirty="0" err="1">
                <a:solidFill>
                  <a:schemeClr val="tx2"/>
                </a:solidFill>
              </a:rPr>
              <a:t>Lisanslı</a:t>
            </a:r>
            <a:r>
              <a:rPr lang="en-US" altLang="en-US" sz="7200" dirty="0">
                <a:solidFill>
                  <a:schemeClr val="tx2"/>
                </a:solidFill>
              </a:rPr>
              <a:t> </a:t>
            </a:r>
            <a:r>
              <a:rPr lang="en-US" altLang="en-US" sz="7200" dirty="0" err="1">
                <a:solidFill>
                  <a:schemeClr val="tx2"/>
                </a:solidFill>
              </a:rPr>
              <a:t>Büroların</a:t>
            </a:r>
            <a:r>
              <a:rPr lang="en-US" altLang="en-US" sz="7200" dirty="0">
                <a:solidFill>
                  <a:schemeClr val="tx2"/>
                </a:solidFill>
              </a:rPr>
              <a:t> </a:t>
            </a:r>
            <a:r>
              <a:rPr lang="en-US" altLang="en-US" sz="7200" dirty="0" err="1">
                <a:solidFill>
                  <a:schemeClr val="tx2"/>
                </a:solidFill>
              </a:rPr>
              <a:t>Görev</a:t>
            </a:r>
            <a:r>
              <a:rPr lang="en-US" altLang="en-US" sz="7200" dirty="0">
                <a:solidFill>
                  <a:schemeClr val="tx2"/>
                </a:solidFill>
              </a:rPr>
              <a:t> </a:t>
            </a:r>
            <a:r>
              <a:rPr lang="en-US" altLang="en-US" sz="7200" dirty="0" err="1">
                <a:solidFill>
                  <a:schemeClr val="tx2"/>
                </a:solidFill>
              </a:rPr>
              <a:t>Yetki</a:t>
            </a:r>
            <a:r>
              <a:rPr lang="en-US" altLang="en-US" sz="7200" dirty="0">
                <a:solidFill>
                  <a:schemeClr val="tx2"/>
                </a:solidFill>
              </a:rPr>
              <a:t> </a:t>
            </a:r>
            <a:r>
              <a:rPr lang="en-US" altLang="en-US" sz="7200" dirty="0" err="1">
                <a:solidFill>
                  <a:schemeClr val="tx2"/>
                </a:solidFill>
              </a:rPr>
              <a:t>ve</a:t>
            </a:r>
            <a:r>
              <a:rPr lang="en-US" altLang="en-US" sz="7200" dirty="0">
                <a:solidFill>
                  <a:schemeClr val="tx2"/>
                </a:solidFill>
              </a:rPr>
              <a:t> </a:t>
            </a:r>
            <a:r>
              <a:rPr lang="en-US" altLang="en-US" sz="7200" dirty="0" err="1">
                <a:solidFill>
                  <a:schemeClr val="tx2"/>
                </a:solidFill>
              </a:rPr>
              <a:t>Sorumlulukları</a:t>
            </a:r>
            <a:endParaRPr lang="en-US" altLang="en-US" sz="72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80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Content Placeholder 7">
            <a:extLst>
              <a:ext uri="{FF2B5EF4-FFF2-40B4-BE49-F238E27FC236}">
                <a16:creationId xmlns:a16="http://schemas.microsoft.com/office/drawing/2014/main" id="{219BBB8A-480D-6F42-BFCB-153DF6561F04}"/>
              </a:ext>
            </a:extLst>
          </p:cNvPr>
          <p:cNvSpPr>
            <a:spLocks noGrp="1"/>
          </p:cNvSpPr>
          <p:nvPr>
            <p:ph idx="1"/>
          </p:nvPr>
        </p:nvSpPr>
        <p:spPr>
          <a:xfrm>
            <a:off x="701676" y="2149959"/>
            <a:ext cx="17626081" cy="1842477"/>
          </a:xfrm>
        </p:spPr>
        <p:txBody>
          <a:bodyPr/>
          <a:lstStyle/>
          <a:p>
            <a:pPr marL="174625" indent="361950" algn="just"/>
            <a:endParaRPr lang="tr-TR" sz="4000" dirty="0">
              <a:solidFill>
                <a:schemeClr val="tx2"/>
              </a:solidFill>
              <a:cs typeface="Times New Roman" pitchFamily="18" charset="0"/>
            </a:endParaRPr>
          </a:p>
          <a:p>
            <a:pPr marL="746125" indent="-571500" algn="just">
              <a:buFont typeface="Wingdings" panose="05000000000000000000" pitchFamily="2" charset="2"/>
              <a:buChar char="q"/>
            </a:pPr>
            <a:r>
              <a:rPr lang="tr-TR" sz="3600" b="1" dirty="0">
                <a:solidFill>
                  <a:srgbClr val="1F497D"/>
                </a:solidFill>
                <a:cs typeface="Times New Roman" pitchFamily="18" charset="0"/>
              </a:rPr>
              <a:t>Lisanslı bürolarda, Kanunla kadastro teknik hizmetlerini yapmakla yetkilendirilenler, Türk Ceza Kanunu’nun  uygulanmasında </a:t>
            </a:r>
            <a:r>
              <a:rPr lang="tr-TR" sz="3600" b="1" u="sng" dirty="0">
                <a:solidFill>
                  <a:srgbClr val="1F497D"/>
                </a:solidFill>
                <a:cs typeface="Times New Roman" pitchFamily="18" charset="0"/>
              </a:rPr>
              <a:t>kamu görevlisi </a:t>
            </a:r>
            <a:r>
              <a:rPr lang="tr-TR" sz="3600" b="1" dirty="0">
                <a:solidFill>
                  <a:srgbClr val="1F497D"/>
                </a:solidFill>
                <a:cs typeface="Times New Roman" pitchFamily="18" charset="0"/>
              </a:rPr>
              <a:t>sayılır ve büroların işlemlerinden dolayı zarar doğması halinde kusuru bulunana 4721 sayılı Türk Medeni Kanununun 1007 inci maddesi uyarınca rücu edilir. </a:t>
            </a:r>
            <a:r>
              <a:rPr lang="tr-TR" sz="3600" b="1" i="1" dirty="0">
                <a:solidFill>
                  <a:srgbClr val="1F497D"/>
                </a:solidFill>
                <a:cs typeface="Times New Roman" pitchFamily="18" charset="0"/>
              </a:rPr>
              <a:t>(Madde 1007-  Tapu sicilinin tutulmasından doğan bütün zararlardan Devlet sorumludur. Devlet, zararın doğmasında kusuru bulunan görevlilere rücu eder.)</a:t>
            </a:r>
          </a:p>
          <a:p>
            <a:pPr marL="746125" indent="-571500" algn="just">
              <a:buFont typeface="Wingdings" panose="05000000000000000000" pitchFamily="2" charset="2"/>
              <a:buChar char="q"/>
            </a:pPr>
            <a:r>
              <a:rPr lang="tr-TR" sz="3600" b="1" dirty="0">
                <a:solidFill>
                  <a:srgbClr val="1F497D"/>
                </a:solidFill>
                <a:cs typeface="Times New Roman" pitchFamily="18" charset="0"/>
              </a:rPr>
              <a:t>Lisanslı mühendisler ve çalışanları yaptıkları işler dolayısıyla öğrendikleri bilgileri, meslekten ayrılsalar bile, 4721 sayılı Kanunun 1020 inci maddesi gereğince ilgilisi dışındakilere açıklayamazlar ve yaptıkları hizmet dışında kullanamazlar ve doğacak zararlardan sorumludurlar. (Sır saklama yükümlülüğü- buna aykırı filler TCK 258. maddesine düzenlenen göreve ilişkin sırrın açıklanması suçunu oluşturabilir.)</a:t>
            </a:r>
          </a:p>
          <a:p>
            <a:pPr marL="746125" indent="-571500" algn="just">
              <a:buFont typeface="Wingdings" panose="05000000000000000000" pitchFamily="2" charset="2"/>
              <a:buChar char="q"/>
            </a:pPr>
            <a:r>
              <a:rPr lang="tr-TR" sz="3600" b="1" dirty="0">
                <a:solidFill>
                  <a:srgbClr val="1F497D"/>
                </a:solidFill>
                <a:cs typeface="Times New Roman" pitchFamily="18" charset="0"/>
              </a:rPr>
              <a:t>Ceza Hukuku Açısından; </a:t>
            </a:r>
            <a:r>
              <a:rPr lang="tr-TR" sz="3600" b="1" dirty="0" err="1">
                <a:solidFill>
                  <a:srgbClr val="1F497D"/>
                </a:solidFill>
                <a:cs typeface="Times New Roman" pitchFamily="18" charset="0"/>
              </a:rPr>
              <a:t>LİHKAB’ların</a:t>
            </a:r>
            <a:r>
              <a:rPr lang="tr-TR" sz="3600" b="1" dirty="0">
                <a:solidFill>
                  <a:srgbClr val="1F497D"/>
                </a:solidFill>
                <a:cs typeface="Times New Roman" pitchFamily="18" charset="0"/>
              </a:rPr>
              <a:t> yapmış oldukları işlemler neticesinde bir zarar doğup görev nedeni ile suç oluştuğu takdirde </a:t>
            </a:r>
            <a:r>
              <a:rPr lang="tr-TR" sz="3600" b="1" u="sng" dirty="0">
                <a:solidFill>
                  <a:srgbClr val="1F497D"/>
                </a:solidFill>
                <a:cs typeface="Times New Roman" pitchFamily="18" charset="0"/>
              </a:rPr>
              <a:t>soruşturma usulü yönünden </a:t>
            </a:r>
            <a:r>
              <a:rPr lang="tr-TR" sz="3600" b="1" dirty="0">
                <a:solidFill>
                  <a:srgbClr val="1F497D"/>
                </a:solidFill>
                <a:cs typeface="Times New Roman" pitchFamily="18" charset="0"/>
              </a:rPr>
              <a:t>4483 sayılı Memurlar ve Diğer Kamu Görevlilerinin Yargılanması Hakkında Kanun kapsamında değil, genel hükümlere göre işlem yapılmaktadır. Bu bağlamda görevleri sebebiyle işledikleri suçlar bakımından herhangi bir kurum ve yetkiliden merciden soruşturma izni alınmaksızın soruşturmaları doğrudan yetkili C.Başsavcılıklarınca yapılır. </a:t>
            </a:r>
          </a:p>
          <a:p>
            <a:pPr marL="746125" indent="-571500" algn="just">
              <a:buFont typeface="Wingdings" panose="05000000000000000000" pitchFamily="2" charset="2"/>
              <a:buChar char="q"/>
            </a:pPr>
            <a:r>
              <a:rPr lang="tr-TR" sz="3600" b="1" dirty="0" err="1">
                <a:solidFill>
                  <a:srgbClr val="1F497D"/>
                </a:solidFill>
                <a:cs typeface="Times New Roman" pitchFamily="18" charset="0"/>
              </a:rPr>
              <a:t>LİHKAB’lara</a:t>
            </a:r>
            <a:r>
              <a:rPr lang="tr-TR" sz="3600" b="1" dirty="0">
                <a:solidFill>
                  <a:srgbClr val="1F497D"/>
                </a:solidFill>
                <a:cs typeface="Times New Roman" pitchFamily="18" charset="0"/>
              </a:rPr>
              <a:t> 5368 sayılı Kanunda öngörülen disiplin cezaları uygulanır. </a:t>
            </a:r>
            <a:endParaRPr lang="tr-TR" altLang="tr-TR" sz="6000" dirty="0"/>
          </a:p>
        </p:txBody>
      </p:sp>
      <p:sp>
        <p:nvSpPr>
          <p:cNvPr id="18435" name="Title 9">
            <a:extLst>
              <a:ext uri="{FF2B5EF4-FFF2-40B4-BE49-F238E27FC236}">
                <a16:creationId xmlns:a16="http://schemas.microsoft.com/office/drawing/2014/main" id="{B2591907-4E15-7841-9E9E-C9A107BFED7A}"/>
              </a:ext>
            </a:extLst>
          </p:cNvPr>
          <p:cNvSpPr>
            <a:spLocks noGrp="1"/>
          </p:cNvSpPr>
          <p:nvPr>
            <p:ph type="title"/>
          </p:nvPr>
        </p:nvSpPr>
        <p:spPr>
          <a:xfrm>
            <a:off x="874299" y="232748"/>
            <a:ext cx="21948775" cy="2838450"/>
          </a:xfrm>
        </p:spPr>
        <p:txBody>
          <a:bodyPr/>
          <a:lstStyle/>
          <a:p>
            <a:pPr eaLnBrk="1" hangingPunct="1"/>
            <a:br>
              <a:rPr lang="tr-TR" altLang="en-US" sz="7200" dirty="0">
                <a:solidFill>
                  <a:schemeClr val="tx2"/>
                </a:solidFill>
              </a:rPr>
            </a:br>
            <a:r>
              <a:rPr lang="tr-TR" altLang="en-US" sz="7200" dirty="0">
                <a:solidFill>
                  <a:schemeClr val="tx2"/>
                </a:solidFill>
              </a:rPr>
              <a:t>1.4 </a:t>
            </a:r>
            <a:r>
              <a:rPr lang="en-US" altLang="en-US" sz="6000" dirty="0" err="1">
                <a:solidFill>
                  <a:schemeClr val="tx2"/>
                </a:solidFill>
              </a:rPr>
              <a:t>Lisanslı</a:t>
            </a:r>
            <a:r>
              <a:rPr lang="en-US" altLang="en-US" sz="6000" dirty="0">
                <a:solidFill>
                  <a:schemeClr val="tx2"/>
                </a:solidFill>
              </a:rPr>
              <a:t> </a:t>
            </a:r>
            <a:r>
              <a:rPr lang="en-US" altLang="en-US" sz="6000" dirty="0" err="1">
                <a:solidFill>
                  <a:schemeClr val="tx2"/>
                </a:solidFill>
              </a:rPr>
              <a:t>Büroların</a:t>
            </a:r>
            <a:r>
              <a:rPr lang="en-US" altLang="en-US" sz="6000" dirty="0">
                <a:solidFill>
                  <a:schemeClr val="tx2"/>
                </a:solidFill>
              </a:rPr>
              <a:t> </a:t>
            </a:r>
            <a:r>
              <a:rPr lang="en-US" altLang="en-US" sz="6000" dirty="0" err="1">
                <a:solidFill>
                  <a:schemeClr val="tx2"/>
                </a:solidFill>
              </a:rPr>
              <a:t>Görev</a:t>
            </a:r>
            <a:r>
              <a:rPr lang="en-US" altLang="en-US" sz="6000" dirty="0">
                <a:solidFill>
                  <a:schemeClr val="tx2"/>
                </a:solidFill>
              </a:rPr>
              <a:t> </a:t>
            </a:r>
            <a:r>
              <a:rPr lang="en-US" altLang="en-US" sz="6000" dirty="0" err="1">
                <a:solidFill>
                  <a:schemeClr val="tx2"/>
                </a:solidFill>
              </a:rPr>
              <a:t>Yetki</a:t>
            </a:r>
            <a:r>
              <a:rPr lang="en-US" altLang="en-US" sz="6000" dirty="0">
                <a:solidFill>
                  <a:schemeClr val="tx2"/>
                </a:solidFill>
              </a:rPr>
              <a:t> </a:t>
            </a:r>
            <a:r>
              <a:rPr lang="en-US" altLang="en-US" sz="6000" dirty="0" err="1">
                <a:solidFill>
                  <a:schemeClr val="tx2"/>
                </a:solidFill>
              </a:rPr>
              <a:t>ve</a:t>
            </a:r>
            <a:r>
              <a:rPr lang="en-US" altLang="en-US" sz="6000" dirty="0">
                <a:solidFill>
                  <a:schemeClr val="tx2"/>
                </a:solidFill>
              </a:rPr>
              <a:t> </a:t>
            </a:r>
            <a:r>
              <a:rPr lang="en-US" altLang="en-US" sz="6000" dirty="0" err="1">
                <a:solidFill>
                  <a:schemeClr val="tx2"/>
                </a:solidFill>
              </a:rPr>
              <a:t>Sorumlulukları</a:t>
            </a:r>
            <a:endParaRPr lang="en-US" altLang="en-US" sz="6000" dirty="0">
              <a:solidFill>
                <a:schemeClr val="tx2"/>
              </a:solidFill>
            </a:endParaRPr>
          </a:p>
        </p:txBody>
      </p:sp>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29613" y="10550525"/>
            <a:ext cx="26352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66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6237</Words>
  <Application>Microsoft Office PowerPoint</Application>
  <PresentationFormat>Özel</PresentationFormat>
  <Paragraphs>391</Paragraphs>
  <Slides>35</Slides>
  <Notes>2</Notes>
  <HiddenSlides>0</HiddenSlides>
  <MMClips>16</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35</vt:i4>
      </vt:variant>
    </vt:vector>
  </HeadingPairs>
  <TitlesOfParts>
    <vt:vector size="42" baseType="lpstr">
      <vt:lpstr>Arial</vt:lpstr>
      <vt:lpstr>Calibri</vt:lpstr>
      <vt:lpstr>Times New Roman</vt:lpstr>
      <vt:lpstr>Wingdings</vt:lpstr>
      <vt:lpstr>Office Theme</vt:lpstr>
      <vt:lpstr>1_Office Theme</vt:lpstr>
      <vt:lpstr>2_Office Theme</vt:lpstr>
      <vt:lpstr>PowerPoint Sunusu</vt:lpstr>
      <vt:lpstr>SUNUM PLANI</vt:lpstr>
      <vt:lpstr>1. BÖLÜM  1.1 KAMU HİZMETİNİN GÖRDÜRÜLMESİ  BAĞLAMINDA LİHKABLAR</vt:lpstr>
      <vt:lpstr>PowerPoint Sunusu</vt:lpstr>
      <vt:lpstr> 1.2 LİHKAB’TA GERÇEKLEŞTİRİLEN İŞLEMLER</vt:lpstr>
      <vt:lpstr>1.3 Lisanslı Bürolar Hakkında Mevzuat</vt:lpstr>
      <vt:lpstr>1.3 Lisanslı Bürolar Hakkında Mevzuat</vt:lpstr>
      <vt:lpstr>1.4 Lisanslı Büroların Görev Yetki ve Sorumlulukları</vt:lpstr>
      <vt:lpstr> 1.4 Lisanslı Büroların Görev Yetki ve Sorumlulukları</vt:lpstr>
      <vt:lpstr>                       2. BÖLÜM 2.1 Lisanslı Büroların Disiplin Sorumluluğu     </vt:lpstr>
      <vt:lpstr>      2.1 Lisanslı Büroların Disiplin Sorumluluğu        </vt:lpstr>
      <vt:lpstr>        2.1 Lisanslı Büroların Disiplin Sorumluluğu          </vt:lpstr>
      <vt:lpstr>   Lisanslı Büroların Denetimi    2.1 Lisanslı Büroların Disiplin Sorumluluğu         </vt:lpstr>
      <vt:lpstr>   Lisanslı Büroların Denetimi    2.1 Lisanslı Büroların Disiplin Sorumluluğu         </vt:lpstr>
      <vt:lpstr>   Lisanslı Büroların Denetimi    2.1 Lisanslı Büroların Disiplin Sorumluluğu         </vt:lpstr>
      <vt:lpstr>                     3. BÖLÜM  3.1 LİHKAB’LARIN MALİ SORUMLULUĞU       </vt:lpstr>
      <vt:lpstr>                 3. Mali Sorumluluk  3.2 Devletin Sorumluluğunda Zamanaşımı       </vt:lpstr>
      <vt:lpstr>              3. Mali Sorumluluk 3.3 Rücu Davasında Zamanaşımı       </vt:lpstr>
      <vt:lpstr>              3. Mali Sorumluluk  3.4 Zamanaşımı Savunmasının İleri Sürülmesi      </vt:lpstr>
      <vt:lpstr>4. BÖLÜM  MEMURA ÖZGÜ BAZI SUÇLAR  VE SORUŞTURMA USULÜ </vt:lpstr>
      <vt:lpstr>PowerPoint Sunusu</vt:lpstr>
      <vt:lpstr>PowerPoint Sunusu</vt:lpstr>
      <vt:lpstr>RÜŞVET</vt:lpstr>
      <vt:lpstr>    NÜFUZ TİCARETİ   </vt:lpstr>
      <vt:lpstr>     GÖREVİ KÖTÜYE KULLANMA    </vt:lpstr>
      <vt:lpstr>     GÖREVE İLİŞKİN SIRRIN AÇIKLANMASI   </vt:lpstr>
      <vt:lpstr>     KAMU GÖREVLİSİNİN TİCARETİ, KAMU GÖREVİNİN TERKİ VEYA YAPILMAMASI,  KAMU GÖREVİNİN USULSÜZ ÜSTLENİLMESİ    </vt:lpstr>
      <vt:lpstr>   SUÇU BİLDİRMEME,  KAMU GÖREVLİSİNİN SUÇU BİLDİRMEMESİ </vt:lpstr>
      <vt:lpstr>HAKARET </vt:lpstr>
      <vt:lpstr>KİŞİSEL VERİLERİN KORUNMASI</vt:lpstr>
      <vt:lpstr>   GÜVENİ KÖTÜYE KULLANMA </vt:lpstr>
      <vt:lpstr>   GÜVENİ KÖTÜYE KULLANMA     </vt:lpstr>
      <vt:lpstr>LİHKAB AÇACAKLARDA ARANACAK ŞARTLAR</vt:lpstr>
      <vt:lpstr>LİHKAB AÇACAKLARDA ARANACAK ŞARTLAR</vt:lpstr>
      <vt:lpstr>PowerPoint Sunusu</vt:lpstr>
    </vt:vector>
  </TitlesOfParts>
  <Company>heyo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 Erbay</dc:creator>
  <cp:lastModifiedBy>NEVZAT İHSAN SARI</cp:lastModifiedBy>
  <cp:revision>404</cp:revision>
  <dcterms:created xsi:type="dcterms:W3CDTF">2021-01-29T10:34:18Z</dcterms:created>
  <dcterms:modified xsi:type="dcterms:W3CDTF">2024-09-30T12:56:02Z</dcterms:modified>
</cp:coreProperties>
</file>