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310" r:id="rId2"/>
    <p:sldId id="261" r:id="rId3"/>
    <p:sldId id="257" r:id="rId4"/>
    <p:sldId id="312" r:id="rId5"/>
    <p:sldId id="299" r:id="rId6"/>
    <p:sldId id="311" r:id="rId7"/>
    <p:sldId id="307" r:id="rId8"/>
    <p:sldId id="309" r:id="rId9"/>
    <p:sldId id="258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70" r:id="rId18"/>
    <p:sldId id="271" r:id="rId19"/>
    <p:sldId id="272" r:id="rId20"/>
    <p:sldId id="273" r:id="rId21"/>
    <p:sldId id="275" r:id="rId22"/>
    <p:sldId id="276" r:id="rId23"/>
    <p:sldId id="280" r:id="rId24"/>
    <p:sldId id="284" r:id="rId25"/>
    <p:sldId id="274" r:id="rId26"/>
    <p:sldId id="277" r:id="rId27"/>
    <p:sldId id="279" r:id="rId28"/>
    <p:sldId id="283" r:id="rId29"/>
    <p:sldId id="281" r:id="rId30"/>
    <p:sldId id="316" r:id="rId31"/>
    <p:sldId id="285" r:id="rId32"/>
    <p:sldId id="286" r:id="rId33"/>
    <p:sldId id="289" r:id="rId34"/>
    <p:sldId id="288" r:id="rId35"/>
    <p:sldId id="287" r:id="rId36"/>
    <p:sldId id="290" r:id="rId37"/>
    <p:sldId id="291" r:id="rId38"/>
    <p:sldId id="315" r:id="rId39"/>
  </p:sldIdLst>
  <p:sldSz cx="12192000" cy="6858000"/>
  <p:notesSz cx="6797675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ÜREYYA GÜMÜŞELİ" initials="SG" lastIdx="1" clrIdx="0">
    <p:extLst>
      <p:ext uri="{19B8F6BF-5375-455C-9EA6-DF929625EA0E}">
        <p15:presenceInfo xmlns:p15="http://schemas.microsoft.com/office/powerpoint/2012/main" userId="S-1-5-21-1343024091-507921405-1202660629-56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79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5332" autoAdjust="0"/>
  </p:normalViewPr>
  <p:slideViewPr>
    <p:cSldViewPr snapToGrid="0" snapToObjects="1">
      <p:cViewPr varScale="1">
        <p:scale>
          <a:sx n="108" d="100"/>
          <a:sy n="108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1860A-7B72-4BB4-BBFD-8CEBCEAF1446}" type="datetimeFigureOut">
              <a:rPr lang="tr-TR" smtClean="0"/>
              <a:t>2.06.2023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6BFAF-ADBB-44CE-BFA5-42DF4CE681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2558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dirty="0"/>
          </a:p>
        </p:txBody>
      </p:sp>
      <p:sp>
        <p:nvSpPr>
          <p:cNvPr id="717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E552C4-1C8C-443B-BFFA-DD3718AC5CAF}" type="slidenum">
              <a:rPr lang="en-US" altLang="tr-TR">
                <a:latin typeface="Calibri" panose="020F0502020204030204" pitchFamily="34" charset="0"/>
              </a:rPr>
              <a:pPr/>
              <a:t>1</a:t>
            </a:fld>
            <a:endParaRPr lang="en-US" altLang="tr-T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750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10BB12-2C0A-EC4E-AC3D-531201242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41768A3-319D-D44F-A9C5-0B2D1BBE0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3A48D4F-E0C1-8445-8A01-8B0F69FD9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2.06.2023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7953FA-A1E8-2C49-BC05-A1B6ECBB3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A9A8561-B1BB-1040-A65A-8E07FE84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568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45C947-CCCF-3543-AEB2-CF7096DB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BF11CFD-3716-5E49-996E-9CE3E342C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5ADD7AC-BB9D-B449-AA24-95F46925B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2.06.2023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179F4C9-7F3B-6241-AC9C-0DFA00C50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C062B58-5827-A846-A2E0-93053A40E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412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A830352-DEA0-EF41-822E-A3D9897AD8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F52B88A-99BD-554D-A25B-1EA9E19E4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5C686AE-D696-0A46-9DF8-076E3BB3A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2.06.2023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4933AE5-6CAB-2C4D-B96F-A4C5D866C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A7A1C30-CBFC-D04F-B967-AE22F315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3715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dirty="0"/>
              <a:t>30.05.2023</a:t>
            </a:r>
            <a:endParaRPr lang="en-US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9E2555-37A3-4C31-BA83-606BEBA2A1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578657"/>
      </p:ext>
    </p:extLst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27D9-4490-6A48-AEF2-C343AD859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D751BC7-B4F2-0C41-A730-EC145B9D6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FDE7E7D-88D4-8948-AA9A-14ED9D18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2.06.2023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140A4D1-0F72-8648-B851-CC7049448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15DE91-EB38-5945-AC35-B33D58D85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4521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A80E7F7-3EE1-1345-9653-1D52C135D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673E9C8-DEFB-B742-A1E6-D558B7D7C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3C08F4B-E736-DB4F-BA08-4B70FC118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2.06.2023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FABD80A-C438-194F-9AE5-6C44E378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E9F4613-893F-154C-8951-52CED5E9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2642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17DF0E-CDD4-9748-9156-C13AA8A4D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C187036-60BA-A147-B14D-321001197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06D5719-D469-ED4C-9E10-3270FB0A0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8EB0C60-E022-6E41-9A69-996652DE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2.06.2023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58127E9-8517-864C-8560-01C651E2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8786148-EAB1-1E4A-B5E7-2D608460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4942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3678BE-D7BE-F447-A7C3-C36F9DE3D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9AF4610-4A04-394E-9DDF-F78A0E95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EB36B3A-AECD-8644-A6E8-855D3133F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F25BA2B-DA2E-BA4F-B118-9A3B537E2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A8CB41E-5D43-8742-AE69-49490E807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2FC39671-89B9-F04D-957A-E56FC93D5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2.06.2023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8AC81389-2D34-824D-9F4E-866EFD134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3B055C5-B3E9-AA44-912B-F19EAC66F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446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7E3B5A-26AC-F84B-A65E-35198DB97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89CFD16-4982-364C-96F4-B4F7D696D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2.06.2023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0D7FB34-FF2E-D947-90E6-2B210ED94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76F22E3-749C-6140-A05D-15752AB1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2797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7622F29-844E-D14A-A10A-7FDC6CB2C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2.06.2023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461FABE-4A85-8744-A612-8ED9E74E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95AF82D-68EB-1A4F-9BA0-D4411AFB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2764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E35A83A-ECCE-B94C-8A6D-FC3F59BB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53DCCB3-F5D0-BA43-83B7-ECB56FD96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04E3625-2A65-2240-9AD2-795FB6A7F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331C0A4-CCD6-634F-957C-11F266AF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2.06.2023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98101CC-80F6-274E-B21E-905147E70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266A50A-9E17-9B4C-AC79-FF4A3EB24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5724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578E9F5-BCD7-7C44-BF2E-D4ACE35A8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9699746-3490-D144-AE09-B3F3C1E2BA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8B7AFC0-42CD-7E42-A05F-4C1135C7B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87E6C37-127A-B54C-8E36-003ECFD94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2.06.2023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F32F136-5536-0743-A0D6-24C8A0E1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885840B-895A-BD48-BDF8-51DA2D6C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6788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7448E8F6-AD17-D64C-8B52-5A580442D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6806028-4742-2740-857E-CF65380F4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68FCC8E-BA9F-6B40-8537-E960CF0FC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28E68-251D-FF42-B583-C91C772A4B4B}" type="datetimeFigureOut">
              <a:rPr lang="tr-TR" smtClean="0"/>
              <a:t>2.06.2023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AD75DB2-79B2-E74A-98D7-96762958E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5913F90-D6CB-DC4E-87EB-864211465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903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2312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ayt Numarası Yer Tutucusu 5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259343B-4B23-4B2C-BFFE-678736CEE4CF}" type="slidenum">
              <a:rPr lang="en-US" altLang="en-US" sz="12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32859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Tamamlanan ve Hizmete Alınan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Tapu ve Kadastro XV. (Van) Bölge Müdürlüğü Hizmet Binası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457200" y="1618754"/>
            <a:ext cx="4088423" cy="2785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Geçici Kabul Tarihi: 26.07.2019</a:t>
            </a:r>
          </a:p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Taşınma Tarihi: 24.12.2019</a:t>
            </a:r>
          </a:p>
          <a:p>
            <a:pPr algn="just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Bölge Müdürlüğü, İpekyolu, Tuşba, Edremit Tapu Müdürlükleri ve Van Kadastro Müdürlüğü hizmet vermektedir.</a:t>
            </a:r>
          </a:p>
          <a:p>
            <a:pPr algn="just"/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Resim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91" y="1408386"/>
            <a:ext cx="7085615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1588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Tamamlanan ve Hizmete Alınan Binalarımız</a:t>
            </a:r>
            <a:endParaRPr lang="tr-TR" altLang="tr-TR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Tapu ve Kadastro VII. (Diyarbakır) Bölge Müdürlüğü  Hizmet Binası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457199" y="1618754"/>
            <a:ext cx="4409091" cy="28796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Geçici Kabul Tarihi: 13.12.2018</a:t>
            </a:r>
          </a:p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Taşınma Tarihi       : 01.02.2019</a:t>
            </a:r>
          </a:p>
          <a:p>
            <a:pPr algn="l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Bölge Müdürlüğü, Bağlar, Kayapınar, Sur, Yenişehir Tapu Müdürlükleri ve Diyarbakır Kadastro Müdürlüğü hizmet vermektedir.</a:t>
            </a:r>
          </a:p>
          <a:p>
            <a:pPr algn="l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Resim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109" y="1618753"/>
            <a:ext cx="6546312" cy="4088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3869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Tamamlanan ve Hizmete Alınan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Balıkesir Tapu ve Kadastro Müdürlükleri Hizmet Binası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457200" y="1618754"/>
            <a:ext cx="4264269" cy="2438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Geçici Kabul Tarihi: 18.04.2019</a:t>
            </a:r>
          </a:p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Taşınma Tarihi       : 14.03.2020</a:t>
            </a:r>
          </a:p>
          <a:p>
            <a:pPr algn="l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Altı Eylül ve Karasi Tapu Müdürlüğü ile Balıkesir Kadastro Müdürlüğü Hizmet Vermektedir.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Resim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191" y="1618754"/>
            <a:ext cx="7010925" cy="4172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342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Tamamlanan ve Hizmete Alınan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Bingöl Tapu ve Kadastro Müdürlükleri Hizmet Binası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457200" y="1618754"/>
            <a:ext cx="4334992" cy="2438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Geçici Kabul Tarihi: 06.01.2020</a:t>
            </a:r>
          </a:p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Taşınma Tarihi       : 27.04.2020</a:t>
            </a:r>
          </a:p>
          <a:p>
            <a:pPr algn="l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Bingöl Tapu Müdürlüğü ile Bingöl Kadastro Müdürlüğü Hizmet Vermektedir.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Resim 8"/>
          <p:cNvPicPr/>
          <p:nvPr/>
        </p:nvPicPr>
        <p:blipFill>
          <a:blip r:embed="rId2"/>
          <a:stretch>
            <a:fillRect/>
          </a:stretch>
        </p:blipFill>
        <p:spPr>
          <a:xfrm>
            <a:off x="4939336" y="1507807"/>
            <a:ext cx="6947864" cy="41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95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Tamamlanan ve Hizmete Alınan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Tokat Tapu ve Kadastro Müdürlükleri Hizmet Binası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457200" y="1618754"/>
            <a:ext cx="4334992" cy="2438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Geçici Kabul Tarihi: 09.01.2020</a:t>
            </a:r>
          </a:p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Taşınma Tarihi       : 29.06.2020</a:t>
            </a:r>
          </a:p>
          <a:p>
            <a:pPr algn="l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Tokat Tapu Müdürlüğü ile Tokat Kadastro Müdürlüğü Hizmet Vermektedir.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Resim 6"/>
          <p:cNvPicPr/>
          <p:nvPr/>
        </p:nvPicPr>
        <p:blipFill>
          <a:blip r:embed="rId2"/>
          <a:stretch>
            <a:fillRect/>
          </a:stretch>
        </p:blipFill>
        <p:spPr>
          <a:xfrm>
            <a:off x="5057108" y="1643446"/>
            <a:ext cx="6830091" cy="408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23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Tamamlanan ve Hizmete Alınan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Edirne/ İpsala Tapu Müdürlüğü ve Kadastro Birimi Hizmet Binası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457200" y="1618754"/>
            <a:ext cx="4160982" cy="4109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Geçici Kabul Tarihi: 07.04.2020</a:t>
            </a:r>
          </a:p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Taşınma Tarihi       : 21.07.2020</a:t>
            </a:r>
          </a:p>
          <a:p>
            <a:pPr algn="l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İpsala Tapu Müdürlüğü ile İpsala Kadastro Birimi Hizmet Vermektedir.</a:t>
            </a:r>
          </a:p>
          <a:p>
            <a:pPr algn="just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Resim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192" y="1645887"/>
            <a:ext cx="7095008" cy="4082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102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Tamamlanan ve Hizmete Alınan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Tapu ve Kadastro XI. (Kayseri) Bölge Müdürlüğü Hizmet Binası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457200" y="1618754"/>
            <a:ext cx="4334992" cy="2606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Geçici Kabul Tarihi: 16.09.2020</a:t>
            </a:r>
          </a:p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Taşınma Tarihi       : 12.11.2020</a:t>
            </a:r>
          </a:p>
          <a:p>
            <a:pPr algn="l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Bölge Müdürlüğü, Melikgazi, Hacılar, Kocasinan ve Talas Tapu Müdürlükleri ile Kayseri Kadastro Müdürlüğü Hizmet Vermektedir.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Resim 6"/>
          <p:cNvPicPr/>
          <p:nvPr/>
        </p:nvPicPr>
        <p:blipFill>
          <a:blip r:embed="rId2"/>
          <a:stretch>
            <a:fillRect/>
          </a:stretch>
        </p:blipFill>
        <p:spPr>
          <a:xfrm>
            <a:off x="5057108" y="1628720"/>
            <a:ext cx="6830091" cy="419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15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Tamamlanan ve Hizmete Alınan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76384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Ankara/Altındağ Tapu Müdürlüğü ve Döner Sermaye İşletme Müdürlüğü  Hizmet Binası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457200" y="1618754"/>
            <a:ext cx="4334992" cy="34243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Geçici Kabul Tarihi: 27.12.2019</a:t>
            </a:r>
          </a:p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Taşınma Tarihi       : 01.02.2021</a:t>
            </a:r>
          </a:p>
          <a:p>
            <a:pPr algn="l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Altındağ Tapu Müdürlüğü ile Döner Sermaye İşletme Müdürlüğü Hizmet Vermektedir.</a:t>
            </a:r>
          </a:p>
          <a:p>
            <a:pPr algn="just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Resim 6"/>
          <p:cNvPicPr/>
          <p:nvPr/>
        </p:nvPicPr>
        <p:blipFill>
          <a:blip r:embed="rId2"/>
          <a:stretch>
            <a:fillRect/>
          </a:stretch>
        </p:blipFill>
        <p:spPr>
          <a:xfrm>
            <a:off x="5107709" y="1604915"/>
            <a:ext cx="6779492" cy="416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26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Tamamlanan ve Hizmete Alınan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852073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Aksaray Tapu ve Kadastro Müdürlükleri Hizmet Binası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457200" y="1618754"/>
            <a:ext cx="4535214" cy="4246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Geçici Kabul Tarihi: 17.06.2021</a:t>
            </a:r>
          </a:p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Taşınma Tarihi: 01.12.2021</a:t>
            </a:r>
          </a:p>
          <a:p>
            <a:pPr algn="l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Aksaray Tapu Müdürlüğü ile Aksaray Kadastro Müdürlüğü Hizmet Vermektedir.</a:t>
            </a:r>
          </a:p>
          <a:p>
            <a:pPr algn="just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Resim 6"/>
          <p:cNvPicPr/>
          <p:nvPr/>
        </p:nvPicPr>
        <p:blipFill>
          <a:blip r:embed="rId2"/>
          <a:stretch>
            <a:fillRect/>
          </a:stretch>
        </p:blipFill>
        <p:spPr>
          <a:xfrm>
            <a:off x="5139034" y="1606502"/>
            <a:ext cx="6748166" cy="42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00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Tamamlanan ve Hizmete Alınan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Adana Tapu ve Kadastro Müdürlükleri Hizmet Binası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547318" y="1396317"/>
            <a:ext cx="4334992" cy="45087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Geçici Kabul Tarihi;</a:t>
            </a:r>
          </a:p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Ada 1’de yer alan bölümler; 17.02.2021</a:t>
            </a:r>
          </a:p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Ada2’de yer alan bölümler; 05.05.2021</a:t>
            </a:r>
          </a:p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Taşınma Tarihi; 24.02.2022</a:t>
            </a:r>
          </a:p>
          <a:p>
            <a:pPr algn="l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Seyhan ve Yüreğir Tapu Müdürlükleri ile Adana Kadastro Müdürlüğü Hizmet Vermektedir.</a:t>
            </a:r>
          </a:p>
          <a:p>
            <a:pPr algn="just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Resim 6"/>
          <p:cNvPicPr/>
          <p:nvPr/>
        </p:nvPicPr>
        <p:blipFill>
          <a:blip r:embed="rId2"/>
          <a:stretch>
            <a:fillRect/>
          </a:stretch>
        </p:blipFill>
        <p:spPr>
          <a:xfrm>
            <a:off x="5401792" y="1248032"/>
            <a:ext cx="6485408" cy="2512783"/>
          </a:xfrm>
          <a:prstGeom prst="rect">
            <a:avLst/>
          </a:prstGeom>
        </p:spPr>
      </p:pic>
      <p:pic>
        <p:nvPicPr>
          <p:cNvPr id="9" name="Resim 8"/>
          <p:cNvPicPr/>
          <p:nvPr/>
        </p:nvPicPr>
        <p:blipFill>
          <a:blip r:embed="rId3"/>
          <a:stretch>
            <a:fillRect/>
          </a:stretch>
        </p:blipFill>
        <p:spPr>
          <a:xfrm>
            <a:off x="3557488" y="3834957"/>
            <a:ext cx="5077023" cy="288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32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tk39751\Desktop\proje.png">
            <a:extLst>
              <a:ext uri="{FF2B5EF4-FFF2-40B4-BE49-F238E27FC236}">
                <a16:creationId xmlns:a16="http://schemas.microsoft.com/office/drawing/2014/main" id="{513DFD4A-8DA4-4AE6-BD50-93257C69B7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52" y="1860331"/>
            <a:ext cx="6274676" cy="37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698EB82-0291-4377-AD40-E45FD7F329F1}"/>
              </a:ext>
            </a:extLst>
          </p:cNvPr>
          <p:cNvSpPr txBox="1"/>
          <p:nvPr/>
        </p:nvSpPr>
        <p:spPr>
          <a:xfrm>
            <a:off x="1062770" y="331072"/>
            <a:ext cx="6391275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Destek Hizmetleri Dairesi Başkanlığı</a:t>
            </a:r>
            <a:endParaRPr lang="tr-T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63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Tamamlanan ve Hizmete Alınan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Malatya Tapu ve Kadastro Müdürlükleri Hizmet Binası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457200" y="1428009"/>
            <a:ext cx="4334992" cy="46890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Geçici Kabul Tarihi: 20.12.2021</a:t>
            </a:r>
          </a:p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Taşınma Tarihi: 01.01.2022</a:t>
            </a:r>
          </a:p>
          <a:p>
            <a:pPr algn="l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Battalgazi ve Yeşilyurt Tapu Müdürlükleri ile Malatya Kadastro Müdürlüğü Hizmet Vermektedir.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Resim 8"/>
          <p:cNvPicPr/>
          <p:nvPr/>
        </p:nvPicPr>
        <p:blipFill rotWithShape="1">
          <a:blip r:embed="rId2"/>
          <a:srcRect t="11553"/>
          <a:stretch/>
        </p:blipFill>
        <p:spPr bwMode="auto">
          <a:xfrm>
            <a:off x="5465380" y="1429925"/>
            <a:ext cx="6421820" cy="39690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705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Tamamlanan ve Hizmete Alınan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Çorum Tapu ve Kadastro Müdürlükleri Hizmet Binası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350108" y="1618754"/>
            <a:ext cx="4334992" cy="4466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Geçici Kabul Tarihi: 01.02.2022</a:t>
            </a:r>
          </a:p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Taşınma Tarihi: 21.06.2022</a:t>
            </a:r>
          </a:p>
          <a:p>
            <a:pPr algn="l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Çorum Tapu Müdürlüğü ile Çorum Kadastro Müdürlüğü Hizmet Vermektedir.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Resim 6"/>
          <p:cNvPicPr/>
          <p:nvPr/>
        </p:nvPicPr>
        <p:blipFill rotWithShape="1">
          <a:blip r:embed="rId2"/>
          <a:srcRect b="14241"/>
          <a:stretch/>
        </p:blipFill>
        <p:spPr bwMode="auto">
          <a:xfrm>
            <a:off x="4792213" y="1643446"/>
            <a:ext cx="7189580" cy="41162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4639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Tamamlanan ve Hizmete Alınan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Sakarya/Hendek Tapu Müdürlüğü ve Kadastro Birimi Hizmet Binası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Dikdörtgen 2"/>
          <p:cNvSpPr/>
          <p:nvPr/>
        </p:nvSpPr>
        <p:spPr>
          <a:xfrm>
            <a:off x="350108" y="1879036"/>
            <a:ext cx="3870200" cy="2032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tr-TR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Geçici Kabul Tarihi : 22.04.2022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tr-TR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Taşınma Tarihi: 11.01.2023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tr-TR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tr-TR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Hendek Tapu Müdürlüğü ve Kadastro Birimi Hizmet Vermektedir.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4015F27-03E3-4DA5-A066-E2EBDA20E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08" y="1249407"/>
            <a:ext cx="7666892" cy="436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66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Tamamlanan ve Hizmete Alınan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Eskişehir Bölge Müdürlüğü Hizmet Binası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Dikdörtgen 2"/>
          <p:cNvSpPr/>
          <p:nvPr/>
        </p:nvSpPr>
        <p:spPr>
          <a:xfrm>
            <a:off x="350107" y="1879036"/>
            <a:ext cx="4661507" cy="2273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tr-TR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Geçici Kabul Tarihi : 10.02.2023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tr-TR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Taşınma Tarihi:20.02.2023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tr-TR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tr-TR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Eskişehir Bölge Müdürlüğü, Tepebaşı ve Odunpazarı Tapu Müdürlükleri ile Eskişehir Kadastro Müdürlüğü Hizmet Vermektedir.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A7D0518-19E1-44A7-AB6F-B71ED4A7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769" y="1248032"/>
            <a:ext cx="7006123" cy="439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76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Tamamlanan Hizmete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Zonguldak Tapu ve Kadastro Müdürlükleri Hizmet Binası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Dikdörtgen 2"/>
          <p:cNvSpPr/>
          <p:nvPr/>
        </p:nvSpPr>
        <p:spPr>
          <a:xfrm>
            <a:off x="457199" y="1396317"/>
            <a:ext cx="3773055" cy="1267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tr-TR" sz="1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Geçici Kabul Tarihi : 08.05.2023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tr-TR" sz="1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Taşınma Tarihi: Temmuz 2023’de taşınılması planlanmaktadır.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tr-TR" sz="1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Zonguldak Tapu Müdürlüğü ve Zonguldak Kadastro Müdürlüğü Hizmet Verecek</a:t>
            </a:r>
          </a:p>
        </p:txBody>
      </p:sp>
      <p:pic>
        <p:nvPicPr>
          <p:cNvPr id="6" name="Picture 2" descr="D:\safa\project\zonguldak\Sunum\15-render.jpg">
            <a:extLst>
              <a:ext uri="{FF2B5EF4-FFF2-40B4-BE49-F238E27FC236}">
                <a16:creationId xmlns:a16="http://schemas.microsoft.com/office/drawing/2014/main" id="{99BD5916-080C-47C7-93F1-281C6C70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2"/>
          <a:stretch>
            <a:fillRect/>
          </a:stretch>
        </p:blipFill>
        <p:spPr bwMode="auto">
          <a:xfrm>
            <a:off x="4562763" y="1396317"/>
            <a:ext cx="6562914" cy="395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893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Güçlendirme ve Tadilat Çalışmaları Yapılan Hizmet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Şanlıurfa Bölge Müdürlüğü Hizmet Binası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457200" y="1618754"/>
            <a:ext cx="4334992" cy="2438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Sözleşme Tarihi: 05.08.2021</a:t>
            </a:r>
          </a:p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Geçici Kabul: 30.12.2021</a:t>
            </a:r>
          </a:p>
          <a:p>
            <a:pPr algn="l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Şanlıurfa Bölge Müdürlüğü Hizmet Vermektedir.</a:t>
            </a:r>
          </a:p>
          <a:p>
            <a:pPr algn="just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Resim 3">
            <a:extLst>
              <a:ext uri="{FF2B5EF4-FFF2-40B4-BE49-F238E27FC236}">
                <a16:creationId xmlns:a16="http://schemas.microsoft.com/office/drawing/2014/main" id="{028668D1-5C8B-4DFA-8585-A007D44A2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500" y="1322174"/>
            <a:ext cx="7049700" cy="439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36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Güçlendirme ve Tadilat Çalışmaları Yapılan Hizmet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420414" y="753805"/>
            <a:ext cx="11466786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Tapu Kadastro Genel Müdürlüğü Esenboğa Havalimanı Uçak Hangarı Hizmet Binası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457200" y="1618754"/>
            <a:ext cx="4334992" cy="2438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Geçici Kabul Tarihi:  20.04.2022</a:t>
            </a:r>
          </a:p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Taşınma Tarihi: 15.05.2022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Resim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0" b="6526"/>
          <a:stretch/>
        </p:blipFill>
        <p:spPr bwMode="auto">
          <a:xfrm>
            <a:off x="6217920" y="1679585"/>
            <a:ext cx="5669280" cy="32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Resim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8" b="10274"/>
          <a:stretch/>
        </p:blipFill>
        <p:spPr bwMode="auto">
          <a:xfrm>
            <a:off x="304800" y="2810522"/>
            <a:ext cx="5760720" cy="3086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1153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Güçlendirme ve Tadilat Çalışmaları Yapılan Hizmet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Bilgi Teknolojileri Dairesi Başkanlığı ve TAKBİS Veri Merkezi Hizmet Binası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457200" y="1618754"/>
            <a:ext cx="4334992" cy="31003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Geçici Kabul Tarihi:  20.05.2022</a:t>
            </a:r>
          </a:p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 Taşınma Tarihi: 01.12.2022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Resim 3">
            <a:extLst>
              <a:ext uri="{FF2B5EF4-FFF2-40B4-BE49-F238E27FC236}">
                <a16:creationId xmlns:a16="http://schemas.microsoft.com/office/drawing/2014/main" id="{A3E14EA7-C627-43BF-8AC2-28535BFE4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99" y="1322174"/>
            <a:ext cx="7710854" cy="443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51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Devam Eden Hizmet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 / Şile Tapu Müdürlüğü ve Kadastro Birimi Hizmet Binası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2" descr="\\10.6.20.184\insaat paylasim\PROJELER\ŞİLE\ŞİLE TKB PROJELER 08_12_2016\3D GÖRSELLER\1-Şile Tkb- 080816.jpg">
            <a:extLst>
              <a:ext uri="{FF2B5EF4-FFF2-40B4-BE49-F238E27FC236}">
                <a16:creationId xmlns:a16="http://schemas.microsoft.com/office/drawing/2014/main" id="{C9182188-CE65-4892-8FF1-372A4FB6C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"/>
          <a:stretch>
            <a:fillRect/>
          </a:stretch>
        </p:blipFill>
        <p:spPr>
          <a:xfrm>
            <a:off x="5444521" y="1796939"/>
            <a:ext cx="5633381" cy="3678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866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Devam Eden Hizmet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Ankara/Çubuk Tapu Müdürlüğü ve Kadastro Birimi Hizmet Binası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Dikdörtgen 2"/>
          <p:cNvSpPr/>
          <p:nvPr/>
        </p:nvSpPr>
        <p:spPr>
          <a:xfrm>
            <a:off x="350108" y="1538343"/>
            <a:ext cx="3878992" cy="652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tr-TR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2CF1C0E-38B9-471A-9E46-ED73F05F7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160738" y="409291"/>
            <a:ext cx="4522040" cy="634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48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270" y="358390"/>
            <a:ext cx="11571890" cy="494227"/>
          </a:xfrm>
        </p:spPr>
        <p:txBody>
          <a:bodyPr>
            <a:noAutofit/>
          </a:bodyPr>
          <a:lstStyle/>
          <a:p>
            <a:r>
              <a:rPr lang="tr-T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HİZMET BİNALARININ DURUMU</a:t>
            </a:r>
            <a:endParaRPr lang="tr-T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456209"/>
              </p:ext>
            </p:extLst>
          </p:nvPr>
        </p:nvGraphicFramePr>
        <p:xfrm>
          <a:off x="3038484" y="1682611"/>
          <a:ext cx="5796574" cy="31480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32354">
                  <a:extLst>
                    <a:ext uri="{9D8B030D-6E8A-4147-A177-3AD203B41FA5}">
                      <a16:colId xmlns:a16="http://schemas.microsoft.com/office/drawing/2014/main" val="3447651918"/>
                    </a:ext>
                  </a:extLst>
                </a:gridCol>
                <a:gridCol w="2764220">
                  <a:extLst>
                    <a:ext uri="{9D8B030D-6E8A-4147-A177-3AD203B41FA5}">
                      <a16:colId xmlns:a16="http://schemas.microsoft.com/office/drawing/2014/main" val="226420992"/>
                    </a:ext>
                  </a:extLst>
                </a:gridCol>
              </a:tblGrid>
              <a:tr h="622682"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Hizmet Yeri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Toplam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09624"/>
                  </a:ext>
                </a:extLst>
              </a:tr>
              <a:tr h="631332">
                <a:tc>
                  <a:txBody>
                    <a:bodyPr/>
                    <a:lstStyle/>
                    <a:p>
                      <a:pPr algn="l"/>
                      <a:r>
                        <a:rPr lang="tr-T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Hükümet Konağı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409485"/>
                  </a:ext>
                </a:extLst>
              </a:tr>
              <a:tr h="631332">
                <a:tc>
                  <a:txBody>
                    <a:bodyPr/>
                    <a:lstStyle/>
                    <a:p>
                      <a:pPr algn="l"/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Tahsisli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209655"/>
                  </a:ext>
                </a:extLst>
              </a:tr>
              <a:tr h="631332">
                <a:tc>
                  <a:txBody>
                    <a:bodyPr/>
                    <a:lstStyle/>
                    <a:p>
                      <a:pPr algn="l"/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Kiralık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795593"/>
                  </a:ext>
                </a:extLst>
              </a:tr>
              <a:tr h="631332">
                <a:tc>
                  <a:txBody>
                    <a:bodyPr/>
                    <a:lstStyle/>
                    <a:p>
                      <a:pPr algn="r"/>
                      <a:r>
                        <a:rPr lang="tr-TR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090340"/>
                  </a:ext>
                </a:extLst>
              </a:tr>
            </a:tbl>
          </a:graphicData>
        </a:graphic>
      </p:graphicFrame>
      <p:sp>
        <p:nvSpPr>
          <p:cNvPr id="5" name="CustomShape 4"/>
          <p:cNvSpPr>
            <a:spLocks noChangeArrowheads="1"/>
          </p:cNvSpPr>
          <p:nvPr/>
        </p:nvSpPr>
        <p:spPr bwMode="auto">
          <a:xfrm>
            <a:off x="457200" y="902451"/>
            <a:ext cx="7075487" cy="36988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97BCA"/>
              </a:gs>
              <a:gs pos="50000">
                <a:srgbClr val="2E5F99"/>
              </a:gs>
              <a:gs pos="100000">
                <a:srgbClr val="397BCA"/>
              </a:gs>
            </a:gsLst>
            <a:lin ang="162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r>
              <a:rPr lang="tr-TR" altLang="tr-TR" sz="2000" b="1" dirty="0">
                <a:solidFill>
                  <a:schemeClr val="bg1"/>
                </a:solidFill>
                <a:latin typeface="Arial" panose="020B0604020202020204" pitchFamily="34" charset="0"/>
              </a:rPr>
              <a:t>Nerelerde Hizmet Sunuyoruz?</a:t>
            </a:r>
          </a:p>
        </p:txBody>
      </p:sp>
    </p:spTree>
    <p:extLst>
      <p:ext uri="{BB962C8B-B14F-4D97-AF65-F5344CB8AC3E}">
        <p14:creationId xmlns:p14="http://schemas.microsoft.com/office/powerpoint/2010/main" val="3278712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Devam Eden Hizmet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TOKİ ile İmzalanan Protokol Kapsamında Yapımı Devam Eden Binalarımız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Dikdörtgen 2"/>
          <p:cNvSpPr/>
          <p:nvPr/>
        </p:nvSpPr>
        <p:spPr>
          <a:xfrm>
            <a:off x="350108" y="1538343"/>
            <a:ext cx="3878992" cy="652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tr-TR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o 6">
            <a:extLst>
              <a:ext uri="{FF2B5EF4-FFF2-40B4-BE49-F238E27FC236}">
                <a16:creationId xmlns:a16="http://schemas.microsoft.com/office/drawing/2014/main" id="{CAFAA6F1-2DCC-49E1-BEE7-1EC9FFA35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52199"/>
              </p:ext>
            </p:extLst>
          </p:nvPr>
        </p:nvGraphicFramePr>
        <p:xfrm>
          <a:off x="2289604" y="1864618"/>
          <a:ext cx="72009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77">
                  <a:extLst>
                    <a:ext uri="{9D8B030D-6E8A-4147-A177-3AD203B41FA5}">
                      <a16:colId xmlns:a16="http://schemas.microsoft.com/office/drawing/2014/main" val="1710790394"/>
                    </a:ext>
                  </a:extLst>
                </a:gridCol>
                <a:gridCol w="6184823">
                  <a:extLst>
                    <a:ext uri="{9D8B030D-6E8A-4147-A177-3AD203B41FA5}">
                      <a16:colId xmlns:a16="http://schemas.microsoft.com/office/drawing/2014/main" val="1429978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Sıra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İşin Adı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936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Muğla/ Bodrum Tapu Müdürlüğü ve Kadastro Birimi Yeni Hizmet Binası</a:t>
                      </a:r>
                      <a:endParaRPr lang="tr-TR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1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Mersin Tapu ve Kadastro Müdürlüğü Yeni Hizmet Binası </a:t>
                      </a:r>
                      <a:endParaRPr lang="tr-TR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445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İzmir Bölge Müdürlüğü Yeni Hizmet Binası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536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Tekirdağ/Çerkezköy Tapu Müdürlüğü ve Kadastro Birimi Yeni Hizmet Binası</a:t>
                      </a:r>
                      <a:endParaRPr lang="tr-TR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999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tr-T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Nevşehir Tapu ve Kadastro Müdürlükleri Yeni Hizmet Binası</a:t>
                      </a:r>
                      <a:endParaRPr lang="tr-TR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909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Kırklareli Tapu ve Kadastro Müdürlükleri Yeni Hizmet Binası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774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835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Büyük Bakım Onarım Yapılan Hizmet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Ankara Kadastro Müdürlüğü Hizmet Binası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Resim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27" y="1322174"/>
            <a:ext cx="3564660" cy="3670300"/>
          </a:xfrm>
          <a:prstGeom prst="rect">
            <a:avLst/>
          </a:prstGeom>
        </p:spPr>
      </p:pic>
      <p:pic>
        <p:nvPicPr>
          <p:cNvPr id="9" name="Resim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689" y="2342708"/>
            <a:ext cx="3971925" cy="3670300"/>
          </a:xfrm>
          <a:prstGeom prst="rect">
            <a:avLst/>
          </a:prstGeom>
        </p:spPr>
      </p:pic>
      <p:pic>
        <p:nvPicPr>
          <p:cNvPr id="10" name="Resim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8" y="2615269"/>
            <a:ext cx="3812317" cy="327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91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Büyük Bakım Onarım Yapılan Hizmet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Ankara/ Çankaya ve Yenimahalle Tapu Müdürlükleri Hizmet Binası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Resim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780" y="1643446"/>
            <a:ext cx="5276192" cy="3139440"/>
          </a:xfrm>
          <a:prstGeom prst="rect">
            <a:avLst/>
          </a:prstGeom>
        </p:spPr>
      </p:pic>
      <p:pic>
        <p:nvPicPr>
          <p:cNvPr id="12" name="Resim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45" y="1643446"/>
            <a:ext cx="5248355" cy="3287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028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Büyük Bakım Onarım Yapılan Hizmet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İstanbul/ Üsküdar, Kadıköy ve Ataşehir Tapu Müdürlükleri Hizmet Binası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Resim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613" y="1439916"/>
            <a:ext cx="3428918" cy="3878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Resim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8" y="1439916"/>
            <a:ext cx="3557752" cy="3878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Resim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655" y="1439917"/>
            <a:ext cx="4109545" cy="3878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18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Büyük Bakım Onarım Yapılan Hizmet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1153709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İstanbul/ Gölcük, B.Çekmece, Körfez ve Şişli Tapu Müdürlükleri Hizmet Binası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Resim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081" y="1621352"/>
            <a:ext cx="3865947" cy="2109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Resim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058" y="1621352"/>
            <a:ext cx="3321268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Resim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4" y="1621352"/>
            <a:ext cx="3662855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Resim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93" y="3944334"/>
            <a:ext cx="3382471" cy="220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Resim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024" y="3997265"/>
            <a:ext cx="3321268" cy="2106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8904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Büyük Bakım Onarım Yapılan Hizmet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Kütahya Tapu ve Kadastro Müdürlükleri Hizmet Binası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Resim 3">
            <a:extLst>
              <a:ext uri="{FF2B5EF4-FFF2-40B4-BE49-F238E27FC236}">
                <a16:creationId xmlns:a16="http://schemas.microsoft.com/office/drawing/2014/main" id="{3B7E570D-5FF0-4F62-9785-72FBE0A7A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462" y="1484375"/>
            <a:ext cx="6699738" cy="454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149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Büyük Bakım Onarım Yapılan Hizmet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Elazığ Bölge Müdürlüğü Hizmet Binası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Resim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545" y="1363388"/>
            <a:ext cx="6011916" cy="4086225"/>
          </a:xfrm>
          <a:prstGeom prst="rect">
            <a:avLst/>
          </a:prstGeom>
        </p:spPr>
      </p:pic>
      <p:pic>
        <p:nvPicPr>
          <p:cNvPr id="7" name="Resim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59" y="1478599"/>
            <a:ext cx="5181599" cy="39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390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Büyük Bakım Onarım Yapılan Hizmet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İzmir/Çeşme Tapu Müdürlüğü Hizmet Binası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Resim 3">
            <a:extLst>
              <a:ext uri="{FF2B5EF4-FFF2-40B4-BE49-F238E27FC236}">
                <a16:creationId xmlns:a16="http://schemas.microsoft.com/office/drawing/2014/main" id="{96D8B009-6862-4EEC-A1C0-8B9D8EC10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399943"/>
            <a:ext cx="5539154" cy="4273777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233024FF-FAEF-433F-A83A-9335CBA9F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647" y="1399943"/>
            <a:ext cx="5630007" cy="427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20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43D9A26-1D0E-45C6-86E2-EBA9C492F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903" y="3740795"/>
            <a:ext cx="930275" cy="36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C222F7-0B33-4C58-90E0-A920453A6FB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02903" y="4271841"/>
            <a:ext cx="935038" cy="363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984BC29D-B5ED-442F-95CD-1CD319CB27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-4624"/>
          <a:stretch/>
        </p:blipFill>
        <p:spPr>
          <a:xfrm>
            <a:off x="1250735" y="4902489"/>
            <a:ext cx="912813" cy="36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0x0-instagramda-son-gorulmeyi-kapatmak-1516392193438.jpg">
            <a:extLst>
              <a:ext uri="{FF2B5EF4-FFF2-40B4-BE49-F238E27FC236}">
                <a16:creationId xmlns:a16="http://schemas.microsoft.com/office/drawing/2014/main" id="{2E9F8B68-3C61-4591-B01F-491A97BC2E72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50735" y="5433535"/>
            <a:ext cx="936625" cy="36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 1">
            <a:extLst>
              <a:ext uri="{FF2B5EF4-FFF2-40B4-BE49-F238E27FC236}">
                <a16:creationId xmlns:a16="http://schemas.microsoft.com/office/drawing/2014/main" id="{679E601E-0C7C-41DA-9532-A7573A480A92}"/>
              </a:ext>
            </a:extLst>
          </p:cNvPr>
          <p:cNvGrpSpPr>
            <a:grpSpLocks/>
          </p:cNvGrpSpPr>
          <p:nvPr/>
        </p:nvGrpSpPr>
        <p:grpSpPr bwMode="auto">
          <a:xfrm>
            <a:off x="3006251" y="182057"/>
            <a:ext cx="4994275" cy="4900613"/>
            <a:chOff x="1680896" y="1998748"/>
            <a:chExt cx="4993036" cy="4899883"/>
          </a:xfrm>
        </p:grpSpPr>
        <p:sp>
          <p:nvSpPr>
            <p:cNvPr id="15" name="7 Metin kutusu">
              <a:extLst>
                <a:ext uri="{FF2B5EF4-FFF2-40B4-BE49-F238E27FC236}">
                  <a16:creationId xmlns:a16="http://schemas.microsoft.com/office/drawing/2014/main" id="{17802CF1-89D0-497E-AC0B-75426589C2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896" y="1998748"/>
              <a:ext cx="4993036" cy="1323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r-TR" sz="8000" b="1" dirty="0">
                  <a:solidFill>
                    <a:srgbClr val="002F8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Verdana" pitchFamily="34" charset="0"/>
                  <a:cs typeface="Times New Roman" pitchFamily="18" charset="0"/>
                </a:rPr>
                <a:t>T</a:t>
              </a:r>
              <a:r>
                <a:rPr lang="tr-TR" sz="2400" b="1" dirty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Verdana" pitchFamily="34" charset="0"/>
                  <a:cs typeface="Times New Roman" pitchFamily="18" charset="0"/>
                </a:rPr>
                <a:t>ÜRKİYE’de</a:t>
              </a:r>
            </a:p>
          </p:txBody>
        </p:sp>
        <p:sp>
          <p:nvSpPr>
            <p:cNvPr id="16" name="Metin kutusu 1">
              <a:extLst>
                <a:ext uri="{FF2B5EF4-FFF2-40B4-BE49-F238E27FC236}">
                  <a16:creationId xmlns:a16="http://schemas.microsoft.com/office/drawing/2014/main" id="{832879AD-A190-4F1C-9BF3-4F64461E4BD7}"/>
                </a:ext>
              </a:extLst>
            </p:cNvPr>
            <p:cNvSpPr txBox="1"/>
            <p:nvPr/>
          </p:nvSpPr>
          <p:spPr>
            <a:xfrm>
              <a:off x="1817387" y="2965392"/>
              <a:ext cx="1817237" cy="13237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tr-TR" sz="8000" b="1" dirty="0">
                  <a:solidFill>
                    <a:srgbClr val="E88416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Verdana" pitchFamily="34" charset="0"/>
                  <a:cs typeface="Times New Roman" pitchFamily="18" charset="0"/>
                </a:rPr>
                <a:t>K</a:t>
              </a:r>
              <a:r>
                <a:rPr lang="tr-TR" sz="2400" b="1" dirty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Verdana" pitchFamily="34" charset="0"/>
                  <a:cs typeface="Times New Roman" pitchFamily="18" charset="0"/>
                </a:rPr>
                <a:t>ALİTE ve</a:t>
              </a:r>
              <a:endParaRPr lang="tr-TR" sz="24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" name="Metin kutusu 2">
              <a:extLst>
                <a:ext uri="{FF2B5EF4-FFF2-40B4-BE49-F238E27FC236}">
                  <a16:creationId xmlns:a16="http://schemas.microsoft.com/office/drawing/2014/main" id="{6A0241F2-2DA5-4610-A62B-5AFEAD2AE607}"/>
                </a:ext>
              </a:extLst>
            </p:cNvPr>
            <p:cNvSpPr txBox="1"/>
            <p:nvPr/>
          </p:nvSpPr>
          <p:spPr>
            <a:xfrm>
              <a:off x="2404616" y="4117745"/>
              <a:ext cx="1858502" cy="13237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tr-TR" sz="8000" b="1" dirty="0">
                  <a:solidFill>
                    <a:srgbClr val="002F8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Verdana" pitchFamily="34" charset="0"/>
                  <a:cs typeface="Times New Roman" pitchFamily="18" charset="0"/>
                </a:rPr>
                <a:t>G</a:t>
              </a:r>
              <a:r>
                <a:rPr lang="tr-TR" sz="2400" b="1" dirty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Verdana" pitchFamily="34" charset="0"/>
                  <a:cs typeface="Times New Roman" pitchFamily="18" charset="0"/>
                </a:rPr>
                <a:t>ÜVENİN</a:t>
              </a:r>
              <a:endParaRPr lang="tr-TR" sz="24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" name="Metin kutusu 5">
              <a:extLst>
                <a:ext uri="{FF2B5EF4-FFF2-40B4-BE49-F238E27FC236}">
                  <a16:creationId xmlns:a16="http://schemas.microsoft.com/office/drawing/2014/main" id="{39688A18-D0D3-47A9-AC7A-78729B2BC5DF}"/>
                </a:ext>
              </a:extLst>
            </p:cNvPr>
            <p:cNvSpPr txBox="1"/>
            <p:nvPr/>
          </p:nvSpPr>
          <p:spPr>
            <a:xfrm>
              <a:off x="2939472" y="5206608"/>
              <a:ext cx="2109264" cy="16920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r-TR" sz="8000" b="1" dirty="0">
                  <a:solidFill>
                    <a:srgbClr val="E88416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Verdana" pitchFamily="34" charset="0"/>
                  <a:cs typeface="Times New Roman" pitchFamily="18" charset="0"/>
                </a:rPr>
                <a:t>M</a:t>
              </a:r>
              <a:r>
                <a:rPr lang="tr-TR" sz="2400" b="1" dirty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Verdana" pitchFamily="34" charset="0"/>
                  <a:cs typeface="Times New Roman" pitchFamily="18" charset="0"/>
                </a:rPr>
                <a:t>İMARI</a:t>
              </a:r>
              <a:endParaRPr lang="tr-TR" sz="8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Verdana" pitchFamily="34" charset="0"/>
                <a:cs typeface="Times New Roman" pitchFamily="18" charset="0"/>
              </a:endParaRPr>
            </a:p>
            <a:p>
              <a:pPr>
                <a:defRPr/>
              </a:pPr>
              <a:endParaRPr lang="tr-TR" sz="24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0604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270" y="279260"/>
            <a:ext cx="11571890" cy="494227"/>
          </a:xfrm>
        </p:spPr>
        <p:txBody>
          <a:bodyPr>
            <a:noAutofit/>
          </a:bodyPr>
          <a:lstStyle/>
          <a:p>
            <a:r>
              <a:rPr lang="tr-T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HİZMET BİNALARININ DURUMU</a:t>
            </a:r>
            <a:endParaRPr lang="tr-T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Unvan 1"/>
          <p:cNvSpPr txBox="1">
            <a:spLocks/>
          </p:cNvSpPr>
          <p:nvPr/>
        </p:nvSpPr>
        <p:spPr>
          <a:xfrm>
            <a:off x="378690" y="3610"/>
            <a:ext cx="1146647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defRPr/>
            </a:pPr>
            <a:r>
              <a:rPr lang="tr-TR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Kurumsal Kimlik Kılavuzuna Uyumlaştırma Noktasında Hizmet Birimlerimizde Yürütülen Çalışmalar</a:t>
            </a: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698233"/>
              </p:ext>
            </p:extLst>
          </p:nvPr>
        </p:nvGraphicFramePr>
        <p:xfrm>
          <a:off x="2493817" y="1474571"/>
          <a:ext cx="7661297" cy="3496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1148">
                  <a:extLst>
                    <a:ext uri="{9D8B030D-6E8A-4147-A177-3AD203B41FA5}">
                      <a16:colId xmlns:a16="http://schemas.microsoft.com/office/drawing/2014/main" val="4096551692"/>
                    </a:ext>
                  </a:extLst>
                </a:gridCol>
                <a:gridCol w="5017197">
                  <a:extLst>
                    <a:ext uri="{9D8B030D-6E8A-4147-A177-3AD203B41FA5}">
                      <a16:colId xmlns:a16="http://schemas.microsoft.com/office/drawing/2014/main" val="3985675195"/>
                    </a:ext>
                  </a:extLst>
                </a:gridCol>
                <a:gridCol w="1652952">
                  <a:extLst>
                    <a:ext uri="{9D8B030D-6E8A-4147-A177-3AD203B41FA5}">
                      <a16:colId xmlns:a16="http://schemas.microsoft.com/office/drawing/2014/main" val="3834975048"/>
                    </a:ext>
                  </a:extLst>
                </a:gridCol>
              </a:tblGrid>
              <a:tr h="73879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2018-2023 Yılları Yapılan Çalışmalar</a:t>
                      </a:r>
                      <a:endParaRPr lang="tr-TR" sz="18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915200"/>
                  </a:ext>
                </a:extLst>
              </a:tr>
              <a:tr h="7243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Sıra No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Yapılan Çalışmalar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Hizmet Sunan Müdürlük/Birim Sayısı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17790880"/>
                  </a:ext>
                </a:extLst>
              </a:tr>
              <a:tr h="4816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Yeni Yapılan Hizmet Binası (14 Bina)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41322099"/>
                  </a:ext>
                </a:extLst>
              </a:tr>
              <a:tr h="4816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Bakım Onarım ve Tadilat Yapılan Müdürlük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818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13551417"/>
                  </a:ext>
                </a:extLst>
              </a:tr>
              <a:tr h="4816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Kiralama Yapılan Müdürlük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59681831"/>
                  </a:ext>
                </a:extLst>
              </a:tr>
              <a:tr h="4816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Toplam</a:t>
                      </a:r>
                      <a:endParaRPr lang="tr-TR" sz="18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927</a:t>
                      </a:r>
                      <a:endParaRPr lang="tr-TR" sz="18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95984758"/>
                  </a:ext>
                </a:extLst>
              </a:tr>
            </a:tbl>
          </a:graphicData>
        </a:graphic>
      </p:graphicFrame>
      <p:sp>
        <p:nvSpPr>
          <p:cNvPr id="7" name="Unvan 1"/>
          <p:cNvSpPr txBox="1">
            <a:spLocks/>
          </p:cNvSpPr>
          <p:nvPr/>
        </p:nvSpPr>
        <p:spPr>
          <a:xfrm>
            <a:off x="562620" y="4864318"/>
            <a:ext cx="11466470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defRPr/>
            </a:pPr>
            <a:endParaRPr lang="tr-TR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669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270" y="358390"/>
            <a:ext cx="11571890" cy="494227"/>
          </a:xfrm>
        </p:spPr>
        <p:txBody>
          <a:bodyPr>
            <a:noAutofit/>
          </a:bodyPr>
          <a:lstStyle/>
          <a:p>
            <a:r>
              <a:rPr lang="tr-T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HİZMET BİNALARININ DURUMU</a:t>
            </a:r>
            <a:endParaRPr lang="tr-TR" sz="2800" b="1" dirty="0">
              <a:solidFill>
                <a:srgbClr val="E779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ustomShape 4"/>
          <p:cNvSpPr>
            <a:spLocks noChangeArrowheads="1"/>
          </p:cNvSpPr>
          <p:nvPr/>
        </p:nvSpPr>
        <p:spPr bwMode="auto">
          <a:xfrm>
            <a:off x="457200" y="902451"/>
            <a:ext cx="7075487" cy="36988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97BCA"/>
              </a:gs>
              <a:gs pos="50000">
                <a:srgbClr val="2E5F99"/>
              </a:gs>
              <a:gs pos="100000">
                <a:srgbClr val="397BCA"/>
              </a:gs>
            </a:gsLst>
            <a:lin ang="162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r>
              <a:rPr lang="tr-TR" altLang="tr-TR" sz="2000" b="1" dirty="0">
                <a:solidFill>
                  <a:schemeClr val="bg1"/>
                </a:solidFill>
                <a:latin typeface="Arial" panose="020B0604020202020204" pitchFamily="34" charset="0"/>
              </a:rPr>
              <a:t>Tadilat Yapılan Hizmet Birimleri</a:t>
            </a:r>
          </a:p>
        </p:txBody>
      </p:sp>
      <p:graphicFrame>
        <p:nvGraphicFramePr>
          <p:cNvPr id="5" name="11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982219"/>
              </p:ext>
            </p:extLst>
          </p:nvPr>
        </p:nvGraphicFramePr>
        <p:xfrm>
          <a:off x="1948869" y="1634832"/>
          <a:ext cx="9217893" cy="373336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157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291">
                  <a:extLst>
                    <a:ext uri="{9D8B030D-6E8A-4147-A177-3AD203B41FA5}">
                      <a16:colId xmlns:a16="http://schemas.microsoft.com/office/drawing/2014/main" val="3255568339"/>
                    </a:ext>
                  </a:extLst>
                </a:gridCol>
                <a:gridCol w="17087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0109">
                  <a:extLst>
                    <a:ext uri="{9D8B030D-6E8A-4147-A177-3AD203B41FA5}">
                      <a16:colId xmlns:a16="http://schemas.microsoft.com/office/drawing/2014/main" val="1161532166"/>
                    </a:ext>
                  </a:extLst>
                </a:gridCol>
                <a:gridCol w="1607126">
                  <a:extLst>
                    <a:ext uri="{9D8B030D-6E8A-4147-A177-3AD203B41FA5}">
                      <a16:colId xmlns:a16="http://schemas.microsoft.com/office/drawing/2014/main" val="3744568765"/>
                    </a:ext>
                  </a:extLst>
                </a:gridCol>
              </a:tblGrid>
              <a:tr h="107142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E66C7D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6BB76D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6BB76D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6BB76D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6BB76D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6BB76D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YIL</a:t>
                      </a:r>
                      <a:endParaRPr kumimoji="0" lang="tr-TR" alt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297" marR="51297" marT="25159" marB="25159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E66C7D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6BB76D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6BB76D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6BB76D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6BB76D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6BB76D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BÖLGE MÜDÜRLÜĞÜ</a:t>
                      </a:r>
                    </a:p>
                  </a:txBody>
                  <a:tcPr marL="51297" marR="51297" marT="25159" marB="2515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TAPU MÜDÜRLÜĞÜ</a:t>
                      </a:r>
                    </a:p>
                  </a:txBody>
                  <a:tcPr marL="51297" marR="51297" marT="25159" marB="25159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E66C7D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6BB76D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6BB76D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6BB76D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6BB76D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6BB76D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KADASTRO MÜDÜRLÜĞÜ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alt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297" marR="51297" marT="25159" marB="2515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KADASTRO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BİRİMİ</a:t>
                      </a:r>
                    </a:p>
                  </a:txBody>
                  <a:tcPr marL="51297" marR="51297" marT="25159" marB="2515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TOPLAM</a:t>
                      </a:r>
                    </a:p>
                  </a:txBody>
                  <a:tcPr marL="51297" marR="51297" marT="25159" marB="25159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2018</a:t>
                      </a:r>
                    </a:p>
                  </a:txBody>
                  <a:tcPr marL="51297" marR="51297" marT="25159" marB="25159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57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84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2019</a:t>
                      </a:r>
                    </a:p>
                  </a:txBody>
                  <a:tcPr marL="51297" marR="51297" marT="25159" marB="25159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117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149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733604"/>
                  </a:ext>
                </a:extLst>
              </a:tr>
              <a:tr h="380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2020</a:t>
                      </a:r>
                    </a:p>
                  </a:txBody>
                  <a:tcPr marL="51297" marR="51297" marT="25159" marB="25159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89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120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194821"/>
                  </a:ext>
                </a:extLst>
              </a:tr>
              <a:tr h="380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2021</a:t>
                      </a:r>
                    </a:p>
                  </a:txBody>
                  <a:tcPr marL="51297" marR="51297" marT="25159" marB="25159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120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166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54279"/>
                  </a:ext>
                </a:extLst>
              </a:tr>
              <a:tr h="380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2022</a:t>
                      </a:r>
                    </a:p>
                  </a:txBody>
                  <a:tcPr marL="51297" marR="51297" marT="25159" marB="25159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147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195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935772"/>
                  </a:ext>
                </a:extLst>
              </a:tr>
              <a:tr h="380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2023</a:t>
                      </a:r>
                    </a:p>
                  </a:txBody>
                  <a:tcPr marL="51297" marR="51297" marT="25159" marB="25159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86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104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018519"/>
                  </a:ext>
                </a:extLst>
              </a:tr>
              <a:tr h="380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TOPLAM</a:t>
                      </a:r>
                    </a:p>
                  </a:txBody>
                  <a:tcPr marL="51297" marR="51297" marT="25159" marB="25159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56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616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70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76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818</a:t>
                      </a:r>
                    </a:p>
                  </a:txBody>
                  <a:tcPr marL="91433" marR="91433" marT="44811" marB="4481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841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270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05382" y="97271"/>
            <a:ext cx="11586618" cy="1325563"/>
          </a:xfrm>
        </p:spPr>
        <p:txBody>
          <a:bodyPr>
            <a:normAutofit/>
          </a:bodyPr>
          <a:lstStyle/>
          <a:p>
            <a:pPr algn="ctr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Yılında Mimari Kurumsal Kimlik Kılavuzu  Oluşturuldu</a:t>
            </a:r>
          </a:p>
        </p:txBody>
      </p:sp>
      <p:pic>
        <p:nvPicPr>
          <p:cNvPr id="5" name="5 Resi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82" y="1341181"/>
            <a:ext cx="5317147" cy="243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Res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639" y="1341181"/>
            <a:ext cx="5496248" cy="243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Res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83" y="3797300"/>
            <a:ext cx="5028798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Resi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529" y="3797300"/>
            <a:ext cx="2990561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Resi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461" y="3821113"/>
            <a:ext cx="2638425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253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Tamamlanan ve Hizmete Alınan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2018-2023 Yılları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6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583229"/>
              </p:ext>
            </p:extLst>
          </p:nvPr>
        </p:nvGraphicFramePr>
        <p:xfrm>
          <a:off x="811926" y="1342273"/>
          <a:ext cx="11010618" cy="4412732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615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0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0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4193">
                  <a:extLst>
                    <a:ext uri="{9D8B030D-6E8A-4147-A177-3AD203B41FA5}">
                      <a16:colId xmlns:a16="http://schemas.microsoft.com/office/drawing/2014/main" val="3632695726"/>
                    </a:ext>
                  </a:extLst>
                </a:gridCol>
              </a:tblGrid>
              <a:tr h="58619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SIRA NO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Müdürlük Adı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Hizmet Birimleri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Birim Sayısı</a:t>
                      </a:r>
                    </a:p>
                    <a:p>
                      <a:pPr algn="ctr" fontAlgn="ctr"/>
                      <a:endParaRPr lang="tr-T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6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Etimesgut-Sincan Tapu Müdürlükleri Hizmet Binası</a:t>
                      </a:r>
                      <a:endParaRPr lang="tr-TR" sz="1200" b="1" i="0" u="none" strike="noStrike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Etimesgut, Sincan Tapu Müdürlükleri ve Ankara Kadastro Müdürlüğü Birimleri hizmet vermektedir.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21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Tapu ve Kadastro XV. (Van) Bölge Müdürlüğü Hizmet Binası</a:t>
                      </a:r>
                      <a:endParaRPr lang="tr-TR" sz="1200" b="1" i="0" u="none" strike="noStrike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Bölge Müdürlüğü, İpekyolu, Tuşba, Edremit Tapu Müdürlükleri ve Van Kadastro Müdürlüğü hizmet vermektedir.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21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Tapu ve Kadastro VII. (Diyarbakır) Bölge Müdürlüğü  Hizmet Binası</a:t>
                      </a:r>
                    </a:p>
                    <a:p>
                      <a:pPr algn="l" fontAlgn="ctr"/>
                      <a:endParaRPr lang="tr-TR" sz="1200" b="1" i="0" u="none" strike="noStrike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Bölge Müdürlüğü, Bağlar, Kayapınar, Sur, Yenişehir Tapu Müdürlükleri ve Diyarbakır Kadastro Müdürlüğü hizmet vermektedir.</a:t>
                      </a:r>
                      <a:endParaRPr kumimoji="0" lang="tr-T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96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Balıkesir Tapu ve Kadastro Müdürlükleri Hizmet Binası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Altı Eylül ve Karasi Tapu Müdürlüğü ile Balıkesir Kadastro Müdürlüğü Hizmet Vermektedir.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42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Bingöl Tapu ve Kadastro Müdürlükleri Hizmet Binası</a:t>
                      </a:r>
                      <a:endParaRPr lang="tr-TR" sz="1200" b="1" i="0" u="none" strike="noStrike" dirty="0">
                        <a:solidFill>
                          <a:srgbClr val="0000C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Bingöl Tapu Müdürlüğü ile Bingöl Kadastro Müdürlüğü Hizmet Vermektedir.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11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Tokat Tapu ve Kadastro Müdürlükleri Hizmet Binası</a:t>
                      </a:r>
                      <a:endParaRPr lang="tr-TR" sz="12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Tokat Tapu Müdürlüğü ile Tokat Kadastro Müdürlüğü Hizmet Vermektedir.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34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Edirne/ İpsala Tapu Müdürlüğü ve Kadastro Birimi Hizmet Binası</a:t>
                      </a:r>
                      <a:endParaRPr lang="tr-TR" sz="12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İpsala Tapu Müdürlüğü ile İpsala Kadastro Birimi Hizmet Vermektedir.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422067"/>
                  </a:ext>
                </a:extLst>
              </a:tr>
              <a:tr h="44479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Kütahya Tapu ve Kadastro Müdürlükleri Hizmet Binası</a:t>
                      </a:r>
                      <a:endParaRPr lang="tr-TR" sz="12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Kütahya Tapu Müdürlüğü ile Kütahya  Kadastro Müdürlüğü Hizmet Vermektedir. 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12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2063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Tamamlanan ve Hizmete Alınan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9414002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2018-2023 Yılları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6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469752"/>
              </p:ext>
            </p:extLst>
          </p:nvPr>
        </p:nvGraphicFramePr>
        <p:xfrm>
          <a:off x="1437237" y="1332149"/>
          <a:ext cx="9600218" cy="4534298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79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8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7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5629">
                  <a:extLst>
                    <a:ext uri="{9D8B030D-6E8A-4147-A177-3AD203B41FA5}">
                      <a16:colId xmlns:a16="http://schemas.microsoft.com/office/drawing/2014/main" val="1452974018"/>
                    </a:ext>
                  </a:extLst>
                </a:gridCol>
              </a:tblGrid>
              <a:tr h="60132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SIRA NO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Müdürlük Adı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Hizmet Birimleri</a:t>
                      </a:r>
                    </a:p>
                    <a:p>
                      <a:pPr algn="ctr" fontAlgn="ctr"/>
                      <a:endParaRPr lang="tr-TR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Birim Sayısı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8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Tapu ve Kadastro XI. (Kayseri) Bölge Müdürlüğü Hizmet Binası</a:t>
                      </a:r>
                    </a:p>
                    <a:p>
                      <a:pPr algn="l" fontAlgn="ctr"/>
                      <a:endParaRPr lang="tr-TR" sz="1200" b="1" i="0" u="none" strike="noStrike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Bölge Müdürlüğü, Melikgazi, Hacılar, Kocasinan ve Talas Tapu Müdürlükleri ile Kayseri Kadastro Müdürlüğü Hizmet Vermektedir.</a:t>
                      </a:r>
                      <a:endParaRPr kumimoji="0" lang="tr-T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39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Ankara/Altındağ Tapu Müdürlüğü ve Döner Sermaye İşletme Müdürlüğü  Hizmet Binası</a:t>
                      </a:r>
                    </a:p>
                    <a:p>
                      <a:pPr algn="l" fontAlgn="ctr"/>
                      <a:endParaRPr lang="tr-TR" sz="1200" b="1" i="0" u="none" strike="noStrike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Altındağ Tapu Müdürlüğü ile Döner Sermaye İşletme Müdürlüğü Hizmet Vermektedir.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39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Aksaray Tapu ve Kadastro Müdürlükleri Hizmet Binası</a:t>
                      </a:r>
                    </a:p>
                    <a:p>
                      <a:pPr algn="l" fontAlgn="ctr"/>
                      <a:endParaRPr lang="tr-TR" sz="1200" b="1" i="0" u="none" strike="noStrike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Aksaray Tapu Müdürlüğü ile Aksaray Kadastro Müdürlüğü Hizmet Vermektedir.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39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Adana Tapu ve Kadastro Müdürlükleri Hizmet Binası</a:t>
                      </a:r>
                    </a:p>
                    <a:p>
                      <a:pPr algn="l" fontAlgn="ctr"/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Seyhan ve Yüreğir Tapu Müdürlükleri ile Adana Kadastro Müdürlüğü Hizmet Vermektedir.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12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Malatya Tapu ve Kadastro Müdürlükleri Hizmet Binası</a:t>
                      </a:r>
                    </a:p>
                    <a:p>
                      <a:pPr algn="l" fontAlgn="ctr"/>
                      <a:endParaRPr lang="tr-TR" sz="1200" b="1" i="0" u="none" strike="noStrike" dirty="0">
                        <a:solidFill>
                          <a:srgbClr val="0000C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Battalgazi ve Yeşilyurt Tapu Müdürlükleri ile Malatya Kadastro Müdürlüğü Hizmet Vermektedir.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537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Çorum Tapu ve Kadastro Müdürlükleri Hizmet Binası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2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Çorum Tapu Müdürlüğü ile Çorum Kadastro Müdürlüğü Hizmet Vermektedir.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537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Tapu ve Kadastro XVII. (Eskişehir) Bölge Müdürlüğü Hizmet Binası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kern="120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Bölge Müdürlüğü, Tepebaşı ve Odunpazarı Tapu Müdürlükleri ile Eskişehir Kadastro Müdürlüğü Hizmet Vermektedir.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</a:p>
                  </a:txBody>
                  <a:tcPr marL="3956" marR="3956" marT="395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663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9529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358391"/>
            <a:ext cx="11537092" cy="494227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tr-TR" altLang="tr-T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Yapımı Tamamlanan ve Hizmete Alınan Binalarımız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B707D910-EC96-5E43-824D-A4B77D0D00AC}"/>
              </a:ext>
            </a:extLst>
          </p:cNvPr>
          <p:cNvSpPr txBox="1">
            <a:spLocks/>
          </p:cNvSpPr>
          <p:nvPr/>
        </p:nvSpPr>
        <p:spPr>
          <a:xfrm>
            <a:off x="350108" y="753805"/>
            <a:ext cx="7606223" cy="494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Etimesgut-Sincan Tapu Müdürlükleri Hizmet Binası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457199" y="1618754"/>
            <a:ext cx="4409091" cy="24277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Geçici Kabul Tarihi: 10.09.2018</a:t>
            </a:r>
          </a:p>
          <a:p>
            <a:pPr algn="l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Taşınma Tarihi: 06.05.2019</a:t>
            </a:r>
          </a:p>
          <a:p>
            <a:pPr algn="l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Etimesgut, Sincan Tapu Müdürlükleri ve Kadastro Birimleri hizmet vermektedir.</a:t>
            </a:r>
          </a:p>
          <a:p>
            <a:pPr algn="l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457200" y="1322174"/>
            <a:ext cx="432486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Resim 6"/>
          <p:cNvPicPr/>
          <p:nvPr/>
        </p:nvPicPr>
        <p:blipFill>
          <a:blip r:embed="rId2"/>
          <a:stretch>
            <a:fillRect/>
          </a:stretch>
        </p:blipFill>
        <p:spPr>
          <a:xfrm>
            <a:off x="4992414" y="1392448"/>
            <a:ext cx="6894786" cy="43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30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1405</Words>
  <Application>Microsoft Office PowerPoint</Application>
  <PresentationFormat>Geniş ekran</PresentationFormat>
  <Paragraphs>309</Paragraphs>
  <Slides>38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Wingdings</vt:lpstr>
      <vt:lpstr>Office Teması</vt:lpstr>
      <vt:lpstr>PowerPoint Sunusu</vt:lpstr>
      <vt:lpstr>PowerPoint Sunusu</vt:lpstr>
      <vt:lpstr>HİZMET BİNALARININ DURUMU</vt:lpstr>
      <vt:lpstr>HİZMET BİNALARININ DURUMU</vt:lpstr>
      <vt:lpstr>HİZMET BİNALARININ DURUMU</vt:lpstr>
      <vt:lpstr>2019 Yılında Mimari Kurumsal Kimlik Kılavuzu  Oluşturuldu</vt:lpstr>
      <vt:lpstr>Yapımı Tamamlanan ve Hizmete Alınan Binalarımız</vt:lpstr>
      <vt:lpstr>Yapımı Tamamlanan ve Hizmete Alınan Binalarımız</vt:lpstr>
      <vt:lpstr>Yapımı Tamamlanan ve Hizmete Alınan Binalarımız</vt:lpstr>
      <vt:lpstr>Yapımı Tamamlanan ve Hizmete Alınan Binalarımız</vt:lpstr>
      <vt:lpstr>Yapımı Tamamlanan ve Hizmete Alınan Binalarımız</vt:lpstr>
      <vt:lpstr>Yapımı Tamamlanan ve Hizmete Alınan Binalarımız</vt:lpstr>
      <vt:lpstr>Yapımı Tamamlanan ve Hizmete Alınan Binalarımız</vt:lpstr>
      <vt:lpstr>Yapımı Tamamlanan ve Hizmete Alınan Binalarımız</vt:lpstr>
      <vt:lpstr>Yapımı Tamamlanan ve Hizmete Alınan Binalarımız</vt:lpstr>
      <vt:lpstr>Yapımı Tamamlanan ve Hizmete Alınan Binalarımız</vt:lpstr>
      <vt:lpstr>Yapımı Tamamlanan ve Hizmete Alınan Binalarımız</vt:lpstr>
      <vt:lpstr>Yapımı Tamamlanan ve Hizmete Alınan Binalarımız</vt:lpstr>
      <vt:lpstr>Yapımı Tamamlanan ve Hizmete Alınan Binalarımız</vt:lpstr>
      <vt:lpstr>Yapımı Tamamlanan ve Hizmete Alınan Binalarımız</vt:lpstr>
      <vt:lpstr>Yapımı Tamamlanan ve Hizmete Alınan Binalarımız</vt:lpstr>
      <vt:lpstr>Yapımı Tamamlanan ve Hizmete Alınan Binalarımız</vt:lpstr>
      <vt:lpstr>Yapımı Tamamlanan ve Hizmete Alınan Binalarımız</vt:lpstr>
      <vt:lpstr>Yapımı Tamamlanan Hizmete Binalarımız</vt:lpstr>
      <vt:lpstr>Güçlendirme ve Tadilat Çalışmaları Yapılan Hizmet Binalarımız</vt:lpstr>
      <vt:lpstr>Güçlendirme ve Tadilat Çalışmaları Yapılan Hizmet Binalarımız</vt:lpstr>
      <vt:lpstr>Güçlendirme ve Tadilat Çalışmaları Yapılan Hizmet Binalarımız</vt:lpstr>
      <vt:lpstr>Yapımı Devam Eden Hizmet Binalarımız</vt:lpstr>
      <vt:lpstr>Yapımı Devam Eden Hizmet Binalarımız</vt:lpstr>
      <vt:lpstr>Yapımı Devam Eden Hizmet Binalarımız</vt:lpstr>
      <vt:lpstr>Büyük Bakım Onarım Yapılan Hizmet Binalarımız</vt:lpstr>
      <vt:lpstr>Büyük Bakım Onarım Yapılan Hizmet Binalarımız</vt:lpstr>
      <vt:lpstr>Büyük Bakım Onarım Yapılan Hizmet Binalarımız</vt:lpstr>
      <vt:lpstr>Büyük Bakım Onarım Yapılan Hizmet Binalarımız</vt:lpstr>
      <vt:lpstr>Büyük Bakım Onarım Yapılan Hizmet Binalarımız</vt:lpstr>
      <vt:lpstr>Büyük Bakım Onarım Yapılan Hizmet Binalarımız</vt:lpstr>
      <vt:lpstr>Büyük Bakım Onarım Yapılan Hizmet Binalarımız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TAPU</dc:title>
  <dc:creator>Microsoft Office User</dc:creator>
  <cp:lastModifiedBy>SÜREYYA GÜMÜŞELİ</cp:lastModifiedBy>
  <cp:revision>199</cp:revision>
  <cp:lastPrinted>2023-06-01T06:09:31Z</cp:lastPrinted>
  <dcterms:created xsi:type="dcterms:W3CDTF">2022-02-05T17:51:22Z</dcterms:created>
  <dcterms:modified xsi:type="dcterms:W3CDTF">2023-06-02T12:37:20Z</dcterms:modified>
</cp:coreProperties>
</file>